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66" r:id="rId3"/>
    <p:sldId id="360" r:id="rId4"/>
    <p:sldId id="367" r:id="rId5"/>
    <p:sldId id="304" r:id="rId6"/>
    <p:sldId id="357" r:id="rId7"/>
    <p:sldId id="358" r:id="rId8"/>
    <p:sldId id="359" r:id="rId9"/>
    <p:sldId id="305" r:id="rId10"/>
    <p:sldId id="368" r:id="rId11"/>
    <p:sldId id="306" r:id="rId12"/>
    <p:sldId id="369" r:id="rId13"/>
    <p:sldId id="307" r:id="rId14"/>
    <p:sldId id="308" r:id="rId15"/>
    <p:sldId id="316" r:id="rId16"/>
    <p:sldId id="363" r:id="rId17"/>
    <p:sldId id="361" r:id="rId18"/>
    <p:sldId id="309" r:id="rId19"/>
    <p:sldId id="310" r:id="rId20"/>
    <p:sldId id="311" r:id="rId21"/>
    <p:sldId id="340" r:id="rId22"/>
    <p:sldId id="365" r:id="rId23"/>
    <p:sldId id="362" r:id="rId24"/>
    <p:sldId id="341" r:id="rId25"/>
    <p:sldId id="343" r:id="rId26"/>
    <p:sldId id="364" r:id="rId27"/>
    <p:sldId id="344" r:id="rId2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00002A"/>
    <a:srgbClr val="00001A"/>
    <a:srgbClr val="111111"/>
    <a:srgbClr val="292929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6" autoAdjust="0"/>
    <p:restoredTop sz="82454" autoAdjust="0"/>
  </p:normalViewPr>
  <p:slideViewPr>
    <p:cSldViewPr>
      <p:cViewPr varScale="1">
        <p:scale>
          <a:sx n="42" d="100"/>
          <a:sy n="42" d="100"/>
        </p:scale>
        <p:origin x="68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1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E0DC11-B991-4B59-8635-2CB0ED6163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8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t" anchorCtr="0" compatLnSpc="1">
            <a:prstTxWarp prst="textNoShape">
              <a:avLst/>
            </a:prstTxWarp>
          </a:bodyPr>
          <a:lstStyle>
            <a:lvl1pPr defTabSz="958387"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t" anchorCtr="0" compatLnSpc="1">
            <a:prstTxWarp prst="textNoShape">
              <a:avLst/>
            </a:prstTxWarp>
          </a:bodyPr>
          <a:lstStyle>
            <a:lvl1pPr algn="r" defTabSz="958387"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19138"/>
            <a:ext cx="4803775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5"/>
            <a:ext cx="5851160" cy="43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b" anchorCtr="0" compatLnSpc="1">
            <a:prstTxWarp prst="textNoShape">
              <a:avLst/>
            </a:prstTxWarp>
          </a:bodyPr>
          <a:lstStyle>
            <a:lvl1pPr defTabSz="958387"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b" anchorCtr="0" compatLnSpc="1">
            <a:prstTxWarp prst="textNoShape">
              <a:avLst/>
            </a:prstTxWarp>
          </a:bodyPr>
          <a:lstStyle>
            <a:lvl1pPr algn="r" defTabSz="958387">
              <a:defRPr sz="1200"/>
            </a:lvl1pPr>
          </a:lstStyle>
          <a:p>
            <a:fld id="{04B8DC9F-DC1F-405B-AEB9-36BC59B16B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10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add:</a:t>
            </a:r>
          </a:p>
          <a:p>
            <a:endParaRPr lang="en-US" dirty="0"/>
          </a:p>
          <a:p>
            <a:r>
              <a:rPr lang="en-US" dirty="0"/>
              <a:t>Good and bad code for letrec</a:t>
            </a:r>
          </a:p>
          <a:p>
            <a:endParaRPr lang="en-US" dirty="0"/>
          </a:p>
          <a:p>
            <a:r>
              <a:rPr lang="en-US" dirty="0"/>
              <a:t>To take: </a:t>
            </a:r>
          </a:p>
          <a:p>
            <a:r>
              <a:rPr lang="en-US" dirty="0"/>
              <a:t>Springer/Friedman</a:t>
            </a:r>
            <a:r>
              <a:rPr lang="en-US" baseline="0" dirty="0"/>
              <a:t> excerpt to 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05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26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baseline="0" dirty="0"/>
              <a:t>Next day questions (use RSG):</a:t>
            </a:r>
          </a:p>
          <a:p>
            <a:r>
              <a:rPr lang="en-US" baseline="0" dirty="0"/>
              <a:t>What is a receiver?</a:t>
            </a:r>
          </a:p>
          <a:p>
            <a:r>
              <a:rPr lang="en-US" baseline="0" dirty="0"/>
              <a:t>Is call/cc a procedure, or syntax?</a:t>
            </a:r>
          </a:p>
          <a:p>
            <a:r>
              <a:rPr lang="en-US" baseline="0" dirty="0"/>
              <a:t>IS call/cc an escape procedure?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What does call/cc expect as its argument?</a:t>
            </a:r>
          </a:p>
          <a:p>
            <a:r>
              <a:rPr lang="en-US" baseline="0" dirty="0"/>
              <a:t>What is </a:t>
            </a:r>
            <a:r>
              <a:rPr lang="en-US" b="1" baseline="0" dirty="0"/>
              <a:t>call/cc</a:t>
            </a:r>
            <a:r>
              <a:rPr lang="en-US" baseline="0" dirty="0"/>
              <a:t> an abbreviation for?</a:t>
            </a:r>
          </a:p>
          <a:p>
            <a:r>
              <a:rPr lang="en-US" baseline="0" dirty="0"/>
              <a:t>What does the receiver receive?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39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plan to go slow.</a:t>
            </a:r>
            <a:r>
              <a:rPr lang="en-US" baseline="0" dirty="0"/>
              <a:t>  Please don't let anything go over your head today.  We can revisit anything!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9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say that escape-+ ignores the current continuation,</a:t>
            </a:r>
            <a:r>
              <a:rPr lang="en-US" baseline="0" dirty="0"/>
              <a:t> or "escapes from" the current continuation.</a:t>
            </a:r>
          </a:p>
          <a:p>
            <a:endParaRPr lang="en-US" baseline="0" dirty="0"/>
          </a:p>
          <a:p>
            <a:r>
              <a:rPr lang="en-US" baseline="0" dirty="0"/>
              <a:t>Answers:  11,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97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say that escape-+ ignores the current continuation,</a:t>
            </a:r>
            <a:r>
              <a:rPr lang="en-US" baseline="0" dirty="0"/>
              <a:t> or "escapes from" the current continuation.</a:t>
            </a:r>
          </a:p>
          <a:p>
            <a:endParaRPr lang="en-US" baseline="0" dirty="0"/>
          </a:p>
          <a:p>
            <a:r>
              <a:rPr lang="en-US" baseline="0" dirty="0"/>
              <a:t>Answers:  11,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44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Answers:  9, 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52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Answers:  9, 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11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46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9E4FC3-A66B-42E1-93A7-E24E1DD301E9}" type="slidenum">
              <a:rPr lang="en-US"/>
              <a:pPr/>
              <a:t>14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Answer:  error</a:t>
            </a:r>
          </a:p>
        </p:txBody>
      </p:sp>
    </p:spTree>
    <p:extLst>
      <p:ext uri="{BB962C8B-B14F-4D97-AF65-F5344CB8AC3E}">
        <p14:creationId xmlns:p14="http://schemas.microsoft.com/office/powerpoint/2010/main" val="1419077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9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070E4-71EE-441A-851C-5925E5AD31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1AD0A-3D93-4DC7-B733-142BE04E1C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228600"/>
            <a:ext cx="21717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3627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6676B6-AC5E-4703-A91E-467CF4D2E5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59FFBA-4B96-47A0-9084-D428BC98AF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262F3F-638A-4EF7-8F9A-94153388C8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286000"/>
            <a:ext cx="4191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4191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E48BF-6BBD-460D-8E12-55A49099B0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EA34B1-D171-428B-B749-2175D250E3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7D2A5-B522-436F-89A6-E57E12133F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7BC3C-BBBF-4D23-807A-F499730EEC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15AD9-97C4-4AE7-A19D-9CD739664E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86F4E-E891-471F-9FDF-8163F63A40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17710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3200400" cy="24003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71800" y="228600"/>
            <a:ext cx="6019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286000"/>
            <a:ext cx="8534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74333BCF-AFE9-4941-959D-FDCCDADE96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en-US" dirty="0"/>
              <a:t>CSSE 304  Days 28-29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600200"/>
            <a:ext cx="8839200" cy="3657600"/>
          </a:xfrm>
        </p:spPr>
        <p:txBody>
          <a:bodyPr/>
          <a:lstStyle/>
          <a:p>
            <a:endParaRPr lang="en-US" sz="2800" b="1" dirty="0"/>
          </a:p>
          <a:p>
            <a:r>
              <a:rPr lang="en-US" sz="2800" b="1" dirty="0"/>
              <a:t>Receivers</a:t>
            </a:r>
          </a:p>
          <a:p>
            <a:endParaRPr lang="en-US" sz="2800" b="1" dirty="0"/>
          </a:p>
          <a:p>
            <a:r>
              <a:rPr lang="en-US" sz="2800" b="1" dirty="0"/>
              <a:t>Escape procedures</a:t>
            </a:r>
          </a:p>
          <a:p>
            <a:endParaRPr lang="en-US" sz="2800" b="1" dirty="0"/>
          </a:p>
          <a:p>
            <a:r>
              <a:rPr lang="en-US" sz="2800" b="1" dirty="0"/>
              <a:t>Intro to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</a:p>
          <a:p>
            <a:endParaRPr lang="en-US" sz="2800" b="1" dirty="0"/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  <a:r>
              <a:rPr lang="en-US" sz="2800" b="1" dirty="0"/>
              <a:t> examples</a:t>
            </a:r>
          </a:p>
          <a:p>
            <a:endParaRPr lang="en-US" sz="28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escape procedure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14600"/>
            <a:ext cx="7467600" cy="4724400"/>
          </a:xfrm>
        </p:spPr>
        <p:txBody>
          <a:bodyPr/>
          <a:lstStyle/>
          <a:p>
            <a:r>
              <a:rPr lang="en-US" b="1" dirty="0"/>
              <a:t>Pretend  that we have a procedure </a:t>
            </a:r>
            <a:r>
              <a:rPr lang="en-US" b="1" dirty="0">
                <a:solidFill>
                  <a:srgbClr val="66FF66"/>
                </a:solidFill>
                <a:latin typeface="Arial Black" pitchFamily="34" charset="0"/>
              </a:rPr>
              <a:t>escape-+</a:t>
            </a:r>
            <a:r>
              <a:rPr lang="en-US" b="1" dirty="0"/>
              <a:t> that adds its arguments and returns this sum as the final answer, no matter what the context.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(* (escape‑+ 5 6) 3)</a:t>
            </a: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11</a:t>
            </a:r>
            <a:endParaRPr lang="en-US" dirty="0">
              <a:solidFill>
                <a:srgbClr val="FFFF00"/>
              </a:solidFill>
              <a:latin typeface="Arial Black" pitchFamily="34" charset="0"/>
            </a:endParaRP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(escape-+ (escape-+ 2 4) 5)</a:t>
            </a:r>
            <a:r>
              <a:rPr lang="en-US" dirty="0"/>
              <a:t> </a:t>
            </a:r>
            <a:r>
              <a:rPr lang="en-US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6</a:t>
            </a:r>
            <a:endParaRPr lang="en-US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20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Escaper (a mostly fictitious procedure)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8915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More generally, suppose that we have a procedure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escaper</a:t>
            </a:r>
            <a:r>
              <a:rPr lang="en-US" sz="2800" b="1" dirty="0"/>
              <a:t> that takes a procedure as an argument and returns an equivalent escape procedure.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66FF66"/>
                </a:solidFill>
                <a:latin typeface="Courier New" pitchFamily="49" charset="0"/>
              </a:rPr>
              <a:t>(escaper +)</a:t>
            </a:r>
            <a:r>
              <a:rPr lang="en-US" sz="2800" b="1" dirty="0"/>
              <a:t> creates a procedure that is  equivalent to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escape-+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(+ 3 ((escaper +) 4 5))      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sz="2800" b="1" dirty="0">
              <a:solidFill>
                <a:srgbClr val="66FF66"/>
              </a:solidFill>
              <a:latin typeface="Arial Black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(+ ((escaper (lambda (x)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     (- (* x 3) 7)))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5)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4)                        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sz="2800" b="1" dirty="0">
              <a:solidFill>
                <a:srgbClr val="66FF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Escaper (a mostly fictitious procedure)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8915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More generally, suppose that we have a procedure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escaper</a:t>
            </a:r>
            <a:r>
              <a:rPr lang="en-US" sz="2800" b="1" dirty="0"/>
              <a:t> that takes a procedure as an argument and returns an equivalent escape procedure.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66FF66"/>
                </a:solidFill>
                <a:latin typeface="Courier New" pitchFamily="49" charset="0"/>
              </a:rPr>
              <a:t>(escaper +)</a:t>
            </a:r>
            <a:r>
              <a:rPr lang="en-US" sz="2800" b="1" dirty="0"/>
              <a:t> creates a procedure that is  equivalent to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escape-+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(+ 3 ((escaper +) 4 5))      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  </a:t>
            </a:r>
            <a:r>
              <a:rPr lang="en-US" sz="2800" b="1" dirty="0">
                <a:solidFill>
                  <a:srgbClr val="FFFF00"/>
                </a:solidFill>
                <a:latin typeface="Arial Black" pitchFamily="34" charset="0"/>
                <a:sym typeface="Wingdings" pitchFamily="2" charset="2"/>
              </a:rPr>
              <a:t>9</a:t>
            </a:r>
            <a:endParaRPr lang="en-US" sz="2800" b="1" dirty="0">
              <a:solidFill>
                <a:srgbClr val="FFFF00"/>
              </a:solidFill>
              <a:latin typeface="Arial Black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(+ ((escaper (lambda (x)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     (- (* x 3) 7)))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5)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4)                        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 </a:t>
            </a:r>
            <a:r>
              <a:rPr lang="en-US" sz="2800" b="1" dirty="0">
                <a:solidFill>
                  <a:srgbClr val="FFFF00"/>
                </a:solidFill>
                <a:latin typeface="Arial Black" pitchFamily="34" charset="0"/>
                <a:sym typeface="Wingdings" pitchFamily="2" charset="2"/>
              </a:rPr>
              <a:t>8</a:t>
            </a:r>
            <a:endParaRPr lang="en-US" sz="2800" b="1" dirty="0">
              <a:solidFill>
                <a:srgbClr val="66FF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2608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103632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/>
              <a:t>You can define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escaper</a:t>
            </a:r>
            <a:r>
              <a:rPr lang="en-US" b="1" dirty="0"/>
              <a:t> by loading </a:t>
            </a:r>
            <a:r>
              <a:rPr lang="en-US" b="1" dirty="0" err="1">
                <a:solidFill>
                  <a:srgbClr val="66FF66"/>
                </a:solidFill>
              </a:rPr>
              <a:t>escaper.ss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in the following way:</a:t>
            </a:r>
            <a:br>
              <a:rPr lang="en-US" b="1" dirty="0"/>
            </a:b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escaper.ss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/>
              <a:t>is linked from the schedule page</a:t>
            </a:r>
            <a:endParaRPr lang="en-US" sz="2200" dirty="0"/>
          </a:p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sliderule 1:12pm &gt;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petite </a:t>
            </a:r>
            <a:r>
              <a:rPr lang="en-US" sz="2400" b="1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escaper.ss</a:t>
            </a:r>
            <a:endParaRPr lang="en-US" sz="240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Petite Chez Scheme Version 6.7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Copyright (c) 1985-2001 Cadence Research Systems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((call/cc receiver-4))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"escaper is defined"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(cdr ((escaper cdr) '(4 5 6)))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(5 6)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-76200"/>
            <a:ext cx="6019800" cy="1676400"/>
          </a:xfrm>
        </p:spPr>
        <p:txBody>
          <a:bodyPr/>
          <a:lstStyle/>
          <a:p>
            <a:r>
              <a:rPr lang="en-US" sz="4000" dirty="0"/>
              <a:t>You can experiment with </a:t>
            </a:r>
            <a:r>
              <a:rPr lang="en-US" sz="40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escaper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Escape Procedures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438400"/>
            <a:ext cx="7772400" cy="3429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sz="2800" b="1" dirty="0"/>
              <a:t>Let </a:t>
            </a:r>
            <a:r>
              <a:rPr lang="en-US" sz="2800" b="1" i="1" dirty="0"/>
              <a:t>p</a:t>
            </a:r>
            <a:r>
              <a:rPr lang="en-US" sz="2800" b="1" dirty="0"/>
              <a:t> be a procedure. If an application of </a:t>
            </a:r>
            <a:r>
              <a:rPr lang="en-US" sz="2800" b="1" i="1" dirty="0"/>
              <a:t>p </a:t>
            </a:r>
            <a:r>
              <a:rPr lang="en-US" sz="2800" b="1" dirty="0"/>
              <a:t>abandons the current continuation and does something else instead, we call </a:t>
            </a:r>
            <a:r>
              <a:rPr lang="en-US" sz="2800" b="1" i="1" dirty="0"/>
              <a:t>p</a:t>
            </a:r>
            <a:r>
              <a:rPr lang="en-US" sz="2800" b="1" dirty="0"/>
              <a:t> an </a:t>
            </a:r>
            <a:r>
              <a:rPr lang="en-US" sz="2800" b="1" i="1" dirty="0">
                <a:solidFill>
                  <a:srgbClr val="66FF66"/>
                </a:solidFill>
              </a:rPr>
              <a:t>escape procedure</a:t>
            </a:r>
            <a:r>
              <a:rPr lang="en-US" sz="2800" b="1" dirty="0"/>
              <a:t>.  </a:t>
            </a:r>
          </a:p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sz="2800" b="1" dirty="0"/>
              <a:t>An example of a Scheme escape procedure that we have already used:</a:t>
            </a:r>
          </a:p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sz="2800" b="1" dirty="0"/>
              <a:t>Is </a:t>
            </a:r>
            <a:r>
              <a:rPr lang="en-US" sz="2800" b="1" dirty="0">
                <a:solidFill>
                  <a:srgbClr val="66FF66"/>
                </a:solidFill>
                <a:latin typeface="Courier New" pitchFamily="49" charset="0"/>
              </a:rPr>
              <a:t>escaper</a:t>
            </a:r>
            <a:r>
              <a:rPr lang="en-US" sz="2800" b="1" dirty="0"/>
              <a:t> an escape procedure?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6629400" cy="1676400"/>
          </a:xfrm>
        </p:spPr>
        <p:txBody>
          <a:bodyPr/>
          <a:lstStyle/>
          <a:p>
            <a:r>
              <a:rPr lang="en-US"/>
              <a:t>dining out example</a:t>
            </a:r>
            <a:br>
              <a:rPr lang="en-US"/>
            </a:br>
            <a:r>
              <a:rPr lang="en-US" sz="2800"/>
              <a:t>from Springer and Friedman, Part 5 intro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410200"/>
          </a:xfrm>
        </p:spPr>
        <p:txBody>
          <a:bodyPr/>
          <a:lstStyle/>
          <a:p>
            <a:endParaRPr 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 dine-out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(lambda (restaurant)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(enter restaurant)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(read-menu)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(let ([food-I-ordered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(order-some-food)])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(eat food-I-ordered)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(pay-for food-I-ordered restaurant)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(exit restaurant))))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381000" y="6156325"/>
            <a:ext cx="876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dirty="0">
                <a:solidFill>
                  <a:srgbClr val="66FF66"/>
                </a:solidFill>
                <a:latin typeface="Arial Black" pitchFamily="34" charset="0"/>
              </a:rPr>
              <a:t>Read excerpt from the book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"call-with"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0"/>
            <a:ext cx="8763000" cy="4267200"/>
          </a:xfrm>
        </p:spPr>
        <p:txBody>
          <a:bodyPr/>
          <a:lstStyle/>
          <a:p>
            <a:r>
              <a:rPr lang="en-US" sz="2800" b="1" dirty="0">
                <a:solidFill>
                  <a:srgbClr val="66FF66"/>
                </a:solidFill>
              </a:rPr>
              <a:t>(call-with-values producer consumer)</a:t>
            </a:r>
          </a:p>
          <a:p>
            <a:pPr lvl="1"/>
            <a:r>
              <a:rPr lang="en-US" sz="2400" dirty="0"/>
              <a:t>The receiver is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It receives the </a:t>
            </a:r>
            <a:r>
              <a:rPr lang="en-US" dirty="0">
                <a:solidFill>
                  <a:srgbClr val="FFFF00"/>
                </a:solidFill>
              </a:rPr>
              <a:t>values</a:t>
            </a:r>
            <a:r>
              <a:rPr lang="en-US" sz="2400" dirty="0"/>
              <a:t> returned by a call to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producer</a:t>
            </a:r>
            <a:r>
              <a:rPr lang="en-US" sz="2400" dirty="0"/>
              <a:t>.</a:t>
            </a:r>
          </a:p>
          <a:p>
            <a:r>
              <a:rPr lang="en-US" sz="2800" dirty="0">
                <a:solidFill>
                  <a:srgbClr val="66FF66"/>
                </a:solidFill>
              </a:rPr>
              <a:t>(</a:t>
            </a:r>
            <a:r>
              <a:rPr lang="en-US" sz="2800" b="1" dirty="0">
                <a:solidFill>
                  <a:srgbClr val="66FF66"/>
                </a:solidFill>
              </a:rPr>
              <a:t>call-with-input-file</a:t>
            </a:r>
            <a:r>
              <a:rPr lang="en-US" sz="2800" dirty="0">
                <a:solidFill>
                  <a:srgbClr val="66FF66"/>
                </a:solidFill>
              </a:rPr>
              <a:t>  filename  proc)</a:t>
            </a:r>
          </a:p>
          <a:p>
            <a:pPr lvl="1"/>
            <a:r>
              <a:rPr lang="en-US" sz="2400" dirty="0"/>
              <a:t>The receiver is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It receives the </a:t>
            </a:r>
            <a:r>
              <a:rPr lang="en-US" dirty="0">
                <a:solidFill>
                  <a:srgbClr val="FFFF00"/>
                </a:solidFill>
              </a:rPr>
              <a:t>input port </a:t>
            </a:r>
            <a:r>
              <a:rPr lang="en-US" sz="2400" dirty="0"/>
              <a:t>obtained by opening the input file whose name is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2400" dirty="0"/>
              <a:t>.</a:t>
            </a:r>
          </a:p>
          <a:p>
            <a:r>
              <a:rPr lang="en-US" sz="2800" b="1" dirty="0">
                <a:solidFill>
                  <a:srgbClr val="66FF66"/>
                </a:solidFill>
              </a:rPr>
              <a:t>(call-with-current-continuation  receiver)</a:t>
            </a:r>
          </a:p>
          <a:p>
            <a:pPr lvl="1"/>
            <a:r>
              <a:rPr lang="en-US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r>
              <a:rPr lang="en-US" dirty="0"/>
              <a:t> receives the </a:t>
            </a:r>
            <a:r>
              <a:rPr lang="en-US" sz="3200" dirty="0">
                <a:solidFill>
                  <a:srgbClr val="FFFF00"/>
                </a:solidFill>
              </a:rPr>
              <a:t>current continuation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8617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Call/cc definition and </a:t>
            </a:r>
            <a:r>
              <a:rPr lang="en-US" dirty="0" err="1"/>
              <a:t>exampleS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771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138488" y="273050"/>
            <a:ext cx="5686425" cy="558800"/>
          </a:xfrm>
        </p:spPr>
        <p:txBody>
          <a:bodyPr/>
          <a:lstStyle/>
          <a:p>
            <a:r>
              <a:rPr lang="en-US" sz="4000"/>
              <a:t>call/cc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66FF66"/>
                </a:solidFill>
              </a:rPr>
              <a:t>                                    call/cc</a:t>
            </a:r>
            <a:r>
              <a:rPr lang="en-US" sz="2400" b="1" dirty="0"/>
              <a:t> </a:t>
            </a:r>
            <a:r>
              <a:rPr lang="en-US" sz="2400" dirty="0"/>
              <a:t>is an abbreviation for</a:t>
            </a:r>
            <a:br>
              <a:rPr lang="en-US" sz="2400" dirty="0"/>
            </a:br>
            <a:r>
              <a:rPr lang="en-US" sz="2400" dirty="0"/>
              <a:t>                             </a:t>
            </a:r>
            <a:r>
              <a:rPr lang="en-US" sz="2400" b="1" dirty="0">
                <a:latin typeface="Arial Black" pitchFamily="34" charset="0"/>
              </a:rPr>
              <a:t>call‑with‑current‑continuation</a:t>
            </a:r>
            <a:r>
              <a:rPr lang="en-US" sz="2400" dirty="0"/>
              <a:t> .</a:t>
            </a:r>
            <a:endParaRPr lang="en-US" sz="2400" dirty="0">
              <a:latin typeface="Arial Black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66FF66"/>
                </a:solidFill>
                <a:latin typeface="Arial Black" pitchFamily="34" charset="0"/>
              </a:rPr>
              <a:t>call/cc</a:t>
            </a:r>
            <a:r>
              <a:rPr lang="en-US" sz="2400" dirty="0"/>
              <a:t> is a procedure that takes one argument; the argument is a </a:t>
            </a:r>
            <a:r>
              <a:rPr lang="en-US" sz="2400" i="1" dirty="0"/>
              <a:t>receiver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this </a:t>
            </a:r>
            <a:r>
              <a:rPr lang="en-US" sz="2400" dirty="0">
                <a:solidFill>
                  <a:srgbClr val="66FF66"/>
                </a:solidFill>
                <a:latin typeface="Arial Black" pitchFamily="34" charset="0"/>
              </a:rPr>
              <a:t>receiver</a:t>
            </a:r>
            <a:r>
              <a:rPr lang="en-US" sz="2400" dirty="0"/>
              <a:t> is a procedure that takes one argument; that argument (in this case) is a </a:t>
            </a:r>
            <a:r>
              <a:rPr lang="en-US" sz="2400" i="1" dirty="0"/>
              <a:t>continuation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66FF66"/>
                </a:solidFill>
                <a:latin typeface="Arial Black" pitchFamily="34" charset="0"/>
              </a:rPr>
              <a:t>continuation</a:t>
            </a:r>
            <a:r>
              <a:rPr lang="en-US" sz="2400" dirty="0"/>
              <a:t> is a procedure (that takes one argument); that continuation embodies the context of the application of </a:t>
            </a:r>
            <a:r>
              <a:rPr lang="en-US" sz="2400" b="1" dirty="0"/>
              <a:t>call/cc</a:t>
            </a:r>
            <a:r>
              <a:rPr lang="en-US" sz="2400" dirty="0"/>
              <a:t>.  </a:t>
            </a:r>
            <a:br>
              <a:rPr lang="en-US" sz="2400" dirty="0"/>
            </a:br>
            <a:r>
              <a:rPr lang="en-US" sz="2400" dirty="0"/>
              <a:t>The continuation is an escape procedure.</a:t>
            </a:r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sz="2400" dirty="0"/>
              <a:t>The application</a:t>
            </a:r>
            <a:r>
              <a:rPr lang="en-US" sz="2400" b="1" dirty="0">
                <a:solidFill>
                  <a:srgbClr val="FF3300"/>
                </a:solidFill>
              </a:rPr>
              <a:t> </a:t>
            </a:r>
            <a:r>
              <a:rPr lang="en-US" sz="2400" b="1" dirty="0">
                <a:solidFill>
                  <a:srgbClr val="66FF66"/>
                </a:solidFill>
                <a:latin typeface="Arial Black" pitchFamily="34" charset="0"/>
              </a:rPr>
              <a:t>(call/cc receiver)</a:t>
            </a:r>
            <a:r>
              <a:rPr lang="en-US" sz="2400" dirty="0"/>
              <a:t> has the same effect </a:t>
            </a:r>
            <a:br>
              <a:rPr lang="en-US" sz="2400" dirty="0"/>
            </a:br>
            <a:r>
              <a:rPr lang="en-US" sz="2400" dirty="0"/>
              <a:t>as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b="1" dirty="0">
                <a:solidFill>
                  <a:srgbClr val="66FF66"/>
                </a:solidFill>
                <a:latin typeface="Arial Black" pitchFamily="34" charset="0"/>
              </a:rPr>
              <a:t>(receiver continuation)</a:t>
            </a:r>
            <a:r>
              <a:rPr lang="en-US" sz="2400" dirty="0"/>
              <a:t>,  where the </a:t>
            </a:r>
            <a:r>
              <a:rPr lang="en-US" sz="2400" b="1" dirty="0">
                <a:solidFill>
                  <a:srgbClr val="FFFF00"/>
                </a:solidFill>
              </a:rPr>
              <a:t>continuation</a:t>
            </a:r>
            <a:r>
              <a:rPr lang="en-US" sz="2400" dirty="0"/>
              <a:t> is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an escape procedure that embodies the execution context of the entire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call/cc</a:t>
            </a:r>
            <a:r>
              <a:rPr lang="en-US" sz="2200" dirty="0"/>
              <a:t> expression.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call/cc definition summary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14600"/>
            <a:ext cx="86868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(call/cc receiver)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66FF66"/>
                </a:solidFill>
                <a:sym typeface="Wingdings" pitchFamily="2" charset="2"/>
              </a:rPr>
              <a:t></a:t>
            </a:r>
            <a:r>
              <a:rPr lang="en-US" sz="2800" dirty="0">
                <a:sym typeface="Wingdings" pitchFamily="2" charset="2"/>
              </a:rPr>
              <a:t>  (</a:t>
            </a:r>
            <a:r>
              <a:rPr lang="en-US" sz="2800" b="1" dirty="0"/>
              <a:t>receiver continuation)</a:t>
            </a:r>
            <a:r>
              <a:rPr lang="en-US" sz="2800" dirty="0"/>
              <a:t>,  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Hence the name:     </a:t>
            </a:r>
            <a:br>
              <a:rPr lang="en-US" sz="2800" dirty="0"/>
            </a:br>
            <a:r>
              <a:rPr lang="en-US" sz="2800" dirty="0"/>
              <a:t>      call‑with‑current‑continuation.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b="1" dirty="0"/>
              <a:t>Rephrasing it:</a:t>
            </a:r>
            <a:r>
              <a:rPr lang="en-US" sz="2800" dirty="0"/>
              <a:t> What is that continuation?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If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c</a:t>
            </a:r>
            <a:r>
              <a:rPr lang="en-US" sz="2800" dirty="0"/>
              <a:t> is a procedure that represents the execution context of this application of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call/cc</a:t>
            </a:r>
            <a:r>
              <a:rPr lang="en-US" sz="2800" dirty="0"/>
              <a:t>, then the continuation is equivalent to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(escaper c)</a:t>
            </a:r>
            <a:r>
              <a:rPr lang="en-US" sz="2800" b="1" dirty="0"/>
              <a:t>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63D5-EB6C-4E64-A0E9-659D9C0C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Very New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C52D0-5BA0-4C25-A634-1D182C8F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time we finished the discussion of things you need as background for A17.</a:t>
            </a:r>
          </a:p>
          <a:p>
            <a:r>
              <a:rPr lang="en-US" dirty="0"/>
              <a:t>You need to finish A16 and A17a before you’ll be ready to discuss details of A18.</a:t>
            </a:r>
          </a:p>
          <a:p>
            <a:r>
              <a:rPr lang="en-US" dirty="0"/>
              <a:t>You also need to know about call/cc and a data-structures representation of continuations.</a:t>
            </a:r>
          </a:p>
          <a:p>
            <a:r>
              <a:rPr lang="en-US" dirty="0"/>
              <a:t>We will work on those for the next 4 or 5 class meetings.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5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call/cc example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90800"/>
            <a:ext cx="8839200" cy="4648200"/>
          </a:xfrm>
        </p:spPr>
        <p:txBody>
          <a:bodyPr/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(call/cc receiver)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receiver continuation)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400" dirty="0"/>
              <a:t>Consider </a:t>
            </a:r>
            <a:br>
              <a:rPr lang="en-US" sz="2400" dirty="0"/>
            </a:br>
            <a: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(+ 3 (call/cc (lambda (k) (* 2 (k 5)))))</a:t>
            </a:r>
          </a:p>
          <a:p>
            <a:pPr lvl="1"/>
            <a:r>
              <a:rPr lang="en-US" sz="2400" dirty="0"/>
              <a:t> </a:t>
            </a:r>
            <a:r>
              <a:rPr lang="en-US" sz="2400" b="1" dirty="0"/>
              <a:t>The receiver is </a:t>
            </a:r>
          </a:p>
          <a:p>
            <a:pPr lvl="1"/>
            <a:r>
              <a:rPr lang="en-US" sz="2400" b="1" dirty="0"/>
              <a:t> The context c is		</a:t>
            </a:r>
          </a:p>
          <a:p>
            <a:pPr lvl="1"/>
            <a:r>
              <a:rPr lang="en-US" sz="2400" b="1" dirty="0"/>
              <a:t> The continuation is		</a:t>
            </a:r>
          </a:p>
          <a:p>
            <a:pPr lvl="1"/>
            <a:r>
              <a:rPr lang="en-US" sz="2400" b="1" dirty="0"/>
              <a:t> Thus  </a:t>
            </a:r>
            <a:br>
              <a:rPr lang="en-US" sz="2400" b="1" dirty="0"/>
            </a:br>
            <a:r>
              <a:rPr lang="en-US" sz="2400" b="1" dirty="0"/>
              <a:t> </a:t>
            </a:r>
            <a: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(+ 3 (call/cc (lambda (k) (* 2 (k 5)))))</a:t>
            </a:r>
            <a:br>
              <a:rPr lang="en-US" sz="2400" b="1" dirty="0"/>
            </a:br>
            <a:r>
              <a:rPr lang="en-US" sz="2400" b="1" dirty="0"/>
              <a:t>is equivalent to</a:t>
            </a:r>
          </a:p>
          <a:p>
            <a:pPr lvl="1">
              <a:buFontTx/>
              <a:buNone/>
            </a:pPr>
            <a:r>
              <a:rPr lang="en-US" b="1" dirty="0"/>
              <a:t>	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-152400"/>
            <a:ext cx="6019800" cy="1006475"/>
          </a:xfrm>
        </p:spPr>
        <p:txBody>
          <a:bodyPr/>
          <a:lstStyle/>
          <a:p>
            <a:r>
              <a:rPr lang="en-US" sz="4000" dirty="0"/>
              <a:t>More call/cc examples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7772400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a)</a:t>
            </a:r>
            <a:r>
              <a:rPr lang="en-US" sz="2200" dirty="0"/>
              <a:t>  </a:t>
            </a:r>
            <a:r>
              <a:rPr lang="en-US" sz="2200" b="1" dirty="0">
                <a:latin typeface="Courier New" pitchFamily="49" charset="0"/>
              </a:rPr>
              <a:t>(+ 3 (call/cc (lambda (k) (* 2 5))))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b) </a:t>
            </a:r>
            <a:r>
              <a:rPr lang="en-US" sz="2200" b="1" dirty="0">
                <a:latin typeface="Courier New" pitchFamily="49" charset="0"/>
              </a:rPr>
              <a:t>(+ 3 (call/cc (lambda (k)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(k (* 2 5)))))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c)</a:t>
            </a:r>
            <a:r>
              <a:rPr lang="en-US" sz="2200" dirty="0"/>
              <a:t> </a:t>
            </a:r>
            <a:r>
              <a:rPr lang="en-US" sz="2200" b="1" dirty="0">
                <a:latin typeface="Courier New" pitchFamily="49" charset="0"/>
              </a:rPr>
              <a:t>(define xxx #f)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(+ 5 (call/cc (lambda (k)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  (set! xxx k) </a:t>
            </a:r>
            <a:br>
              <a:rPr lang="en-US" sz="2200" b="1" dirty="0">
                <a:latin typeface="Courier New" pitchFamily="49" charset="0"/>
              </a:rPr>
            </a:br>
            <a:r>
              <a:rPr lang="en-US" sz="2200" b="1" dirty="0">
                <a:latin typeface="Courier New" pitchFamily="49" charset="0"/>
              </a:rPr>
              <a:t>                 2))) </a:t>
            </a:r>
            <a:r>
              <a:rPr lang="en-US" sz="2200" b="1" dirty="0">
                <a:solidFill>
                  <a:srgbClr val="66FF66"/>
                </a:solidFill>
                <a:latin typeface="Courier New" pitchFamily="49" charset="0"/>
              </a:rPr>
              <a:t>; </a:t>
            </a:r>
            <a:r>
              <a:rPr lang="en-US" sz="2200" dirty="0">
                <a:solidFill>
                  <a:srgbClr val="66FF66"/>
                </a:solidFill>
              </a:rPr>
              <a:t>xxx is equivalent to?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(* 7 (xxx 4))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This last one depends on context and also is a little weirder in Racket scheme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67000" y="701675"/>
            <a:ext cx="6477000" cy="898525"/>
          </a:xfrm>
          <a:prstGeom prst="rect">
            <a:avLst/>
          </a:prstGeom>
          <a:solidFill>
            <a:srgbClr val="00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(call/cc receiver)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receiver continuation)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(+ 3 (call/cc (lambda (k) (* 2 (k 5)))))</a:t>
            </a:r>
            <a:endParaRPr lang="en-US" sz="2000" b="1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-152400"/>
            <a:ext cx="6019800" cy="1006475"/>
          </a:xfrm>
        </p:spPr>
        <p:txBody>
          <a:bodyPr/>
          <a:lstStyle/>
          <a:p>
            <a:r>
              <a:rPr lang="en-US" sz="4000" dirty="0"/>
              <a:t>More call/cc examples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8458200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a)</a:t>
            </a:r>
            <a:r>
              <a:rPr lang="en-US" sz="2200" dirty="0"/>
              <a:t>  </a:t>
            </a:r>
            <a:r>
              <a:rPr lang="en-US" sz="2200" b="1" dirty="0">
                <a:latin typeface="Courier New" pitchFamily="49" charset="0"/>
              </a:rPr>
              <a:t>(+ 3 (call/cc (lambda (k) (* 2 5))))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b) </a:t>
            </a:r>
            <a:r>
              <a:rPr lang="en-US" sz="2200" b="1" dirty="0">
                <a:latin typeface="Courier New" pitchFamily="49" charset="0"/>
              </a:rPr>
              <a:t>(+ 3 (call/cc (lambda (k)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(k (* 2 5)))))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c)</a:t>
            </a:r>
            <a:r>
              <a:rPr lang="en-US" sz="2200" dirty="0"/>
              <a:t> </a:t>
            </a:r>
            <a:r>
              <a:rPr lang="en-US" sz="2200" b="1" dirty="0">
                <a:latin typeface="Courier New" pitchFamily="49" charset="0"/>
              </a:rPr>
              <a:t>(define xxx #f)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(+ 5 (call/cc (lambda (k)      </a:t>
            </a:r>
            <a:r>
              <a:rPr lang="en-US" sz="2000" b="1" dirty="0">
                <a:solidFill>
                  <a:srgbClr val="FFFF00"/>
                </a:solidFill>
              </a:rPr>
              <a:t>take the photograph</a:t>
            </a:r>
            <a:endParaRPr lang="en-US" sz="2200" b="1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  (set! xxx k)</a:t>
            </a:r>
            <a:r>
              <a:rPr lang="en-US" sz="2400" b="1" dirty="0">
                <a:solidFill>
                  <a:srgbClr val="FFFF00"/>
                </a:solidFill>
              </a:rPr>
              <a:t>    </a:t>
            </a:r>
            <a:r>
              <a:rPr lang="en-US" sz="2000" b="1" dirty="0">
                <a:solidFill>
                  <a:srgbClr val="FFFF00"/>
                </a:solidFill>
              </a:rPr>
              <a:t>save the photograph</a:t>
            </a:r>
            <a:br>
              <a:rPr lang="en-US" sz="2200" b="1" dirty="0">
                <a:latin typeface="Courier New" pitchFamily="49" charset="0"/>
              </a:rPr>
            </a:br>
            <a:r>
              <a:rPr lang="en-US" sz="2200" b="1" dirty="0">
                <a:latin typeface="Courier New" pitchFamily="49" charset="0"/>
              </a:rPr>
              <a:t>                 2))) </a:t>
            </a:r>
            <a:r>
              <a:rPr lang="en-US" sz="2200" b="1" dirty="0">
                <a:solidFill>
                  <a:srgbClr val="66FF66"/>
                </a:solidFill>
                <a:latin typeface="Courier New" pitchFamily="49" charset="0"/>
              </a:rPr>
              <a:t>; </a:t>
            </a:r>
            <a:r>
              <a:rPr lang="en-US" sz="2200" dirty="0">
                <a:solidFill>
                  <a:srgbClr val="66FF66"/>
                </a:solidFill>
              </a:rPr>
              <a:t>xxx is equivalent to?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(* 7 (xxx 4))                  </a:t>
            </a:r>
            <a:r>
              <a:rPr lang="en-US" sz="2000" b="1" dirty="0">
                <a:solidFill>
                  <a:srgbClr val="FFFF00"/>
                </a:solidFill>
              </a:rPr>
              <a:t>rub the photograph</a:t>
            </a:r>
            <a:br>
              <a:rPr lang="en-US" sz="2800" b="1" dirty="0">
                <a:latin typeface="Courier New" pitchFamily="49" charset="0"/>
              </a:rPr>
            </a:b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d)</a:t>
            </a:r>
            <a:r>
              <a:rPr lang="en-US" sz="2200" dirty="0"/>
              <a:t>	</a:t>
            </a:r>
            <a:r>
              <a:rPr lang="en-US" sz="2200" b="1" dirty="0">
                <a:latin typeface="Courier New" pitchFamily="49" charset="0"/>
              </a:rPr>
              <a:t>(call/cc procedure?)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67000" y="701675"/>
            <a:ext cx="6477000" cy="898525"/>
          </a:xfrm>
          <a:prstGeom prst="rect">
            <a:avLst/>
          </a:prstGeom>
          <a:solidFill>
            <a:srgbClr val="00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(call/cc receiver)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receiver continuation)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(+ 3 (call/cc (lambda (k) (* 2 (k 5)))))</a:t>
            </a:r>
            <a:endParaRPr lang="en-US" sz="2000" b="1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507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-228600"/>
            <a:ext cx="6019800" cy="1676400"/>
          </a:xfrm>
        </p:spPr>
        <p:txBody>
          <a:bodyPr/>
          <a:lstStyle/>
          <a:p>
            <a:r>
              <a:rPr lang="en-US" dirty="0"/>
              <a:t>List-index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8534400" cy="3886200"/>
          </a:xfrm>
        </p:spPr>
        <p:txBody>
          <a:bodyPr/>
          <a:lstStyle/>
          <a:p>
            <a:r>
              <a:rPr lang="en-US" dirty="0"/>
              <a:t>Standard approach:</a:t>
            </a:r>
            <a:br>
              <a:rPr lang="en-US" dirty="0"/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(define (list-index item L)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[(null? L) -1]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[(</a:t>
            </a:r>
            <a:r>
              <a:rPr lang="en-US" sz="28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eq</a:t>
            </a:r>
            <a:r>
              <a:rPr lang="en-US" sz="28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? (car L) item) 0]</a:t>
            </a:r>
            <a:br>
              <a:rPr lang="en-US" sz="28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[else (+ 1 (list-index item </a:t>
            </a:r>
            <a:br>
              <a:rPr lang="en-US" sz="28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                   (cdr L)))]))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953000"/>
            <a:ext cx="4800600" cy="523220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66"/>
                </a:solidFill>
              </a:rPr>
              <a:t>What is the problem with this?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5654070"/>
            <a:ext cx="5486400" cy="523220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66"/>
                </a:solidFill>
              </a:rPr>
              <a:t>One solution: accumulator approach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71275" y="1447800"/>
            <a:ext cx="3196525" cy="1384995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66"/>
                </a:solidFill>
              </a:rPr>
              <a:t>But "standard recursion" seems so much more natural!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599" y="2882205"/>
            <a:ext cx="3196525" cy="1384995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66"/>
                </a:solidFill>
              </a:rPr>
              <a:t>Can use call/cc to escape with the -1 answer?</a:t>
            </a:r>
          </a:p>
        </p:txBody>
      </p:sp>
    </p:spTree>
    <p:extLst>
      <p:ext uri="{BB962C8B-B14F-4D97-AF65-F5344CB8AC3E}">
        <p14:creationId xmlns:p14="http://schemas.microsoft.com/office/powerpoint/2010/main" val="1230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/>
          <a:lstStyle/>
          <a:p>
            <a:r>
              <a:rPr lang="en-US"/>
              <a:t>Still more call/cc examples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52600"/>
            <a:ext cx="7848600" cy="5257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 </a:t>
            </a:r>
            <a:r>
              <a:rPr lang="en-US" sz="2200" b="1" dirty="0">
                <a:solidFill>
                  <a:srgbClr val="66FF66"/>
                </a:solidFill>
              </a:rPr>
              <a:t>e)</a:t>
            </a:r>
            <a:r>
              <a:rPr lang="en-US" sz="2200" b="1" dirty="0">
                <a:latin typeface="Courier New" pitchFamily="49" charset="0"/>
              </a:rPr>
              <a:t> (define list-index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(lambda (sym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(call/cc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(lambda (answer)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(let loop ([L </a:t>
            </a:r>
            <a:r>
              <a:rPr lang="en-US" sz="2200" b="1" dirty="0" err="1">
                <a:latin typeface="Courier New" pitchFamily="49" charset="0"/>
              </a:rPr>
              <a:t>L</a:t>
            </a:r>
            <a:r>
              <a:rPr lang="en-US" sz="2200" b="1" dirty="0">
                <a:latin typeface="Courier New" pitchFamily="49" charset="0"/>
              </a:rPr>
              <a:t>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</a:t>
            </a:r>
            <a:r>
              <a:rPr lang="en-US" sz="2200" b="1" dirty="0" err="1">
                <a:latin typeface="Courier New" pitchFamily="49" charset="0"/>
              </a:rPr>
              <a:t>cond</a:t>
            </a:r>
            <a:r>
              <a:rPr lang="en-US" sz="2200" b="1" dirty="0">
                <a:latin typeface="Courier New" pitchFamily="49" charset="0"/>
              </a:rPr>
              <a:t> [(null? L) (answer -1)]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[(</a:t>
            </a:r>
            <a:r>
              <a:rPr lang="en-US" sz="2200" b="1" dirty="0" err="1">
                <a:latin typeface="Courier New" pitchFamily="49" charset="0"/>
              </a:rPr>
              <a:t>eqv</a:t>
            </a:r>
            <a:r>
              <a:rPr lang="en-US" sz="2200" b="1" dirty="0">
                <a:latin typeface="Courier New" pitchFamily="49" charset="0"/>
              </a:rPr>
              <a:t>? sym (car L)) 0]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[else (+ 1 </a:t>
            </a:r>
            <a:br>
              <a:rPr lang="en-US" sz="2200" b="1" dirty="0">
                <a:latin typeface="Courier New" pitchFamily="49" charset="0"/>
              </a:rPr>
            </a:br>
            <a:r>
              <a:rPr lang="en-US" sz="2200" b="1" dirty="0">
                <a:latin typeface="Courier New" pitchFamily="49" charset="0"/>
              </a:rPr>
              <a:t>                     (loop (</a:t>
            </a:r>
            <a:r>
              <a:rPr lang="en-US" sz="2200" b="1" dirty="0" err="1">
                <a:latin typeface="Courier New" pitchFamily="49" charset="0"/>
              </a:rPr>
              <a:t>cdr</a:t>
            </a:r>
            <a:r>
              <a:rPr lang="en-US" sz="2200" b="1" dirty="0">
                <a:latin typeface="Courier New" pitchFamily="49" charset="0"/>
              </a:rPr>
              <a:t> L)))]))))))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  &gt;</a:t>
            </a:r>
            <a:r>
              <a:rPr lang="en-US" sz="2200" b="1" dirty="0">
                <a:latin typeface="Courier New" pitchFamily="49" charset="0"/>
              </a:rPr>
              <a:t> (list-index 'a '(b a c))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</a:t>
            </a:r>
            <a:r>
              <a:rPr lang="en-US" sz="2200" dirty="0">
                <a:latin typeface="Courier New" pitchFamily="49" charset="0"/>
              </a:rPr>
              <a:t>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  &gt;</a:t>
            </a:r>
            <a:r>
              <a:rPr lang="en-US" sz="2200" b="1" dirty="0">
                <a:latin typeface="Courier New" pitchFamily="49" charset="0"/>
              </a:rPr>
              <a:t> (list-index 'a '(b d c))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</a:t>
            </a:r>
            <a:r>
              <a:rPr lang="en-US" sz="2200" dirty="0">
                <a:latin typeface="Courier New" pitchFamily="49" charset="0"/>
              </a:rPr>
              <a:t>-1</a:t>
            </a:r>
            <a:br>
              <a:rPr lang="en-US" sz="2200" dirty="0">
                <a:latin typeface="Courier New" pitchFamily="49" charset="0"/>
              </a:rPr>
            </a:br>
            <a:endParaRPr lang="en-US" sz="2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solidFill>
                  <a:srgbClr val="66FF66"/>
                </a:solidFill>
              </a:rPr>
              <a:t>f)</a:t>
            </a:r>
            <a:r>
              <a:rPr lang="en-US" sz="2200" b="1" dirty="0">
                <a:latin typeface="Courier New" pitchFamily="49" charset="0"/>
              </a:rPr>
              <a:t> ((car (call/cc list)) (list cdr 1 2 3))</a:t>
            </a:r>
            <a:endParaRPr lang="en-US" sz="22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Interlude: </a:t>
            </a:r>
            <a:r>
              <a:rPr lang="en-US" dirty="0"/>
              <a:t>quotes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8392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Premature optimization is the root of all evil in programming. </a:t>
            </a:r>
            <a:r>
              <a:rPr lang="en-US" sz="2800" i="1" dirty="0"/>
              <a:t>- C.A.R. Hoare</a:t>
            </a:r>
            <a:br>
              <a:rPr lang="en-US" sz="2800" i="1" dirty="0"/>
            </a:br>
            <a:r>
              <a:rPr lang="en-US" sz="2800" i="1" dirty="0"/>
              <a:t>    </a:t>
            </a:r>
            <a:r>
              <a:rPr lang="en-US" sz="2400" dirty="0"/>
              <a:t>Do you know what he is famous for?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There is no code so big, twisted, or complex that maintenance can't make it worse. - </a:t>
            </a:r>
            <a:r>
              <a:rPr lang="en-US" sz="2800" i="1" dirty="0"/>
              <a:t>Gerald Weinberg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Computer Science is the only discipline in which we view adding a new wing to a building as being maintenance. </a:t>
            </a:r>
            <a:r>
              <a:rPr lang="en-US" sz="2800" i="1" dirty="0"/>
              <a:t>– Jim  Horning</a:t>
            </a:r>
            <a:r>
              <a:rPr lang="en-US" sz="2800" dirty="0"/>
              <a:t> 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/>
          <a:lstStyle/>
          <a:p>
            <a:r>
              <a:rPr lang="en-US" dirty="0"/>
              <a:t>Two more call/cc examples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52600"/>
            <a:ext cx="7848600" cy="5257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 </a:t>
            </a:r>
            <a:r>
              <a:rPr lang="en-US" sz="2200" b="1" dirty="0">
                <a:solidFill>
                  <a:srgbClr val="66FF66"/>
                </a:solidFill>
              </a:rPr>
              <a:t>g)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nn-NO" sz="2200" b="1" dirty="0">
                <a:latin typeface="Courier New" pitchFamily="49" charset="0"/>
              </a:rPr>
              <a:t>(let ([f 0] [i 0])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n-NO" sz="2200" b="1" dirty="0">
                <a:latin typeface="Courier New" pitchFamily="49" charset="0"/>
              </a:rPr>
              <a:t>  	  (call/cc (lambda (k) (set! f k)))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n-NO" sz="2200" b="1" dirty="0">
                <a:latin typeface="Courier New" pitchFamily="49" charset="0"/>
              </a:rPr>
              <a:t>    (printf "~a~n" i)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n-NO" sz="2200" b="1" dirty="0">
                <a:latin typeface="Courier New" pitchFamily="49" charset="0"/>
              </a:rPr>
              <a:t>    (set! i (+ i 1))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n-NO" sz="2200" b="1" dirty="0">
                <a:latin typeface="Courier New" pitchFamily="49" charset="0"/>
              </a:rPr>
              <a:t>    (if (&lt; i 10) (f "ignore")))</a:t>
            </a:r>
          </a:p>
          <a:p>
            <a:pPr>
              <a:lnSpc>
                <a:spcPct val="80000"/>
              </a:lnSpc>
              <a:buFontTx/>
              <a:buNone/>
            </a:pPr>
            <a:endParaRPr lang="nn-NO" sz="22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solidFill>
                  <a:srgbClr val="66FF66"/>
                </a:solidFill>
              </a:rPr>
              <a:t>h)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</a:rPr>
              <a:t>(define strange1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(lambda (x)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(display 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(call/cc 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(display 2)))</a:t>
            </a:r>
            <a:br>
              <a:rPr lang="en-US" sz="2200" b="1" dirty="0">
                <a:latin typeface="Courier New" pitchFamily="49" charset="0"/>
              </a:rPr>
            </a:b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(strange1 </a:t>
            </a:r>
            <a:br>
              <a:rPr lang="en-US" sz="2200" b="1" dirty="0">
                <a:latin typeface="Courier New" pitchFamily="49" charset="0"/>
              </a:rPr>
            </a:br>
            <a:r>
              <a:rPr lang="en-US" sz="2200" b="1" dirty="0">
                <a:latin typeface="Courier New" pitchFamily="49" charset="0"/>
              </a:rPr>
              <a:t>   (call/cc</a:t>
            </a:r>
            <a:br>
              <a:rPr lang="en-US" sz="2200" b="1" dirty="0">
                <a:latin typeface="Courier New" pitchFamily="49" charset="0"/>
              </a:rPr>
            </a:br>
            <a:r>
              <a:rPr lang="en-US" sz="2200" b="1" dirty="0">
                <a:latin typeface="Courier New" pitchFamily="49" charset="0"/>
              </a:rPr>
              <a:t>     (lambda (k) k)))</a:t>
            </a:r>
          </a:p>
          <a:p>
            <a:pPr>
              <a:lnSpc>
                <a:spcPct val="80000"/>
              </a:lnSpc>
              <a:buFontTx/>
              <a:buNone/>
            </a:pPr>
            <a:br>
              <a:rPr lang="en-US" sz="2200" dirty="0">
                <a:latin typeface="Courier New" pitchFamily="49" charset="0"/>
              </a:rPr>
            </a:br>
            <a:endParaRPr lang="en-US" sz="2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292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dirty="0"/>
              <a:t>        “</a:t>
            </a:r>
            <a:r>
              <a:rPr lang="en-US" sz="3600" dirty="0" err="1"/>
              <a:t>mondo</a:t>
            </a:r>
            <a:r>
              <a:rPr lang="en-US" sz="3600" dirty="0"/>
              <a:t> </a:t>
            </a:r>
            <a:r>
              <a:rPr lang="en-US" sz="3600" dirty="0" err="1"/>
              <a:t>bizarro</a:t>
            </a:r>
            <a:r>
              <a:rPr lang="en-US" sz="3600" dirty="0"/>
              <a:t>” example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8839200" cy="5257800"/>
          </a:xfrm>
        </p:spPr>
        <p:txBody>
          <a:bodyPr/>
          <a:lstStyle/>
          <a:p>
            <a:pPr>
              <a:spcBef>
                <a:spcPct val="5000"/>
              </a:spcBef>
              <a:buFontTx/>
              <a:buNone/>
            </a:pPr>
            <a:r>
              <a:rPr lang="en-US" b="1" dirty="0"/>
              <a:t> </a:t>
            </a:r>
            <a:r>
              <a:rPr lang="en-US" b="1" dirty="0">
                <a:solidFill>
                  <a:srgbClr val="66FF66"/>
                </a:solidFill>
              </a:rPr>
              <a:t>i)</a:t>
            </a:r>
            <a:r>
              <a:rPr lang="en-US" b="1" dirty="0">
                <a:latin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(define strange2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(lambda (x)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(display 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(call/cc 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(display 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(call/cc 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(display 3)))</a:t>
            </a:r>
          </a:p>
          <a:p>
            <a:pPr>
              <a:spcBef>
                <a:spcPct val="5000"/>
              </a:spcBef>
              <a:buFontTx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(strange2 (call/cc (lambda (k) k)))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08576" y="2438400"/>
            <a:ext cx="3196525" cy="1815882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66FF66"/>
                </a:solidFill>
              </a:rPr>
              <a:t>We probably </a:t>
            </a:r>
            <a:r>
              <a:rPr lang="en-US" sz="2800" dirty="0">
                <a:solidFill>
                  <a:srgbClr val="66FF66"/>
                </a:solidFill>
              </a:rPr>
              <a:t>will not do this one in class; good practice for you.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657725"/>
            <a:ext cx="7772400" cy="1362075"/>
          </a:xfrm>
        </p:spPr>
        <p:txBody>
          <a:bodyPr/>
          <a:lstStyle/>
          <a:p>
            <a:r>
              <a:rPr lang="en-US" sz="4800" dirty="0"/>
              <a:t>Warm-up for 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457200"/>
            <a:ext cx="7772400" cy="3568700"/>
          </a:xfrm>
        </p:spPr>
        <p:txBody>
          <a:bodyPr/>
          <a:lstStyle/>
          <a:p>
            <a:pPr algn="r"/>
            <a:r>
              <a:rPr lang="en-US" sz="2800" dirty="0"/>
              <a:t>Receivers 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/>
              <a:t>Escape procedures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  <a:r>
              <a:rPr lang="en-US" sz="2800" dirty="0"/>
              <a:t> involves both receivers and escape </a:t>
            </a:r>
            <a:br>
              <a:rPr lang="en-US" sz="2800" dirty="0"/>
            </a:br>
            <a:r>
              <a:rPr lang="en-US" sz="2800" dirty="0"/>
              <a:t>procedures, so we look at both of those first.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Before those, a quick review of continuations</a:t>
            </a:r>
          </a:p>
        </p:txBody>
      </p:sp>
    </p:spTree>
    <p:extLst>
      <p:ext uri="{BB962C8B-B14F-4D97-AF65-F5344CB8AC3E}">
        <p14:creationId xmlns:p14="http://schemas.microsoft.com/office/powerpoint/2010/main" val="231694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4366D7-EE4A-45A1-A24D-8B15687CAFFF}"/>
              </a:ext>
            </a:extLst>
          </p:cNvPr>
          <p:cNvSpPr txBox="1"/>
          <p:nvPr/>
        </p:nvSpPr>
        <p:spPr>
          <a:xfrm>
            <a:off x="533400" y="2743200"/>
            <a:ext cx="7467600" cy="3785652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3"/>
                </a:solidFill>
              </a:rPr>
              <a:t>What we’ll do today and next time is loosely based the book </a:t>
            </a:r>
            <a:r>
              <a:rPr lang="en-US" sz="4000" i="1" dirty="0">
                <a:solidFill>
                  <a:srgbClr val="66FF66"/>
                </a:solidFill>
              </a:rPr>
              <a:t>Scheme and the Art of Programming</a:t>
            </a:r>
            <a:r>
              <a:rPr lang="en-US" sz="4000" dirty="0">
                <a:solidFill>
                  <a:srgbClr val="66FF66"/>
                </a:solidFill>
              </a:rPr>
              <a:t> </a:t>
            </a:r>
            <a:r>
              <a:rPr lang="en-US" sz="4000" dirty="0">
                <a:solidFill>
                  <a:schemeClr val="accent3"/>
                </a:solidFill>
              </a:rPr>
              <a:t>by George Springer and Daniel Friedman.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7899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Review of Continuations</a:t>
            </a:r>
            <a:r>
              <a:rPr lang="en-US" sz="4000" dirty="0"/>
              <a:t>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286000"/>
            <a:ext cx="75438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Consider the evaluation of the expression: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(let ([x (+ y 2)])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(if (&lt; x 4) 5 (- x 6))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What is the continuation of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(+ y 2)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?        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?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(- x 6) ?         (&lt; x 4)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66FF66"/>
                </a:solidFill>
              </a:rPr>
              <a:t>receiver</a:t>
            </a:r>
            <a:r>
              <a:rPr lang="en-US" dirty="0"/>
              <a:t> is an argument (which happens to also be a procedure) passed to a procedure, with the intention that the procedure will eventually pass values to that receiver.</a:t>
            </a:r>
          </a:p>
          <a:p>
            <a:r>
              <a:rPr lang="en-US" b="1" dirty="0">
                <a:solidFill>
                  <a:srgbClr val="66FF66"/>
                </a:solidFill>
              </a:rPr>
              <a:t>Example:</a:t>
            </a:r>
            <a:r>
              <a:rPr lang="en-US" dirty="0"/>
              <a:t> The continuations that we pass to CPS procedures are receivers.</a:t>
            </a:r>
          </a:p>
          <a:p>
            <a:r>
              <a:rPr lang="en-US" dirty="0"/>
              <a:t>Sometimes receivers are called "callbacks"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Receiver Example: call-with-values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(call-with-values 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(lambda () (values 3 4)) 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list)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(3 4)</a:t>
            </a:r>
          </a:p>
          <a:p>
            <a:r>
              <a:rPr lang="en-US" b="1" dirty="0">
                <a:solidFill>
                  <a:srgbClr val="66FF66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is a receiver </a:t>
            </a:r>
            <a:br>
              <a:rPr lang="en-US" dirty="0"/>
            </a:br>
            <a:r>
              <a:rPr lang="en-US" dirty="0"/>
              <a:t>(we previously called it the </a:t>
            </a:r>
            <a:r>
              <a:rPr lang="en-US" i="1" dirty="0"/>
              <a:t>consumer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0"/>
            <a:ext cx="6019800" cy="838200"/>
          </a:xfrm>
        </p:spPr>
        <p:txBody>
          <a:bodyPr/>
          <a:lstStyle/>
          <a:p>
            <a:r>
              <a:rPr lang="en-US" dirty="0"/>
              <a:t>new receiver example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295400"/>
            <a:ext cx="8077200" cy="4343400"/>
          </a:xfrm>
        </p:spPr>
        <p:txBody>
          <a:bodyPr/>
          <a:lstStyle/>
          <a:p>
            <a:pPr>
              <a:buFontTx/>
              <a:buNone/>
            </a:pP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600" b="1" dirty="0">
                <a:latin typeface="Courier New" pitchFamily="49" charset="0"/>
              </a:rPr>
              <a:t>(call-with-output-file "myfile.ss"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(lambda (p) </a:t>
            </a:r>
            <a:r>
              <a:rPr lang="en-US" sz="2600" b="1" dirty="0">
                <a:solidFill>
                  <a:srgbClr val="66FF66"/>
                </a:solidFill>
                <a:latin typeface="Arial Black" pitchFamily="34" charset="0"/>
              </a:rPr>
              <a:t>; this is the "receiver"</a:t>
            </a:r>
            <a:r>
              <a:rPr lang="en-US" sz="2600" b="1" dirty="0">
                <a:latin typeface="Courier New" pitchFamily="49" charset="0"/>
              </a:rPr>
              <a:t>    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(let f ([</a:t>
            </a:r>
            <a:r>
              <a:rPr lang="en-US" sz="2600" b="1" dirty="0" err="1">
                <a:latin typeface="Courier New" pitchFamily="49" charset="0"/>
              </a:rPr>
              <a:t>ls</a:t>
            </a:r>
            <a:r>
              <a:rPr lang="en-US" sz="2600" b="1" dirty="0">
                <a:latin typeface="Courier New" pitchFamily="49" charset="0"/>
              </a:rPr>
              <a:t> list-to-be-printed])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    (if (not (null? </a:t>
            </a:r>
            <a:r>
              <a:rPr lang="en-US" sz="2600" b="1" dirty="0" err="1">
                <a:latin typeface="Courier New" pitchFamily="49" charset="0"/>
              </a:rPr>
              <a:t>ls</a:t>
            </a:r>
            <a:r>
              <a:rPr lang="en-US" sz="2600" b="1" dirty="0">
                <a:latin typeface="Courier New" pitchFamily="49" charset="0"/>
              </a:rPr>
              <a:t>))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        (begin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          (write (car </a:t>
            </a:r>
            <a:r>
              <a:rPr lang="en-US" sz="2600" b="1" dirty="0" err="1">
                <a:latin typeface="Courier New" pitchFamily="49" charset="0"/>
              </a:rPr>
              <a:t>ls</a:t>
            </a:r>
            <a:r>
              <a:rPr lang="en-US" sz="2600" b="1" dirty="0">
                <a:latin typeface="Courier New" pitchFamily="49" charset="0"/>
              </a:rPr>
              <a:t>) p)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          (newline p)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          (f (</a:t>
            </a:r>
            <a:r>
              <a:rPr lang="en-US" sz="2600" b="1" dirty="0" err="1">
                <a:latin typeface="Courier New" pitchFamily="49" charset="0"/>
              </a:rPr>
              <a:t>cdr</a:t>
            </a:r>
            <a:r>
              <a:rPr lang="en-US" sz="2600" b="1" dirty="0">
                <a:latin typeface="Courier New" pitchFamily="49" charset="0"/>
              </a:rPr>
              <a:t> </a:t>
            </a:r>
            <a:r>
              <a:rPr lang="en-US" sz="2600" b="1" dirty="0" err="1">
                <a:latin typeface="Courier New" pitchFamily="49" charset="0"/>
              </a:rPr>
              <a:t>ls</a:t>
            </a:r>
            <a:r>
              <a:rPr lang="en-US" sz="2600" b="1" dirty="0">
                <a:latin typeface="Courier New" pitchFamily="49" charset="0"/>
              </a:rPr>
              <a:t>))))))) </a:t>
            </a:r>
          </a:p>
          <a:p>
            <a:pPr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2667000" y="762000"/>
            <a:ext cx="62484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From TSPL: The following shows the use of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call-with-output-file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to write a list of objects (the value of list-to-be-printed), separated by newlines, to the file named by "myfile.ss."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0" y="4953000"/>
            <a:ext cx="66294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(define call-with-output-file</a:t>
            </a:r>
            <a:b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  (lambda (filename proc)</a:t>
            </a:r>
            <a:b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    (let ((p (open-output-file filename)))</a:t>
            </a:r>
            <a:b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      (let ((v (proc p)))</a:t>
            </a:r>
            <a:b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        (close-output-port p)</a:t>
            </a:r>
            <a:b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        v)))) 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3008174"/>
            <a:ext cx="22098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receiver expects to receive an output port as its argument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escape procedure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14600"/>
            <a:ext cx="7467600" cy="4724400"/>
          </a:xfrm>
        </p:spPr>
        <p:txBody>
          <a:bodyPr/>
          <a:lstStyle/>
          <a:p>
            <a:r>
              <a:rPr lang="en-US" b="1" dirty="0"/>
              <a:t>Pretend  that we have a procedure </a:t>
            </a:r>
            <a:r>
              <a:rPr lang="en-US" b="1" dirty="0">
                <a:solidFill>
                  <a:srgbClr val="66FF66"/>
                </a:solidFill>
                <a:latin typeface="Arial Black" pitchFamily="34" charset="0"/>
              </a:rPr>
              <a:t>escape-+</a:t>
            </a:r>
            <a:r>
              <a:rPr lang="en-US" b="1" dirty="0"/>
              <a:t> that adds its arguments and returns this sum as the final answer, no matter what the context.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(* (escape‑+ 5 6) 3)</a:t>
            </a: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dirty="0">
              <a:solidFill>
                <a:srgbClr val="66FF66"/>
              </a:solidFill>
              <a:latin typeface="Arial Black" pitchFamily="34" charset="0"/>
            </a:endParaRP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(escape-+ (escape-+ 2 4) 5)</a:t>
            </a:r>
            <a:r>
              <a:rPr lang="en-US" dirty="0"/>
              <a:t> </a:t>
            </a:r>
            <a:r>
              <a:rPr lang="en-US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dirty="0">
              <a:solidFill>
                <a:srgbClr val="66FF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Swis721 Ex BT"/>
        <a:ea typeface=""/>
        <a:cs typeface=""/>
      </a:majorFont>
      <a:minorFont>
        <a:latin typeface="Swis721 Ex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15731</TotalTime>
  <Words>2239</Words>
  <Application>Microsoft Office PowerPoint</Application>
  <PresentationFormat>On-screen Show (4:3)</PresentationFormat>
  <Paragraphs>230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 Black</vt:lpstr>
      <vt:lpstr>Consolas</vt:lpstr>
      <vt:lpstr>Courier New</vt:lpstr>
      <vt:lpstr>Swis721 Ex BT</vt:lpstr>
      <vt:lpstr>Times New Roman</vt:lpstr>
      <vt:lpstr>Default Design</vt:lpstr>
      <vt:lpstr>CSSE 304  Days 28-29</vt:lpstr>
      <vt:lpstr>Something Very New</vt:lpstr>
      <vt:lpstr>Warm-up for call/cc</vt:lpstr>
      <vt:lpstr>PowerPoint Presentation</vt:lpstr>
      <vt:lpstr>Review of Continuations </vt:lpstr>
      <vt:lpstr>Receivers</vt:lpstr>
      <vt:lpstr>Old Receiver Example: call-with-values</vt:lpstr>
      <vt:lpstr>new receiver example</vt:lpstr>
      <vt:lpstr>An escape procedure</vt:lpstr>
      <vt:lpstr>An escape procedure</vt:lpstr>
      <vt:lpstr>Escaper (a mostly fictitious procedure)</vt:lpstr>
      <vt:lpstr>Escaper (a mostly fictitious procedure)</vt:lpstr>
      <vt:lpstr>You can experiment with escaper</vt:lpstr>
      <vt:lpstr>Escape Procedures</vt:lpstr>
      <vt:lpstr>dining out example from Springer and Friedman, Part 5 intro</vt:lpstr>
      <vt:lpstr>"call-with" procedures</vt:lpstr>
      <vt:lpstr>Call/cc definition and exampleS</vt:lpstr>
      <vt:lpstr>call/cc</vt:lpstr>
      <vt:lpstr>call/cc definition summary</vt:lpstr>
      <vt:lpstr>call/cc example</vt:lpstr>
      <vt:lpstr>More call/cc examples</vt:lpstr>
      <vt:lpstr>More call/cc examples</vt:lpstr>
      <vt:lpstr>List-index</vt:lpstr>
      <vt:lpstr>Still more call/cc examples</vt:lpstr>
      <vt:lpstr>Interlude: quotes</vt:lpstr>
      <vt:lpstr>Two more call/cc examples</vt:lpstr>
      <vt:lpstr>        “mondo bizarro” example</vt:lpstr>
    </vt:vector>
  </TitlesOfParts>
  <Company>Honeywell Project Operations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Accent 1</dc:title>
  <dc:creator>nshastry</dc:creator>
  <cp:lastModifiedBy>Hewner, Mike</cp:lastModifiedBy>
  <cp:revision>150</cp:revision>
  <cp:lastPrinted>2019-01-25T11:56:24Z</cp:lastPrinted>
  <dcterms:created xsi:type="dcterms:W3CDTF">2001-03-11T15:54:35Z</dcterms:created>
  <dcterms:modified xsi:type="dcterms:W3CDTF">2022-01-28T15:36:56Z</dcterms:modified>
</cp:coreProperties>
</file>