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75" r:id="rId3"/>
    <p:sldId id="345" r:id="rId4"/>
    <p:sldId id="365" r:id="rId5"/>
    <p:sldId id="370" r:id="rId6"/>
    <p:sldId id="371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77572" autoAdjust="0"/>
  </p:normalViewPr>
  <p:slideViewPr>
    <p:cSldViewPr>
      <p:cViewPr>
        <p:scale>
          <a:sx n="75" d="100"/>
          <a:sy n="75" d="100"/>
        </p:scale>
        <p:origin x="4304" y="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1842" y="-12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62E44E-62EC-41F4-A1C1-5E1583F2105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D38571-D0C0-4AB0-90AF-47952409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BC2C170-15E8-49FB-8799-2196BBCBC5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9B7331D-1306-4D30-AB9E-10E0DB6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5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7331D-1306-4D30-AB9E-10E0DB624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C3CE9A2-2276-844F-9FAE-0B17E1FF1487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We introduce a new type of edge to the RAG </a:t>
            </a:r>
            <a:r>
              <a:rPr lang="en-US" dirty="0" smtClean="0">
                <a:sym typeface="Wingdings"/>
              </a:rPr>
              <a:t> a claim</a:t>
            </a:r>
            <a:r>
              <a:rPr lang="en-US" baseline="0" dirty="0" smtClean="0">
                <a:sym typeface="Wingdings"/>
              </a:rPr>
              <a:t> edge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Each process must claim the resources that it will need in advance. A claim is an indication of the resources the process will need during its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9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FED5BA3-00B3-F046-915D-D67FDE736A93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7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39F81A5-6598-B54B-881E-13C15CFAE204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Assume P2 requests R2.  </a:t>
            </a:r>
          </a:p>
          <a:p>
            <a:endParaRPr lang="en-US" dirty="0" smtClean="0"/>
          </a:p>
          <a:p>
            <a:r>
              <a:rPr lang="en-US" dirty="0" smtClean="0"/>
              <a:t>Convert claim</a:t>
            </a:r>
            <a:r>
              <a:rPr lang="en-US" baseline="0" dirty="0" smtClean="0"/>
              <a:t> edge to request edge.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Assume R2 is granted to P2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Convert request edge to assignment edge.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Formation of cycle results in unsafe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02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8345F96-E660-4644-B248-0F85A6C873D4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7C4D4BB-3D3A-CF44-A271-A3085881B16E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8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6B47E60-0848-DD4E-8CFF-AD7CDC0C5BF4}" type="slidenum">
              <a:rPr lang="en-US" sz="1300">
                <a:latin typeface="Times New Roman" charset="0"/>
              </a:rPr>
              <a:pPr/>
              <a:t>15</a:t>
            </a:fld>
            <a:endParaRPr lang="en-US" sz="13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4097AB6-4A3E-3B42-8EAF-9C215B486AF5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</a:t>
            </a:r>
            <a:r>
              <a:rPr lang="en-US" baseline="0" dirty="0" smtClean="0"/>
              <a:t> we are simulating granting of resources to processes and marking those that can finish.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there are unmarked processes (processes that cannot complete), then the system is in an unsafe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end of the algorithm, all unmarked processes can deadlock.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81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53E974F-DB9A-9046-ACC2-6AD3954BD8F0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If safe </a:t>
            </a:r>
            <a:r>
              <a:rPr lang="en-US" dirty="0" smtClean="0">
                <a:sym typeface="Wingdings"/>
              </a:rPr>
              <a:t> Run the safety algorithm on the previous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4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D7AD3EC-B282-1E4D-970C-A844F576A54E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9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74A96F0-77B7-FC49-B5DD-FDD36604E207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 system is in a safe state since the sequence &lt; P1, P3, P4, P2, P0&gt; satisfies safety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Write this example on the board.</a:t>
            </a:r>
          </a:p>
          <a:p>
            <a:endParaRPr lang="en-US" dirty="0" smtClean="0"/>
          </a:p>
          <a:p>
            <a:pPr lvl="4">
              <a:buFontTx/>
              <a:buNone/>
            </a:pPr>
            <a:r>
              <a:rPr lang="en-US" dirty="0" smtClean="0"/>
              <a:t> </a:t>
            </a:r>
            <a:r>
              <a:rPr lang="en-US" sz="2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i="1" dirty="0" smtClean="0">
                <a:latin typeface="Helvetica" charset="0"/>
                <a:ea typeface="ＭＳ Ｐゴシック" charset="0"/>
              </a:rPr>
              <a:t>P</a:t>
            </a:r>
            <a:r>
              <a:rPr lang="en-US" baseline="-25000" dirty="0" smtClean="0">
                <a:latin typeface="Helvetica" charset="0"/>
                <a:ea typeface="ＭＳ Ｐゴシック" charset="0"/>
              </a:rPr>
              <a:t>0</a:t>
            </a:r>
            <a:r>
              <a:rPr lang="en-US" dirty="0" smtClean="0">
                <a:latin typeface="Helvetica" charset="0"/>
                <a:ea typeface="ＭＳ Ｐゴシック" charset="0"/>
              </a:rPr>
              <a:t>		   </a:t>
            </a:r>
            <a:r>
              <a:rPr lang="en-US" i="1" dirty="0" smtClean="0">
                <a:latin typeface="Helvetica" charset="0"/>
                <a:ea typeface="ＭＳ Ｐゴシック" charset="0"/>
              </a:rPr>
              <a:t>P</a:t>
            </a:r>
            <a:r>
              <a:rPr lang="en-US" baseline="-25000" dirty="0" smtClean="0">
                <a:latin typeface="Helvetica" charset="0"/>
                <a:ea typeface="ＭＳ Ｐゴシック" charset="0"/>
              </a:rPr>
              <a:t>1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4">
              <a:buFontTx/>
              <a:buNone/>
            </a:pP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wait (A);		wait(B)</a:t>
            </a:r>
          </a:p>
          <a:p>
            <a:pPr lvl="4">
              <a:buFontTx/>
              <a:buNone/>
            </a:pP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wait (B);		wait(A)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Discuss it with students.</a:t>
            </a: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6813" indent="-2872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8944" indent="-22978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8521" indent="-22978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8098" indent="-22978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27676" indent="-2297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87253" indent="-2297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46831" indent="-2297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06408" indent="-2297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B09CDB-C281-EC45-97F1-A566C02F09FF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6098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538E24C-7A01-3A45-B12F-EC0F81439276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We pretend that the request is granted and leaves the following state.</a:t>
            </a:r>
          </a:p>
          <a:p>
            <a:endParaRPr lang="en-US" dirty="0" smtClean="0"/>
          </a:p>
          <a:p>
            <a:r>
              <a:rPr lang="en-US" dirty="0" smtClean="0"/>
              <a:t>What does executing</a:t>
            </a:r>
            <a:r>
              <a:rPr lang="en-US" baseline="0" dirty="0" smtClean="0"/>
              <a:t> the safety algorithm show?  Does this request satisfy the safety requirement?</a:t>
            </a:r>
          </a:p>
          <a:p>
            <a:endParaRPr lang="en-US" baseline="0" dirty="0" smtClean="0"/>
          </a:p>
          <a:p>
            <a:r>
              <a:rPr lang="en-US" dirty="0" smtClean="0"/>
              <a:t>Executing safety algorithm shows that sequence &lt; P1, P3, P4, P0, P2&gt; satisfies safety requirement so we can grant the request to P1.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baseline="0" dirty="0" smtClean="0"/>
              <a:t> the last 2 questions with the system in this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Cannot grant request of P4 because not enough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Cannot grant request of P0 because will put system in unsafe state.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4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7331D-1306-4D30-AB9E-10E0DB624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0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7331D-1306-4D30-AB9E-10E0DB624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5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system needs to have advance knowledge about the </a:t>
            </a:r>
            <a:r>
              <a:rPr lang="en-US" b="1" dirty="0"/>
              <a:t>resource allocation behavior </a:t>
            </a:r>
            <a:r>
              <a:rPr lang="en-US" dirty="0"/>
              <a:t>of each process.</a:t>
            </a:r>
          </a:p>
          <a:p>
            <a:endParaRPr lang="en-US" dirty="0"/>
          </a:p>
          <a:p>
            <a:r>
              <a:rPr lang="en-US" dirty="0"/>
              <a:t>How does it get that knowledge?</a:t>
            </a:r>
          </a:p>
          <a:p>
            <a:endParaRPr lang="en-US" dirty="0"/>
          </a:p>
          <a:p>
            <a:r>
              <a:rPr lang="en-US" dirty="0"/>
              <a:t>It examines the resource-allocation state of the system to ensure no circular wait.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46136-6683-C74F-82A7-ED4AB203FC90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7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7331D-1306-4D30-AB9E-10E0DB624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73DCA7D-12FA-0C4E-B721-95E79C47528B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653F473-5F6D-6348-8971-683B2E7BFA3C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6619287" indent="-36177906" defTabSz="933337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138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827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2414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6552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56F2C23-16D4-8349-AA19-AC283755CA3F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1"/>
            <a:ext cx="8229600" cy="1771651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914" y="3705519"/>
            <a:ext cx="8224887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6576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23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00519" y="5371708"/>
            <a:ext cx="5486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8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8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53200" y="304800"/>
            <a:ext cx="0" cy="57912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85ED53-475A-4EA7-9E74-1204E169E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1"/>
            <a:ext cx="8229600" cy="1771651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914" y="3705519"/>
            <a:ext cx="8224887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6576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4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6901"/>
            <a:ext cx="8153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906713"/>
            <a:ext cx="8153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2895600"/>
            <a:ext cx="0" cy="28956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9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9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00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2362200"/>
            <a:ext cx="403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48200" y="2360629"/>
            <a:ext cx="4038600" cy="157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6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1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5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ar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>
            <a:noAutofit/>
          </a:bodyPr>
          <a:lstStyle>
            <a:lvl1pPr marL="339725" indent="-339725">
              <a:buFont typeface="Arial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5750">
              <a:buFont typeface="Arial" pitchFamily="34" charset="0"/>
              <a:buChar char="–"/>
              <a:defRPr sz="2400"/>
            </a:lvl2pPr>
            <a:lvl3pPr marL="1147763" indent="-233363">
              <a:buFont typeface="Arial" pitchFamily="34" charset="0"/>
              <a:buChar char="•"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581401" y="279401"/>
            <a:ext cx="5126515" cy="583526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00519" y="5371708"/>
            <a:ext cx="5486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5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2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53200" y="304800"/>
            <a:ext cx="0" cy="57912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5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6901"/>
            <a:ext cx="8153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906713"/>
            <a:ext cx="8153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2895600"/>
            <a:ext cx="0" cy="28956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5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00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2362200"/>
            <a:ext cx="403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48200" y="2360629"/>
            <a:ext cx="4038600" cy="157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8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2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66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ar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>
            <a:noAutofit/>
          </a:bodyPr>
          <a:lstStyle>
            <a:lvl1pPr marL="339725" indent="-339725">
              <a:buFont typeface="Arial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5750">
              <a:buFont typeface="Arial" pitchFamily="34" charset="0"/>
              <a:buChar char="–"/>
              <a:defRPr sz="2400"/>
            </a:lvl2pPr>
            <a:lvl3pPr marL="1147763" indent="-233363">
              <a:buFont typeface="Arial" pitchFamily="34" charset="0"/>
              <a:buChar char="•"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581401" y="279401"/>
            <a:ext cx="5126515" cy="583526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75000"/>
                <a:lumOff val="25000"/>
              </a:schemeClr>
            </a:gs>
            <a:gs pos="92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5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8C16-5D0E-44C6-ACE0-391C0A50ED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Curtis Clifton\Desktop\SPLICE\RoseBranding\RoseKnockou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65288"/>
            <a:ext cx="2017713" cy="327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55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60" r:id="rId9"/>
    <p:sldLayoutId id="2147483657" r:id="rId10"/>
    <p:sldLayoutId id="2147483658" r:id="rId11"/>
    <p:sldLayoutId id="2147483659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5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D38C16-5D0E-44C6-ACE0-391C0A50ED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urtis Clifton\Desktop\SPLICE\RoseBranding\RoseNewRe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68990"/>
            <a:ext cx="2017712" cy="327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CSSE 332</a:t>
            </a:r>
          </a:p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Rose-</a:t>
            </a:r>
            <a:r>
              <a:rPr lang="en-US" dirty="0" err="1" smtClean="0"/>
              <a:t>Hulman</a:t>
            </a:r>
            <a:r>
              <a:rPr lang="en-US" dirty="0" smtClean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687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8229600" cy="44831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9779"/>
                </a:solidFill>
                <a:latin typeface="Helvetica" charset="0"/>
              </a:rPr>
              <a:t>Claim edge </a:t>
            </a:r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0"/>
              </a:rPr>
              <a:t> </a:t>
            </a:r>
            <a:r>
              <a:rPr lang="en-US" i="1" dirty="0" err="1">
                <a:latin typeface="Helvetica" charset="0"/>
                <a:sym typeface="Symbol" charset="0"/>
              </a:rPr>
              <a:t>R</a:t>
            </a:r>
            <a:r>
              <a:rPr lang="en-US" i="1" baseline="-25000" dirty="0" err="1">
                <a:latin typeface="Helvetica" charset="0"/>
                <a:sym typeface="Symbol" charset="0"/>
              </a:rPr>
              <a:t>j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dirty="0" smtClean="0">
                <a:latin typeface="Helvetica" charset="0"/>
                <a:sym typeface="Symbol" charset="0"/>
              </a:rPr>
              <a:t>indicates </a:t>
            </a:r>
            <a:r>
              <a:rPr lang="en-US" dirty="0">
                <a:latin typeface="Helvetica" charset="0"/>
                <a:sym typeface="Symbol" charset="0"/>
              </a:rPr>
              <a:t>that </a:t>
            </a:r>
            <a:r>
              <a:rPr lang="en-US">
                <a:latin typeface="Helvetica" charset="0"/>
                <a:sym typeface="Symbol" charset="0"/>
              </a:rPr>
              <a:t>process </a:t>
            </a:r>
            <a:r>
              <a:rPr lang="en-US" i="1" smtClean="0">
                <a:latin typeface="Helvetica" charset="0"/>
                <a:sym typeface="Symbol" charset="0"/>
              </a:rPr>
              <a:t>P</a:t>
            </a:r>
            <a:r>
              <a:rPr lang="en-US" i="1" baseline="-25000" smtClean="0">
                <a:latin typeface="Helvetica" charset="0"/>
                <a:sym typeface="Symbol" charset="0"/>
              </a:rPr>
              <a:t>i</a:t>
            </a:r>
            <a:r>
              <a:rPr lang="en-US" smtClean="0">
                <a:latin typeface="Helvetica" charset="0"/>
                <a:sym typeface="Symbol" charset="0"/>
              </a:rPr>
              <a:t> </a:t>
            </a:r>
            <a:r>
              <a:rPr lang="en-US" dirty="0">
                <a:solidFill>
                  <a:srgbClr val="179779"/>
                </a:solidFill>
                <a:latin typeface="Helvetica" charset="0"/>
                <a:sym typeface="Symbol" charset="0"/>
              </a:rPr>
              <a:t>may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dirty="0">
                <a:solidFill>
                  <a:srgbClr val="179779"/>
                </a:solidFill>
                <a:latin typeface="Helvetica" charset="0"/>
                <a:sym typeface="Symbol" charset="0"/>
              </a:rPr>
              <a:t>request</a:t>
            </a:r>
            <a:r>
              <a:rPr lang="en-US" dirty="0">
                <a:latin typeface="Helvetica" charset="0"/>
                <a:sym typeface="Symbol" charset="0"/>
              </a:rPr>
              <a:t> resource </a:t>
            </a:r>
            <a:r>
              <a:rPr lang="en-US" i="1" dirty="0" err="1">
                <a:latin typeface="Helvetica" charset="0"/>
                <a:sym typeface="Symbol" charset="0"/>
              </a:rPr>
              <a:t>R</a:t>
            </a:r>
            <a:r>
              <a:rPr lang="en-US" i="1" baseline="-25000" dirty="0" err="1">
                <a:latin typeface="Helvetica" charset="0"/>
                <a:sym typeface="Symbol" charset="0"/>
              </a:rPr>
              <a:t>j</a:t>
            </a:r>
            <a:r>
              <a:rPr lang="en-US" dirty="0">
                <a:latin typeface="Helvetica" charset="0"/>
                <a:sym typeface="Symbol" charset="0"/>
              </a:rPr>
              <a:t>; represented by a </a:t>
            </a:r>
            <a:r>
              <a:rPr lang="en-US" dirty="0">
                <a:solidFill>
                  <a:srgbClr val="179779"/>
                </a:solidFill>
                <a:latin typeface="Helvetica" charset="0"/>
                <a:sym typeface="Symbol" charset="0"/>
              </a:rPr>
              <a:t>dashed</a:t>
            </a:r>
            <a:r>
              <a:rPr lang="en-US" dirty="0">
                <a:latin typeface="Helvetica" charset="0"/>
                <a:sym typeface="Symbol" charset="0"/>
              </a:rPr>
              <a:t> line</a:t>
            </a:r>
            <a:br>
              <a:rPr lang="en-US" dirty="0">
                <a:latin typeface="Helvetica" charset="0"/>
                <a:sym typeface="Symbol" charset="0"/>
              </a:rPr>
            </a:br>
            <a:endParaRPr lang="en-US" dirty="0">
              <a:latin typeface="Helvetica" charset="0"/>
              <a:sym typeface="Symbol" charset="0"/>
            </a:endParaRPr>
          </a:p>
          <a:p>
            <a:r>
              <a:rPr lang="en-US" dirty="0">
                <a:latin typeface="Helvetica" charset="0"/>
                <a:sym typeface="Symbol" charset="0"/>
              </a:rPr>
              <a:t>Claim edge converts to request edge </a:t>
            </a:r>
            <a:r>
              <a:rPr lang="en-US" dirty="0">
                <a:solidFill>
                  <a:srgbClr val="179779"/>
                </a:solidFill>
                <a:latin typeface="Helvetica" charset="0"/>
                <a:sym typeface="Symbol" charset="0"/>
              </a:rPr>
              <a:t>when</a:t>
            </a:r>
            <a:r>
              <a:rPr lang="en-US" dirty="0">
                <a:latin typeface="Helvetica" charset="0"/>
                <a:sym typeface="Symbol" charset="0"/>
              </a:rPr>
              <a:t> a process requests a resource</a:t>
            </a:r>
            <a:br>
              <a:rPr lang="en-US" dirty="0">
                <a:latin typeface="Helvetica" charset="0"/>
                <a:sym typeface="Symbol" charset="0"/>
              </a:rPr>
            </a:br>
            <a:endParaRPr lang="en-US" dirty="0">
              <a:latin typeface="Helvetica" charset="0"/>
              <a:sym typeface="Symbol" charset="0"/>
            </a:endParaRPr>
          </a:p>
          <a:p>
            <a:r>
              <a:rPr lang="en-US" dirty="0">
                <a:solidFill>
                  <a:srgbClr val="179779"/>
                </a:solidFill>
                <a:latin typeface="Helvetica" charset="0"/>
                <a:sym typeface="Symbol" charset="0"/>
              </a:rPr>
              <a:t>Request edge converted to an assignment edge when the  resource is allocated to the process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sym typeface="Symbol" charset="0"/>
            </a:endParaRPr>
          </a:p>
          <a:p>
            <a:r>
              <a:rPr lang="en-US" dirty="0">
                <a:latin typeface="Helvetica" charset="0"/>
                <a:sym typeface="Symbol" charset="0"/>
              </a:rPr>
              <a:t>When a resource is released by a process, assignment edge </a:t>
            </a:r>
            <a:r>
              <a:rPr lang="en-US" dirty="0">
                <a:solidFill>
                  <a:srgbClr val="179779"/>
                </a:solidFill>
                <a:latin typeface="Helvetica" charset="0"/>
                <a:sym typeface="Symbol" charset="0"/>
              </a:rPr>
              <a:t>reconverts</a:t>
            </a:r>
            <a:r>
              <a:rPr lang="en-US" dirty="0">
                <a:latin typeface="Helvetica" charset="0"/>
                <a:sym typeface="Symbol" charset="0"/>
              </a:rPr>
              <a:t> to a claim edge</a:t>
            </a:r>
            <a:br>
              <a:rPr lang="en-US" dirty="0">
                <a:latin typeface="Helvetica" charset="0"/>
                <a:sym typeface="Symbol" charset="0"/>
              </a:rPr>
            </a:br>
            <a:endParaRPr lang="en-US" dirty="0">
              <a:latin typeface="Helvetica" charset="0"/>
              <a:sym typeface="Symbol" charset="0"/>
            </a:endParaRPr>
          </a:p>
          <a:p>
            <a:r>
              <a:rPr lang="en-US" dirty="0">
                <a:latin typeface="Helvetica" charset="0"/>
                <a:sym typeface="Symbol" charset="0"/>
              </a:rPr>
              <a:t>Resources must be claimed </a:t>
            </a:r>
            <a:r>
              <a:rPr lang="en-US" i="1" dirty="0">
                <a:latin typeface="Helvetica" charset="0"/>
                <a:sym typeface="Symbol" charset="0"/>
              </a:rPr>
              <a:t>a priori</a:t>
            </a:r>
            <a:r>
              <a:rPr lang="en-US" dirty="0">
                <a:latin typeface="Helvetica" charset="0"/>
                <a:sym typeface="Symbol" charset="0"/>
              </a:rPr>
              <a:t> in the system</a:t>
            </a:r>
            <a:endParaRPr lang="en-US" dirty="0">
              <a:latin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Resource-allocation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2052637"/>
            <a:ext cx="3983038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Resource-Allocation Graph</a:t>
            </a:r>
          </a:p>
        </p:txBody>
      </p:sp>
    </p:spTree>
    <p:extLst>
      <p:ext uri="{BB962C8B-B14F-4D97-AF65-F5344CB8AC3E}">
        <p14:creationId xmlns:p14="http://schemas.microsoft.com/office/powerpoint/2010/main" val="24977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752600"/>
            <a:ext cx="44577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Unsafe </a:t>
            </a:r>
            <a:r>
              <a:rPr lang="en-US" dirty="0" smtClean="0"/>
              <a:t>state </a:t>
            </a:r>
            <a:r>
              <a:rPr lang="en-US" dirty="0"/>
              <a:t>In </a:t>
            </a:r>
            <a:r>
              <a:rPr lang="en-US" dirty="0" smtClean="0"/>
              <a:t>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30371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Suppose that process</a:t>
            </a:r>
            <a:r>
              <a:rPr lang="en-US" i="1" dirty="0">
                <a:latin typeface="Helvetica" charset="0"/>
              </a:rPr>
              <a:t> P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requests a resource </a:t>
            </a:r>
            <a:r>
              <a:rPr lang="en-US" i="1" dirty="0" err="1">
                <a:latin typeface="Helvetica" charset="0"/>
                <a:sym typeface="Symbol" charset="0"/>
              </a:rPr>
              <a:t>R</a:t>
            </a:r>
            <a:r>
              <a:rPr lang="en-US" i="1" baseline="-25000" dirty="0" err="1">
                <a:latin typeface="Helvetica" charset="0"/>
                <a:sym typeface="Symbol" charset="0"/>
              </a:rPr>
              <a:t>j</a:t>
            </a:r>
            <a:endParaRPr lang="en-US" i="1" baseline="-25000" dirty="0">
              <a:latin typeface="Helvetica" charset="0"/>
              <a:sym typeface="Symbol" charset="0"/>
            </a:endParaRPr>
          </a:p>
          <a:p>
            <a:endParaRPr lang="en-US" i="1" baseline="-25000" dirty="0">
              <a:latin typeface="Helvetica" charset="0"/>
              <a:sym typeface="Symbol" charset="0"/>
            </a:endParaRPr>
          </a:p>
          <a:p>
            <a:r>
              <a:rPr lang="en-US" dirty="0">
                <a:latin typeface="Helvetica" charset="0"/>
                <a:sym typeface="Symbol" charset="0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RAG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5456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Banker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Algorithm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4175"/>
            <a:ext cx="8229600" cy="44418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</a:rPr>
              <a:t>Multiple instances</a:t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Each process must a priori claim maximum use</a:t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When a process requests a resource it may have to wait  </a:t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41065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799" cy="46609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Helvetica" charset="0"/>
              </a:rPr>
              <a:t>Let </a:t>
            </a:r>
            <a:r>
              <a:rPr lang="en-US" b="1" dirty="0">
                <a:solidFill>
                  <a:srgbClr val="FF0000"/>
                </a:solidFill>
                <a:latin typeface="Helvetica" charset="0"/>
              </a:rPr>
              <a:t>n</a:t>
            </a:r>
            <a:r>
              <a:rPr lang="en-US" b="1" dirty="0">
                <a:latin typeface="Helvetica" charset="0"/>
              </a:rPr>
              <a:t> = number of processes, and </a:t>
            </a:r>
            <a:r>
              <a:rPr lang="en-US" b="1" dirty="0" smtClean="0">
                <a:solidFill>
                  <a:srgbClr val="FF0000"/>
                </a:solidFill>
                <a:latin typeface="Helvetica" charset="0"/>
              </a:rPr>
              <a:t>m</a:t>
            </a:r>
            <a:r>
              <a:rPr lang="en-US" b="1" dirty="0" smtClean="0">
                <a:latin typeface="Helvetica" charset="0"/>
              </a:rPr>
              <a:t> </a:t>
            </a:r>
            <a:r>
              <a:rPr lang="en-US" b="1" dirty="0">
                <a:latin typeface="Helvetica" charset="0"/>
              </a:rPr>
              <a:t>= number of </a:t>
            </a:r>
            <a:r>
              <a:rPr lang="en-US" b="1" dirty="0" smtClean="0">
                <a:latin typeface="Helvetica" charset="0"/>
              </a:rPr>
              <a:t>resource </a:t>
            </a:r>
            <a:r>
              <a:rPr lang="en-US" b="1" dirty="0">
                <a:latin typeface="Helvetica" charset="0"/>
              </a:rPr>
              <a:t>types. 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Helvetica" charset="0"/>
              </a:rPr>
              <a:t>Available</a:t>
            </a:r>
            <a:r>
              <a:rPr lang="en-US" i="1" dirty="0">
                <a:latin typeface="Helvetica" charset="0"/>
              </a:rPr>
              <a:t>:</a:t>
            </a:r>
            <a:r>
              <a:rPr lang="en-US" dirty="0">
                <a:latin typeface="Helvetica" charset="0"/>
              </a:rPr>
              <a:t>  Vector of length </a:t>
            </a:r>
            <a:r>
              <a:rPr lang="en-US" i="1" dirty="0">
                <a:latin typeface="Helvetica" charset="0"/>
              </a:rPr>
              <a:t>m</a:t>
            </a:r>
            <a:r>
              <a:rPr lang="en-US" dirty="0">
                <a:latin typeface="Helvetica" charset="0"/>
              </a:rPr>
              <a:t>. If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</a:rPr>
              <a:t>vailable[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] = 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k</a:t>
            </a:r>
            <a:r>
              <a:rPr lang="en-US" dirty="0">
                <a:latin typeface="Helvetica" charset="0"/>
              </a:rPr>
              <a:t>, there are</a:t>
            </a:r>
            <a:r>
              <a:rPr lang="en-US" i="1" dirty="0">
                <a:latin typeface="Helvetica" charset="0"/>
              </a:rPr>
              <a:t> k</a:t>
            </a:r>
            <a:r>
              <a:rPr lang="en-US" dirty="0">
                <a:latin typeface="Helvetica" charset="0"/>
              </a:rPr>
              <a:t> instances of resource type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j</a:t>
            </a:r>
            <a:r>
              <a:rPr lang="en-US" baseline="-25000" dirty="0">
                <a:latin typeface="Helvetica" charset="0"/>
              </a:rPr>
              <a:t>  </a:t>
            </a:r>
            <a:r>
              <a:rPr lang="en-US" dirty="0">
                <a:latin typeface="Helvetica" charset="0"/>
              </a:rPr>
              <a:t>available</a:t>
            </a:r>
          </a:p>
          <a:p>
            <a:r>
              <a:rPr lang="en-US" b="1" dirty="0">
                <a:solidFill>
                  <a:srgbClr val="179779"/>
                </a:solidFill>
                <a:latin typeface="Helvetica" charset="0"/>
              </a:rPr>
              <a:t>Max</a:t>
            </a:r>
            <a:r>
              <a:rPr lang="en-US" i="1" dirty="0">
                <a:latin typeface="Helvetica" charset="0"/>
              </a:rPr>
              <a:t>: n x m</a:t>
            </a:r>
            <a:r>
              <a:rPr lang="en-US" dirty="0">
                <a:latin typeface="Helvetica" charset="0"/>
              </a:rPr>
              <a:t> matrix.  If 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</a:rPr>
              <a:t>Max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</a:rPr>
              <a:t>[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</a:rPr>
              <a:t>i,j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] = 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, </a:t>
            </a:r>
            <a:r>
              <a:rPr lang="en-US" dirty="0">
                <a:latin typeface="Helvetica" charset="0"/>
              </a:rPr>
              <a:t>then process </a:t>
            </a:r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may request at most</a:t>
            </a:r>
            <a:r>
              <a:rPr lang="en-US" i="1" dirty="0">
                <a:latin typeface="Helvetica" charset="0"/>
              </a:rPr>
              <a:t> k </a:t>
            </a:r>
            <a:r>
              <a:rPr lang="en-US" dirty="0">
                <a:latin typeface="Helvetica" charset="0"/>
              </a:rPr>
              <a:t>instances of resource type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j</a:t>
            </a:r>
            <a:endParaRPr lang="en-US" dirty="0">
              <a:latin typeface="Helvetica" charset="0"/>
            </a:endParaRPr>
          </a:p>
          <a:p>
            <a:r>
              <a:rPr lang="en-US" b="1" dirty="0">
                <a:solidFill>
                  <a:srgbClr val="179779"/>
                </a:solidFill>
                <a:latin typeface="Helvetica" charset="0"/>
              </a:rPr>
              <a:t>Allocation</a:t>
            </a:r>
            <a:r>
              <a:rPr lang="en-US" i="1" dirty="0">
                <a:latin typeface="Helvetica" charset="0"/>
              </a:rPr>
              <a:t>:  n </a:t>
            </a:r>
            <a:r>
              <a:rPr lang="en-US" dirty="0">
                <a:latin typeface="Helvetica" charset="0"/>
              </a:rPr>
              <a:t>x</a:t>
            </a:r>
            <a:r>
              <a:rPr lang="en-US" i="1" dirty="0">
                <a:latin typeface="Helvetica" charset="0"/>
              </a:rPr>
              <a:t> m</a:t>
            </a:r>
            <a:r>
              <a:rPr lang="en-US" dirty="0">
                <a:latin typeface="Helvetica" charset="0"/>
              </a:rPr>
              <a:t> matrix.  If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Allocation[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</a:rPr>
              <a:t>i,j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] = 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</a:rPr>
              <a:t>k</a:t>
            </a:r>
            <a:r>
              <a:rPr lang="en-US" i="1" dirty="0" smtClean="0">
                <a:latin typeface="Helvetica" charset="0"/>
              </a:rPr>
              <a:t>,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then</a:t>
            </a:r>
            <a:r>
              <a:rPr lang="en-US" i="1" dirty="0">
                <a:latin typeface="Helvetica" charset="0"/>
              </a:rPr>
              <a:t> P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is currently allocated </a:t>
            </a:r>
            <a:r>
              <a:rPr lang="en-US" i="1" dirty="0">
                <a:latin typeface="Helvetica" charset="0"/>
              </a:rPr>
              <a:t>k</a:t>
            </a:r>
            <a:r>
              <a:rPr lang="en-US" dirty="0">
                <a:latin typeface="Helvetica" charset="0"/>
              </a:rPr>
              <a:t> instances of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j</a:t>
            </a:r>
            <a:endParaRPr lang="en-US" baseline="-25000" dirty="0">
              <a:latin typeface="Helvetica" charset="0"/>
            </a:endParaRPr>
          </a:p>
          <a:p>
            <a:r>
              <a:rPr lang="en-US" b="1" dirty="0">
                <a:solidFill>
                  <a:srgbClr val="179779"/>
                </a:solidFill>
                <a:latin typeface="Helvetica" charset="0"/>
              </a:rPr>
              <a:t>Need</a:t>
            </a:r>
            <a:r>
              <a:rPr lang="en-US" i="1" dirty="0">
                <a:latin typeface="Helvetica" charset="0"/>
              </a:rPr>
              <a:t>:  n </a:t>
            </a:r>
            <a:r>
              <a:rPr lang="en-US" dirty="0">
                <a:latin typeface="Helvetica" charset="0"/>
              </a:rPr>
              <a:t>x</a:t>
            </a:r>
            <a:r>
              <a:rPr lang="en-US" i="1" dirty="0">
                <a:latin typeface="Helvetica" charset="0"/>
              </a:rPr>
              <a:t> m</a:t>
            </a:r>
            <a:r>
              <a:rPr lang="en-US" dirty="0">
                <a:latin typeface="Helvetica" charset="0"/>
              </a:rPr>
              <a:t> matrix. If 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Need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[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</a:rPr>
              <a:t>i,j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] =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 k</a:t>
            </a:r>
            <a:r>
              <a:rPr lang="en-US" dirty="0">
                <a:latin typeface="Helvetica" charset="0"/>
              </a:rPr>
              <a:t>, then</a:t>
            </a:r>
            <a:r>
              <a:rPr lang="en-US" i="1" dirty="0">
                <a:latin typeface="Helvetica" charset="0"/>
              </a:rPr>
              <a:t> P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may need </a:t>
            </a:r>
            <a:r>
              <a:rPr lang="en-US" i="1" dirty="0">
                <a:latin typeface="Helvetica" charset="0"/>
              </a:rPr>
              <a:t>k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Helvetica" charset="0"/>
              </a:rPr>
              <a:t>more</a:t>
            </a:r>
            <a:r>
              <a:rPr lang="en-US" dirty="0">
                <a:latin typeface="Helvetica" charset="0"/>
              </a:rPr>
              <a:t> instances of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j</a:t>
            </a:r>
            <a:r>
              <a:rPr lang="en-US" baseline="-2500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to complete its task</a:t>
            </a:r>
          </a:p>
          <a:p>
            <a:pPr lvl="2">
              <a:buFont typeface="Webding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sz="2800" i="1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Need</a:t>
            </a:r>
            <a:r>
              <a:rPr lang="en-US" sz="2800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 [</a:t>
            </a:r>
            <a:r>
              <a:rPr lang="en-US" sz="2800" i="1" dirty="0" err="1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i,j</a:t>
            </a:r>
            <a:r>
              <a:rPr lang="en-US" sz="2800" i="1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]</a:t>
            </a:r>
            <a:r>
              <a:rPr lang="en-US" sz="2800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 = </a:t>
            </a:r>
            <a:r>
              <a:rPr lang="en-US" sz="2800" i="1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Max</a:t>
            </a:r>
            <a:r>
              <a:rPr lang="en-US" sz="2800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[</a:t>
            </a:r>
            <a:r>
              <a:rPr lang="en-US" sz="2800" i="1" dirty="0" err="1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i,j</a:t>
            </a:r>
            <a:r>
              <a:rPr lang="en-US" sz="2800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] – </a:t>
            </a:r>
            <a:r>
              <a:rPr lang="en-US" sz="2800" i="1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Allocation</a:t>
            </a:r>
            <a:r>
              <a:rPr lang="en-US" sz="2800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 [</a:t>
            </a:r>
            <a:r>
              <a:rPr lang="en-US" sz="2800" i="1" dirty="0" err="1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i,j</a:t>
            </a:r>
            <a:r>
              <a:rPr lang="en-US" sz="2800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structures </a:t>
            </a:r>
            <a:r>
              <a:rPr lang="en-US" dirty="0"/>
              <a:t>for </a:t>
            </a:r>
            <a:r>
              <a:rPr lang="en-US" dirty="0" smtClean="0"/>
              <a:t>Banker’s </a:t>
            </a:r>
            <a:r>
              <a:rPr lang="en-US" dirty="0" err="1" smtClean="0"/>
              <a:t>Alg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Safety Algorithm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</a:rPr>
              <a:t>1.	Let </a:t>
            </a:r>
            <a:r>
              <a:rPr lang="en-US" i="1" dirty="0">
                <a:solidFill>
                  <a:srgbClr val="179779"/>
                </a:solidFill>
                <a:latin typeface="Helvetica" charset="0"/>
              </a:rPr>
              <a:t>Work</a:t>
            </a:r>
            <a:r>
              <a:rPr lang="en-US" i="1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i="1" dirty="0">
                <a:solidFill>
                  <a:srgbClr val="179779"/>
                </a:solidFill>
                <a:latin typeface="Helvetica" charset="0"/>
              </a:rPr>
              <a:t>Finish</a:t>
            </a:r>
            <a:r>
              <a:rPr lang="en-US" dirty="0">
                <a:solidFill>
                  <a:srgbClr val="179779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be vectors of length</a:t>
            </a:r>
            <a:r>
              <a:rPr lang="en-US" i="1" dirty="0">
                <a:latin typeface="Helvetica" charset="0"/>
              </a:rPr>
              <a:t> </a:t>
            </a:r>
            <a:r>
              <a:rPr lang="en-US" i="1" dirty="0">
                <a:solidFill>
                  <a:srgbClr val="179779"/>
                </a:solidFill>
                <a:latin typeface="Helvetica" charset="0"/>
              </a:rPr>
              <a:t>m</a:t>
            </a:r>
            <a:r>
              <a:rPr lang="en-US" dirty="0">
                <a:solidFill>
                  <a:srgbClr val="179779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</a:t>
            </a:r>
            <a:r>
              <a:rPr lang="en-US" i="1" dirty="0">
                <a:latin typeface="Helvetica" charset="0"/>
              </a:rPr>
              <a:t> </a:t>
            </a:r>
            <a:r>
              <a:rPr lang="en-US" i="1" dirty="0">
                <a:solidFill>
                  <a:srgbClr val="179779"/>
                </a:solidFill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, respectively.  Initialize</a:t>
            </a:r>
            <a:r>
              <a:rPr lang="en-US" dirty="0" smtClean="0">
                <a:latin typeface="Helvetica" charset="0"/>
              </a:rPr>
              <a:t>:</a:t>
            </a:r>
            <a:endParaRPr lang="en-US" dirty="0">
              <a:latin typeface="Helvetica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Work 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= </a:t>
            </a:r>
            <a:r>
              <a:rPr lang="en-US" sz="2800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Available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Finish 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[</a:t>
            </a:r>
            <a:r>
              <a:rPr lang="en-US" sz="2800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] =</a:t>
            </a:r>
            <a:r>
              <a:rPr lang="en-US" sz="2800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false 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for</a:t>
            </a:r>
            <a:r>
              <a:rPr lang="en-US" sz="2800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= 0, 1, …, </a:t>
            </a:r>
            <a:r>
              <a:rPr lang="en-US" sz="2800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n- 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1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</a:rPr>
              <a:t>2.	Find </a:t>
            </a:r>
            <a:r>
              <a:rPr lang="en-US" dirty="0" smtClean="0">
                <a:latin typeface="Helvetica" charset="0"/>
              </a:rPr>
              <a:t>an </a:t>
            </a:r>
            <a:r>
              <a:rPr lang="en-US" i="1" dirty="0" err="1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such that both: 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a) </a:t>
            </a:r>
            <a:r>
              <a:rPr lang="en-US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Finish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[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] = </a:t>
            </a:r>
            <a:r>
              <a:rPr lang="en-US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false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(b) 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Need</a:t>
            </a:r>
            <a:r>
              <a:rPr lang="en-US" i="1" baseline="-25000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solidFill>
                  <a:srgbClr val="FF0000"/>
                </a:solidFill>
                <a:latin typeface="Helvetica" charset="0"/>
                <a:ea typeface="ＭＳ Ｐゴシック" charset="0"/>
                <a:sym typeface="Symbol" charset="0"/>
              </a:rPr>
              <a:t>Work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If no such </a:t>
            </a:r>
            <a:r>
              <a:rPr lang="en-US" i="1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i="1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exists, go to step 4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</a:rPr>
              <a:t>3.	</a:t>
            </a:r>
            <a:r>
              <a:rPr lang="en-US" i="1" dirty="0">
                <a:latin typeface="Helvetica" charset="0"/>
              </a:rPr>
              <a:t>Work</a:t>
            </a:r>
            <a:r>
              <a:rPr lang="en-US" dirty="0">
                <a:latin typeface="Helvetica" charset="0"/>
              </a:rPr>
              <a:t> = </a:t>
            </a:r>
            <a:r>
              <a:rPr lang="en-US" i="1" dirty="0">
                <a:latin typeface="Helvetica" charset="0"/>
              </a:rPr>
              <a:t>Work </a:t>
            </a:r>
            <a:r>
              <a:rPr lang="en-US" dirty="0">
                <a:latin typeface="Helvetica" charset="0"/>
              </a:rPr>
              <a:t>+ </a:t>
            </a:r>
            <a:r>
              <a:rPr lang="en-US" i="1" dirty="0" err="1">
                <a:latin typeface="Helvetica" charset="0"/>
              </a:rPr>
              <a:t>Allocation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i="1" dirty="0">
                <a:latin typeface="Helvetica" charset="0"/>
              </a:rPr>
              <a:t>Finish</a:t>
            </a:r>
            <a:r>
              <a:rPr lang="en-US" dirty="0">
                <a:latin typeface="Helvetica" charset="0"/>
              </a:rPr>
              <a:t>[</a:t>
            </a:r>
            <a:r>
              <a:rPr lang="en-US" i="1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] =</a:t>
            </a:r>
            <a:r>
              <a:rPr lang="en-US" i="1" dirty="0">
                <a:latin typeface="Helvetica" charset="0"/>
              </a:rPr>
              <a:t> true</a:t>
            </a: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solidFill>
                  <a:srgbClr val="179779"/>
                </a:solidFill>
                <a:latin typeface="Helvetica" charset="0"/>
              </a:rPr>
              <a:t>go to step 2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</a:rPr>
              <a:t>4.	If </a:t>
            </a:r>
            <a:r>
              <a:rPr lang="en-US" i="1" dirty="0">
                <a:latin typeface="Helvetica" charset="0"/>
              </a:rPr>
              <a:t>Finish</a:t>
            </a:r>
            <a:r>
              <a:rPr lang="en-US" dirty="0">
                <a:latin typeface="Helvetica" charset="0"/>
              </a:rPr>
              <a:t> [</a:t>
            </a:r>
            <a:r>
              <a:rPr lang="en-US" i="1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] == true for </a:t>
            </a:r>
            <a:r>
              <a:rPr lang="en-US" dirty="0">
                <a:solidFill>
                  <a:srgbClr val="179779"/>
                </a:solidFill>
                <a:latin typeface="Helvetica" charset="0"/>
              </a:rPr>
              <a:t>all</a:t>
            </a:r>
            <a:r>
              <a:rPr lang="en-US" dirty="0">
                <a:latin typeface="Helvetica" charset="0"/>
              </a:rPr>
              <a:t> </a:t>
            </a:r>
            <a:r>
              <a:rPr lang="en-US" i="1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37754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1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i="1" dirty="0">
                <a:latin typeface="Helvetica" charset="0"/>
              </a:rPr>
              <a:t> </a:t>
            </a:r>
            <a:r>
              <a:rPr lang="en-US" i="1" dirty="0" smtClean="0">
                <a:latin typeface="Helvetica" charset="0"/>
              </a:rPr>
              <a:t>  </a:t>
            </a:r>
            <a:r>
              <a:rPr lang="en-US" i="1" dirty="0" smtClean="0">
                <a:solidFill>
                  <a:srgbClr val="179779"/>
                </a:solidFill>
                <a:latin typeface="Helvetica" charset="0"/>
              </a:rPr>
              <a:t>Request</a:t>
            </a:r>
            <a:r>
              <a:rPr lang="en-US" dirty="0" smtClean="0">
                <a:solidFill>
                  <a:srgbClr val="179779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= request vector for process </a:t>
            </a:r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.  </a:t>
            </a:r>
            <a:r>
              <a:rPr lang="en-US" dirty="0" smtClean="0">
                <a:latin typeface="Helvetica" charset="0"/>
              </a:rPr>
              <a:t>	If 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</a:rPr>
              <a:t>Request</a:t>
            </a:r>
            <a:r>
              <a:rPr lang="en-US" i="1" baseline="-25000" dirty="0" err="1">
                <a:solidFill>
                  <a:srgbClr val="FF0000"/>
                </a:solidFill>
                <a:latin typeface="Helvetica" charset="0"/>
              </a:rPr>
              <a:t>i</a:t>
            </a:r>
            <a:r>
              <a:rPr lang="en-US" baseline="-25000" dirty="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[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] = </a:t>
            </a:r>
            <a:r>
              <a:rPr lang="en-US" i="1" dirty="0" smtClean="0">
                <a:solidFill>
                  <a:srgbClr val="FF0000"/>
                </a:solidFill>
                <a:latin typeface="Helvetica" charset="0"/>
              </a:rPr>
              <a:t>k</a:t>
            </a:r>
            <a:r>
              <a:rPr lang="en-US" dirty="0" smtClean="0">
                <a:solidFill>
                  <a:schemeClr val="tx2"/>
                </a:solidFill>
                <a:latin typeface="Helvetica" charset="0"/>
              </a:rPr>
              <a:t>, </a:t>
            </a:r>
            <a:r>
              <a:rPr lang="en-US" dirty="0" smtClean="0">
                <a:latin typeface="Helvetica" charset="0"/>
              </a:rPr>
              <a:t>then </a:t>
            </a:r>
            <a:r>
              <a:rPr lang="en-US" dirty="0">
                <a:latin typeface="Helvetica" charset="0"/>
              </a:rPr>
              <a:t>process </a:t>
            </a:r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wants </a:t>
            </a:r>
            <a:r>
              <a:rPr lang="en-US" i="1" dirty="0">
                <a:latin typeface="Helvetica" charset="0"/>
              </a:rPr>
              <a:t>k</a:t>
            </a:r>
            <a:r>
              <a:rPr lang="en-US" dirty="0">
                <a:latin typeface="Helvetica" charset="0"/>
              </a:rPr>
              <a:t> instances of resource type </a:t>
            </a:r>
            <a:r>
              <a:rPr lang="en-US" i="1" dirty="0" err="1">
                <a:latin typeface="Helvetica" charset="0"/>
              </a:rPr>
              <a:t>R</a:t>
            </a:r>
            <a:r>
              <a:rPr lang="en-US" i="1" baseline="-25000" dirty="0" err="1">
                <a:latin typeface="Helvetica" charset="0"/>
              </a:rPr>
              <a:t>j</a:t>
            </a:r>
            <a:endParaRPr lang="en-US" baseline="-25000" dirty="0">
              <a:latin typeface="Helvetica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1.	If 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Request</a:t>
            </a:r>
            <a:r>
              <a:rPr lang="en-US" i="1" baseline="-25000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sym typeface="Symbol" charset="0"/>
              </a:rPr>
              <a:t>Need</a:t>
            </a:r>
            <a:r>
              <a:rPr lang="en-US" i="1" baseline="-25000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dirty="0" smtClean="0">
                <a:latin typeface="Helvetica" charset="0"/>
                <a:ea typeface="ＭＳ Ｐゴシック" charset="0"/>
                <a:sym typeface="Symbol" charset="0"/>
              </a:rPr>
              <a:t>, go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2.	If 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Request</a:t>
            </a:r>
            <a:r>
              <a:rPr lang="en-US" i="1" baseline="-25000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solidFill>
                  <a:srgbClr val="FF0000"/>
                </a:solidFill>
                <a:latin typeface="Helvetica" charset="0"/>
                <a:ea typeface="ＭＳ Ｐゴシック" charset="0"/>
                <a:sym typeface="Symbol" charset="0"/>
              </a:rPr>
              <a:t>Available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, go to step 3.  Otherwise 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3.	Pretend to allocate requested resources to 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		</a:t>
            </a:r>
            <a:r>
              <a:rPr lang="en-US" i="1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Available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= </a:t>
            </a:r>
            <a:r>
              <a:rPr lang="en-US" i="1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Available  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–</a:t>
            </a:r>
            <a:r>
              <a:rPr lang="en-US" i="1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Request;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		</a:t>
            </a:r>
            <a:r>
              <a:rPr lang="en-US" i="1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Allocation</a:t>
            </a:r>
            <a:r>
              <a:rPr lang="en-US" i="1" baseline="-25000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baseline="-25000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= </a:t>
            </a:r>
            <a:r>
              <a:rPr lang="en-US" i="1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Allocation</a:t>
            </a:r>
            <a:r>
              <a:rPr lang="en-US" i="1" baseline="-25000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+ </a:t>
            </a:r>
            <a:r>
              <a:rPr lang="en-US" i="1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Request</a:t>
            </a:r>
            <a:r>
              <a:rPr lang="en-US" i="1" baseline="-25000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		</a:t>
            </a:r>
            <a:r>
              <a:rPr lang="en-US" i="1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Need</a:t>
            </a:r>
            <a:r>
              <a:rPr lang="en-US" i="1" baseline="-25000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i="1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=</a:t>
            </a:r>
            <a:r>
              <a:rPr lang="en-US" i="1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Need</a:t>
            </a:r>
            <a:r>
              <a:rPr lang="en-US" i="1" baseline="-25000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 – </a:t>
            </a:r>
            <a:r>
              <a:rPr lang="en-US" i="1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Request</a:t>
            </a:r>
            <a:r>
              <a:rPr lang="en-US" i="1" baseline="-25000" dirty="0" err="1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i="1" dirty="0">
                <a:solidFill>
                  <a:schemeClr val="accent2"/>
                </a:solidFill>
                <a:latin typeface="Helvetica" charset="0"/>
                <a:ea typeface="ＭＳ Ｐゴシック" charset="0"/>
                <a:sym typeface="Symbol" charset="0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If safe  the resources are allocated to Pi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If unsafe  Pi must wait, and the old resource-allocation state is restored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Resource-Request </a:t>
            </a:r>
            <a:r>
              <a:rPr lang="en-US" dirty="0" err="1" smtClean="0"/>
              <a:t>Alg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Example of Banker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Algorithm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1950"/>
            <a:ext cx="8229600" cy="454025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5 processes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0  </a:t>
            </a:r>
            <a:r>
              <a:rPr lang="en-US" dirty="0">
                <a:latin typeface="Helvetica" charset="0"/>
              </a:rPr>
              <a:t>through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; 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    </a:t>
            </a:r>
            <a:r>
              <a:rPr lang="en-US" dirty="0" smtClean="0">
                <a:latin typeface="Helvetica" charset="0"/>
              </a:rPr>
              <a:t>3 </a:t>
            </a:r>
            <a:r>
              <a:rPr lang="en-US" dirty="0">
                <a:latin typeface="Helvetica" charset="0"/>
              </a:rPr>
              <a:t>resource types: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     </a:t>
            </a:r>
            <a:r>
              <a:rPr lang="en-US" i="1" dirty="0" smtClean="0">
                <a:solidFill>
                  <a:srgbClr val="179779"/>
                </a:solidFill>
                <a:latin typeface="Helvetica" charset="0"/>
              </a:rPr>
              <a:t>A</a:t>
            </a:r>
            <a:r>
              <a:rPr lang="en-US" dirty="0" smtClean="0">
                <a:solidFill>
                  <a:srgbClr val="179779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179779"/>
                </a:solidFill>
                <a:latin typeface="Helvetica" charset="0"/>
              </a:rPr>
              <a:t>(10 instances),  </a:t>
            </a:r>
            <a:r>
              <a:rPr lang="en-US" i="1" dirty="0">
                <a:solidFill>
                  <a:srgbClr val="179779"/>
                </a:solidFill>
                <a:latin typeface="Helvetica" charset="0"/>
              </a:rPr>
              <a:t>B</a:t>
            </a:r>
            <a:r>
              <a:rPr lang="en-US" dirty="0">
                <a:solidFill>
                  <a:srgbClr val="179779"/>
                </a:solidFill>
                <a:latin typeface="Helvetica" charset="0"/>
              </a:rPr>
              <a:t> (5instances), and </a:t>
            </a:r>
            <a:r>
              <a:rPr lang="en-US" i="1" dirty="0">
                <a:solidFill>
                  <a:srgbClr val="179779"/>
                </a:solidFill>
                <a:latin typeface="Helvetica" charset="0"/>
              </a:rPr>
              <a:t>C</a:t>
            </a:r>
            <a:r>
              <a:rPr lang="en-US" dirty="0">
                <a:solidFill>
                  <a:srgbClr val="179779"/>
                </a:solidFill>
                <a:latin typeface="Helvetica" charset="0"/>
              </a:rPr>
              <a:t> (7 instances)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Snapshot at time 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T</a:t>
            </a:r>
            <a:r>
              <a:rPr lang="en-US" baseline="-25000" dirty="0">
                <a:solidFill>
                  <a:srgbClr val="FF0000"/>
                </a:solidFill>
                <a:latin typeface="Helvetica" charset="0"/>
              </a:rPr>
              <a:t>0</a:t>
            </a:r>
            <a:r>
              <a:rPr lang="en-US" dirty="0">
                <a:latin typeface="Helvetica" charset="0"/>
              </a:rPr>
              <a:t>: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			</a:t>
            </a:r>
            <a:r>
              <a:rPr lang="en-US" i="1" u="sng" dirty="0">
                <a:latin typeface="Helvetica" charset="0"/>
              </a:rPr>
              <a:t>Allocation</a:t>
            </a:r>
            <a:r>
              <a:rPr lang="en-US" i="1" dirty="0">
                <a:latin typeface="Helvetica" charset="0"/>
              </a:rPr>
              <a:t>	  </a:t>
            </a:r>
            <a:r>
              <a:rPr lang="en-US" i="1" u="sng" dirty="0">
                <a:latin typeface="Helvetica" charset="0"/>
              </a:rPr>
              <a:t>Max</a:t>
            </a:r>
            <a:r>
              <a:rPr lang="en-US" i="1" dirty="0">
                <a:latin typeface="Helvetica" charset="0"/>
              </a:rPr>
              <a:t>	</a:t>
            </a:r>
            <a:r>
              <a:rPr lang="en-US" i="1" dirty="0" smtClean="0">
                <a:latin typeface="Helvetica" charset="0"/>
              </a:rPr>
              <a:t>	</a:t>
            </a:r>
            <a:r>
              <a:rPr lang="en-US" i="1" u="sng" dirty="0" smtClean="0">
                <a:latin typeface="Helvetica" charset="0"/>
              </a:rPr>
              <a:t>Available</a:t>
            </a:r>
            <a:endParaRPr lang="en-US" i="1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i="1" dirty="0">
                <a:latin typeface="Helvetica" charset="0"/>
              </a:rPr>
              <a:t>			A B C	       A B C 	</a:t>
            </a:r>
            <a:r>
              <a:rPr lang="en-US" i="1" dirty="0" smtClean="0">
                <a:latin typeface="Helvetica" charset="0"/>
              </a:rPr>
              <a:t>	A </a:t>
            </a:r>
            <a:r>
              <a:rPr lang="en-US" i="1" dirty="0">
                <a:latin typeface="Helvetica" charset="0"/>
              </a:rPr>
              <a:t>B C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i="1" dirty="0" smtClean="0">
                <a:latin typeface="Helvetica" charset="0"/>
              </a:rPr>
              <a:t>P</a:t>
            </a:r>
            <a:r>
              <a:rPr lang="en-US" baseline="-25000" dirty="0" smtClean="0">
                <a:latin typeface="Helvetica" charset="0"/>
              </a:rPr>
              <a:t>0</a:t>
            </a:r>
            <a:r>
              <a:rPr lang="en-US" baseline="-25000" dirty="0">
                <a:latin typeface="Helvetica" charset="0"/>
              </a:rPr>
              <a:t>	</a:t>
            </a:r>
            <a:r>
              <a:rPr lang="en-US" dirty="0">
                <a:latin typeface="Helvetica" charset="0"/>
              </a:rPr>
              <a:t>0 1 0	       </a:t>
            </a:r>
            <a:r>
              <a:rPr lang="en-US" dirty="0" smtClean="0">
                <a:latin typeface="Helvetica" charset="0"/>
              </a:rPr>
              <a:t>7 </a:t>
            </a:r>
            <a:r>
              <a:rPr lang="en-US" dirty="0">
                <a:latin typeface="Helvetica" charset="0"/>
              </a:rPr>
              <a:t>5 3 	 </a:t>
            </a:r>
            <a:r>
              <a:rPr lang="en-US" dirty="0" smtClean="0">
                <a:latin typeface="Helvetica" charset="0"/>
              </a:rPr>
              <a:t>     	3 </a:t>
            </a:r>
            <a:r>
              <a:rPr lang="en-US" dirty="0">
                <a:latin typeface="Helvetica" charset="0"/>
              </a:rPr>
              <a:t>3 2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1	</a:t>
            </a:r>
            <a:r>
              <a:rPr lang="en-US" dirty="0">
                <a:latin typeface="Helvetica" charset="0"/>
              </a:rPr>
              <a:t>2 0 0 	        3 2 2  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	3 0 2 	        9 0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	2 1 1 	        2 2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	0 0 2	        </a:t>
            </a:r>
            <a:r>
              <a:rPr lang="en-US" dirty="0" smtClean="0">
                <a:latin typeface="Helvetica" charset="0"/>
              </a:rPr>
              <a:t>4 </a:t>
            </a:r>
            <a:r>
              <a:rPr lang="en-US" dirty="0">
                <a:latin typeface="Helvetica" charset="0"/>
              </a:rPr>
              <a:t>3 3  		</a:t>
            </a:r>
          </a:p>
        </p:txBody>
      </p:sp>
    </p:spTree>
    <p:extLst>
      <p:ext uri="{BB962C8B-B14F-4D97-AF65-F5344CB8AC3E}">
        <p14:creationId xmlns:p14="http://schemas.microsoft.com/office/powerpoint/2010/main" val="34592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599" cy="4640262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The content of the matrix 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Need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is defined to be </a:t>
            </a:r>
            <a:r>
              <a:rPr lang="en-US" i="1" dirty="0">
                <a:latin typeface="Helvetica" charset="0"/>
              </a:rPr>
              <a:t>Max</a:t>
            </a:r>
            <a:r>
              <a:rPr lang="en-US" dirty="0">
                <a:latin typeface="Helvetica" charset="0"/>
              </a:rPr>
              <a:t> – </a:t>
            </a:r>
            <a:r>
              <a:rPr lang="en-US" i="1" dirty="0">
                <a:latin typeface="Helvetica" charset="0"/>
              </a:rPr>
              <a:t>Allocation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			</a:t>
            </a:r>
            <a:r>
              <a:rPr lang="en-US" i="1" u="sng" dirty="0">
                <a:latin typeface="Helvetica" charset="0"/>
              </a:rPr>
              <a:t>Need</a:t>
            </a:r>
            <a:endParaRPr lang="en-US" u="sng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			</a:t>
            </a:r>
            <a:r>
              <a:rPr lang="en-US" i="1" dirty="0">
                <a:latin typeface="Helvetica" charset="0"/>
              </a:rPr>
              <a:t>A B C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0	</a:t>
            </a:r>
            <a:r>
              <a:rPr lang="en-US" dirty="0">
                <a:latin typeface="Helvetica" charset="0"/>
              </a:rPr>
              <a:t>7 4 3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1	</a:t>
            </a:r>
            <a:r>
              <a:rPr lang="en-US" dirty="0">
                <a:latin typeface="Helvetica" charset="0"/>
              </a:rPr>
              <a:t>1 2 2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	6 0 0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	0 1 1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	4 3 1 </a:t>
            </a:r>
            <a:br>
              <a:rPr lang="en-US" dirty="0">
                <a:latin typeface="Helvetica" charset="0"/>
              </a:rPr>
            </a:br>
            <a:endParaRPr lang="en-US" dirty="0" smtClean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latin typeface="Helvetica" charset="0"/>
              </a:rPr>
              <a:t>Is the system in a safe state?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The deadlock problem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"/>
              <a:defRPr/>
            </a:pPr>
            <a:r>
              <a:rPr lang="en-US" dirty="0"/>
              <a:t>A set of blocked processes </a:t>
            </a:r>
            <a:r>
              <a:rPr lang="en-US" dirty="0">
                <a:solidFill>
                  <a:schemeClr val="accent2"/>
                </a:solidFill>
              </a:rPr>
              <a:t>each holding a resource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waiting to acquire a resource </a:t>
            </a:r>
            <a:r>
              <a:rPr lang="en-US" dirty="0"/>
              <a:t>held by another process in the set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en-US" dirty="0"/>
              <a:t>Example </a:t>
            </a:r>
          </a:p>
          <a:p>
            <a:pPr lvl="1">
              <a:buFont typeface="Wingdings 2" pitchFamily="18" charset="2"/>
              <a:buChar char=""/>
              <a:defRPr/>
            </a:pPr>
            <a:r>
              <a:rPr lang="en-US" dirty="0"/>
              <a:t>System has 2 disk drives</a:t>
            </a:r>
          </a:p>
          <a:p>
            <a:pPr lvl="1">
              <a:buFont typeface="Wingdings 2" pitchFamily="18" charset="2"/>
              <a:buChar char=""/>
              <a:defRPr/>
            </a:pPr>
            <a:r>
              <a:rPr lang="en-US" dirty="0"/>
              <a:t>P1 and P2 </a:t>
            </a:r>
            <a:r>
              <a:rPr lang="en-US" dirty="0">
                <a:solidFill>
                  <a:schemeClr val="accent2"/>
                </a:solidFill>
              </a:rPr>
              <a:t>each </a:t>
            </a:r>
            <a:r>
              <a:rPr lang="en-US" dirty="0" smtClean="0">
                <a:solidFill>
                  <a:schemeClr val="accent2"/>
                </a:solidFill>
              </a:rPr>
              <a:t>holds </a:t>
            </a:r>
            <a:r>
              <a:rPr lang="en-US" dirty="0">
                <a:solidFill>
                  <a:schemeClr val="accent2"/>
                </a:solidFill>
              </a:rPr>
              <a:t>one </a:t>
            </a:r>
            <a:r>
              <a:rPr lang="en-US" dirty="0"/>
              <a:t>disk drive </a:t>
            </a:r>
            <a:r>
              <a:rPr lang="en-US" dirty="0">
                <a:solidFill>
                  <a:srgbClr val="FF0000"/>
                </a:solidFill>
              </a:rPr>
              <a:t>and each needs another one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en-US" dirty="0"/>
              <a:t>Example </a:t>
            </a:r>
          </a:p>
          <a:p>
            <a:pPr lvl="1">
              <a:buFont typeface="Wingdings 2" pitchFamily="18" charset="2"/>
              <a:buChar char=""/>
              <a:defRPr/>
            </a:pPr>
            <a:r>
              <a:rPr lang="en-US" dirty="0"/>
              <a:t>semaphores A and B, </a:t>
            </a:r>
            <a:r>
              <a:rPr lang="en-US" dirty="0">
                <a:solidFill>
                  <a:srgbClr val="FF0000"/>
                </a:solidFill>
              </a:rPr>
              <a:t>initialized to 1</a:t>
            </a:r>
          </a:p>
          <a:p>
            <a:pPr>
              <a:buFont typeface="Wingdings 2" pitchFamily="18" charset="2"/>
              <a:buChar char=""/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 </a:t>
            </a:r>
            <a:r>
              <a:rPr lang="en-US" i="1">
                <a:latin typeface="Arial" charset="0"/>
              </a:rPr>
              <a:t>P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Request (1,0,2)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>
                <a:latin typeface="Helvetica" charset="0"/>
              </a:rPr>
              <a:t>Check that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Request </a:t>
            </a:r>
            <a:r>
              <a:rPr lang="en-US" dirty="0">
                <a:solidFill>
                  <a:srgbClr val="FF0000"/>
                </a:solidFill>
                <a:latin typeface="Helvetica" charset="0"/>
                <a:sym typeface="Symbol" charset="0"/>
              </a:rPr>
              <a:t> Available </a:t>
            </a:r>
            <a:r>
              <a:rPr lang="en-US" dirty="0">
                <a:latin typeface="Helvetica" charset="0"/>
                <a:sym typeface="Symbol" charset="0"/>
              </a:rPr>
              <a:t>(that is, (1,0,2)  (3,3,2)  true</a:t>
            </a:r>
            <a:endParaRPr lang="en-US" i="1" dirty="0">
              <a:latin typeface="Helvetica" charset="0"/>
              <a:sym typeface="Symbol" charset="0"/>
            </a:endParaRP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i="1" dirty="0">
                <a:latin typeface="Helvetica" charset="0"/>
              </a:rPr>
              <a:t>			</a:t>
            </a:r>
            <a:r>
              <a:rPr lang="en-US" i="1" u="sng" dirty="0">
                <a:latin typeface="Helvetica" charset="0"/>
              </a:rPr>
              <a:t>Allocation</a:t>
            </a:r>
            <a:r>
              <a:rPr lang="en-US" i="1" dirty="0">
                <a:latin typeface="Helvetica" charset="0"/>
              </a:rPr>
              <a:t>	</a:t>
            </a:r>
            <a:r>
              <a:rPr lang="en-US" i="1" dirty="0" smtClean="0">
                <a:latin typeface="Helvetica" charset="0"/>
              </a:rPr>
              <a:t>	</a:t>
            </a:r>
            <a:r>
              <a:rPr lang="en-US" i="1" u="sng" dirty="0" smtClean="0">
                <a:latin typeface="Helvetica" charset="0"/>
              </a:rPr>
              <a:t>Need</a:t>
            </a:r>
            <a:r>
              <a:rPr lang="en-US" i="1" dirty="0">
                <a:latin typeface="Helvetica" charset="0"/>
              </a:rPr>
              <a:t>	</a:t>
            </a:r>
            <a:r>
              <a:rPr lang="en-US" i="1" dirty="0" smtClean="0">
                <a:latin typeface="Helvetica" charset="0"/>
              </a:rPr>
              <a:t>	</a:t>
            </a:r>
            <a:r>
              <a:rPr lang="en-US" i="1" u="sng" dirty="0" smtClean="0">
                <a:latin typeface="Helvetica" charset="0"/>
              </a:rPr>
              <a:t>Available</a:t>
            </a:r>
            <a:endParaRPr lang="en-US" i="1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i="1" dirty="0">
                <a:latin typeface="Helvetica" charset="0"/>
              </a:rPr>
              <a:t>			A B </a:t>
            </a:r>
            <a:r>
              <a:rPr lang="en-US" i="1" dirty="0" smtClean="0">
                <a:latin typeface="Helvetica" charset="0"/>
              </a:rPr>
              <a:t>C	      	A </a:t>
            </a:r>
            <a:r>
              <a:rPr lang="en-US" i="1" dirty="0">
                <a:latin typeface="Helvetica" charset="0"/>
              </a:rPr>
              <a:t>B </a:t>
            </a:r>
            <a:r>
              <a:rPr lang="en-US" i="1" dirty="0" smtClean="0">
                <a:latin typeface="Helvetica" charset="0"/>
              </a:rPr>
              <a:t>C	</a:t>
            </a:r>
            <a:r>
              <a:rPr lang="en-US" i="1" dirty="0">
                <a:latin typeface="Helvetica" charset="0"/>
              </a:rPr>
              <a:t>	A B C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0</a:t>
            </a:r>
            <a:r>
              <a:rPr lang="en-US" dirty="0">
                <a:latin typeface="Helvetica" charset="0"/>
              </a:rPr>
              <a:t>	0 1 0 	 </a:t>
            </a:r>
            <a:r>
              <a:rPr lang="en-US" dirty="0" smtClean="0">
                <a:latin typeface="Helvetica" charset="0"/>
              </a:rPr>
              <a:t>	7 </a:t>
            </a:r>
            <a:r>
              <a:rPr lang="en-US" dirty="0">
                <a:latin typeface="Helvetica" charset="0"/>
              </a:rPr>
              <a:t>4 3 </a:t>
            </a:r>
            <a:r>
              <a:rPr lang="en-US" dirty="0" smtClean="0">
                <a:latin typeface="Helvetica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3 0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>
                <a:latin typeface="Helvetica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	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Helvetica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	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</a:rPr>
              <a:t>3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0 2 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</a:rPr>
              <a:t>		 0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2 0 </a:t>
            </a:r>
            <a:r>
              <a:rPr lang="en-US" dirty="0">
                <a:latin typeface="Helvetica" charset="0"/>
              </a:rPr>
              <a:t>	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	3 0 </a:t>
            </a:r>
            <a:r>
              <a:rPr lang="en-US" dirty="0" smtClean="0">
                <a:latin typeface="Helvetica" charset="0"/>
              </a:rPr>
              <a:t>2 </a:t>
            </a:r>
            <a:r>
              <a:rPr lang="en-US" dirty="0">
                <a:latin typeface="Helvetica" charset="0"/>
              </a:rPr>
              <a:t>	   </a:t>
            </a:r>
            <a:r>
              <a:rPr lang="en-US" dirty="0" smtClean="0">
                <a:latin typeface="Helvetica" charset="0"/>
              </a:rPr>
              <a:t>	6 </a:t>
            </a:r>
            <a:r>
              <a:rPr lang="en-US" dirty="0">
                <a:latin typeface="Helvetica" charset="0"/>
              </a:rPr>
              <a:t>0 0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	2 1 1 	   </a:t>
            </a:r>
            <a:r>
              <a:rPr lang="en-US" dirty="0" smtClean="0">
                <a:latin typeface="Helvetica" charset="0"/>
              </a:rPr>
              <a:t>	0 </a:t>
            </a:r>
            <a:r>
              <a:rPr lang="en-US" dirty="0">
                <a:latin typeface="Helvetica" charset="0"/>
              </a:rPr>
              <a:t>1 1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	0 0 2 	     </a:t>
            </a:r>
            <a:r>
              <a:rPr lang="en-US" dirty="0" smtClean="0">
                <a:latin typeface="Helvetica" charset="0"/>
              </a:rPr>
              <a:t>	4 </a:t>
            </a:r>
            <a:r>
              <a:rPr lang="en-US" dirty="0">
                <a:latin typeface="Helvetica" charset="0"/>
              </a:rPr>
              <a:t>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 smtClean="0">
                <a:latin typeface="Helvetica" charset="0"/>
              </a:rPr>
              <a:t>Can </a:t>
            </a:r>
            <a:r>
              <a:rPr lang="en-US" dirty="0">
                <a:latin typeface="Helvetica" charset="0"/>
              </a:rPr>
              <a:t>request for (3,3,0) by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4</a:t>
            </a:r>
            <a:r>
              <a:rPr lang="en-US" dirty="0">
                <a:latin typeface="Helvetica" charset="0"/>
              </a:rPr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dirty="0">
                <a:latin typeface="Helvetica" charset="0"/>
              </a:rPr>
              <a:t>Can request for (0,2,0) by </a:t>
            </a:r>
            <a:r>
              <a:rPr lang="en-US" i="1" dirty="0">
                <a:latin typeface="Helvetica" charset="0"/>
              </a:rPr>
              <a:t>P</a:t>
            </a:r>
            <a:r>
              <a:rPr lang="en-US" baseline="-25000" dirty="0">
                <a:latin typeface="Helvetica" charset="0"/>
              </a:rPr>
              <a:t>0</a:t>
            </a:r>
            <a:r>
              <a:rPr lang="en-US" dirty="0">
                <a:latin typeface="Helvetica" charset="0"/>
              </a:rPr>
              <a:t> be granted</a:t>
            </a:r>
            <a:r>
              <a:rPr lang="en-US" dirty="0" smtClean="0">
                <a:latin typeface="Helvetica" charset="0"/>
              </a:rPr>
              <a:t>?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Approaches to deadlock handling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  <a:latin typeface="Constantia" charset="0"/>
              </a:rPr>
              <a:t>Ignore Deadlock </a:t>
            </a:r>
            <a:r>
              <a:rPr lang="en-US" dirty="0">
                <a:latin typeface="Constantia" charset="0"/>
              </a:rPr>
              <a:t>(Ostrich approach)</a:t>
            </a:r>
          </a:p>
          <a:p>
            <a:pPr lvl="1"/>
            <a:r>
              <a:rPr lang="en-US" dirty="0">
                <a:latin typeface="Constantia" charset="0"/>
              </a:rPr>
              <a:t>If infrequent enough and result is not </a:t>
            </a:r>
            <a:r>
              <a:rPr lang="en-US" dirty="0" smtClean="0">
                <a:latin typeface="Constantia" charset="0"/>
              </a:rPr>
              <a:t>serious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tantia" charset="0"/>
              </a:rPr>
              <a:t>Used </a:t>
            </a:r>
            <a:r>
              <a:rPr lang="en-US" dirty="0">
                <a:solidFill>
                  <a:srgbClr val="FF0000"/>
                </a:solidFill>
                <a:latin typeface="Constantia" charset="0"/>
              </a:rPr>
              <a:t>by most operating systems, including </a:t>
            </a:r>
            <a:r>
              <a:rPr lang="en-US" dirty="0" smtClean="0">
                <a:solidFill>
                  <a:srgbClr val="FF0000"/>
                </a:solidFill>
                <a:latin typeface="Constantia" charset="0"/>
              </a:rPr>
              <a:t>UNIX</a:t>
            </a:r>
            <a:endParaRPr lang="en-US" dirty="0">
              <a:solidFill>
                <a:srgbClr val="FF0000"/>
              </a:solidFill>
              <a:latin typeface="Constantia" charset="0"/>
            </a:endParaRPr>
          </a:p>
          <a:p>
            <a:r>
              <a:rPr lang="en-US" dirty="0">
                <a:solidFill>
                  <a:srgbClr val="179779"/>
                </a:solidFill>
                <a:latin typeface="Constantia" charset="0"/>
              </a:rPr>
              <a:t>Deadlock Prevention</a:t>
            </a:r>
          </a:p>
          <a:p>
            <a:pPr lvl="1"/>
            <a:r>
              <a:rPr lang="en-US" dirty="0">
                <a:latin typeface="Constantia" charset="0"/>
              </a:rPr>
              <a:t>Prevent one of the necessary/sufficient conditions</a:t>
            </a:r>
          </a:p>
          <a:p>
            <a:r>
              <a:rPr lang="en-US" dirty="0">
                <a:solidFill>
                  <a:srgbClr val="179779"/>
                </a:solidFill>
                <a:latin typeface="Constantia" charset="0"/>
              </a:rPr>
              <a:t>Deadlock Avoidance</a:t>
            </a:r>
          </a:p>
          <a:p>
            <a:pPr lvl="1"/>
            <a:r>
              <a:rPr lang="en-US" dirty="0">
                <a:latin typeface="Constantia" charset="0"/>
              </a:rPr>
              <a:t>Allow the 3 necessary conditions</a:t>
            </a:r>
          </a:p>
          <a:p>
            <a:pPr lvl="1"/>
            <a:r>
              <a:rPr lang="en-US" dirty="0">
                <a:latin typeface="Constantia" charset="0"/>
              </a:rPr>
              <a:t>Dynamically make choices to avoid deadlock</a:t>
            </a:r>
          </a:p>
          <a:p>
            <a:pPr lvl="2"/>
            <a:r>
              <a:rPr lang="en-US" dirty="0">
                <a:latin typeface="Constantia" charset="0"/>
              </a:rPr>
              <a:t>decide based on knowledge of future requests</a:t>
            </a:r>
          </a:p>
          <a:p>
            <a:pPr lvl="2"/>
            <a:r>
              <a:rPr lang="en-US" dirty="0">
                <a:latin typeface="Constantia" charset="0"/>
              </a:rPr>
              <a:t>i.e., find a </a:t>
            </a:r>
            <a:r>
              <a:rPr lang="en-US" i="1" u="sng" dirty="0">
                <a:solidFill>
                  <a:srgbClr val="C00000"/>
                </a:solidFill>
                <a:latin typeface="Constantia" charset="0"/>
              </a:rPr>
              <a:t>safe path</a:t>
            </a:r>
            <a:endParaRPr lang="en-US" dirty="0">
              <a:solidFill>
                <a:srgbClr val="C00000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Approaches to deadlock handling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tantia" charset="0"/>
              </a:rPr>
              <a:t>Deadlock Detection</a:t>
            </a:r>
          </a:p>
          <a:p>
            <a:pPr lvl="1"/>
            <a:r>
              <a:rPr lang="en-US" dirty="0">
                <a:latin typeface="Constantia" charset="0"/>
              </a:rPr>
              <a:t>Periodically run algorithm to detect circular waiting</a:t>
            </a:r>
          </a:p>
          <a:p>
            <a:pPr lvl="1"/>
            <a:r>
              <a:rPr lang="en-US" dirty="0">
                <a:latin typeface="Constantia" charset="0"/>
              </a:rPr>
              <a:t>After detecting deadlock,</a:t>
            </a:r>
          </a:p>
          <a:p>
            <a:pPr lvl="2"/>
            <a:r>
              <a:rPr lang="en-US" dirty="0">
                <a:latin typeface="Constantia" charset="0"/>
              </a:rPr>
              <a:t>run a </a:t>
            </a:r>
            <a:r>
              <a:rPr lang="en-US" i="1" dirty="0">
                <a:solidFill>
                  <a:srgbClr val="FF0000"/>
                </a:solidFill>
                <a:latin typeface="Constantia" charset="0"/>
              </a:rPr>
              <a:t>recovery algorithm</a:t>
            </a:r>
            <a:r>
              <a:rPr lang="en-US" dirty="0">
                <a:solidFill>
                  <a:srgbClr val="FF0000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to remove deadlock</a:t>
            </a:r>
          </a:p>
          <a:p>
            <a:endParaRPr lang="en-US" dirty="0">
              <a:latin typeface="Constantia" charset="0"/>
            </a:endParaRP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tantia" charset="0"/>
              </a:rPr>
              <a:t>Require system has </a:t>
            </a:r>
            <a:r>
              <a:rPr lang="en-US" i="1" dirty="0">
                <a:latin typeface="Constantia" charset="0"/>
              </a:rPr>
              <a:t>a priori </a:t>
            </a:r>
            <a:r>
              <a:rPr lang="en-US" dirty="0">
                <a:latin typeface="Constantia" charset="0"/>
              </a:rPr>
              <a:t>information</a:t>
            </a:r>
          </a:p>
          <a:p>
            <a:r>
              <a:rPr lang="en-US" dirty="0">
                <a:latin typeface="Constantia" charset="0"/>
              </a:rPr>
              <a:t>Each process declares the </a:t>
            </a:r>
            <a:r>
              <a:rPr lang="en-US" dirty="0">
                <a:solidFill>
                  <a:srgbClr val="FF0000"/>
                </a:solidFill>
                <a:latin typeface="Constantia" charset="0"/>
              </a:rPr>
              <a:t>maximum</a:t>
            </a:r>
            <a:r>
              <a:rPr lang="en-US" dirty="0">
                <a:latin typeface="Constantia" charset="0"/>
              </a:rPr>
              <a:t> number of resources of each type that it may need</a:t>
            </a:r>
          </a:p>
          <a:p>
            <a:r>
              <a:rPr lang="en-US" dirty="0">
                <a:latin typeface="Constantia" charset="0"/>
              </a:rPr>
              <a:t>The deadlock-avoidance algorithm </a:t>
            </a:r>
            <a:r>
              <a:rPr lang="en-US" i="1" dirty="0">
                <a:solidFill>
                  <a:srgbClr val="FF0000"/>
                </a:solidFill>
                <a:latin typeface="Constantia" charset="0"/>
              </a:rPr>
              <a:t>dynamically</a:t>
            </a:r>
            <a:r>
              <a:rPr lang="en-US" dirty="0">
                <a:solidFill>
                  <a:srgbClr val="FF0000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examines the </a:t>
            </a:r>
            <a:r>
              <a:rPr lang="en-US" dirty="0">
                <a:solidFill>
                  <a:srgbClr val="FF0000"/>
                </a:solidFill>
                <a:latin typeface="Constantia" charset="0"/>
              </a:rPr>
              <a:t>resource-allocation </a:t>
            </a:r>
            <a:r>
              <a:rPr lang="en-US" i="1" dirty="0">
                <a:solidFill>
                  <a:srgbClr val="FF0000"/>
                </a:solidFill>
                <a:latin typeface="Constantia" charset="0"/>
              </a:rPr>
              <a:t>state</a:t>
            </a:r>
            <a:r>
              <a:rPr lang="en-US" dirty="0">
                <a:solidFill>
                  <a:srgbClr val="FF0000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to ensure that there can never be a circular-wait condition</a:t>
            </a:r>
          </a:p>
          <a:p>
            <a:r>
              <a:rPr lang="en-US" dirty="0">
                <a:latin typeface="Constantia" charset="0"/>
              </a:rPr>
              <a:t>Resource-allocation </a:t>
            </a:r>
            <a:r>
              <a:rPr lang="en-US" i="1" dirty="0">
                <a:solidFill>
                  <a:srgbClr val="FF0000"/>
                </a:solidFill>
                <a:latin typeface="Constantia" charset="0"/>
              </a:rPr>
              <a:t>state</a:t>
            </a:r>
            <a:r>
              <a:rPr lang="en-US" dirty="0">
                <a:solidFill>
                  <a:srgbClr val="FF0000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is defined by the number of available and allocated resources, and the maximum demands/claims of the processes</a:t>
            </a:r>
            <a:endParaRPr lang="en-US" i="1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safe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is </a:t>
            </a:r>
            <a:r>
              <a:rPr lang="en-US" dirty="0" smtClean="0"/>
              <a:t>in a </a:t>
            </a:r>
            <a:r>
              <a:rPr lang="en-US" dirty="0">
                <a:solidFill>
                  <a:srgbClr val="179779"/>
                </a:solidFill>
              </a:rPr>
              <a:t>safe state </a:t>
            </a:r>
            <a:r>
              <a:rPr lang="en-US" dirty="0"/>
              <a:t>if there exists </a:t>
            </a:r>
            <a:r>
              <a:rPr lang="en-US" b="1" dirty="0" smtClean="0">
                <a:solidFill>
                  <a:srgbClr val="FF0000"/>
                </a:solidFill>
              </a:rPr>
              <a:t>at least one</a:t>
            </a:r>
            <a:r>
              <a:rPr lang="en-US" dirty="0" smtClean="0"/>
              <a:t> </a:t>
            </a:r>
            <a:r>
              <a:rPr lang="en-US" dirty="0"/>
              <a:t>sequence &lt;P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&gt; of </a:t>
            </a:r>
            <a:r>
              <a:rPr lang="en-US" dirty="0">
                <a:solidFill>
                  <a:srgbClr val="179779"/>
                </a:solidFill>
              </a:rPr>
              <a:t>ALL</a:t>
            </a:r>
            <a:r>
              <a:rPr lang="en-US" dirty="0"/>
              <a:t> the  processes </a:t>
            </a:r>
            <a:r>
              <a:rPr lang="en-US" dirty="0" smtClean="0"/>
              <a:t>in </a:t>
            </a:r>
            <a:r>
              <a:rPr lang="en-US" dirty="0"/>
              <a:t>the systems such that  for each P</a:t>
            </a:r>
            <a:r>
              <a:rPr lang="en-US" baseline="-25000" dirty="0"/>
              <a:t>i</a:t>
            </a:r>
            <a:r>
              <a:rPr lang="en-US" dirty="0"/>
              <a:t>, the resources that P</a:t>
            </a:r>
            <a:r>
              <a:rPr lang="en-US" baseline="-25000" dirty="0"/>
              <a:t>i</a:t>
            </a:r>
            <a:r>
              <a:rPr lang="en-US" dirty="0"/>
              <a:t> can </a:t>
            </a:r>
            <a:r>
              <a:rPr lang="en-US" dirty="0">
                <a:solidFill>
                  <a:srgbClr val="179779"/>
                </a:solidFill>
              </a:rPr>
              <a:t>still</a:t>
            </a:r>
            <a:r>
              <a:rPr lang="en-US" dirty="0"/>
              <a:t> </a:t>
            </a:r>
            <a:r>
              <a:rPr lang="en-US" dirty="0">
                <a:solidFill>
                  <a:srgbClr val="179779"/>
                </a:solidFill>
              </a:rPr>
              <a:t>request</a:t>
            </a:r>
            <a:r>
              <a:rPr lang="en-US" dirty="0"/>
              <a:t> can be satisfied by currently available resources + resources held by all the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smtClean="0"/>
              <a:t>where j </a:t>
            </a:r>
            <a:r>
              <a:rPr lang="en-US" dirty="0"/>
              <a:t>&lt;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Basic Facts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483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If a system is in safe state </a:t>
            </a:r>
            <a:r>
              <a:rPr lang="en-US" dirty="0">
                <a:latin typeface="Helvetica" charset="0"/>
                <a:sym typeface="Symbol" charset="0"/>
              </a:rPr>
              <a:t> </a:t>
            </a:r>
            <a:r>
              <a:rPr lang="en-US" dirty="0">
                <a:solidFill>
                  <a:schemeClr val="accent2"/>
                </a:solidFill>
                <a:latin typeface="Helvetica" charset="0"/>
                <a:sym typeface="Symbol" charset="0"/>
              </a:rPr>
              <a:t>no deadlocks</a:t>
            </a:r>
            <a:r>
              <a:rPr lang="en-US" dirty="0">
                <a:latin typeface="Helvetica" charset="0"/>
                <a:sym typeface="Symbol" charset="0"/>
              </a:rPr>
              <a:t/>
            </a:r>
            <a:br>
              <a:rPr lang="en-US" dirty="0">
                <a:latin typeface="Helvetica" charset="0"/>
                <a:sym typeface="Symbol" charset="0"/>
              </a:rPr>
            </a:br>
            <a:endParaRPr lang="en-US" dirty="0">
              <a:latin typeface="Helvetica" charset="0"/>
              <a:sym typeface="Symbol" charset="0"/>
            </a:endParaRPr>
          </a:p>
          <a:p>
            <a:r>
              <a:rPr lang="en-US" dirty="0">
                <a:latin typeface="Helvetica" charset="0"/>
                <a:sym typeface="Symbol" charset="0"/>
              </a:rPr>
              <a:t>If a system is in unsafe state  </a:t>
            </a:r>
            <a:r>
              <a:rPr lang="en-US" dirty="0">
                <a:solidFill>
                  <a:srgbClr val="FF0000"/>
                </a:solidFill>
                <a:latin typeface="Helvetica" charset="0"/>
                <a:sym typeface="Symbol" charset="0"/>
              </a:rPr>
              <a:t>possibility</a:t>
            </a:r>
            <a:r>
              <a:rPr lang="en-US" dirty="0">
                <a:latin typeface="Helvetica" charset="0"/>
                <a:sym typeface="Symbol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  <a:sym typeface="Symbol" charset="0"/>
              </a:rPr>
              <a:t>of deadlock</a:t>
            </a:r>
            <a:r>
              <a:rPr lang="en-US" dirty="0">
                <a:latin typeface="Helvetica" charset="0"/>
                <a:sym typeface="Symbol" charset="0"/>
              </a:rPr>
              <a:t/>
            </a:r>
            <a:br>
              <a:rPr lang="en-US" dirty="0">
                <a:latin typeface="Helvetica" charset="0"/>
                <a:sym typeface="Symbol" charset="0"/>
              </a:rPr>
            </a:br>
            <a:endParaRPr lang="en-US" dirty="0">
              <a:latin typeface="Helvetica" charset="0"/>
              <a:sym typeface="Symbol" charset="0"/>
            </a:endParaRPr>
          </a:p>
          <a:p>
            <a:r>
              <a:rPr lang="en-US" dirty="0">
                <a:latin typeface="Helvetica" charset="0"/>
                <a:sym typeface="Symbol" charset="0"/>
              </a:rPr>
              <a:t>Avoidance  ensure that a system will </a:t>
            </a:r>
            <a:r>
              <a:rPr lang="en-US" dirty="0">
                <a:solidFill>
                  <a:srgbClr val="FF0000"/>
                </a:solidFill>
                <a:latin typeface="Helvetica" charset="0"/>
                <a:sym typeface="Symbol" charset="0"/>
              </a:rPr>
              <a:t>never enter an unsafe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sym typeface="Symbol" charset="0"/>
              </a:rPr>
              <a:t>state</a:t>
            </a:r>
            <a:endParaRPr lang="en-US" dirty="0">
              <a:solidFill>
                <a:srgbClr val="FF0000"/>
              </a:solidFill>
              <a:latin typeface="Helvetica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Safe, Unsafe , Deadlock State 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282825" y="1900238"/>
            <a:ext cx="4391025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Avoidance algorithms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8229600" cy="44831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Single instance of a resource type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Use a resource-allocation graph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Multiple instances of a resource type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Use the banker</a:t>
            </a:r>
            <a:r>
              <a:rPr lang="ja-JP" altLang="en-US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solidFill>
                  <a:srgbClr val="179779"/>
                </a:solidFill>
                <a:latin typeface="Helvetica" charset="0"/>
                <a:ea typeface="ＭＳ Ｐゴシック" charset="0"/>
              </a:rPr>
              <a:t>s algorithm</a:t>
            </a:r>
          </a:p>
        </p:txBody>
      </p:sp>
    </p:spTree>
    <p:extLst>
      <p:ext uri="{BB962C8B-B14F-4D97-AF65-F5344CB8AC3E}">
        <p14:creationId xmlns:p14="http://schemas.microsoft.com/office/powerpoint/2010/main" val="1060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221">
  <a:themeElements>
    <a:clrScheme name="Dear Old Rose">
      <a:dk1>
        <a:srgbClr val="111111"/>
      </a:dk1>
      <a:lt1>
        <a:srgbClr val="EAEAEA"/>
      </a:lt1>
      <a:dk2>
        <a:srgbClr val="292929"/>
      </a:dk2>
      <a:lt2>
        <a:srgbClr val="F8F8F8"/>
      </a:lt2>
      <a:accent1>
        <a:srgbClr val="96172E"/>
      </a:accent1>
      <a:accent2>
        <a:srgbClr val="179779"/>
      </a:accent2>
      <a:accent3>
        <a:srgbClr val="171A97"/>
      </a:accent3>
      <a:accent4>
        <a:srgbClr val="97178B"/>
      </a:accent4>
      <a:accent5>
        <a:srgbClr val="481797"/>
      </a:accent5>
      <a:accent6>
        <a:srgbClr val="889717"/>
      </a:accent6>
      <a:hlink>
        <a:srgbClr val="179779"/>
      </a:hlink>
      <a:folHlink>
        <a:srgbClr val="777777"/>
      </a:folHlink>
    </a:clrScheme>
    <a:fontScheme name="Dear Old Rose">
      <a:majorFont>
        <a:latin typeface="Trade Gothic LT Std"/>
        <a:ea typeface=""/>
        <a:cs typeface=""/>
      </a:majorFont>
      <a:minorFont>
        <a:latin typeface="Trade Gothic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ar Old Rose-Light">
  <a:themeElements>
    <a:clrScheme name="Dear Old Rose">
      <a:dk1>
        <a:srgbClr val="111111"/>
      </a:dk1>
      <a:lt1>
        <a:srgbClr val="EAEAEA"/>
      </a:lt1>
      <a:dk2>
        <a:srgbClr val="292929"/>
      </a:dk2>
      <a:lt2>
        <a:srgbClr val="F8F8F8"/>
      </a:lt2>
      <a:accent1>
        <a:srgbClr val="96172E"/>
      </a:accent1>
      <a:accent2>
        <a:srgbClr val="179779"/>
      </a:accent2>
      <a:accent3>
        <a:srgbClr val="171A97"/>
      </a:accent3>
      <a:accent4>
        <a:srgbClr val="97178B"/>
      </a:accent4>
      <a:accent5>
        <a:srgbClr val="481797"/>
      </a:accent5>
      <a:accent6>
        <a:srgbClr val="889717"/>
      </a:accent6>
      <a:hlink>
        <a:srgbClr val="179779"/>
      </a:hlink>
      <a:folHlink>
        <a:srgbClr val="777777"/>
      </a:folHlink>
    </a:clrScheme>
    <a:fontScheme name="Dear Old Rose">
      <a:majorFont>
        <a:latin typeface="Trade Gothic LT Std"/>
        <a:ea typeface=""/>
        <a:cs typeface=""/>
      </a:majorFont>
      <a:minorFont>
        <a:latin typeface="Trade Gothic LT Std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221</Template>
  <TotalTime>3859</TotalTime>
  <Words>924</Words>
  <Application>Microsoft Macintosh PowerPoint</Application>
  <PresentationFormat>On-screen Show (4:3)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Constantia</vt:lpstr>
      <vt:lpstr>Helvetica</vt:lpstr>
      <vt:lpstr>Monotype Sorts</vt:lpstr>
      <vt:lpstr>ＭＳ Ｐゴシック</vt:lpstr>
      <vt:lpstr>Symbol</vt:lpstr>
      <vt:lpstr>Times New Roman</vt:lpstr>
      <vt:lpstr>Trade Gothic LT Std</vt:lpstr>
      <vt:lpstr>Webdings</vt:lpstr>
      <vt:lpstr>Wingdings</vt:lpstr>
      <vt:lpstr>Wingdings 2</vt:lpstr>
      <vt:lpstr>New 221</vt:lpstr>
      <vt:lpstr>Dear Old Rose-Light</vt:lpstr>
      <vt:lpstr>Deadlock Avoidance</vt:lpstr>
      <vt:lpstr>The deadlock problem</vt:lpstr>
      <vt:lpstr>Approaches to deadlock handling</vt:lpstr>
      <vt:lpstr>Approaches to deadlock handling</vt:lpstr>
      <vt:lpstr>Deadlock avoidance</vt:lpstr>
      <vt:lpstr>Definition of a safe state</vt:lpstr>
      <vt:lpstr>Basic Facts</vt:lpstr>
      <vt:lpstr>Safe, Unsafe , Deadlock State </vt:lpstr>
      <vt:lpstr>Avoidance algorithms</vt:lpstr>
      <vt:lpstr>Use Resource-allocation graph</vt:lpstr>
      <vt:lpstr>Resource-Allocation Graph</vt:lpstr>
      <vt:lpstr>Unsafe state In RAG</vt:lpstr>
      <vt:lpstr>RAG Algorithm</vt:lpstr>
      <vt:lpstr>Banker’s Algorithm</vt:lpstr>
      <vt:lpstr>Data structures for Banker’s Alg</vt:lpstr>
      <vt:lpstr>Safety Algorithm</vt:lpstr>
      <vt:lpstr>Resource-Request Alg for Pi</vt:lpstr>
      <vt:lpstr>Example of Banker’s Algorithm</vt:lpstr>
      <vt:lpstr>Example (Cont.)</vt:lpstr>
      <vt:lpstr>Example:  P1 Request (1,0,2)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Matthew R Boutell</dc:creator>
  <cp:lastModifiedBy>Microsoft Office User</cp:lastModifiedBy>
  <cp:revision>562</cp:revision>
  <cp:lastPrinted>2013-04-25T12:42:54Z</cp:lastPrinted>
  <dcterms:created xsi:type="dcterms:W3CDTF">2010-10-27T15:16:41Z</dcterms:created>
  <dcterms:modified xsi:type="dcterms:W3CDTF">2016-01-26T18:50:11Z</dcterms:modified>
</cp:coreProperties>
</file>