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58" r:id="rId7"/>
    <p:sldId id="263" r:id="rId8"/>
    <p:sldId id="259" r:id="rId9"/>
    <p:sldId id="260" r:id="rId10"/>
    <p:sldId id="261" r:id="rId11"/>
    <p:sldId id="262" r:id="rId12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B02FE7-EA95-4FDF-8BE9-FB6E6A897C8C}" v="2" dt="2020-04-17T15:33:43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F316-C48E-45CA-BD77-BFFA864A3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98758-B186-41C9-BC1A-CBC9641F8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D12F4-296A-41B0-84FE-C82996F0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30C9-B7B6-489B-A940-DB8B47B313A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F6F36-1CE6-49D5-BAB8-753DDC4C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C445F-806B-43A5-B1BC-0E065AF6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8E10-B065-4B2D-9F59-9971278C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7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C4E1-727D-45F3-AD06-417E5B68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7481E-9063-43EA-BCC8-4C6D199CE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8195D-9334-4E9A-B445-135A8EA9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30C9-B7B6-489B-A940-DB8B47B313A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5AC9E-7D18-43CA-BF0B-1AE34AE0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6A64A-B869-48E9-A7C8-6EED7EC1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8E10-B065-4B2D-9F59-9971278C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5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EF6AB-3003-45C0-9ED3-D2A390437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92DA6-041A-4E1A-B4B4-38B8A81D7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2D1B0-8DBC-4744-95E3-E6B06CF70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30C9-B7B6-489B-A940-DB8B47B313A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00A06-FB63-4419-A9AF-9B16C620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48763-FBD7-46AD-8407-370F529C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8E10-B065-4B2D-9F59-9971278C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7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92D7-DE1B-4321-A19B-FDF848A1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6F59-6835-4174-A5EA-3E3904BD5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ED742-12C2-4EC0-8AD8-825C92A7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30C9-B7B6-489B-A940-DB8B47B313A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91D58-B205-4FBA-83F2-E0D7228F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B664D-79DC-49C4-8938-29127147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8E10-B065-4B2D-9F59-9971278C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3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5643-C4EF-4700-B46D-D9DA52DD8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D837C-53A8-43BD-88B0-62FB6FCF9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5A2D7-2562-4F4F-9A55-BBE387BC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30C9-B7B6-489B-A940-DB8B47B313A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B0CB0-1288-4506-B400-C5807518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7DFC7-D43E-446D-B8E6-262C3D7C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8E10-B065-4B2D-9F59-9971278C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6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8C9C-ABBE-43F4-89A3-57D86CBE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3A0FB-2283-4111-B601-C81E9476F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8F486-D994-484C-AD79-C0EEA0E20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2313F-DDF3-4945-875C-E548D34C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30C9-B7B6-489B-A940-DB8B47B313A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92367-1815-4946-9399-0C75AC36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2EED3-B8F4-4ACF-87EA-D10E6297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8E10-B065-4B2D-9F59-9971278C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0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B953-A4A7-40A4-9633-CDA4EABC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8FC04-D571-4F02-96D4-D9B1EFE3C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A8E7B-691D-4EE4-B608-B7E9024B1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C3C3D-00C4-485A-BB13-142335E5E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8ACAF-AFC8-4921-A50F-E2DD2BADB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C118A-62B7-42B9-AEFC-B027E105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30C9-B7B6-489B-A940-DB8B47B313A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E7438-3E87-489B-9B5D-7E8F5EB9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B0931-63A2-4EA5-B064-7A382CF4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8E10-B065-4B2D-9F59-9971278C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1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48C3-7B2C-4E67-8973-E808F9EB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AD527-5ADB-458E-8B8D-F60DBC80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30C9-B7B6-489B-A940-DB8B47B313A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20213-D736-4C67-8429-B946CCB7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96B85-14DD-4E0A-A978-18CA626B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8E10-B065-4B2D-9F59-9971278C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9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27101-8A2C-4D7E-8425-9BA3C1F3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30C9-B7B6-489B-A940-DB8B47B313A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0F8A9-508F-4114-8D6A-66D5C121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23E9-6A8E-45B7-A4EE-20748ABD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8E10-B065-4B2D-9F59-9971278C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5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3794-A1C9-4DB5-9035-F93CC0BE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EA03-7C64-4689-9B07-94D2E98DA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937AF-5308-4E2C-A625-0E6865B24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A756E-E28C-478F-B589-108C9211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30C9-B7B6-489B-A940-DB8B47B313A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F2689-C261-4AAE-9EDB-8C7EF180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98344-591D-4782-9DFB-991CA242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8E10-B065-4B2D-9F59-9971278C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56FC-3E69-40E6-BA7C-C90EFD18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2F594-3E04-4F33-9A70-6446F496F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158D9-054A-43B5-AA3A-D2BC1E2FD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3EAA0-5E3A-4A82-AC0C-C12421EE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30C9-B7B6-489B-A940-DB8B47B313A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09A73-8BE8-4CC0-B391-FF9C19AB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7B825-6DDE-4184-80D4-B94601E3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8E10-B065-4B2D-9F59-9971278C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8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85C58-FC95-412C-BD53-55FA053B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55AA7-0015-49F9-970F-47C40A372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F52A4-855A-446B-8011-8EAE24BDF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30C9-B7B6-489B-A940-DB8B47B313A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D107-33B5-44E8-8818-AC589BBA0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D777D-94F0-4464-B569-4E2256B59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38E10-B065-4B2D-9F59-9971278C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6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B21C-C557-4CC6-8C88-57FE8594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Scoreboard – A Pretty General Pattern for Semaphores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3C479-CE7E-49C6-9ABE-85EF4CE1A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Sometimes overkill, but always something to keep in your back pocket</a:t>
            </a:r>
          </a:p>
        </p:txBody>
      </p:sp>
    </p:spTree>
    <p:extLst>
      <p:ext uri="{BB962C8B-B14F-4D97-AF65-F5344CB8AC3E}">
        <p14:creationId xmlns:p14="http://schemas.microsoft.com/office/powerpoint/2010/main" val="340795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BE0F-CE33-4BC5-A113-642A152D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5845-705A-4907-9F4E-9A81D73E5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Imagine we have a critical section that can allowed either 1 or 2 threads in it but not more.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can trivially be done with a semaphore initialized to 2.  But lets imagine our semaphore system only allowed 1-initialized semaphores </a:t>
            </a:r>
          </a:p>
          <a:p>
            <a:r>
              <a:rPr lang="en-US" dirty="0"/>
              <a:t>Can we still solve the problem?</a:t>
            </a:r>
          </a:p>
        </p:txBody>
      </p:sp>
    </p:spTree>
    <p:extLst>
      <p:ext uri="{BB962C8B-B14F-4D97-AF65-F5344CB8AC3E}">
        <p14:creationId xmlns:p14="http://schemas.microsoft.com/office/powerpoint/2010/main" val="421281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FE46-4443-4D4E-8BB2-4B743F42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0C28BA-5075-4CCC-B0F9-22F112C5A7FB}"/>
              </a:ext>
            </a:extLst>
          </p:cNvPr>
          <p:cNvSpPr/>
          <p:nvPr/>
        </p:nvSpPr>
        <p:spPr>
          <a:xfrm>
            <a:off x="471949" y="1555289"/>
            <a:ext cx="2890684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Acquire Mutex</a:t>
            </a:r>
          </a:p>
          <a:p>
            <a:pPr algn="ctr"/>
            <a:r>
              <a:rPr lang="en-US" dirty="0"/>
              <a:t>Look at # of threads in Critical Section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119239-C539-462D-A1B1-521DDC869144}"/>
              </a:ext>
            </a:extLst>
          </p:cNvPr>
          <p:cNvSpPr/>
          <p:nvPr/>
        </p:nvSpPr>
        <p:spPr>
          <a:xfrm>
            <a:off x="471948" y="3524866"/>
            <a:ext cx="2890684" cy="1002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Adjust Waiting Count UP</a:t>
            </a:r>
          </a:p>
          <a:p>
            <a:pPr algn="ctr"/>
            <a:r>
              <a:rPr lang="en-US" dirty="0"/>
              <a:t>Free mutex</a:t>
            </a:r>
          </a:p>
          <a:p>
            <a:pPr algn="ctr"/>
            <a:r>
              <a:rPr lang="en-US" dirty="0"/>
              <a:t>Wait in semaphore 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4D00C6-430B-4553-BAEB-51BDCC869DF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917290" y="2880852"/>
            <a:ext cx="1" cy="64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F92DD1-0AB5-4498-BAD3-D3D44CED453B}"/>
              </a:ext>
            </a:extLst>
          </p:cNvPr>
          <p:cNvSpPr txBox="1"/>
          <p:nvPr/>
        </p:nvSpPr>
        <p:spPr>
          <a:xfrm>
            <a:off x="1676399" y="3000986"/>
            <a:ext cx="48178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&gt; 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F431C8-2E57-47F7-A6B0-DA7B9255DAB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62633" y="2218071"/>
            <a:ext cx="1027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0FE55-4E2F-4DD7-B62E-9C2560278DB6}"/>
              </a:ext>
            </a:extLst>
          </p:cNvPr>
          <p:cNvSpPr txBox="1"/>
          <p:nvPr/>
        </p:nvSpPr>
        <p:spPr>
          <a:xfrm>
            <a:off x="3566652" y="2033404"/>
            <a:ext cx="61943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&lt;=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DF8EB8-E0B1-4719-9690-12D70876722C}"/>
              </a:ext>
            </a:extLst>
          </p:cNvPr>
          <p:cNvSpPr/>
          <p:nvPr/>
        </p:nvSpPr>
        <p:spPr>
          <a:xfrm>
            <a:off x="4390104" y="1877962"/>
            <a:ext cx="2890684" cy="845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Adjust in-CS Count UP</a:t>
            </a:r>
          </a:p>
          <a:p>
            <a:pPr algn="ctr"/>
            <a:r>
              <a:rPr lang="en-US" dirty="0"/>
              <a:t>Free Mutex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230CE1-F9E9-47E9-A66D-6CA1805263B3}"/>
              </a:ext>
            </a:extLst>
          </p:cNvPr>
          <p:cNvSpPr/>
          <p:nvPr/>
        </p:nvSpPr>
        <p:spPr>
          <a:xfrm>
            <a:off x="4163962" y="5395035"/>
            <a:ext cx="3342967" cy="1155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DON’T ADJUST in-CS Count</a:t>
            </a:r>
          </a:p>
          <a:p>
            <a:pPr algn="ctr"/>
            <a:r>
              <a:rPr lang="en-US" dirty="0"/>
              <a:t>Adjust Waiting Count DOWN</a:t>
            </a:r>
          </a:p>
          <a:p>
            <a:pPr algn="ctr"/>
            <a:r>
              <a:rPr lang="en-US" dirty="0"/>
              <a:t>Release waiting thread in queue</a:t>
            </a:r>
          </a:p>
          <a:p>
            <a:pPr algn="ctr"/>
            <a:r>
              <a:rPr lang="en-US" dirty="0"/>
              <a:t>Free Mutex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6DDC40-0C42-47D6-87A8-2A419BD8DD23}"/>
              </a:ext>
            </a:extLst>
          </p:cNvPr>
          <p:cNvSpPr/>
          <p:nvPr/>
        </p:nvSpPr>
        <p:spPr>
          <a:xfrm>
            <a:off x="8888362" y="3048004"/>
            <a:ext cx="3087328" cy="1155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Adjust in-CS Count DOWN</a:t>
            </a:r>
          </a:p>
          <a:p>
            <a:pPr algn="ctr"/>
            <a:r>
              <a:rPr lang="en-US" dirty="0"/>
              <a:t>Free Mutex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9867D7-DC0E-4E14-BE39-BF29650BD066}"/>
              </a:ext>
            </a:extLst>
          </p:cNvPr>
          <p:cNvSpPr/>
          <p:nvPr/>
        </p:nvSpPr>
        <p:spPr>
          <a:xfrm>
            <a:off x="4390104" y="2936089"/>
            <a:ext cx="2890684" cy="1379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Critical Section</a:t>
            </a:r>
          </a:p>
          <a:p>
            <a:pPr algn="ctr"/>
            <a:r>
              <a:rPr lang="en-US" dirty="0"/>
              <a:t>Leave Critical Section</a:t>
            </a:r>
          </a:p>
          <a:p>
            <a:pPr algn="ctr"/>
            <a:r>
              <a:rPr lang="en-US" dirty="0"/>
              <a:t>Acquire Mutex</a:t>
            </a:r>
          </a:p>
          <a:p>
            <a:pPr algn="ctr"/>
            <a:r>
              <a:rPr lang="en-US" dirty="0"/>
              <a:t>Look at # of Waiting Threads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57BD17-2E0B-4254-92FA-117E86837711}"/>
              </a:ext>
            </a:extLst>
          </p:cNvPr>
          <p:cNvCxnSpPr>
            <a:stCxn id="37" idx="3"/>
            <a:endCxn id="31" idx="1"/>
          </p:cNvCxnSpPr>
          <p:nvPr/>
        </p:nvCxnSpPr>
        <p:spPr>
          <a:xfrm>
            <a:off x="7280788" y="3625646"/>
            <a:ext cx="1607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A76F560-ECC1-4608-8F00-365C4646A207}"/>
              </a:ext>
            </a:extLst>
          </p:cNvPr>
          <p:cNvSpPr txBox="1"/>
          <p:nvPr/>
        </p:nvSpPr>
        <p:spPr>
          <a:xfrm>
            <a:off x="7460841" y="3302479"/>
            <a:ext cx="1247468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 Threads Waiting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0F916E-40BF-4021-BE2A-BBFCC3FCFDA4}"/>
              </a:ext>
            </a:extLst>
          </p:cNvPr>
          <p:cNvCxnSpPr>
            <a:stCxn id="37" idx="2"/>
            <a:endCxn id="22" idx="0"/>
          </p:cNvCxnSpPr>
          <p:nvPr/>
        </p:nvCxnSpPr>
        <p:spPr>
          <a:xfrm>
            <a:off x="5835446" y="4315203"/>
            <a:ext cx="0" cy="107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F00E1FA-134C-41DD-A4DB-63CF391FFB01}"/>
              </a:ext>
            </a:extLst>
          </p:cNvPr>
          <p:cNvSpPr txBox="1"/>
          <p:nvPr/>
        </p:nvSpPr>
        <p:spPr>
          <a:xfrm>
            <a:off x="5353665" y="4531953"/>
            <a:ext cx="96356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Threads Waiting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33F346-0F7B-4E06-9AA1-F6301B74D74F}"/>
              </a:ext>
            </a:extLst>
          </p:cNvPr>
          <p:cNvCxnSpPr>
            <a:stCxn id="7" idx="3"/>
            <a:endCxn id="37" idx="1"/>
          </p:cNvCxnSpPr>
          <p:nvPr/>
        </p:nvCxnSpPr>
        <p:spPr>
          <a:xfrm flipV="1">
            <a:off x="3362632" y="3625646"/>
            <a:ext cx="1027472" cy="40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5514805-6032-44C3-BB76-B0129AB9A766}"/>
              </a:ext>
            </a:extLst>
          </p:cNvPr>
          <p:cNvSpPr/>
          <p:nvPr/>
        </p:nvSpPr>
        <p:spPr>
          <a:xfrm>
            <a:off x="8986684" y="5549889"/>
            <a:ext cx="2890684" cy="845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CA8CFF-AE58-469E-ABA5-0D54F3245E29}"/>
              </a:ext>
            </a:extLst>
          </p:cNvPr>
          <p:cNvCxnSpPr>
            <a:stCxn id="31" idx="2"/>
            <a:endCxn id="49" idx="0"/>
          </p:cNvCxnSpPr>
          <p:nvPr/>
        </p:nvCxnSpPr>
        <p:spPr>
          <a:xfrm>
            <a:off x="10432026" y="4203287"/>
            <a:ext cx="0" cy="134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999364-28C4-46A1-9482-51202D900F67}"/>
              </a:ext>
            </a:extLst>
          </p:cNvPr>
          <p:cNvCxnSpPr>
            <a:stCxn id="22" idx="3"/>
            <a:endCxn id="49" idx="1"/>
          </p:cNvCxnSpPr>
          <p:nvPr/>
        </p:nvCxnSpPr>
        <p:spPr>
          <a:xfrm flipV="1">
            <a:off x="7506929" y="5972676"/>
            <a:ext cx="14797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5B21858-7DDC-4C88-BE53-562654A8E146}"/>
              </a:ext>
            </a:extLst>
          </p:cNvPr>
          <p:cNvCxnSpPr>
            <a:stCxn id="20" idx="2"/>
            <a:endCxn id="37" idx="0"/>
          </p:cNvCxnSpPr>
          <p:nvPr/>
        </p:nvCxnSpPr>
        <p:spPr>
          <a:xfrm>
            <a:off x="5835446" y="2723536"/>
            <a:ext cx="0" cy="21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94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D56C-8865-4AAC-A19E-A62977AB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EABB9-45E0-4F53-97FF-6FF4BDD2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2criticalsection.c</a:t>
            </a:r>
          </a:p>
        </p:txBody>
      </p:sp>
    </p:spTree>
    <p:extLst>
      <p:ext uri="{BB962C8B-B14F-4D97-AF65-F5344CB8AC3E}">
        <p14:creationId xmlns:p14="http://schemas.microsoft.com/office/powerpoint/2010/main" val="206612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FE46-4443-4D4E-8BB2-4B743F42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Idea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0C28BA-5075-4CCC-B0F9-22F112C5A7FB}"/>
              </a:ext>
            </a:extLst>
          </p:cNvPr>
          <p:cNvSpPr/>
          <p:nvPr/>
        </p:nvSpPr>
        <p:spPr>
          <a:xfrm>
            <a:off x="471949" y="1555289"/>
            <a:ext cx="2890684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Acquire Mutex</a:t>
            </a:r>
          </a:p>
          <a:p>
            <a:pPr algn="ctr"/>
            <a:r>
              <a:rPr lang="en-US" dirty="0"/>
              <a:t>Look at Scoreboard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119239-C539-462D-A1B1-521DDC869144}"/>
              </a:ext>
            </a:extLst>
          </p:cNvPr>
          <p:cNvSpPr/>
          <p:nvPr/>
        </p:nvSpPr>
        <p:spPr>
          <a:xfrm>
            <a:off x="471948" y="3524866"/>
            <a:ext cx="2890684" cy="1002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Adjust Scoreboard</a:t>
            </a:r>
          </a:p>
          <a:p>
            <a:pPr algn="ctr"/>
            <a:r>
              <a:rPr lang="en-US" dirty="0"/>
              <a:t>Free mutex</a:t>
            </a:r>
          </a:p>
          <a:p>
            <a:pPr algn="ctr"/>
            <a:r>
              <a:rPr lang="en-US" dirty="0"/>
              <a:t>Wait in semaphore 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4D00C6-430B-4553-BAEB-51BDCC869DF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917290" y="2880852"/>
            <a:ext cx="1" cy="64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F92DD1-0AB5-4498-BAD3-D3D44CED453B}"/>
              </a:ext>
            </a:extLst>
          </p:cNvPr>
          <p:cNvSpPr txBox="1"/>
          <p:nvPr/>
        </p:nvSpPr>
        <p:spPr>
          <a:xfrm>
            <a:off x="1146687" y="2963802"/>
            <a:ext cx="154120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Can’t run now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F431C8-2E57-47F7-A6B0-DA7B9255DAB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62633" y="2218071"/>
            <a:ext cx="1027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0FE55-4E2F-4DD7-B62E-9C2560278DB6}"/>
              </a:ext>
            </a:extLst>
          </p:cNvPr>
          <p:cNvSpPr txBox="1"/>
          <p:nvPr/>
        </p:nvSpPr>
        <p:spPr>
          <a:xfrm>
            <a:off x="3566653" y="1877962"/>
            <a:ext cx="619431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</a:t>
            </a:r>
          </a:p>
          <a:p>
            <a:r>
              <a:rPr lang="en-US" dirty="0"/>
              <a:t>Run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DF8EB8-E0B1-4719-9690-12D70876722C}"/>
              </a:ext>
            </a:extLst>
          </p:cNvPr>
          <p:cNvSpPr/>
          <p:nvPr/>
        </p:nvSpPr>
        <p:spPr>
          <a:xfrm>
            <a:off x="4390104" y="1877962"/>
            <a:ext cx="2890684" cy="845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Adjust Scoreboard</a:t>
            </a:r>
          </a:p>
          <a:p>
            <a:pPr algn="ctr"/>
            <a:r>
              <a:rPr lang="en-US" dirty="0"/>
              <a:t>Free Mutex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230CE1-F9E9-47E9-A66D-6CA1805263B3}"/>
              </a:ext>
            </a:extLst>
          </p:cNvPr>
          <p:cNvSpPr/>
          <p:nvPr/>
        </p:nvSpPr>
        <p:spPr>
          <a:xfrm>
            <a:off x="4163962" y="5395035"/>
            <a:ext cx="3342967" cy="1155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Adjust Scoreboard</a:t>
            </a:r>
          </a:p>
          <a:p>
            <a:pPr algn="ctr"/>
            <a:r>
              <a:rPr lang="en-US" dirty="0"/>
              <a:t>Release Right Waiting Thread</a:t>
            </a:r>
          </a:p>
          <a:p>
            <a:pPr algn="ctr"/>
            <a:r>
              <a:rPr lang="en-US" dirty="0"/>
              <a:t>Free Mutex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6DDC40-0C42-47D6-87A8-2A419BD8DD23}"/>
              </a:ext>
            </a:extLst>
          </p:cNvPr>
          <p:cNvSpPr/>
          <p:nvPr/>
        </p:nvSpPr>
        <p:spPr>
          <a:xfrm>
            <a:off x="8888362" y="3048004"/>
            <a:ext cx="3087328" cy="1155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Adjust Scoreboard</a:t>
            </a:r>
          </a:p>
          <a:p>
            <a:pPr algn="ctr"/>
            <a:r>
              <a:rPr lang="en-US" dirty="0"/>
              <a:t>Free Mutex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9867D7-DC0E-4E14-BE39-BF29650BD066}"/>
              </a:ext>
            </a:extLst>
          </p:cNvPr>
          <p:cNvSpPr/>
          <p:nvPr/>
        </p:nvSpPr>
        <p:spPr>
          <a:xfrm>
            <a:off x="4390104" y="2936089"/>
            <a:ext cx="2890684" cy="1379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  <a:p>
            <a:pPr algn="ctr"/>
            <a:r>
              <a:rPr lang="en-US" dirty="0"/>
              <a:t>Acquire Mutex</a:t>
            </a:r>
          </a:p>
          <a:p>
            <a:pPr algn="ctr"/>
            <a:r>
              <a:rPr lang="en-US" dirty="0"/>
              <a:t>Look at Scoreboard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57BD17-2E0B-4254-92FA-117E86837711}"/>
              </a:ext>
            </a:extLst>
          </p:cNvPr>
          <p:cNvCxnSpPr>
            <a:stCxn id="37" idx="3"/>
            <a:endCxn id="31" idx="1"/>
          </p:cNvCxnSpPr>
          <p:nvPr/>
        </p:nvCxnSpPr>
        <p:spPr>
          <a:xfrm>
            <a:off x="7280788" y="3625646"/>
            <a:ext cx="1607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A76F560-ECC1-4608-8F00-365C4646A207}"/>
              </a:ext>
            </a:extLst>
          </p:cNvPr>
          <p:cNvSpPr txBox="1"/>
          <p:nvPr/>
        </p:nvSpPr>
        <p:spPr>
          <a:xfrm>
            <a:off x="7582210" y="3200796"/>
            <a:ext cx="1004729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Nobody Needs Running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0F916E-40BF-4021-BE2A-BBFCC3FCFDA4}"/>
              </a:ext>
            </a:extLst>
          </p:cNvPr>
          <p:cNvCxnSpPr>
            <a:stCxn id="37" idx="2"/>
            <a:endCxn id="22" idx="0"/>
          </p:cNvCxnSpPr>
          <p:nvPr/>
        </p:nvCxnSpPr>
        <p:spPr>
          <a:xfrm>
            <a:off x="5835446" y="4315203"/>
            <a:ext cx="0" cy="107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F00E1FA-134C-41DD-A4DB-63CF391FFB01}"/>
              </a:ext>
            </a:extLst>
          </p:cNvPr>
          <p:cNvSpPr txBox="1"/>
          <p:nvPr/>
        </p:nvSpPr>
        <p:spPr>
          <a:xfrm>
            <a:off x="5243052" y="4531953"/>
            <a:ext cx="1184786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Waiting should run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33F346-0F7B-4E06-9AA1-F6301B74D74F}"/>
              </a:ext>
            </a:extLst>
          </p:cNvPr>
          <p:cNvCxnSpPr>
            <a:stCxn id="7" idx="3"/>
            <a:endCxn id="37" idx="1"/>
          </p:cNvCxnSpPr>
          <p:nvPr/>
        </p:nvCxnSpPr>
        <p:spPr>
          <a:xfrm flipV="1">
            <a:off x="3362632" y="3625646"/>
            <a:ext cx="1027472" cy="40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5514805-6032-44C3-BB76-B0129AB9A766}"/>
              </a:ext>
            </a:extLst>
          </p:cNvPr>
          <p:cNvSpPr/>
          <p:nvPr/>
        </p:nvSpPr>
        <p:spPr>
          <a:xfrm>
            <a:off x="8986684" y="5549889"/>
            <a:ext cx="2890684" cy="845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CA8CFF-AE58-469E-ABA5-0D54F3245E29}"/>
              </a:ext>
            </a:extLst>
          </p:cNvPr>
          <p:cNvCxnSpPr>
            <a:stCxn id="31" idx="2"/>
            <a:endCxn id="49" idx="0"/>
          </p:cNvCxnSpPr>
          <p:nvPr/>
        </p:nvCxnSpPr>
        <p:spPr>
          <a:xfrm>
            <a:off x="10432026" y="4203287"/>
            <a:ext cx="0" cy="134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999364-28C4-46A1-9482-51202D900F67}"/>
              </a:ext>
            </a:extLst>
          </p:cNvPr>
          <p:cNvCxnSpPr>
            <a:stCxn id="22" idx="3"/>
            <a:endCxn id="49" idx="1"/>
          </p:cNvCxnSpPr>
          <p:nvPr/>
        </p:nvCxnSpPr>
        <p:spPr>
          <a:xfrm flipV="1">
            <a:off x="7506929" y="5972676"/>
            <a:ext cx="14797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5B21858-7DDC-4C88-BE53-562654A8E146}"/>
              </a:ext>
            </a:extLst>
          </p:cNvPr>
          <p:cNvCxnSpPr>
            <a:stCxn id="20" idx="2"/>
            <a:endCxn id="37" idx="0"/>
          </p:cNvCxnSpPr>
          <p:nvPr/>
        </p:nvCxnSpPr>
        <p:spPr>
          <a:xfrm>
            <a:off x="5835446" y="2723536"/>
            <a:ext cx="0" cy="21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5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BE0F-CE33-4BC5-A113-642A152D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Ponder Carefully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5845-705A-4907-9F4E-9A81D73E5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needs to be in the scoreboard</a:t>
            </a:r>
          </a:p>
          <a:p>
            <a:r>
              <a:rPr lang="en-US" dirty="0"/>
              <a:t>What queues need to exist</a:t>
            </a:r>
          </a:p>
          <a:p>
            <a:r>
              <a:rPr lang="en-US" dirty="0"/>
              <a:t>Waiting threads should not usually adjust scoreboard on re-awakening – let the waking thread do it</a:t>
            </a:r>
          </a:p>
          <a:p>
            <a:r>
              <a:rPr lang="en-US" dirty="0"/>
              <a:t>Sometimes simpler solution exist</a:t>
            </a:r>
          </a:p>
        </p:txBody>
      </p:sp>
    </p:spTree>
    <p:extLst>
      <p:ext uri="{BB962C8B-B14F-4D97-AF65-F5344CB8AC3E}">
        <p14:creationId xmlns:p14="http://schemas.microsoft.com/office/powerpoint/2010/main" val="291942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FE46-4443-4D4E-8BB2-4B743F42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&amp; Consumer (Producer Only)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0C28BA-5075-4CCC-B0F9-22F112C5A7FB}"/>
              </a:ext>
            </a:extLst>
          </p:cNvPr>
          <p:cNvSpPr/>
          <p:nvPr/>
        </p:nvSpPr>
        <p:spPr>
          <a:xfrm>
            <a:off x="471949" y="1555289"/>
            <a:ext cx="2890684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Acquire Mutex</a:t>
            </a:r>
          </a:p>
          <a:p>
            <a:pPr algn="ctr"/>
            <a:r>
              <a:rPr lang="en-US" dirty="0"/>
              <a:t>Look at # Open Slots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119239-C539-462D-A1B1-521DDC869144}"/>
              </a:ext>
            </a:extLst>
          </p:cNvPr>
          <p:cNvSpPr/>
          <p:nvPr/>
        </p:nvSpPr>
        <p:spPr>
          <a:xfrm>
            <a:off x="471948" y="3524866"/>
            <a:ext cx="2890684" cy="1002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Free mutex</a:t>
            </a:r>
          </a:p>
          <a:p>
            <a:pPr algn="ctr"/>
            <a:r>
              <a:rPr lang="en-US" dirty="0"/>
              <a:t>Wait in semaphore 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4D00C6-430B-4553-BAEB-51BDCC869DF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917290" y="2880852"/>
            <a:ext cx="1" cy="64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F92DD1-0AB5-4498-BAD3-D3D44CED453B}"/>
              </a:ext>
            </a:extLst>
          </p:cNvPr>
          <p:cNvSpPr txBox="1"/>
          <p:nvPr/>
        </p:nvSpPr>
        <p:spPr>
          <a:xfrm>
            <a:off x="1447802" y="2963802"/>
            <a:ext cx="93897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 slots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F431C8-2E57-47F7-A6B0-DA7B9255DAB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62633" y="2218071"/>
            <a:ext cx="1027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0FE55-4E2F-4DD7-B62E-9C2560278DB6}"/>
              </a:ext>
            </a:extLst>
          </p:cNvPr>
          <p:cNvSpPr txBox="1"/>
          <p:nvPr/>
        </p:nvSpPr>
        <p:spPr>
          <a:xfrm>
            <a:off x="3566652" y="2033404"/>
            <a:ext cx="61943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slots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DF8EB8-E0B1-4719-9690-12D70876722C}"/>
              </a:ext>
            </a:extLst>
          </p:cNvPr>
          <p:cNvSpPr/>
          <p:nvPr/>
        </p:nvSpPr>
        <p:spPr>
          <a:xfrm>
            <a:off x="4390104" y="1877962"/>
            <a:ext cx="2890684" cy="845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Claim Slot</a:t>
            </a:r>
          </a:p>
          <a:p>
            <a:pPr algn="ctr"/>
            <a:r>
              <a:rPr lang="en-US" dirty="0"/>
              <a:t>Free Mutex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230CE1-F9E9-47E9-A66D-6CA1805263B3}"/>
              </a:ext>
            </a:extLst>
          </p:cNvPr>
          <p:cNvSpPr/>
          <p:nvPr/>
        </p:nvSpPr>
        <p:spPr>
          <a:xfrm>
            <a:off x="4163962" y="5395035"/>
            <a:ext cx="3342967" cy="1155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Ensure Slot Is Ready</a:t>
            </a:r>
          </a:p>
          <a:p>
            <a:pPr algn="ctr"/>
            <a:r>
              <a:rPr lang="en-US" dirty="0"/>
              <a:t>Release waiting consumer</a:t>
            </a:r>
          </a:p>
          <a:p>
            <a:pPr algn="ctr"/>
            <a:r>
              <a:rPr lang="en-US" dirty="0"/>
              <a:t>Free Mutex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6DDC40-0C42-47D6-87A8-2A419BD8DD23}"/>
              </a:ext>
            </a:extLst>
          </p:cNvPr>
          <p:cNvSpPr/>
          <p:nvPr/>
        </p:nvSpPr>
        <p:spPr>
          <a:xfrm>
            <a:off x="8888362" y="3048004"/>
            <a:ext cx="3087328" cy="1155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Free Mutex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9867D7-DC0E-4E14-BE39-BF29650BD066}"/>
              </a:ext>
            </a:extLst>
          </p:cNvPr>
          <p:cNvSpPr/>
          <p:nvPr/>
        </p:nvSpPr>
        <p:spPr>
          <a:xfrm>
            <a:off x="4390104" y="2936089"/>
            <a:ext cx="2890684" cy="1379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Put Data in Slot</a:t>
            </a:r>
          </a:p>
          <a:p>
            <a:pPr algn="ctr"/>
            <a:r>
              <a:rPr lang="en-US" dirty="0"/>
              <a:t>Acquire Mutex</a:t>
            </a:r>
          </a:p>
          <a:p>
            <a:pPr algn="ctr"/>
            <a:r>
              <a:rPr lang="en-US" dirty="0"/>
              <a:t>Look at # of Waiting Consumers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57BD17-2E0B-4254-92FA-117E86837711}"/>
              </a:ext>
            </a:extLst>
          </p:cNvPr>
          <p:cNvCxnSpPr>
            <a:stCxn id="37" idx="3"/>
            <a:endCxn id="31" idx="1"/>
          </p:cNvCxnSpPr>
          <p:nvPr/>
        </p:nvCxnSpPr>
        <p:spPr>
          <a:xfrm>
            <a:off x="7280788" y="3625646"/>
            <a:ext cx="1607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A76F560-ECC1-4608-8F00-365C4646A207}"/>
              </a:ext>
            </a:extLst>
          </p:cNvPr>
          <p:cNvSpPr txBox="1"/>
          <p:nvPr/>
        </p:nvSpPr>
        <p:spPr>
          <a:xfrm>
            <a:off x="7460841" y="3302479"/>
            <a:ext cx="1247468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 Threads Waiting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0F916E-40BF-4021-BE2A-BBFCC3FCFDA4}"/>
              </a:ext>
            </a:extLst>
          </p:cNvPr>
          <p:cNvCxnSpPr>
            <a:stCxn id="37" idx="2"/>
            <a:endCxn id="22" idx="0"/>
          </p:cNvCxnSpPr>
          <p:nvPr/>
        </p:nvCxnSpPr>
        <p:spPr>
          <a:xfrm>
            <a:off x="5835446" y="4315203"/>
            <a:ext cx="0" cy="107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F00E1FA-134C-41DD-A4DB-63CF391FFB01}"/>
              </a:ext>
            </a:extLst>
          </p:cNvPr>
          <p:cNvSpPr txBox="1"/>
          <p:nvPr/>
        </p:nvSpPr>
        <p:spPr>
          <a:xfrm>
            <a:off x="5353665" y="4531953"/>
            <a:ext cx="96356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Threads Waiting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33F346-0F7B-4E06-9AA1-F6301B74D74F}"/>
              </a:ext>
            </a:extLst>
          </p:cNvPr>
          <p:cNvCxnSpPr>
            <a:stCxn id="7" idx="3"/>
            <a:endCxn id="37" idx="1"/>
          </p:cNvCxnSpPr>
          <p:nvPr/>
        </p:nvCxnSpPr>
        <p:spPr>
          <a:xfrm flipV="1">
            <a:off x="3362632" y="3625646"/>
            <a:ext cx="1027472" cy="40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5514805-6032-44C3-BB76-B0129AB9A766}"/>
              </a:ext>
            </a:extLst>
          </p:cNvPr>
          <p:cNvSpPr/>
          <p:nvPr/>
        </p:nvSpPr>
        <p:spPr>
          <a:xfrm>
            <a:off x="8986684" y="5549889"/>
            <a:ext cx="2890684" cy="845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CA8CFF-AE58-469E-ABA5-0D54F3245E29}"/>
              </a:ext>
            </a:extLst>
          </p:cNvPr>
          <p:cNvCxnSpPr>
            <a:stCxn id="31" idx="2"/>
            <a:endCxn id="49" idx="0"/>
          </p:cNvCxnSpPr>
          <p:nvPr/>
        </p:nvCxnSpPr>
        <p:spPr>
          <a:xfrm>
            <a:off x="10432026" y="4203287"/>
            <a:ext cx="0" cy="134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999364-28C4-46A1-9482-51202D900F67}"/>
              </a:ext>
            </a:extLst>
          </p:cNvPr>
          <p:cNvCxnSpPr>
            <a:stCxn id="22" idx="3"/>
            <a:endCxn id="49" idx="1"/>
          </p:cNvCxnSpPr>
          <p:nvPr/>
        </p:nvCxnSpPr>
        <p:spPr>
          <a:xfrm flipV="1">
            <a:off x="7506929" y="5972676"/>
            <a:ext cx="14797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5B21858-7DDC-4C88-BE53-562654A8E146}"/>
              </a:ext>
            </a:extLst>
          </p:cNvPr>
          <p:cNvCxnSpPr>
            <a:stCxn id="20" idx="2"/>
            <a:endCxn id="37" idx="0"/>
          </p:cNvCxnSpPr>
          <p:nvPr/>
        </p:nvCxnSpPr>
        <p:spPr>
          <a:xfrm>
            <a:off x="5835446" y="2723536"/>
            <a:ext cx="0" cy="21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86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3C89-FD80-42D4-8B12-E14E135C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14A71-E0AC-4A4D-B1E6-ABA08AD9F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attempt to solve </a:t>
            </a:r>
            <a:r>
              <a:rPr lang="en-US" dirty="0" err="1"/>
              <a:t>alternateIfPossible.c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27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CE426D428CEF499B332ADC3ADB3636" ma:contentTypeVersion="12" ma:contentTypeDescription="Create a new document." ma:contentTypeScope="" ma:versionID="46d4e206e195742019ef655909bac1b9">
  <xsd:schema xmlns:xsd="http://www.w3.org/2001/XMLSchema" xmlns:xs="http://www.w3.org/2001/XMLSchema" xmlns:p="http://schemas.microsoft.com/office/2006/metadata/properties" xmlns:ns3="5f5b6d61-0e5f-41fd-8596-a1256f5a83b0" xmlns:ns4="f0b9717a-2b57-40f9-a089-7ad30d640f15" targetNamespace="http://schemas.microsoft.com/office/2006/metadata/properties" ma:root="true" ma:fieldsID="b3d54cf3e9eca634c0fa3f4b096ef042" ns3:_="" ns4:_="">
    <xsd:import namespace="5f5b6d61-0e5f-41fd-8596-a1256f5a83b0"/>
    <xsd:import namespace="f0b9717a-2b57-40f9-a089-7ad30d640f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5b6d61-0e5f-41fd-8596-a1256f5a83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b9717a-2b57-40f9-a089-7ad30d640f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54CD27-7BC4-42DE-A67D-E3FD0389D42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F483408-1E98-4BB2-9A75-AA23AD1725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45919C-6AF7-495B-8FD6-AD4E6E595F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5b6d61-0e5f-41fd-8596-a1256f5a83b0"/>
    <ds:schemaRef ds:uri="f0b9717a-2b57-40f9-a089-7ad30d640f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297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Scoreboard – A Pretty General Pattern for Semaphores</vt:lpstr>
      <vt:lpstr>A problem</vt:lpstr>
      <vt:lpstr>The Idea</vt:lpstr>
      <vt:lpstr>Live coding</vt:lpstr>
      <vt:lpstr>The General Idea</vt:lpstr>
      <vt:lpstr>Ponder Carefully</vt:lpstr>
      <vt:lpstr>Producer &amp; Consumer (Producer Only)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Scoreboard – A Pretty General Pattern for Semaphores</dc:title>
  <dc:creator>Hewner, Mike</dc:creator>
  <cp:lastModifiedBy>Hewner, Mike</cp:lastModifiedBy>
  <cp:revision>9</cp:revision>
  <dcterms:created xsi:type="dcterms:W3CDTF">2020-04-17T14:30:38Z</dcterms:created>
  <dcterms:modified xsi:type="dcterms:W3CDTF">2020-04-17T20:52:42Z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0x01010059CE426D428CEF499B332ADC3ADB3636</vt:lpwstr>
  </property>
</Properties>
</file>