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9" r:id="rId6"/>
    <p:sldId id="260" r:id="rId7"/>
    <p:sldId id="261" r:id="rId8"/>
    <p:sldId id="262" r:id="rId9"/>
    <p:sldId id="263" r:id="rId10"/>
    <p:sldId id="268" r:id="rId11"/>
    <p:sldId id="264" r:id="rId12"/>
    <p:sldId id="265" r:id="rId13"/>
    <p:sldId id="266" r:id="rId14"/>
    <p:sldId id="267"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User-Space Threading</a:t>
            </a:r>
          </a:p>
        </p:txBody>
      </p:sp>
      <p:sp>
        <p:nvSpPr>
          <p:cNvPr id="3" name="Subtitle 2"/>
          <p:cNvSpPr>
            <a:spLocks noGrp="1"/>
          </p:cNvSpPr>
          <p:nvPr>
            <p:ph type="subTitle" idx="1"/>
          </p:nvPr>
        </p:nvSpPr>
        <p:spPr/>
        <p:txBody>
          <a:bodyPr vert="horz" lIns="91440" tIns="45720" rIns="91440" bIns="45720" rtlCol="0" anchor="t">
            <a:normAutofit/>
          </a:bodyPr>
          <a:lstStyle/>
          <a:p>
            <a:r>
              <a:rPr lang="en-US"/>
              <a:t>Why trust your operating system when you can roll your own?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E6E2-BAC0-478C-A6A2-E217121789E5}"/>
              </a:ext>
            </a:extLst>
          </p:cNvPr>
          <p:cNvSpPr>
            <a:spLocks noGrp="1"/>
          </p:cNvSpPr>
          <p:nvPr>
            <p:ph type="title"/>
          </p:nvPr>
        </p:nvSpPr>
        <p:spPr>
          <a:xfrm>
            <a:off x="809983" y="962025"/>
            <a:ext cx="10515600" cy="1325563"/>
          </a:xfrm>
        </p:spPr>
        <p:txBody>
          <a:bodyPr>
            <a:normAutofit fontScale="90000"/>
          </a:bodyPr>
          <a:lstStyle/>
          <a:p>
            <a:pPr>
              <a:spcBef>
                <a:spcPts val="1000"/>
              </a:spcBef>
            </a:pPr>
            <a:r>
              <a:rPr lang="en-US"/>
              <a:t>If one </a:t>
            </a:r>
            <a:r>
              <a:rPr lang="en-US" err="1"/>
              <a:t>userspace</a:t>
            </a:r>
            <a:r>
              <a:rPr lang="en-US"/>
              <a:t> thread does something that causes a wait (e.g. requests something from memory, disk, the network) the OS will de-schedule all the </a:t>
            </a:r>
            <a:r>
              <a:rPr lang="en-US" err="1"/>
              <a:t>userspace</a:t>
            </a:r>
            <a:r>
              <a:rPr lang="en-US"/>
              <a:t> threads</a:t>
            </a:r>
          </a:p>
          <a:p>
            <a:endParaRPr lang="en-US"/>
          </a:p>
        </p:txBody>
      </p:sp>
      <p:sp>
        <p:nvSpPr>
          <p:cNvPr id="3" name="Content Placeholder 2">
            <a:extLst>
              <a:ext uri="{FF2B5EF4-FFF2-40B4-BE49-F238E27FC236}">
                <a16:creationId xmlns:a16="http://schemas.microsoft.com/office/drawing/2014/main" id="{30B544E7-0350-4EB2-9E33-096F51819C39}"/>
              </a:ext>
            </a:extLst>
          </p:cNvPr>
          <p:cNvSpPr>
            <a:spLocks noGrp="1"/>
          </p:cNvSpPr>
          <p:nvPr>
            <p:ph idx="1"/>
          </p:nvPr>
        </p:nvSpPr>
        <p:spPr>
          <a:xfrm>
            <a:off x="838200" y="2828110"/>
            <a:ext cx="10515600" cy="3348853"/>
          </a:xfrm>
        </p:spPr>
        <p:txBody>
          <a:bodyPr vert="horz" lIns="91440" tIns="45720" rIns="91440" bIns="45720" rtlCol="0" anchor="t">
            <a:normAutofit fontScale="92500" lnSpcReduction="20000"/>
          </a:bodyPr>
          <a:lstStyle/>
          <a:p>
            <a:r>
              <a:rPr lang="en-US" dirty="0"/>
              <a:t>Some things that a process might want to do take a *really* long time (from a CPU's perspective)</a:t>
            </a:r>
          </a:p>
          <a:p>
            <a:r>
              <a:rPr lang="en-US" dirty="0"/>
              <a:t>Normally when a process does one of these things (which usually take a call to the kernel) the OS marks the process as ineligible for running (the so-called waiting state) and won't schedule it until that long request completes</a:t>
            </a:r>
            <a:endParaRPr lang="en-US" dirty="0">
              <a:cs typeface="Calibri"/>
            </a:endParaRPr>
          </a:p>
          <a:p>
            <a:r>
              <a:rPr lang="en-US" dirty="0"/>
              <a:t>But if the process has multiple "threads", a single thread doing this will cause the whole process to be de-scheduled, blocking every other thread</a:t>
            </a:r>
            <a:endParaRPr lang="en-US" dirty="0">
              <a:cs typeface="Calibri"/>
            </a:endParaRPr>
          </a:p>
          <a:p>
            <a:r>
              <a:rPr lang="en-US" dirty="0"/>
              <a:t>This means </a:t>
            </a:r>
            <a:r>
              <a:rPr lang="en-US" dirty="0" err="1"/>
              <a:t>userspace</a:t>
            </a:r>
            <a:r>
              <a:rPr lang="en-US" dirty="0"/>
              <a:t> threading systems (and programmers) must be very careful about making this kind of call </a:t>
            </a:r>
            <a:endParaRPr lang="en-US" dirty="0">
              <a:cs typeface="Calibri"/>
            </a:endParaRPr>
          </a:p>
          <a:p>
            <a:endParaRPr lang="en-US"/>
          </a:p>
        </p:txBody>
      </p:sp>
    </p:spTree>
    <p:extLst>
      <p:ext uri="{BB962C8B-B14F-4D97-AF65-F5344CB8AC3E}">
        <p14:creationId xmlns:p14="http://schemas.microsoft.com/office/powerpoint/2010/main" val="401199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996-167F-44CE-80C0-044730E2114F}"/>
              </a:ext>
            </a:extLst>
          </p:cNvPr>
          <p:cNvSpPr>
            <a:spLocks noGrp="1"/>
          </p:cNvSpPr>
          <p:nvPr>
            <p:ph type="title"/>
          </p:nvPr>
        </p:nvSpPr>
        <p:spPr/>
        <p:txBody>
          <a:bodyPr/>
          <a:lstStyle/>
          <a:p>
            <a:r>
              <a:rPr lang="en-US"/>
              <a:t>They have to manually yield – they can't be preempted</a:t>
            </a:r>
          </a:p>
        </p:txBody>
      </p:sp>
      <p:sp>
        <p:nvSpPr>
          <p:cNvPr id="3" name="Content Placeholder 2">
            <a:extLst>
              <a:ext uri="{FF2B5EF4-FFF2-40B4-BE49-F238E27FC236}">
                <a16:creationId xmlns:a16="http://schemas.microsoft.com/office/drawing/2014/main" id="{2C144F3B-E1D8-474A-BD2D-3B573C29A6D2}"/>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t>Imagine you have a process running in a modern OS on a single core computer.  It's in a tight loop written in assembly to do some complex calculation, but this erroneous code has actually entered an infinite loop.   What prevents this code from locking the system?</a:t>
            </a:r>
          </a:p>
          <a:p>
            <a:pPr marL="514350" indent="-514350">
              <a:buAutoNum type="arabicPeriod"/>
            </a:pPr>
            <a:r>
              <a:rPr lang="en-US" dirty="0"/>
              <a:t>The process is not really running directly on the processor, but rather on a simulated processor controlled by the OS (which is the real process running on the CPU)</a:t>
            </a:r>
            <a:endParaRPr lang="en-US" dirty="0">
              <a:cs typeface="Calibri"/>
            </a:endParaRPr>
          </a:p>
          <a:p>
            <a:pPr marL="514350" indent="-514350">
              <a:buAutoNum type="arabicPeriod"/>
            </a:pPr>
            <a:r>
              <a:rPr lang="en-US" dirty="0"/>
              <a:t>On a single core computer, this would lock the system but luckily it's not 1990 so nobody has a single core processor anymore</a:t>
            </a:r>
            <a:endParaRPr lang="en-US" dirty="0">
              <a:cs typeface="Calibri"/>
            </a:endParaRPr>
          </a:p>
          <a:p>
            <a:pPr marL="514350" indent="-514350">
              <a:buAutoNum type="arabicPeriod"/>
            </a:pPr>
            <a:r>
              <a:rPr lang="en-US" dirty="0"/>
              <a:t>An interrupt will be generated that will force the CPU to execute some OS code</a:t>
            </a:r>
            <a:endParaRPr lang="en-US" dirty="0">
              <a:cs typeface="Calibri"/>
            </a:endParaRPr>
          </a:p>
          <a:p>
            <a:pPr marL="514350" indent="-514350">
              <a:buAutoNum type="arabicPeriod"/>
            </a:pPr>
            <a:r>
              <a:rPr lang="en-US" dirty="0"/>
              <a:t>The assembler has actually secretly inserted instructions that are calls to the operating system</a:t>
            </a:r>
            <a:endParaRPr lang="en-US" dirty="0">
              <a:cs typeface="Calibri"/>
            </a:endParaRPr>
          </a:p>
          <a:p>
            <a:pPr marL="514350" indent="-514350">
              <a:buAutoNum type="arabicPeriod"/>
            </a:pPr>
            <a:endParaRPr lang="en-US"/>
          </a:p>
          <a:p>
            <a:pPr marL="0" indent="0">
              <a:buNone/>
            </a:pPr>
            <a:endParaRPr lang="en-US"/>
          </a:p>
        </p:txBody>
      </p:sp>
    </p:spTree>
    <p:extLst>
      <p:ext uri="{BB962C8B-B14F-4D97-AF65-F5344CB8AC3E}">
        <p14:creationId xmlns:p14="http://schemas.microsoft.com/office/powerpoint/2010/main" val="79925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996-167F-44CE-80C0-044730E2114F}"/>
              </a:ext>
            </a:extLst>
          </p:cNvPr>
          <p:cNvSpPr>
            <a:spLocks noGrp="1"/>
          </p:cNvSpPr>
          <p:nvPr>
            <p:ph type="title"/>
          </p:nvPr>
        </p:nvSpPr>
        <p:spPr/>
        <p:txBody>
          <a:bodyPr/>
          <a:lstStyle/>
          <a:p>
            <a:r>
              <a:rPr lang="en-US"/>
              <a:t>Interrupts, how do they work?</a:t>
            </a:r>
          </a:p>
        </p:txBody>
      </p:sp>
      <p:sp>
        <p:nvSpPr>
          <p:cNvPr id="3" name="Content Placeholder 2">
            <a:extLst>
              <a:ext uri="{FF2B5EF4-FFF2-40B4-BE49-F238E27FC236}">
                <a16:creationId xmlns:a16="http://schemas.microsoft.com/office/drawing/2014/main" id="{2C144F3B-E1D8-474A-BD2D-3B573C29A6D2}"/>
              </a:ext>
            </a:extLst>
          </p:cNvPr>
          <p:cNvSpPr>
            <a:spLocks noGrp="1"/>
          </p:cNvSpPr>
          <p:nvPr>
            <p:ph idx="1"/>
          </p:nvPr>
        </p:nvSpPr>
        <p:spPr/>
        <p:txBody>
          <a:bodyPr vert="horz" lIns="91440" tIns="45720" rIns="91440" bIns="45720" rtlCol="0" anchor="t">
            <a:normAutofit/>
          </a:bodyPr>
          <a:lstStyle/>
          <a:p>
            <a:pPr marL="0" indent="0">
              <a:buNone/>
            </a:pPr>
            <a:endParaRPr lang="en-US"/>
          </a:p>
        </p:txBody>
      </p:sp>
    </p:spTree>
    <p:extLst>
      <p:ext uri="{BB962C8B-B14F-4D97-AF65-F5344CB8AC3E}">
        <p14:creationId xmlns:p14="http://schemas.microsoft.com/office/powerpoint/2010/main" val="89381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4996-167F-44CE-80C0-044730E2114F}"/>
              </a:ext>
            </a:extLst>
          </p:cNvPr>
          <p:cNvSpPr>
            <a:spLocks noGrp="1"/>
          </p:cNvSpPr>
          <p:nvPr>
            <p:ph type="title"/>
          </p:nvPr>
        </p:nvSpPr>
        <p:spPr/>
        <p:txBody>
          <a:bodyPr/>
          <a:lstStyle/>
          <a:p>
            <a:r>
              <a:rPr lang="en-US"/>
              <a:t>Interrupts, how do they work?</a:t>
            </a:r>
          </a:p>
        </p:txBody>
      </p:sp>
      <p:sp>
        <p:nvSpPr>
          <p:cNvPr id="3" name="Content Placeholder 2">
            <a:extLst>
              <a:ext uri="{FF2B5EF4-FFF2-40B4-BE49-F238E27FC236}">
                <a16:creationId xmlns:a16="http://schemas.microsoft.com/office/drawing/2014/main" id="{2C144F3B-E1D8-474A-BD2D-3B573C29A6D2}"/>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t>I like to think of them as a non-optional function call.  They basically force the CPU to do the behavior of a function call (save registers/adjust program counter/etc.) but without the input of the currently executing code.  One might say it "preempts" the currently running process.</a:t>
            </a:r>
          </a:p>
          <a:p>
            <a:pPr marL="0" indent="0">
              <a:buNone/>
            </a:pPr>
            <a:endParaRPr lang="en-US"/>
          </a:p>
          <a:p>
            <a:pPr marL="0" indent="0">
              <a:buNone/>
            </a:pPr>
            <a:r>
              <a:rPr lang="en-US" dirty="0"/>
              <a:t>The relevant interrupt in terms of preventing an infinite loop from locking the system is the timer interrupt – it's just an interrupt that is called at a regular interval.  This invokes some OS code, which can de-schedule the misbehaving process and run others.</a:t>
            </a:r>
            <a:endParaRPr lang="en-US" dirty="0">
              <a:cs typeface="Calibri"/>
            </a:endParaRPr>
          </a:p>
          <a:p>
            <a:pPr marL="0" indent="0">
              <a:buNone/>
            </a:pPr>
            <a:endParaRPr lang="en-US"/>
          </a:p>
          <a:p>
            <a:pPr marL="0" indent="0">
              <a:buNone/>
            </a:pPr>
            <a:r>
              <a:rPr lang="en-US" dirty="0"/>
              <a:t>For this reason, the code that runs on the timer interrupt is not something an ordinary application is allowed to change.  So this means our user-space threads can't preempt a running thread in the same way the OS does.</a:t>
            </a:r>
            <a:endParaRPr lang="en-US" dirty="0">
              <a:cs typeface="Calibri"/>
            </a:endParaRPr>
          </a:p>
        </p:txBody>
      </p:sp>
    </p:spTree>
    <p:extLst>
      <p:ext uri="{BB962C8B-B14F-4D97-AF65-F5344CB8AC3E}">
        <p14:creationId xmlns:p14="http://schemas.microsoft.com/office/powerpoint/2010/main" val="1789227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6DD0-454C-4BD7-B479-216B4ACE63A2}"/>
              </a:ext>
            </a:extLst>
          </p:cNvPr>
          <p:cNvSpPr>
            <a:spLocks noGrp="1"/>
          </p:cNvSpPr>
          <p:nvPr>
            <p:ph type="title"/>
          </p:nvPr>
        </p:nvSpPr>
        <p:spPr/>
        <p:txBody>
          <a:bodyPr/>
          <a:lstStyle/>
          <a:p>
            <a:r>
              <a:rPr lang="en-US" dirty="0"/>
              <a:t>Most OSes provide some special way to do process -level preemption though</a:t>
            </a:r>
          </a:p>
        </p:txBody>
      </p:sp>
      <p:sp>
        <p:nvSpPr>
          <p:cNvPr id="3" name="Content Placeholder 2">
            <a:extLst>
              <a:ext uri="{FF2B5EF4-FFF2-40B4-BE49-F238E27FC236}">
                <a16:creationId xmlns:a16="http://schemas.microsoft.com/office/drawing/2014/main" id="{36826AB2-D915-48A7-8A94-32FBA2829F5E}"/>
              </a:ext>
            </a:extLst>
          </p:cNvPr>
          <p:cNvSpPr>
            <a:spLocks noGrp="1"/>
          </p:cNvSpPr>
          <p:nvPr>
            <p:ph idx="1"/>
          </p:nvPr>
        </p:nvSpPr>
        <p:spPr/>
        <p:txBody>
          <a:bodyPr vert="horz" lIns="91440" tIns="45720" rIns="91440" bIns="45720" rtlCol="0" anchor="t">
            <a:normAutofit/>
          </a:bodyPr>
          <a:lstStyle/>
          <a:p>
            <a:r>
              <a:rPr lang="en-US"/>
              <a:t>So assuming the OS provides the capability, this drawback can be alleviated</a:t>
            </a:r>
          </a:p>
          <a:p>
            <a:endParaRPr lang="en-US"/>
          </a:p>
          <a:p>
            <a:endParaRPr lang="en-US"/>
          </a:p>
          <a:p>
            <a:r>
              <a:rPr lang="en-US"/>
              <a:t>In UNIX, this is accomplished using something called "signals"</a:t>
            </a:r>
          </a:p>
          <a:p>
            <a:r>
              <a:rPr lang="en-US"/>
              <a:t>We'll use this facility in an upcoming assignment to make our </a:t>
            </a:r>
            <a:r>
              <a:rPr lang="en-US" err="1"/>
              <a:t>userspace</a:t>
            </a:r>
            <a:r>
              <a:rPr lang="en-US"/>
              <a:t> thread library preemptive (I.e., not require explicit yields)</a:t>
            </a:r>
          </a:p>
          <a:p>
            <a:r>
              <a:rPr lang="en-US"/>
              <a:t>This will open up a massive can of bugs...</a:t>
            </a:r>
            <a:r>
              <a:rPr lang="en-US" err="1"/>
              <a:t>er</a:t>
            </a:r>
            <a:r>
              <a:rPr lang="en-US"/>
              <a:t>...worms however</a:t>
            </a:r>
          </a:p>
        </p:txBody>
      </p:sp>
    </p:spTree>
    <p:extLst>
      <p:ext uri="{BB962C8B-B14F-4D97-AF65-F5344CB8AC3E}">
        <p14:creationId xmlns:p14="http://schemas.microsoft.com/office/powerpoint/2010/main" val="246075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6A40-06BF-43B7-A6B5-065A893F37D2}"/>
              </a:ext>
            </a:extLst>
          </p:cNvPr>
          <p:cNvSpPr>
            <a:spLocks noGrp="1"/>
          </p:cNvSpPr>
          <p:nvPr>
            <p:ph type="title"/>
          </p:nvPr>
        </p:nvSpPr>
        <p:spPr/>
        <p:txBody>
          <a:bodyPr/>
          <a:lstStyle/>
          <a:p>
            <a:r>
              <a:rPr lang="en-US" dirty="0">
                <a:cs typeface="Calibri Light"/>
              </a:rPr>
              <a:t>What makes preemption hard?</a:t>
            </a:r>
            <a:endParaRPr lang="en-US" dirty="0"/>
          </a:p>
        </p:txBody>
      </p:sp>
      <p:sp>
        <p:nvSpPr>
          <p:cNvPr id="3" name="Content Placeholder 2">
            <a:extLst>
              <a:ext uri="{FF2B5EF4-FFF2-40B4-BE49-F238E27FC236}">
                <a16:creationId xmlns:a16="http://schemas.microsoft.com/office/drawing/2014/main" id="{090B55F5-4FDB-4DBE-A618-1D479AD8EFDC}"/>
              </a:ext>
            </a:extLst>
          </p:cNvPr>
          <p:cNvSpPr>
            <a:spLocks noGrp="1"/>
          </p:cNvSpPr>
          <p:nvPr>
            <p:ph idx="1"/>
          </p:nvPr>
        </p:nvSpPr>
        <p:spPr/>
        <p:txBody>
          <a:bodyPr vert="horz" lIns="91440" tIns="45720" rIns="91440" bIns="45720" rtlCol="0" anchor="t">
            <a:normAutofit/>
          </a:bodyPr>
          <a:lstStyle/>
          <a:p>
            <a:r>
              <a:rPr lang="en-US" dirty="0">
                <a:cs typeface="Calibri"/>
              </a:rPr>
              <a:t>Preemption in our system will be pretty similar to a "forced" function call – not very dissimilar to how an interrupt works</a:t>
            </a:r>
          </a:p>
          <a:p>
            <a:r>
              <a:rPr lang="en-US" dirty="0">
                <a:cs typeface="Calibri"/>
              </a:rPr>
              <a:t>So why might this be problematic?</a:t>
            </a:r>
          </a:p>
        </p:txBody>
      </p:sp>
    </p:spTree>
    <p:extLst>
      <p:ext uri="{BB962C8B-B14F-4D97-AF65-F5344CB8AC3E}">
        <p14:creationId xmlns:p14="http://schemas.microsoft.com/office/powerpoint/2010/main" val="224965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6A40-06BF-43B7-A6B5-065A893F37D2}"/>
              </a:ext>
            </a:extLst>
          </p:cNvPr>
          <p:cNvSpPr>
            <a:spLocks noGrp="1"/>
          </p:cNvSpPr>
          <p:nvPr>
            <p:ph type="title"/>
          </p:nvPr>
        </p:nvSpPr>
        <p:spPr/>
        <p:txBody>
          <a:bodyPr/>
          <a:lstStyle/>
          <a:p>
            <a:r>
              <a:rPr lang="en-US" dirty="0">
                <a:cs typeface="Calibri Light"/>
              </a:rPr>
              <a:t>What makes preemption hard?</a:t>
            </a:r>
            <a:endParaRPr lang="en-US" dirty="0"/>
          </a:p>
        </p:txBody>
      </p:sp>
      <p:sp>
        <p:nvSpPr>
          <p:cNvPr id="3" name="Content Placeholder 2">
            <a:extLst>
              <a:ext uri="{FF2B5EF4-FFF2-40B4-BE49-F238E27FC236}">
                <a16:creationId xmlns:a16="http://schemas.microsoft.com/office/drawing/2014/main" id="{090B55F5-4FDB-4DBE-A618-1D479AD8EFDC}"/>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rPr>
              <a:t>Preemption in our system will be pretty similar to a "forced" function call – not very dissimilar to how an interrupt works</a:t>
            </a:r>
          </a:p>
          <a:p>
            <a:r>
              <a:rPr lang="en-US" dirty="0">
                <a:cs typeface="Calibri"/>
              </a:rPr>
              <a:t>So why might this be problematic?</a:t>
            </a:r>
          </a:p>
          <a:p>
            <a:endParaRPr lang="en-US" dirty="0">
              <a:cs typeface="Calibri"/>
            </a:endParaRPr>
          </a:p>
          <a:p>
            <a:r>
              <a:rPr lang="en-US" dirty="0">
                <a:cs typeface="Calibri"/>
              </a:rPr>
              <a:t>Writing correct code that functions even if you can be preempted at arbitrary times is hard (this is more of a problem for programmers than the writer of threads libraries though)</a:t>
            </a:r>
          </a:p>
          <a:p>
            <a:r>
              <a:rPr lang="en-US" dirty="0">
                <a:cs typeface="Calibri"/>
              </a:rPr>
              <a:t>The preemption can occur in strange places...in the middle of library calls like </a:t>
            </a:r>
            <a:r>
              <a:rPr lang="en-US" dirty="0" err="1">
                <a:cs typeface="Calibri"/>
              </a:rPr>
              <a:t>printf</a:t>
            </a:r>
            <a:r>
              <a:rPr lang="en-US" dirty="0">
                <a:cs typeface="Calibri"/>
              </a:rPr>
              <a:t>, open, and can cause them to fail</a:t>
            </a:r>
          </a:p>
          <a:p>
            <a:r>
              <a:rPr lang="en-US" dirty="0">
                <a:cs typeface="Calibri"/>
              </a:rPr>
              <a:t>There are often times when it is unsafe for preemption to occur (e.g. in the middle of switching between threads) and you have to be very careful to disable the preemption system in these cases</a:t>
            </a:r>
          </a:p>
        </p:txBody>
      </p:sp>
    </p:spTree>
    <p:extLst>
      <p:ext uri="{BB962C8B-B14F-4D97-AF65-F5344CB8AC3E}">
        <p14:creationId xmlns:p14="http://schemas.microsoft.com/office/powerpoint/2010/main" val="388606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F5E2-240E-4936-BB7E-9BA453A16089}"/>
              </a:ext>
            </a:extLst>
          </p:cNvPr>
          <p:cNvSpPr>
            <a:spLocks noGrp="1"/>
          </p:cNvSpPr>
          <p:nvPr>
            <p:ph type="title"/>
          </p:nvPr>
        </p:nvSpPr>
        <p:spPr/>
        <p:txBody>
          <a:bodyPr/>
          <a:lstStyle/>
          <a:p>
            <a:r>
              <a:rPr lang="en-US"/>
              <a:t>How to switch between 2 "threads" of execution?</a:t>
            </a:r>
          </a:p>
        </p:txBody>
      </p:sp>
      <p:sp>
        <p:nvSpPr>
          <p:cNvPr id="3" name="Content Placeholder 2">
            <a:extLst>
              <a:ext uri="{FF2B5EF4-FFF2-40B4-BE49-F238E27FC236}">
                <a16:creationId xmlns:a16="http://schemas.microsoft.com/office/drawing/2014/main" id="{FA6373CE-0E80-4DD2-992E-EC9C08341DB8}"/>
              </a:ext>
            </a:extLst>
          </p:cNvPr>
          <p:cNvSpPr>
            <a:spLocks noGrp="1"/>
          </p:cNvSpPr>
          <p:nvPr>
            <p:ph idx="1"/>
          </p:nvPr>
        </p:nvSpPr>
        <p:spPr/>
        <p:txBody>
          <a:bodyPr vert="horz" lIns="91440" tIns="45720" rIns="91440" bIns="45720" rtlCol="0" anchor="t">
            <a:normAutofit/>
          </a:bodyPr>
          <a:lstStyle/>
          <a:p>
            <a:pPr marL="0" indent="0">
              <a:buNone/>
            </a:pPr>
            <a:r>
              <a:rPr lang="en-US" dirty="0"/>
              <a:t>Imagine we've got two separate process states  (e.g. process data, stack) stored in memory.  The CPU is executing one, but then we decide we really would like to switch to the other.</a:t>
            </a:r>
          </a:p>
          <a:p>
            <a:pPr marL="0" indent="0">
              <a:buNone/>
            </a:pPr>
            <a:endParaRPr lang="en-US"/>
          </a:p>
          <a:p>
            <a:pPr marL="0" indent="0">
              <a:buNone/>
            </a:pPr>
            <a:r>
              <a:rPr lang="en-US" dirty="0"/>
              <a:t>I can think of 4-5 things you'd need to do.  Work in a group of 2-3 to get them all.</a:t>
            </a:r>
            <a:endParaRPr lang="en-US" dirty="0">
              <a:cs typeface="Calibri"/>
            </a:endParaRPr>
          </a:p>
        </p:txBody>
      </p:sp>
    </p:spTree>
    <p:extLst>
      <p:ext uri="{BB962C8B-B14F-4D97-AF65-F5344CB8AC3E}">
        <p14:creationId xmlns:p14="http://schemas.microsoft.com/office/powerpoint/2010/main" val="90013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BD21-36F9-4E82-956D-22A43FFBB082}"/>
              </a:ext>
            </a:extLst>
          </p:cNvPr>
          <p:cNvSpPr>
            <a:spLocks noGrp="1"/>
          </p:cNvSpPr>
          <p:nvPr>
            <p:ph type="title"/>
          </p:nvPr>
        </p:nvSpPr>
        <p:spPr/>
        <p:txBody>
          <a:bodyPr/>
          <a:lstStyle/>
          <a:p>
            <a:r>
              <a:rPr lang="en-US"/>
              <a:t>How to switch between 2 "threads" of execution</a:t>
            </a:r>
          </a:p>
        </p:txBody>
      </p:sp>
      <p:sp>
        <p:nvSpPr>
          <p:cNvPr id="3" name="Content Placeholder 2">
            <a:extLst>
              <a:ext uri="{FF2B5EF4-FFF2-40B4-BE49-F238E27FC236}">
                <a16:creationId xmlns:a16="http://schemas.microsoft.com/office/drawing/2014/main" id="{47E9F0CB-02C8-4F20-ABDA-D3E6E079E791}"/>
              </a:ext>
            </a:extLst>
          </p:cNvPr>
          <p:cNvSpPr>
            <a:spLocks noGrp="1"/>
          </p:cNvSpPr>
          <p:nvPr>
            <p:ph idx="1"/>
          </p:nvPr>
        </p:nvSpPr>
        <p:spPr/>
        <p:txBody>
          <a:bodyPr vert="horz" lIns="91440" tIns="45720" rIns="91440" bIns="45720" rtlCol="0" anchor="t">
            <a:normAutofit fontScale="92500" lnSpcReduction="10000"/>
          </a:bodyPr>
          <a:lstStyle/>
          <a:p>
            <a:r>
              <a:rPr lang="en-US"/>
              <a:t>Update program counter</a:t>
            </a:r>
          </a:p>
          <a:p>
            <a:r>
              <a:rPr lang="en-US"/>
              <a:t>Update the stack pointer</a:t>
            </a:r>
          </a:p>
          <a:p>
            <a:r>
              <a:rPr lang="en-US"/>
              <a:t>Save off the state of all computation registers into memory (not too different from what we'd do for a method call)</a:t>
            </a:r>
          </a:p>
          <a:p>
            <a:r>
              <a:rPr lang="en-US"/>
              <a:t>Restore the saved state of the computation registers for wherever we're going</a:t>
            </a:r>
          </a:p>
          <a:p>
            <a:endParaRPr lang="en-US"/>
          </a:p>
          <a:p>
            <a:r>
              <a:rPr lang="en-US"/>
              <a:t>What about the segment registers?</a:t>
            </a:r>
          </a:p>
          <a:p>
            <a:endParaRPr lang="en-US"/>
          </a:p>
          <a:p>
            <a:pPr marL="0" indent="0">
              <a:buNone/>
            </a:pPr>
            <a:r>
              <a:rPr lang="en-US"/>
              <a:t>*This is slightly conceptual...there are some more special purpose registers </a:t>
            </a:r>
          </a:p>
        </p:txBody>
      </p:sp>
    </p:spTree>
    <p:extLst>
      <p:ext uri="{BB962C8B-B14F-4D97-AF65-F5344CB8AC3E}">
        <p14:creationId xmlns:p14="http://schemas.microsoft.com/office/powerpoint/2010/main" val="113908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7B54-A9A8-4954-80E7-452991A8E1FB}"/>
              </a:ext>
            </a:extLst>
          </p:cNvPr>
          <p:cNvSpPr>
            <a:spLocks noGrp="1"/>
          </p:cNvSpPr>
          <p:nvPr>
            <p:ph type="title"/>
          </p:nvPr>
        </p:nvSpPr>
        <p:spPr/>
        <p:txBody>
          <a:bodyPr/>
          <a:lstStyle/>
          <a:p>
            <a:r>
              <a:rPr lang="en-US" dirty="0"/>
              <a:t>These things are all things that a regular running process has access to</a:t>
            </a:r>
          </a:p>
        </p:txBody>
      </p:sp>
      <p:sp>
        <p:nvSpPr>
          <p:cNvPr id="3" name="Content Placeholder 2">
            <a:extLst>
              <a:ext uri="{FF2B5EF4-FFF2-40B4-BE49-F238E27FC236}">
                <a16:creationId xmlns:a16="http://schemas.microsoft.com/office/drawing/2014/main" id="{C22F76D0-374B-4F40-A578-F768476B8468}"/>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t>So there's nothing stopping any compiled language from offering the ability to have multiple threads.  The OS doesn't need to provide anything special...you need only decide that you want the ability to save and restore a particular process state*.</a:t>
            </a:r>
          </a:p>
          <a:p>
            <a:pPr marL="0" indent="0">
              <a:buNone/>
            </a:pPr>
            <a:endParaRPr lang="en-US"/>
          </a:p>
          <a:p>
            <a:pPr marL="0" indent="0">
              <a:buNone/>
            </a:pPr>
            <a:r>
              <a:rPr lang="en-US" dirty="0"/>
              <a:t>These are the so-called User-Space threads**.</a:t>
            </a:r>
            <a:endParaRPr lang="en-US" dirty="0">
              <a:cs typeface="Calibri"/>
            </a:endParaRPr>
          </a:p>
          <a:p>
            <a:pPr marL="0" indent="0">
              <a:buNone/>
            </a:pPr>
            <a:endParaRPr lang="en-US"/>
          </a:p>
          <a:p>
            <a:pPr marL="0" indent="0">
              <a:buNone/>
            </a:pPr>
            <a:r>
              <a:rPr lang="en-US" dirty="0"/>
              <a:t>*For you PLC-</a:t>
            </a:r>
            <a:r>
              <a:rPr lang="en-US" dirty="0" err="1"/>
              <a:t>ers</a:t>
            </a:r>
            <a:r>
              <a:rPr lang="en-US" dirty="0"/>
              <a:t> – I might reasonably call this a "continuation" without stressing the metaphor too much.</a:t>
            </a:r>
            <a:endParaRPr lang="en-US" dirty="0">
              <a:cs typeface="Calibri"/>
            </a:endParaRPr>
          </a:p>
          <a:p>
            <a:pPr marL="0" indent="0">
              <a:buNone/>
            </a:pPr>
            <a:r>
              <a:rPr lang="en-US" dirty="0"/>
              <a:t>** User-Space as in requiring no special OS features.  If you need special features, some part of your process must utilize "Kernel-space".</a:t>
            </a:r>
          </a:p>
        </p:txBody>
      </p:sp>
    </p:spTree>
    <p:extLst>
      <p:ext uri="{BB962C8B-B14F-4D97-AF65-F5344CB8AC3E}">
        <p14:creationId xmlns:p14="http://schemas.microsoft.com/office/powerpoint/2010/main" val="4287658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311F-FB0A-4C89-BE08-48CF9CB13841}"/>
              </a:ext>
            </a:extLst>
          </p:cNvPr>
          <p:cNvSpPr>
            <a:spLocks noGrp="1"/>
          </p:cNvSpPr>
          <p:nvPr>
            <p:ph type="title"/>
          </p:nvPr>
        </p:nvSpPr>
        <p:spPr/>
        <p:txBody>
          <a:bodyPr/>
          <a:lstStyle/>
          <a:p>
            <a:r>
              <a:rPr lang="en-US" dirty="0">
                <a:cs typeface="Calibri Light"/>
              </a:rPr>
              <a:t>So what are the pros of </a:t>
            </a:r>
            <a:r>
              <a:rPr lang="en-US" dirty="0" err="1">
                <a:cs typeface="Calibri Light"/>
              </a:rPr>
              <a:t>userspace</a:t>
            </a:r>
            <a:r>
              <a:rPr lang="en-US" dirty="0">
                <a:cs typeface="Calibri Light"/>
              </a:rPr>
              <a:t> threading?</a:t>
            </a:r>
            <a:endParaRPr lang="en-US" dirty="0"/>
          </a:p>
        </p:txBody>
      </p:sp>
      <p:sp>
        <p:nvSpPr>
          <p:cNvPr id="3" name="Content Placeholder 2">
            <a:extLst>
              <a:ext uri="{FF2B5EF4-FFF2-40B4-BE49-F238E27FC236}">
                <a16:creationId xmlns:a16="http://schemas.microsoft.com/office/drawing/2014/main" id="{68C01DA5-F9A2-43B7-84D1-DFE5E643E16A}"/>
              </a:ext>
            </a:extLst>
          </p:cNvPr>
          <p:cNvSpPr>
            <a:spLocks noGrp="1"/>
          </p:cNvSpPr>
          <p:nvPr>
            <p:ph idx="1"/>
          </p:nvPr>
        </p:nvSpPr>
        <p:spPr/>
        <p:txBody>
          <a:bodyPr vert="horz" lIns="91440" tIns="45720" rIns="91440" bIns="45720" rtlCol="0" anchor="t">
            <a:normAutofit lnSpcReduction="10000"/>
          </a:bodyPr>
          <a:lstStyle/>
          <a:p>
            <a:r>
              <a:rPr lang="en-US" dirty="0">
                <a:cs typeface="Calibri"/>
              </a:rPr>
              <a:t>They can exist even when the OS does not allow threads</a:t>
            </a:r>
          </a:p>
          <a:p>
            <a:r>
              <a:rPr lang="en-US" dirty="0">
                <a:cs typeface="Calibri"/>
              </a:rPr>
              <a:t>They are comparatively cheap to make compared to OS managed threads</a:t>
            </a:r>
          </a:p>
          <a:p>
            <a:r>
              <a:rPr lang="en-US" dirty="0">
                <a:cs typeface="Calibri"/>
              </a:rPr>
              <a:t>The application has complete control of how the threads are scheduled</a:t>
            </a:r>
          </a:p>
          <a:p>
            <a:r>
              <a:rPr lang="en-US" dirty="0">
                <a:cs typeface="Calibri"/>
              </a:rPr>
              <a:t>They are more cross-platform consistent than OS threads (which -this will amaze you- are pretty OS specific)</a:t>
            </a:r>
          </a:p>
          <a:p>
            <a:endParaRPr lang="en-US" dirty="0">
              <a:cs typeface="Calibri"/>
            </a:endParaRPr>
          </a:p>
          <a:p>
            <a:pPr marL="0" indent="0">
              <a:buNone/>
            </a:pPr>
            <a:r>
              <a:rPr lang="en-US" dirty="0">
                <a:cs typeface="Calibri"/>
              </a:rPr>
              <a:t>All this said, these days most languages/OSes rely on OS threads or hybrid models</a:t>
            </a:r>
          </a:p>
        </p:txBody>
      </p:sp>
    </p:spTree>
    <p:extLst>
      <p:ext uri="{BB962C8B-B14F-4D97-AF65-F5344CB8AC3E}">
        <p14:creationId xmlns:p14="http://schemas.microsoft.com/office/powerpoint/2010/main" val="4206824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FD3A-AFA0-4961-9D76-4CA40F294B20}"/>
              </a:ext>
            </a:extLst>
          </p:cNvPr>
          <p:cNvSpPr>
            <a:spLocks noGrp="1"/>
          </p:cNvSpPr>
          <p:nvPr>
            <p:ph type="title"/>
          </p:nvPr>
        </p:nvSpPr>
        <p:spPr/>
        <p:txBody>
          <a:bodyPr/>
          <a:lstStyle/>
          <a:p>
            <a:r>
              <a:rPr lang="en-US"/>
              <a:t>Except user-space threads can't do everything we might want threads to do</a:t>
            </a:r>
          </a:p>
        </p:txBody>
      </p:sp>
      <p:sp>
        <p:nvSpPr>
          <p:cNvPr id="3" name="Content Placeholder 2">
            <a:extLst>
              <a:ext uri="{FF2B5EF4-FFF2-40B4-BE49-F238E27FC236}">
                <a16:creationId xmlns:a16="http://schemas.microsoft.com/office/drawing/2014/main" id="{522A9472-C51C-4686-A23C-5774C9EA6E08}"/>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t>What can't they do? (4 of these are true, 1 is a lie)</a:t>
            </a:r>
          </a:p>
          <a:p>
            <a:pPr marL="514350" indent="-514350">
              <a:buAutoNum type="arabicPeriod"/>
            </a:pPr>
            <a:r>
              <a:rPr lang="en-US" dirty="0"/>
              <a:t>They can't be pipelined by a single CPU in the same way</a:t>
            </a:r>
            <a:endParaRPr lang="en-US" dirty="0">
              <a:cs typeface="Calibri"/>
            </a:endParaRPr>
          </a:p>
          <a:p>
            <a:pPr marL="514350" indent="-514350">
              <a:buAutoNum type="arabicPeriod"/>
            </a:pPr>
            <a:r>
              <a:rPr lang="en-US" dirty="0"/>
              <a:t>They can't have a distinct memory space from other threads in the same process – all user-space threads share the same memory</a:t>
            </a:r>
            <a:endParaRPr lang="en-US" dirty="0">
              <a:cs typeface="Calibri"/>
            </a:endParaRPr>
          </a:p>
          <a:p>
            <a:pPr marL="514350" indent="-514350">
              <a:buAutoNum type="arabicPeriod"/>
            </a:pPr>
            <a:r>
              <a:rPr lang="en-US" dirty="0"/>
              <a:t>They can't run simultaneously on multiple CPUs if my system has multiple CPUs</a:t>
            </a:r>
            <a:endParaRPr lang="en-US" dirty="0">
              <a:cs typeface="Calibri"/>
            </a:endParaRPr>
          </a:p>
          <a:p>
            <a:pPr marL="514350" indent="-514350">
              <a:buAutoNum type="arabicPeriod"/>
            </a:pPr>
            <a:r>
              <a:rPr lang="en-US" dirty="0"/>
              <a:t>If one </a:t>
            </a:r>
            <a:r>
              <a:rPr lang="en-US" dirty="0" err="1"/>
              <a:t>userspace</a:t>
            </a:r>
            <a:r>
              <a:rPr lang="en-US" dirty="0"/>
              <a:t> thread does something that causes a wait (e.g. requests something from memory, disk, the network) the OS will de-schedule all the </a:t>
            </a:r>
            <a:r>
              <a:rPr lang="en-US" dirty="0" err="1"/>
              <a:t>userspace</a:t>
            </a:r>
            <a:r>
              <a:rPr lang="en-US" dirty="0"/>
              <a:t> threads</a:t>
            </a:r>
            <a:endParaRPr lang="en-US" dirty="0">
              <a:cs typeface="Calibri"/>
            </a:endParaRPr>
          </a:p>
          <a:p>
            <a:pPr marL="514350" indent="-514350">
              <a:buAutoNum type="arabicPeriod"/>
            </a:pPr>
            <a:r>
              <a:rPr lang="en-US" dirty="0">
                <a:cs typeface="Calibri"/>
              </a:rPr>
              <a:t>They have to manually yield – they can't be preempted (moved off the CPU involuntary)</a:t>
            </a:r>
          </a:p>
          <a:p>
            <a:pPr marL="514350" indent="-514350">
              <a:buAutoNum type="arabicPeriod"/>
            </a:pPr>
            <a:endParaRPr lang="en-US" dirty="0">
              <a:cs typeface="Calibri"/>
            </a:endParaRPr>
          </a:p>
          <a:p>
            <a:pPr marL="514350" indent="-514350">
              <a:buAutoNum type="arabicPeriod"/>
            </a:pPr>
            <a:endParaRPr lang="en-US"/>
          </a:p>
        </p:txBody>
      </p:sp>
    </p:spTree>
    <p:extLst>
      <p:ext uri="{BB962C8B-B14F-4D97-AF65-F5344CB8AC3E}">
        <p14:creationId xmlns:p14="http://schemas.microsoft.com/office/powerpoint/2010/main" val="243286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FD3A-AFA0-4961-9D76-4CA40F294B20}"/>
              </a:ext>
            </a:extLst>
          </p:cNvPr>
          <p:cNvSpPr>
            <a:spLocks noGrp="1"/>
          </p:cNvSpPr>
          <p:nvPr>
            <p:ph type="title"/>
          </p:nvPr>
        </p:nvSpPr>
        <p:spPr/>
        <p:txBody>
          <a:bodyPr/>
          <a:lstStyle/>
          <a:p>
            <a:r>
              <a:rPr lang="en-US"/>
              <a:t>Except user-space threads can't do everything we might want threads to do</a:t>
            </a:r>
          </a:p>
        </p:txBody>
      </p:sp>
      <p:sp>
        <p:nvSpPr>
          <p:cNvPr id="3" name="Content Placeholder 2">
            <a:extLst>
              <a:ext uri="{FF2B5EF4-FFF2-40B4-BE49-F238E27FC236}">
                <a16:creationId xmlns:a16="http://schemas.microsoft.com/office/drawing/2014/main" id="{522A9472-C51C-4686-A23C-5774C9EA6E08}"/>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t>What can't they do? (4 of these are true, 1 is a lie)</a:t>
            </a:r>
          </a:p>
          <a:p>
            <a:pPr marL="514350" indent="-514350">
              <a:buAutoNum type="arabicPeriod"/>
            </a:pPr>
            <a:r>
              <a:rPr lang="en-US" strike="sngStrike" dirty="0"/>
              <a:t>They can't be pipelined by a single CPU in the same way</a:t>
            </a:r>
            <a:endParaRPr lang="en-US" strike="sngStrike" dirty="0">
              <a:cs typeface="Calibri"/>
            </a:endParaRPr>
          </a:p>
          <a:p>
            <a:pPr marL="514350" indent="-514350">
              <a:buAutoNum type="arabicPeriod"/>
            </a:pPr>
            <a:r>
              <a:rPr lang="en-US" dirty="0"/>
              <a:t>They can't have a distinct memory space from other threads in the same process – all user-space threads share the same memory</a:t>
            </a:r>
          </a:p>
          <a:p>
            <a:pPr marL="514350" indent="-514350">
              <a:buAutoNum type="arabicPeriod"/>
            </a:pPr>
            <a:r>
              <a:rPr lang="en-US" dirty="0"/>
              <a:t>They can't run simultaneously on multiple CPUs if my system has multiple CPUs</a:t>
            </a:r>
            <a:endParaRPr lang="en-US" dirty="0">
              <a:cs typeface="Calibri"/>
            </a:endParaRPr>
          </a:p>
          <a:p>
            <a:pPr marL="514350" indent="-514350">
              <a:buAutoNum type="arabicPeriod"/>
            </a:pPr>
            <a:r>
              <a:rPr lang="en-US" dirty="0"/>
              <a:t>They have to manually yield – they can't be preempted (moved off the CPU involuntary)</a:t>
            </a:r>
            <a:endParaRPr lang="en-US" dirty="0">
              <a:cs typeface="Calibri"/>
            </a:endParaRPr>
          </a:p>
          <a:p>
            <a:pPr marL="514350" indent="-514350">
              <a:buAutoNum type="arabicPeriod"/>
            </a:pPr>
            <a:r>
              <a:rPr lang="en-US" dirty="0"/>
              <a:t>If one </a:t>
            </a:r>
            <a:r>
              <a:rPr lang="en-US" dirty="0" err="1"/>
              <a:t>userspace</a:t>
            </a:r>
            <a:r>
              <a:rPr lang="en-US" dirty="0"/>
              <a:t> thread does something that causes a wait (e.g. requests something from memory, disk, the network) the OS will de-schedule all the </a:t>
            </a:r>
            <a:r>
              <a:rPr lang="en-US" dirty="0" err="1"/>
              <a:t>userspace</a:t>
            </a:r>
            <a:r>
              <a:rPr lang="en-US" dirty="0"/>
              <a:t> threads</a:t>
            </a:r>
            <a:endParaRPr lang="en-US" dirty="0">
              <a:cs typeface="Calibri"/>
            </a:endParaRPr>
          </a:p>
          <a:p>
            <a:pPr marL="514350" indent="-514350">
              <a:buAutoNum type="arabicPeriod"/>
            </a:pPr>
            <a:endParaRPr lang="en-US"/>
          </a:p>
          <a:p>
            <a:pPr marL="514350" indent="-514350">
              <a:buAutoNum type="arabicPeriod"/>
            </a:pPr>
            <a:endParaRPr lang="en-US"/>
          </a:p>
          <a:p>
            <a:pPr marL="514350" indent="-514350">
              <a:buAutoNum type="arabicPeriod"/>
            </a:pPr>
            <a:endParaRPr lang="en-US"/>
          </a:p>
        </p:txBody>
      </p:sp>
    </p:spTree>
    <p:extLst>
      <p:ext uri="{BB962C8B-B14F-4D97-AF65-F5344CB8AC3E}">
        <p14:creationId xmlns:p14="http://schemas.microsoft.com/office/powerpoint/2010/main" val="427483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AFD2-3F04-449F-9629-2BEE4070902C}"/>
              </a:ext>
            </a:extLst>
          </p:cNvPr>
          <p:cNvSpPr>
            <a:spLocks noGrp="1"/>
          </p:cNvSpPr>
          <p:nvPr>
            <p:ph type="title"/>
          </p:nvPr>
        </p:nvSpPr>
        <p:spPr/>
        <p:txBody>
          <a:bodyPr>
            <a:normAutofit fontScale="90000"/>
          </a:bodyPr>
          <a:lstStyle/>
          <a:p>
            <a:r>
              <a:rPr lang="en-US" dirty="0"/>
              <a:t>They can't have a distinct memory space from other threads in the same process – all user-space threads share the same memory</a:t>
            </a:r>
          </a:p>
        </p:txBody>
      </p:sp>
      <p:sp>
        <p:nvSpPr>
          <p:cNvPr id="3" name="Content Placeholder 2">
            <a:extLst>
              <a:ext uri="{FF2B5EF4-FFF2-40B4-BE49-F238E27FC236}">
                <a16:creationId xmlns:a16="http://schemas.microsoft.com/office/drawing/2014/main" id="{974DF452-C25B-444F-BFEB-79E07B3BCCB2}"/>
              </a:ext>
            </a:extLst>
          </p:cNvPr>
          <p:cNvSpPr>
            <a:spLocks noGrp="1"/>
          </p:cNvSpPr>
          <p:nvPr>
            <p:ph idx="1"/>
          </p:nvPr>
        </p:nvSpPr>
        <p:spPr>
          <a:xfrm>
            <a:off x="838200" y="2067183"/>
            <a:ext cx="10515600" cy="4109780"/>
          </a:xfrm>
        </p:spPr>
        <p:txBody>
          <a:bodyPr vert="horz" lIns="91440" tIns="45720" rIns="91440" bIns="45720" rtlCol="0" anchor="t">
            <a:normAutofit/>
          </a:bodyPr>
          <a:lstStyle/>
          <a:p>
            <a:r>
              <a:rPr lang="en-US" dirty="0"/>
              <a:t>In ways we will discuss later, the OS utilizes special hardware features that prevent one process from accessing another process's memory space</a:t>
            </a:r>
          </a:p>
          <a:p>
            <a:r>
              <a:rPr lang="en-US" dirty="0"/>
              <a:t>Because (from the OS's perspective) all user-space threads are the same process they can't benefit from this</a:t>
            </a:r>
            <a:endParaRPr lang="en-US" dirty="0">
              <a:cs typeface="Calibri"/>
            </a:endParaRPr>
          </a:p>
          <a:p>
            <a:r>
              <a:rPr lang="en-US" dirty="0"/>
              <a:t>BUT usually threads within the same process have access to each other's memory, it's one of the things that distinguish "threads" from "processes" in the first place</a:t>
            </a:r>
            <a:endParaRPr lang="en-US" dirty="0">
              <a:cs typeface="Calibri"/>
            </a:endParaRPr>
          </a:p>
          <a:p>
            <a:r>
              <a:rPr lang="en-US" dirty="0"/>
              <a:t>So we won't think of this as a major disadvantage    </a:t>
            </a:r>
            <a:endParaRPr lang="en-US" dirty="0">
              <a:cs typeface="Calibri"/>
            </a:endParaRPr>
          </a:p>
        </p:txBody>
      </p:sp>
    </p:spTree>
    <p:extLst>
      <p:ext uri="{BB962C8B-B14F-4D97-AF65-F5344CB8AC3E}">
        <p14:creationId xmlns:p14="http://schemas.microsoft.com/office/powerpoint/2010/main" val="103956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7C48-35C1-4466-8AAE-543B88AE582A}"/>
              </a:ext>
            </a:extLst>
          </p:cNvPr>
          <p:cNvSpPr>
            <a:spLocks noGrp="1"/>
          </p:cNvSpPr>
          <p:nvPr>
            <p:ph type="title"/>
          </p:nvPr>
        </p:nvSpPr>
        <p:spPr/>
        <p:txBody>
          <a:bodyPr/>
          <a:lstStyle/>
          <a:p>
            <a:pPr>
              <a:spcBef>
                <a:spcPts val="1000"/>
              </a:spcBef>
            </a:pPr>
            <a:r>
              <a:rPr lang="en-US"/>
              <a:t>They can't run simultaneously on multiple CPUs if my system has multiple CPUs</a:t>
            </a:r>
          </a:p>
          <a:p>
            <a:endParaRPr lang="en-US"/>
          </a:p>
        </p:txBody>
      </p:sp>
      <p:sp>
        <p:nvSpPr>
          <p:cNvPr id="3" name="Content Placeholder 2">
            <a:extLst>
              <a:ext uri="{FF2B5EF4-FFF2-40B4-BE49-F238E27FC236}">
                <a16:creationId xmlns:a16="http://schemas.microsoft.com/office/drawing/2014/main" id="{3532870A-9BC2-42AD-949B-47B568EC37F3}"/>
              </a:ext>
            </a:extLst>
          </p:cNvPr>
          <p:cNvSpPr>
            <a:spLocks noGrp="1"/>
          </p:cNvSpPr>
          <p:nvPr>
            <p:ph idx="1"/>
          </p:nvPr>
        </p:nvSpPr>
        <p:spPr/>
        <p:txBody>
          <a:bodyPr vert="horz" lIns="91440" tIns="45720" rIns="91440" bIns="45720" rtlCol="0" anchor="t">
            <a:normAutofit/>
          </a:bodyPr>
          <a:lstStyle/>
          <a:p>
            <a:r>
              <a:rPr lang="en-US" dirty="0"/>
              <a:t>So important – usually a single process runs on a single CPU.  A process with multiple </a:t>
            </a:r>
            <a:r>
              <a:rPr lang="en-US" dirty="0" err="1"/>
              <a:t>userspace</a:t>
            </a:r>
            <a:r>
              <a:rPr lang="en-US" dirty="0"/>
              <a:t> threads is still 1 process from the OS's perspective</a:t>
            </a:r>
          </a:p>
          <a:p>
            <a:r>
              <a:rPr lang="en-US" dirty="0"/>
              <a:t>This means that generally speaking, we can't use </a:t>
            </a:r>
            <a:r>
              <a:rPr lang="en-US" dirty="0" err="1"/>
              <a:t>userspace</a:t>
            </a:r>
            <a:r>
              <a:rPr lang="en-US" dirty="0"/>
              <a:t> threads if we want to see speedup from parallelism</a:t>
            </a:r>
            <a:endParaRPr lang="en-US" dirty="0">
              <a:cs typeface="Calibri"/>
            </a:endParaRPr>
          </a:p>
          <a:p>
            <a:endParaRPr lang="en-US"/>
          </a:p>
        </p:txBody>
      </p:sp>
    </p:spTree>
    <p:extLst>
      <p:ext uri="{BB962C8B-B14F-4D97-AF65-F5344CB8AC3E}">
        <p14:creationId xmlns:p14="http://schemas.microsoft.com/office/powerpoint/2010/main" val="16500696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User-Space Threading</vt:lpstr>
      <vt:lpstr>How to switch between 2 "threads" of execution?</vt:lpstr>
      <vt:lpstr>How to switch between 2 "threads" of execution</vt:lpstr>
      <vt:lpstr>These things are all things that a regular running process has access to</vt:lpstr>
      <vt:lpstr>So what are the pros of userspace threading?</vt:lpstr>
      <vt:lpstr>Except user-space threads can't do everything we might want threads to do</vt:lpstr>
      <vt:lpstr>Except user-space threads can't do everything we might want threads to do</vt:lpstr>
      <vt:lpstr>They can't have a distinct memory space from other threads in the same process – all user-space threads share the same memory</vt:lpstr>
      <vt:lpstr>They can't run simultaneously on multiple CPUs if my system has multiple CPUs </vt:lpstr>
      <vt:lpstr>If one userspace thread does something that causes a wait (e.g. requests something from memory, disk, the network) the OS will de-schedule all the userspace threads </vt:lpstr>
      <vt:lpstr>They have to manually yield – they can't be preempted</vt:lpstr>
      <vt:lpstr>Interrupts, how do they work?</vt:lpstr>
      <vt:lpstr>Interrupts, how do they work?</vt:lpstr>
      <vt:lpstr>Most OSes provide some special way to do process -level preemption though</vt:lpstr>
      <vt:lpstr>What makes preemption hard?</vt:lpstr>
      <vt:lpstr>What makes preemption hard?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User-Space Threading</dc:title>
  <cp:revision>60</cp:revision>
  <dcterms:modified xsi:type="dcterms:W3CDTF">2018-03-08T14:51:17Z</dcterms:modified>
</cp:coreProperties>
</file>