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4c05977d4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4c05977d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54d4f3c6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54d4f3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major goal supported by these requirements is a prototype with an end-to-end pipeline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if that prototype is not full featured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4c05977d4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4c05977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4c05977d4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4c05977d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4ccde64b3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4ccde64b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NP_KTzk9DbBLruDx9XLXp7cCZAFSJGAyzic0c4ORiEM/edit#bookmark=id.h2so9xj6mytp" TargetMode="External"/><Relationship Id="rId4" Type="http://schemas.openxmlformats.org/officeDocument/2006/relationships/hyperlink" Target="https://docs.google.com/document/d/1NP_KTzk9DbBLruDx9XLXp7cCZAFSJGAyzic0c4ORiEM/edit#bookmark=id.4va9zc13u2o" TargetMode="External"/><Relationship Id="rId5" Type="http://schemas.openxmlformats.org/officeDocument/2006/relationships/hyperlink" Target="https://docs.google.com/document/d/1NP_KTzk9DbBLruDx9XLXp7cCZAFSJGAyzic0c4ORiEM/edit#bookmark=id.clf9b6hercg2" TargetMode="External"/><Relationship Id="rId6" Type="http://schemas.openxmlformats.org/officeDocument/2006/relationships/hyperlink" Target="https://docs.google.com/document/d/1NP_KTzk9DbBLruDx9XLXp7cCZAFSJGAyzic0c4ORiEM/edit#bookmark=id.4va9zc13u2o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3067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Human-Robot Collaboration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9262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Crowell, Deven Dong, Walt Panfil, Adit Suvarna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715700" y="37454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24, 2018</a:t>
            </a:r>
            <a:endParaRPr/>
          </a:p>
        </p:txBody>
      </p:sp>
      <p:sp>
        <p:nvSpPr>
          <p:cNvPr id="62" name="Google Shape;62;p13"/>
          <p:cNvSpPr txBox="1"/>
          <p:nvPr>
            <p:ph type="ctrTitle"/>
          </p:nvPr>
        </p:nvSpPr>
        <p:spPr>
          <a:xfrm>
            <a:off x="693475" y="1803850"/>
            <a:ext cx="7801500" cy="8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Client: Dr. Michael Wollowski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267275" y="51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Overarching Problem Statement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754200" y="1218638"/>
            <a:ext cx="76356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“Evaluate the </a:t>
            </a:r>
            <a:r>
              <a:rPr lang="en" sz="1600">
                <a:solidFill>
                  <a:srgbClr val="FFFFFF"/>
                </a:solidFill>
              </a:rPr>
              <a:t>feasibility</a:t>
            </a:r>
            <a:r>
              <a:rPr lang="en" sz="1600">
                <a:solidFill>
                  <a:srgbClr val="FFFFFF"/>
                </a:solidFill>
              </a:rPr>
              <a:t> of developing and evolving an understanding of shared context between a robot and a human collaborator using gesture and language.”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978075" y="3129450"/>
            <a:ext cx="1652292" cy="1066122"/>
          </a:xfrm>
          <a:prstGeom prst="flowChartTerminator">
            <a:avLst/>
          </a:prstGeom>
          <a:solidFill>
            <a:srgbClr val="3D85C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146913" y="3311650"/>
            <a:ext cx="1314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Implement preprocessing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785700" y="3099050"/>
            <a:ext cx="1652292" cy="1066122"/>
          </a:xfrm>
          <a:prstGeom prst="flowChartTerminator">
            <a:avLst/>
          </a:prstGeom>
          <a:solidFill>
            <a:srgbClr val="3D85C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954538" y="3139100"/>
            <a:ext cx="1314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Integrate into UIMA pipeline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611950" y="3086387"/>
            <a:ext cx="1652292" cy="1066122"/>
          </a:xfrm>
          <a:prstGeom prst="flowChartTerminator">
            <a:avLst/>
          </a:prstGeom>
          <a:solidFill>
            <a:srgbClr val="3D85C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5869613" y="3215288"/>
            <a:ext cx="1314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Implement feedback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362000" y="3086387"/>
            <a:ext cx="1652292" cy="1066122"/>
          </a:xfrm>
          <a:prstGeom prst="flowChartTerminator">
            <a:avLst/>
          </a:prstGeom>
          <a:solidFill>
            <a:srgbClr val="3D85C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7530851" y="3126438"/>
            <a:ext cx="14835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Abstract understanding of environment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227050" y="3129450"/>
            <a:ext cx="1652292" cy="1066122"/>
          </a:xfrm>
          <a:prstGeom prst="flowChartTerminator">
            <a:avLst/>
          </a:prstGeom>
          <a:solidFill>
            <a:srgbClr val="2AC43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395888" y="3311650"/>
            <a:ext cx="1314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Implement gesture</a:t>
            </a:r>
            <a:endParaRPr/>
          </a:p>
        </p:txBody>
      </p:sp>
      <p:cxnSp>
        <p:nvCxnSpPr>
          <p:cNvPr id="79" name="Google Shape;79;p14"/>
          <p:cNvCxnSpPr>
            <a:stCxn id="68" idx="2"/>
          </p:cNvCxnSpPr>
          <p:nvPr/>
        </p:nvCxnSpPr>
        <p:spPr>
          <a:xfrm flipH="1">
            <a:off x="1079700" y="2069738"/>
            <a:ext cx="3492300" cy="1039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68" idx="2"/>
            <a:endCxn id="69" idx="0"/>
          </p:cNvCxnSpPr>
          <p:nvPr/>
        </p:nvCxnSpPr>
        <p:spPr>
          <a:xfrm flipH="1">
            <a:off x="2804100" y="2069738"/>
            <a:ext cx="17679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68" idx="2"/>
            <a:endCxn id="71" idx="0"/>
          </p:cNvCxnSpPr>
          <p:nvPr/>
        </p:nvCxnSpPr>
        <p:spPr>
          <a:xfrm>
            <a:off x="4572000" y="2069738"/>
            <a:ext cx="39900" cy="1029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68" idx="2"/>
            <a:endCxn id="73" idx="0"/>
          </p:cNvCxnSpPr>
          <p:nvPr/>
        </p:nvCxnSpPr>
        <p:spPr>
          <a:xfrm>
            <a:off x="4572000" y="2069738"/>
            <a:ext cx="1866000" cy="1016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68" idx="2"/>
            <a:endCxn id="75" idx="0"/>
          </p:cNvCxnSpPr>
          <p:nvPr/>
        </p:nvCxnSpPr>
        <p:spPr>
          <a:xfrm>
            <a:off x="4572000" y="2069738"/>
            <a:ext cx="3616200" cy="1016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174" y="1045300"/>
            <a:ext cx="6637654" cy="372817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4281600" y="2425200"/>
            <a:ext cx="968400" cy="870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67275" y="51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Gesture Hypothesis and Relevant Requirements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709775" y="1147563"/>
            <a:ext cx="76356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“A vector serves as a sufficiently detailed abstraction of a pointing gesture. This abstraction determines to which object a pointing gesture is directed.”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09775" y="2693320"/>
            <a:ext cx="7635600" cy="22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The system shall respond to a pointing gesture from the user.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The system shall recognize blocks in the collaboration space.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The system shall locate blocks in the collaboration space.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The system shall inform the user of which block it has determined the user indicated.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The system shall provide feedback if it cannot distinguish between blocks.</a:t>
            </a:r>
            <a:br>
              <a:rPr lang="en" sz="1600">
                <a:solidFill>
                  <a:srgbClr val="FFFFFF"/>
                </a:solidFill>
              </a:rPr>
            </a:br>
            <a:endParaRPr sz="1600">
              <a:solidFill>
                <a:srgbClr val="FFFFFF"/>
              </a:solidFill>
            </a:endParaRPr>
          </a:p>
        </p:txBody>
      </p:sp>
      <p:cxnSp>
        <p:nvCxnSpPr>
          <p:cNvPr id="98" name="Google Shape;98;p16"/>
          <p:cNvCxnSpPr>
            <a:stCxn id="96" idx="2"/>
            <a:endCxn id="97" idx="0"/>
          </p:cNvCxnSpPr>
          <p:nvPr/>
        </p:nvCxnSpPr>
        <p:spPr>
          <a:xfrm>
            <a:off x="4527575" y="1998663"/>
            <a:ext cx="0" cy="694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Scenario: Ambiguity and Resultant Feedback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975" y="1364401"/>
            <a:ext cx="6974026" cy="32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1289850" y="3837625"/>
            <a:ext cx="719400" cy="2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</a:t>
            </a:r>
            <a:endParaRPr sz="1200"/>
          </a:p>
        </p:txBody>
      </p:sp>
      <p:sp>
        <p:nvSpPr>
          <p:cNvPr id="106" name="Google Shape;106;p17"/>
          <p:cNvSpPr txBox="1"/>
          <p:nvPr/>
        </p:nvSpPr>
        <p:spPr>
          <a:xfrm>
            <a:off x="2228950" y="3118450"/>
            <a:ext cx="1010100" cy="11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Cannot distinguish between several likely matches</a:t>
            </a:r>
            <a:endParaRPr sz="1200"/>
          </a:p>
        </p:txBody>
      </p:sp>
      <p:sp>
        <p:nvSpPr>
          <p:cNvPr id="107" name="Google Shape;107;p17"/>
          <p:cNvSpPr txBox="1"/>
          <p:nvPr/>
        </p:nvSpPr>
        <p:spPr>
          <a:xfrm>
            <a:off x="3543650" y="2736388"/>
            <a:ext cx="925200" cy="48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 - Feedback</a:t>
            </a:r>
            <a:endParaRPr sz="1200"/>
          </a:p>
        </p:txBody>
      </p:sp>
      <p:sp>
        <p:nvSpPr>
          <p:cNvPr id="108" name="Google Shape;108;p17"/>
          <p:cNvSpPr txBox="1"/>
          <p:nvPr/>
        </p:nvSpPr>
        <p:spPr>
          <a:xfrm>
            <a:off x="5041400" y="3154900"/>
            <a:ext cx="1119600" cy="109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 asks </a:t>
            </a:r>
            <a:r>
              <a:rPr lang="en" sz="1200"/>
              <a:t>human collaborato </a:t>
            </a:r>
            <a:r>
              <a:rPr lang="en" sz="1200"/>
              <a:t>for further clarification </a:t>
            </a:r>
            <a:endParaRPr sz="1200"/>
          </a:p>
        </p:txBody>
      </p:sp>
      <p:sp>
        <p:nvSpPr>
          <p:cNvPr id="109" name="Google Shape;109;p17"/>
          <p:cNvSpPr txBox="1"/>
          <p:nvPr/>
        </p:nvSpPr>
        <p:spPr>
          <a:xfrm>
            <a:off x="3458750" y="3767948"/>
            <a:ext cx="1010100" cy="52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Runtime</a:t>
            </a:r>
            <a:endParaRPr sz="1200"/>
          </a:p>
        </p:txBody>
      </p:sp>
      <p:sp>
        <p:nvSpPr>
          <p:cNvPr id="110" name="Google Shape;110;p17"/>
          <p:cNvSpPr txBox="1"/>
          <p:nvPr/>
        </p:nvSpPr>
        <p:spPr>
          <a:xfrm>
            <a:off x="6501050" y="3953125"/>
            <a:ext cx="1513500" cy="64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Within 10 seconds of collaborator instruction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00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r>
              <a:rPr lang="en"/>
              <a:t>: Collaborator Pointing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53000" y="1209850"/>
            <a:ext cx="46866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Case:</a:t>
            </a: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Pointing-Only Disambiguation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Description: </a:t>
            </a: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points to one of several blocks.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Actors: </a:t>
            </a: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Collaborator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Pre-Conditions:</a:t>
            </a:r>
            <a:endParaRPr b="1"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is sitting in front of the system’s depth sensor. AND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collaboration space is in view of the system’s camera.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Flow:</a:t>
            </a:r>
            <a:endParaRPr b="1"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points towards a block.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displays vector representing the pointing gesture.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notifies user of the nearest block.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prompts the user to determine if the selected block is the desired one.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responds that the selected block is the desired one.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records that processing was correct.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5187925" y="1101550"/>
            <a:ext cx="3540600" cy="3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Alternate Flow:</a:t>
            </a:r>
            <a:endParaRPr b="1"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AutoNum type="arabicPeriod" startAt="3"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identifies several likely matching blocks (</a:t>
            </a:r>
            <a:r>
              <a:rPr lang="en" sz="13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step 3</a:t>
            </a: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AutoNum type="alphaLcPeriod"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prompts user for additional information.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AutoNum type="alphaLcPeriod"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to </a:t>
            </a:r>
            <a:r>
              <a:rPr lang="en" sz="13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step 1</a:t>
            </a: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AutoNum type="arabicPeriod" startAt="5"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responds that the selected block is not correct (</a:t>
            </a:r>
            <a:r>
              <a:rPr lang="en" sz="13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step 5</a:t>
            </a: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AutoNum type="alphaLcPeriod"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records that processing was incorrect.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AutoNum type="alphaLcPeriod"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to </a:t>
            </a:r>
            <a:r>
              <a:rPr lang="en" sz="13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step 1</a:t>
            </a: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Post-Conditions:</a:t>
            </a:r>
            <a:endParaRPr b="1"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notifies user of the correct block OR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Returned to beginning of this use case.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2761950" y="154100"/>
            <a:ext cx="362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325" y="1045750"/>
            <a:ext cx="3945349" cy="394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