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p:scale>
          <a:sx n="75" d="100"/>
          <a:sy n="75" d="100"/>
        </p:scale>
        <p:origin x="946" y="8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RHT-sys/Insect_Detection_Rohit"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arundalal/dangerous-insects-dataset?resource=download" TargetMode="External"/><Relationship Id="rId7" Type="http://schemas.openxmlformats.org/officeDocument/2006/relationships/hyperlink" Target="https://cloud.google.com/transl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developers.google.com/" TargetMode="External"/><Relationship Id="rId4" Type="http://schemas.openxmlformats.org/officeDocument/2006/relationships/hyperlink" Target="https://www.tensorflow.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13300" y="2006600"/>
            <a:ext cx="6807200"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AI-Powered Insect Detection To Protect Farm</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051109" cy="954300"/>
          </a:xfrm>
          <a:prstGeom prst="rect">
            <a:avLst/>
          </a:prstGeom>
          <a:noFill/>
        </p:spPr>
        <p:txBody>
          <a:bodyPr wrap="none" rtlCol="0">
            <a:spAutoFit/>
          </a:bodyPr>
          <a:lstStyle/>
          <a:p>
            <a:r>
              <a:rPr lang="en-US" dirty="0">
                <a:solidFill>
                  <a:schemeClr val="bg1"/>
                </a:solidFill>
              </a:rPr>
              <a:t>Amrutvahini Collage Of Engineering </a:t>
            </a:r>
          </a:p>
          <a:p>
            <a:r>
              <a:rPr lang="en-US" dirty="0">
                <a:solidFill>
                  <a:schemeClr val="bg1"/>
                </a:solidFill>
              </a:rPr>
              <a:t>Rohit Suresh </a:t>
            </a:r>
            <a:r>
              <a:rPr lang="en-US" dirty="0" err="1">
                <a:solidFill>
                  <a:schemeClr val="bg1"/>
                </a:solidFill>
              </a:rPr>
              <a:t>Malwade</a:t>
            </a:r>
            <a:endParaRPr lang="en-US" dirty="0">
              <a:solidFill>
                <a:schemeClr val="bg1"/>
              </a:solidFill>
            </a:endParaRPr>
          </a:p>
          <a:p>
            <a:r>
              <a:rPr lang="en-US" dirty="0">
                <a:solidFill>
                  <a:schemeClr val="bg1"/>
                </a:solidFill>
              </a:rPr>
              <a:t>Source Code : </a:t>
            </a:r>
            <a:r>
              <a:rPr lang="en-US" dirty="0" err="1">
                <a:solidFill>
                  <a:schemeClr val="bg1"/>
                </a:solidFill>
                <a:hlinkClick r:id="rId6"/>
              </a:rPr>
              <a:t>Github</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791055"/>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marL="231642" indent="-231642" algn="just">
              <a:spcAft>
                <a:spcPts val="800"/>
              </a:spcAft>
              <a:buFont typeface="Arial" panose="020B0604020202020204" pitchFamily="34" charset="0"/>
              <a:buChar char="•"/>
            </a:pPr>
            <a:r>
              <a:rPr lang="en-US" sz="1800" dirty="0">
                <a:latin typeface="Arial Body"/>
              </a:rPr>
              <a:t>The 'AI-Powered Insect Detection' project utilizes a specialized dataset comprising 15 types of harmful farm insects commonly found in agricultural environments. By employing advanced computer vision techniques and integrating Google APIs, this solution aims to accurately detect and classify these pests. The dataset includes high-quality images highlighting distinctive features, colors, and patterns of each insect, facilitating the development of reliable AI models to safeguard crops and enhance pest management practices.</a:t>
            </a:r>
          </a:p>
          <a:p>
            <a:pPr marL="231642" indent="-231642" algn="just">
              <a:spcAft>
                <a:spcPts val="800"/>
              </a:spcAft>
              <a:buFont typeface="Arial" panose="020B0604020202020204" pitchFamily="34" charset="0"/>
              <a:buChar char="•"/>
            </a:pPr>
            <a:r>
              <a:rPr lang="en-US" sz="1800" dirty="0">
                <a:latin typeface="+mn-lt"/>
              </a:rPr>
              <a:t>Key Objectives:</a:t>
            </a:r>
          </a:p>
          <a:p>
            <a:pPr marL="342900" indent="-342900" algn="just">
              <a:spcAft>
                <a:spcPts val="800"/>
              </a:spcAft>
              <a:buFont typeface="+mj-lt"/>
              <a:buAutoNum type="arabicParenR"/>
            </a:pPr>
            <a:r>
              <a:rPr lang="en-US" sz="1800" dirty="0">
                <a:latin typeface="Arial Body"/>
              </a:rPr>
              <a:t>Accurate Insect Detection</a:t>
            </a:r>
          </a:p>
          <a:p>
            <a:pPr marL="342900" indent="-342900" algn="just">
              <a:spcAft>
                <a:spcPts val="800"/>
              </a:spcAft>
              <a:buFont typeface="+mj-lt"/>
              <a:buAutoNum type="arabicParenR"/>
            </a:pPr>
            <a:r>
              <a:rPr lang="en-US" sz="1800" dirty="0">
                <a:latin typeface="Arial Body"/>
              </a:rPr>
              <a:t>Efficient Pest Management</a:t>
            </a:r>
          </a:p>
          <a:p>
            <a:pPr marL="342900" indent="-342900" algn="just">
              <a:spcAft>
                <a:spcPts val="800"/>
              </a:spcAft>
              <a:buFont typeface="+mj-lt"/>
              <a:buAutoNum type="arabicParenR"/>
            </a:pPr>
            <a:r>
              <a:rPr lang="en-US" sz="1800" dirty="0">
                <a:latin typeface="Arial Body"/>
              </a:rPr>
              <a:t>Integration with Google APIs</a:t>
            </a:r>
          </a:p>
          <a:p>
            <a:pPr marL="342900" indent="-342900" algn="just">
              <a:spcAft>
                <a:spcPts val="800"/>
              </a:spcAft>
              <a:buFont typeface="+mj-lt"/>
              <a:buAutoNum type="arabicParenR"/>
            </a:pPr>
            <a:r>
              <a:rPr lang="en-US" sz="1800" dirty="0">
                <a:latin typeface="Arial Body"/>
              </a:rPr>
              <a:t>Promote Sustainable Farming</a:t>
            </a:r>
          </a:p>
          <a:p>
            <a:pPr marL="342900" indent="-342900" algn="just">
              <a:spcAft>
                <a:spcPts val="800"/>
              </a:spcAft>
              <a:buFont typeface="+mj-lt"/>
              <a:buAutoNum type="arabicParenR"/>
            </a:pPr>
            <a:r>
              <a:rPr lang="en-US" sz="1800" dirty="0">
                <a:latin typeface="Arial Body"/>
              </a:rPr>
              <a:t>User-Friendly Interface</a:t>
            </a:r>
          </a:p>
          <a:p>
            <a:pPr marL="342900" indent="-342900" algn="just">
              <a:spcAft>
                <a:spcPts val="800"/>
              </a:spcAft>
              <a:buFont typeface="+mj-lt"/>
              <a:buAutoNum type="arabicParenR"/>
            </a:pPr>
            <a:r>
              <a:rPr lang="en-US" sz="1800" dirty="0">
                <a:latin typeface="Arial Body"/>
              </a:rPr>
              <a:t>Enhanced Agricultural Productivity</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584200" y="61353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754874"/>
          </a:xfrm>
          <a:prstGeom prst="rect">
            <a:avLst/>
          </a:prstGeom>
          <a:noFill/>
        </p:spPr>
        <p:txBody>
          <a:bodyPr wrap="square" rtlCol="0">
            <a:spAutoFit/>
          </a:bodyPr>
          <a:lstStyle/>
          <a:p>
            <a:pPr>
              <a:spcAft>
                <a:spcPts val="800"/>
              </a:spcAft>
            </a:pPr>
            <a:r>
              <a:rPr lang="en-US" sz="1800" dirty="0">
                <a:latin typeface="+mn-lt"/>
              </a:rPr>
              <a:t>Dataset Description:</a:t>
            </a:r>
          </a:p>
          <a:p>
            <a:pPr marL="231642" indent="-231642">
              <a:spcAft>
                <a:spcPts val="800"/>
              </a:spcAft>
              <a:buFont typeface="Arial" panose="020B0604020202020204" pitchFamily="34" charset="0"/>
              <a:buChar char="•"/>
            </a:pPr>
            <a:r>
              <a:rPr lang="en-US" sz="1800" dirty="0">
                <a:latin typeface="+mn-lt"/>
              </a:rPr>
              <a:t>Source: Kaggle</a:t>
            </a:r>
          </a:p>
          <a:p>
            <a:pPr marL="231642" indent="-231642">
              <a:spcAft>
                <a:spcPts val="800"/>
              </a:spcAft>
              <a:buFont typeface="Arial" panose="020B0604020202020204" pitchFamily="34" charset="0"/>
              <a:buChar char="•"/>
            </a:pPr>
            <a:r>
              <a:rPr lang="en-US" sz="1800" dirty="0">
                <a:latin typeface="+mn-lt"/>
              </a:rPr>
              <a:t>Size: The dataset contains 2,498 images categorized into 15 classes of insects, including dangerous ones like bees, hornets, and wasps. The dataset is intended for classification tasks and is structured for use in machine learning and computer vision projects.</a:t>
            </a:r>
          </a:p>
          <a:p>
            <a:pPr marL="231642" indent="-231642">
              <a:spcAft>
                <a:spcPts val="800"/>
              </a:spcAft>
              <a:buFont typeface="Arial" panose="020B0604020202020204" pitchFamily="34" charset="0"/>
              <a:buChar char="•"/>
            </a:pPr>
            <a:r>
              <a:rPr lang="en-US" sz="1800" dirty="0">
                <a:latin typeface="+mn-lt"/>
              </a:rPr>
              <a:t>Key Features:</a:t>
            </a:r>
          </a:p>
          <a:p>
            <a:pPr marL="231642" indent="-231642">
              <a:spcAft>
                <a:spcPts val="800"/>
              </a:spcAft>
              <a:buFont typeface="Arial" panose="020B0604020202020204" pitchFamily="34" charset="0"/>
              <a:buChar char="•"/>
            </a:pPr>
            <a:r>
              <a:rPr lang="en-US" sz="1800" dirty="0">
                <a:latin typeface="+mn-lt"/>
              </a:rPr>
              <a:t>Images: Each image is labeled with its respective insect class.</a:t>
            </a:r>
          </a:p>
          <a:p>
            <a:pPr marL="231642" indent="-231642">
              <a:spcAft>
                <a:spcPts val="800"/>
              </a:spcAft>
              <a:buFont typeface="Arial" panose="020B0604020202020204" pitchFamily="34" charset="0"/>
              <a:buChar char="•"/>
            </a:pPr>
            <a:r>
              <a:rPr lang="en-US" sz="1800" dirty="0">
                <a:latin typeface="+mn-lt"/>
              </a:rPr>
              <a:t>Classes: 15 insect species, specifically focusing on dangerous insects, making it suitable for entomology research and applications like pest control or ecological studies.</a:t>
            </a:r>
          </a:p>
          <a:p>
            <a:pPr marL="231642" indent="-231642">
              <a:spcAft>
                <a:spcPts val="800"/>
              </a:spcAft>
              <a:buFont typeface="Arial" panose="020B0604020202020204" pitchFamily="34" charset="0"/>
              <a:buChar char="•"/>
            </a:pPr>
            <a:r>
              <a:rPr lang="en-US" sz="1800" dirty="0">
                <a:latin typeface="+mn-lt"/>
              </a:rPr>
              <a:t>Format: Images are stored in separate folders for each insect class, facilitating easy preprocessing and training.</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411464"/>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231642" indent="-231642" algn="just">
              <a:spcAft>
                <a:spcPts val="800"/>
              </a:spcAft>
              <a:buFont typeface="Arial" panose="020B0604020202020204" pitchFamily="34" charset="0"/>
              <a:buChar char="•"/>
            </a:pPr>
            <a:r>
              <a:rPr lang="en-US" sz="1800" dirty="0">
                <a:latin typeface="+mn-lt"/>
              </a:rPr>
              <a:t>Data Preparation: Images are resized to 128x128 and normalized (pixel values 0-1) for consistent input and faster model convergence. Dataset taken from Kaggle.</a:t>
            </a:r>
          </a:p>
          <a:p>
            <a:pPr marL="231642" indent="-231642" algn="just">
              <a:spcAft>
                <a:spcPts val="800"/>
              </a:spcAft>
              <a:buFont typeface="Arial" panose="020B0604020202020204" pitchFamily="34" charset="0"/>
              <a:buChar char="•"/>
            </a:pPr>
            <a:r>
              <a:rPr lang="en-US" sz="1800" dirty="0">
                <a:latin typeface="+mn-lt"/>
              </a:rPr>
              <a:t>Deep Learning Model: A CNN trained on insect image datasets outputs probabilities for each class (multi-class classification).</a:t>
            </a:r>
          </a:p>
          <a:p>
            <a:pPr marL="231642" indent="-231642" algn="just">
              <a:spcAft>
                <a:spcPts val="800"/>
              </a:spcAft>
              <a:buFont typeface="Arial" panose="020B0604020202020204" pitchFamily="34" charset="0"/>
              <a:buChar char="•"/>
            </a:pPr>
            <a:r>
              <a:rPr lang="en-US" sz="1800" dirty="0">
                <a:latin typeface="+mn-lt"/>
              </a:rPr>
              <a:t>Generative AI: Google Gemini API generates customized pest management reports.</a:t>
            </a:r>
          </a:p>
          <a:p>
            <a:pPr marL="231642" indent="-231642" algn="just">
              <a:spcAft>
                <a:spcPts val="800"/>
              </a:spcAft>
              <a:buFont typeface="Arial" panose="020B0604020202020204" pitchFamily="34" charset="0"/>
              <a:buChar char="•"/>
            </a:pPr>
            <a:r>
              <a:rPr lang="en-US" sz="1800" dirty="0">
                <a:latin typeface="+mn-lt"/>
              </a:rPr>
              <a:t>User Experience: The system offers clear instructions, and tips for farmers.</a:t>
            </a:r>
          </a:p>
          <a:p>
            <a:pPr marL="231642" indent="-231642" algn="just">
              <a:spcAft>
                <a:spcPts val="800"/>
              </a:spcAft>
              <a:buFont typeface="Arial" panose="020B0604020202020204" pitchFamily="34" charset="0"/>
              <a:buChar char="•"/>
            </a:pPr>
            <a:r>
              <a:rPr lang="en-US" sz="1800" dirty="0">
                <a:latin typeface="+mn-lt"/>
              </a:rPr>
              <a:t> End-to-end Solution: Combines AI-based image recognition with NLP-driven report generation for pest control.</a:t>
            </a:r>
          </a:p>
          <a:p>
            <a:pPr marL="231642" indent="-231642" algn="just">
              <a:spcAft>
                <a:spcPts val="800"/>
              </a:spcAft>
              <a:buFont typeface="Arial" panose="020B0604020202020204" pitchFamily="34" charset="0"/>
              <a:buChar char="•"/>
            </a:pPr>
            <a:r>
              <a:rPr lang="en-US" sz="1800" dirty="0">
                <a:latin typeface="+mn-lt"/>
              </a:rPr>
              <a:t>Algorithms Used:</a:t>
            </a:r>
          </a:p>
          <a:p>
            <a:pPr marL="231642" indent="-231642" algn="just">
              <a:spcAft>
                <a:spcPts val="800"/>
              </a:spcAft>
              <a:buFont typeface="Arial" panose="020B0604020202020204" pitchFamily="34" charset="0"/>
              <a:buChar char="•"/>
            </a:pPr>
            <a:r>
              <a:rPr lang="en-US" sz="1800" dirty="0">
                <a:latin typeface="+mn-lt"/>
              </a:rPr>
              <a:t>The insect detection application primarily leverages Deep Learning, specifically Convolutional Neural Networks (CNNs), for image classification and Natural Language Processing (NLP) for report generation.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20195" y="1362487"/>
            <a:ext cx="7158674" cy="4103688"/>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marL="228600" indent="-228600" algn="just">
              <a:spcAft>
                <a:spcPts val="800"/>
              </a:spcAft>
              <a:buFont typeface="Arial" panose="020B0604020202020204" pitchFamily="34" charset="0"/>
              <a:buChar char="•"/>
            </a:pPr>
            <a:r>
              <a:rPr lang="en-US" sz="1800" dirty="0">
                <a:latin typeface="+mn-lt"/>
              </a:rPr>
              <a:t>This project focuses on an AI-driven approach to identify and manage 15 types of harmful farm insects, ensuring crop protection and promoting sustainable farming practices. By leveraging advanced deep learning techniques for insect classification and integrating Google APIs, the solution provides accurate pest detection, actionable insights, and user-friendly interaction for effective pest management. The end-to-end system combines AI-powered image recognition and NLP-driven recommendations to enhance agricultural productivity.</a:t>
            </a:r>
          </a:p>
          <a:p>
            <a:pPr marL="228600" indent="-228600" algn="just">
              <a:spcAft>
                <a:spcPts val="800"/>
              </a:spcAft>
              <a:buFont typeface="Arial" panose="020B0604020202020204" pitchFamily="34" charset="0"/>
              <a:buChar char="•"/>
            </a:pPr>
            <a:r>
              <a:rPr lang="en-US" sz="1800" dirty="0">
                <a:latin typeface="+mn-lt"/>
              </a:rPr>
              <a:t>Future Work:</a:t>
            </a:r>
          </a:p>
          <a:p>
            <a:pPr marL="228600" indent="-228600" algn="just">
              <a:spcAft>
                <a:spcPts val="800"/>
              </a:spcAft>
              <a:buFont typeface="Arial" panose="020B0604020202020204" pitchFamily="34" charset="0"/>
              <a:buChar char="•"/>
            </a:pPr>
            <a:r>
              <a:rPr lang="en-IN" sz="1800" dirty="0">
                <a:latin typeface="+mn-lt"/>
              </a:rPr>
              <a:t>Add more insect classes.</a:t>
            </a:r>
          </a:p>
          <a:p>
            <a:pPr marL="228600" indent="-228600" algn="just">
              <a:spcAft>
                <a:spcPts val="800"/>
              </a:spcAft>
              <a:buFont typeface="Arial" panose="020B0604020202020204" pitchFamily="34" charset="0"/>
              <a:buChar char="•"/>
            </a:pPr>
            <a:r>
              <a:rPr lang="en-US" sz="1800" dirty="0">
                <a:latin typeface="+mn-lt"/>
              </a:rPr>
              <a:t>Explore the use of advanced models for real-time detection.</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510033" y="805025"/>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3" y="1461898"/>
            <a:ext cx="9622175" cy="2441694"/>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Kaggle: "Insect Dataset." </a:t>
            </a:r>
            <a:r>
              <a:rPr lang="en-IN" sz="1800" dirty="0">
                <a:latin typeface="+mn-lt"/>
                <a:hlinkClick r:id="rId3"/>
              </a:rPr>
              <a:t>https://www.kaggle.com/datasets/tarundalal/dangerous-insects-dataset?resource=download</a:t>
            </a:r>
            <a:endParaRPr lang="en-IN" sz="1800" dirty="0">
              <a:latin typeface="+mn-lt"/>
            </a:endParaRPr>
          </a:p>
          <a:p>
            <a:pPr marL="228600" indent="-228600">
              <a:spcAft>
                <a:spcPts val="800"/>
              </a:spcAft>
              <a:buFont typeface="Arial" panose="020B0604020202020204" pitchFamily="34" charset="0"/>
              <a:buChar char="•"/>
            </a:pPr>
            <a:r>
              <a:rPr lang="en-US" sz="1800" dirty="0">
                <a:latin typeface="+mn-lt"/>
              </a:rPr>
              <a:t>TensorFlow: "Deep Learning Framework for Model Training.</a:t>
            </a:r>
            <a:r>
              <a:rPr lang="en-US" sz="1800" dirty="0">
                <a:latin typeface="+mn-lt"/>
                <a:hlinkClick r:id="rId4"/>
              </a:rPr>
              <a:t>“</a:t>
            </a:r>
            <a:r>
              <a:rPr lang="en-US" sz="1800" dirty="0">
                <a:latin typeface="+mn-lt"/>
              </a:rPr>
              <a:t> </a:t>
            </a:r>
            <a:r>
              <a:rPr lang="en-US" sz="1800" dirty="0">
                <a:latin typeface="+mn-lt"/>
                <a:hlinkClick r:id="rId4"/>
              </a:rPr>
              <a:t>https://www.tensorflow.org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APIs: "Google Gemini API for Report Generation."  </a:t>
            </a:r>
            <a:r>
              <a:rPr lang="en-US" sz="1800" dirty="0">
                <a:latin typeface="+mn-lt"/>
                <a:hlinkClick r:id="rId5"/>
              </a:rPr>
              <a:t>https://developers.google.com</a:t>
            </a:r>
            <a:endParaRPr lang="en-US" sz="1800" dirty="0">
              <a:latin typeface="+mn-lt"/>
            </a:endParaRPr>
          </a:p>
          <a:p>
            <a:pPr marL="228600" indent="-228600">
              <a:spcAft>
                <a:spcPts val="800"/>
              </a:spcAft>
              <a:buFont typeface="Arial" panose="020B0604020202020204" pitchFamily="34" charset="0"/>
              <a:buChar char="•"/>
            </a:pPr>
            <a:r>
              <a:rPr lang="en-US" sz="1800" dirty="0" err="1">
                <a:latin typeface="+mn-lt"/>
              </a:rPr>
              <a:t>Streamlit</a:t>
            </a:r>
            <a:r>
              <a:rPr lang="en-US" sz="1800" dirty="0">
                <a:latin typeface="+mn-lt"/>
              </a:rPr>
              <a:t>: "Framework for Building Interactive Web Apps.</a:t>
            </a:r>
            <a:r>
              <a:rPr lang="en-US" sz="1800" dirty="0">
                <a:latin typeface="+mn-lt"/>
                <a:hlinkClick r:id="rId6"/>
              </a:rPr>
              <a:t>“</a:t>
            </a:r>
            <a:r>
              <a:rPr lang="en-US" sz="1800" dirty="0">
                <a:latin typeface="+mn-lt"/>
              </a:rPr>
              <a:t> </a:t>
            </a:r>
            <a:r>
              <a:rPr lang="en-US" sz="1800" dirty="0">
                <a:latin typeface="+mn-lt"/>
                <a:hlinkClick r:id="rId6"/>
              </a:rPr>
              <a:t>https://streamlit.io</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Translator API: "Real-time Translation API for Multi-language Support.</a:t>
            </a:r>
            <a:r>
              <a:rPr lang="en-US" sz="1800" dirty="0">
                <a:latin typeface="+mn-lt"/>
                <a:hlinkClick r:id="rId7"/>
              </a:rPr>
              <a:t>“</a:t>
            </a:r>
            <a:r>
              <a:rPr lang="en-US" sz="1800" dirty="0">
                <a:latin typeface="+mn-lt"/>
              </a:rPr>
              <a:t> </a:t>
            </a:r>
            <a:r>
              <a:rPr lang="en-US" sz="1800" dirty="0">
                <a:latin typeface="+mn-lt"/>
                <a:hlinkClick r:id="rId7"/>
              </a:rPr>
              <a:t>https://cloud.google.com/translate</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4323</TotalTime>
  <Words>592</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Body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agyjapv</cp:lastModifiedBy>
  <cp:revision>77</cp:revision>
  <dcterms:modified xsi:type="dcterms:W3CDTF">2025-01-24T07:35:17Z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