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</p:sldIdLst>
  <p:sldSz cy="6858000" cx="9144000"/>
  <p:notesSz cx="6858000" cy="9144000"/>
  <p:embeddedFontLst>
    <p:embeddedFont>
      <p:font typeface="Book Antiqua"/>
      <p:regular r:id="rId82"/>
      <p:bold r:id="rId83"/>
      <p:italic r:id="rId84"/>
      <p:boldItalic r:id="rId85"/>
    </p:embeddedFont>
    <p:embeddedFont>
      <p:font typeface="Noto Sans Symbols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8" roundtripDataSignature="AMtx7mhEUrdk1Iex5hpxQ3PfJ5KLXw+4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BookAntiqua-italic.fntdata"/><Relationship Id="rId83" Type="http://schemas.openxmlformats.org/officeDocument/2006/relationships/font" Target="fonts/BookAntiqua-bold.fntdata"/><Relationship Id="rId42" Type="http://schemas.openxmlformats.org/officeDocument/2006/relationships/slide" Target="slides/slide37.xml"/><Relationship Id="rId86" Type="http://schemas.openxmlformats.org/officeDocument/2006/relationships/font" Target="fonts/NotoSansSymbols-regular.fntdata"/><Relationship Id="rId41" Type="http://schemas.openxmlformats.org/officeDocument/2006/relationships/slide" Target="slides/slide36.xml"/><Relationship Id="rId85" Type="http://schemas.openxmlformats.org/officeDocument/2006/relationships/font" Target="fonts/BookAntiqua-boldItalic.fntdata"/><Relationship Id="rId44" Type="http://schemas.openxmlformats.org/officeDocument/2006/relationships/slide" Target="slides/slide39.xml"/><Relationship Id="rId88" Type="http://customschemas.google.com/relationships/presentationmetadata" Target="metadata"/><Relationship Id="rId43" Type="http://schemas.openxmlformats.org/officeDocument/2006/relationships/slide" Target="slides/slide38.xml"/><Relationship Id="rId87" Type="http://schemas.openxmlformats.org/officeDocument/2006/relationships/font" Target="fonts/NotoSansSymbols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font" Target="fonts/BookAntiqua-regular.fntdata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:notes"/>
          <p:cNvSpPr/>
          <p:nvPr>
            <p:ph idx="2" type="sldImg"/>
          </p:nvPr>
        </p:nvSpPr>
        <p:spPr>
          <a:xfrm>
            <a:off x="1171575" y="-44450"/>
            <a:ext cx="4514850" cy="33861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6" name="Google Shape;606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6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6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7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7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156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3pPr>
            <a:lvl4pPr lvl="3" algn="ctr">
              <a:spcBef>
                <a:spcPts val="320"/>
              </a:spcBef>
              <a:spcAft>
                <a:spcPts val="0"/>
              </a:spcAft>
              <a:buSzPts val="1120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" name="Google Shape;19;p78"/>
          <p:cNvSpPr txBox="1"/>
          <p:nvPr>
            <p:ph idx="11" type="ftr"/>
          </p:nvPr>
        </p:nvSpPr>
        <p:spPr>
          <a:xfrm>
            <a:off x="323528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8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7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7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7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9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0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1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Clr>
                <a:srgbClr val="8C3C14"/>
              </a:buClr>
              <a:buSzPts val="196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❑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❑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8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81"/>
          <p:cNvSpPr txBox="1"/>
          <p:nvPr>
            <p:ph idx="2" type="body"/>
          </p:nvPr>
        </p:nvSpPr>
        <p:spPr>
          <a:xfrm>
            <a:off x="4648202" y="1584633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Clr>
                <a:srgbClr val="8C3C14"/>
              </a:buClr>
              <a:buSzPts val="196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❑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❑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9" name="Google Shape;39;p8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0" name="Google Shape;40;p8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1" name="Google Shape;41;p8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2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82"/>
          <p:cNvSpPr txBox="1"/>
          <p:nvPr>
            <p:ph idx="4" type="body"/>
          </p:nvPr>
        </p:nvSpPr>
        <p:spPr>
          <a:xfrm>
            <a:off x="4646612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3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Clr>
                <a:srgbClr val="8C3C14"/>
              </a:buClr>
              <a:buSzPts val="224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Clr>
                <a:srgbClr val="8C3C14"/>
              </a:buClr>
              <a:buSzPts val="1960"/>
              <a:buChar char="❑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0" name="Google Shape;50;p8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1" name="Google Shape;51;p8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4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8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57" name="Google Shape;57;p8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5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6"/>
          <p:cNvSpPr txBox="1"/>
          <p:nvPr>
            <p:ph idx="1" type="body"/>
          </p:nvPr>
        </p:nvSpPr>
        <p:spPr>
          <a:xfrm rot="5400000">
            <a:off x="2306638" y="-249237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  <a:defRPr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8C3C14"/>
              </a:buClr>
              <a:buSzPts val="1400"/>
              <a:buChar char="❑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Clr>
                <a:srgbClr val="8C3C14"/>
              </a:buClr>
              <a:buSzPts val="1260"/>
              <a:buChar char="■"/>
              <a:defRPr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Clr>
                <a:srgbClr val="8C3C14"/>
              </a:buClr>
              <a:buSzPts val="1120"/>
              <a:buChar char="❑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6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7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rgbClr val="CC9900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77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rgbClr val="CC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7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C3C1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CC9900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238038"/>
              </a:buClr>
              <a:buSzPts val="12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2894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CC9900"/>
              </a:buClr>
              <a:buSzPts val="117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238038"/>
              </a:buClr>
              <a:buSzPts val="1120"/>
              <a:buFont typeface="Noto Sans Symbols"/>
              <a:buChar char="❑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7"/>
          <p:cNvSpPr txBox="1"/>
          <p:nvPr>
            <p:ph idx="11" type="ftr"/>
          </p:nvPr>
        </p:nvSpPr>
        <p:spPr>
          <a:xfrm>
            <a:off x="107504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7"/>
          <p:cNvSpPr txBox="1"/>
          <p:nvPr>
            <p:ph idx="12" type="sldNum"/>
          </p:nvPr>
        </p:nvSpPr>
        <p:spPr>
          <a:xfrm>
            <a:off x="706278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jpg"/><Relationship Id="rId4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Relationship Id="rId5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9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5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8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Principles of Distributed Database Systems</a:t>
            </a:r>
            <a:endParaRPr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M. Tamer Özsu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/>
              <a:t>Patrick Valduriez</a:t>
            </a:r>
            <a:endParaRPr/>
          </a:p>
        </p:txBody>
      </p:sp>
      <p:sp>
        <p:nvSpPr>
          <p:cNvPr id="76" name="Google Shape;76;p1"/>
          <p:cNvSpPr txBox="1"/>
          <p:nvPr>
            <p:ph idx="11" type="ftr"/>
          </p:nvPr>
        </p:nvSpPr>
        <p:spPr>
          <a:xfrm>
            <a:off x="323528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7" name="Google Shape;77;p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Correctness of Fragmentation</a:t>
            </a:r>
            <a:endParaRPr/>
          </a:p>
        </p:txBody>
      </p:sp>
      <p:sp>
        <p:nvSpPr>
          <p:cNvPr id="151" name="Google Shape;151;p1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Completeness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Decomposition of relation </a:t>
            </a:r>
            <a:r>
              <a:rPr i="1" lang="en-US"/>
              <a:t>R</a:t>
            </a:r>
            <a:r>
              <a:rPr lang="en-US"/>
              <a:t> into fragments </a:t>
            </a:r>
            <a:r>
              <a:rPr i="1" lang="en-US"/>
              <a:t>R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R</a:t>
            </a:r>
            <a:r>
              <a:rPr baseline="-25000" lang="en-US"/>
              <a:t>2</a:t>
            </a:r>
            <a:r>
              <a:rPr lang="en-US"/>
              <a:t>, ..., </a:t>
            </a:r>
            <a:r>
              <a:rPr i="1" lang="en-US"/>
              <a:t>R</a:t>
            </a:r>
            <a:r>
              <a:rPr baseline="-25000" i="1" lang="en-US"/>
              <a:t>n</a:t>
            </a:r>
            <a:r>
              <a:rPr lang="en-US"/>
              <a:t> is complete if and only if each data item in </a:t>
            </a:r>
            <a:r>
              <a:rPr i="1" lang="en-US"/>
              <a:t>R</a:t>
            </a:r>
            <a:r>
              <a:rPr lang="en-US"/>
              <a:t> can also be found in some </a:t>
            </a:r>
            <a:r>
              <a:rPr i="1" lang="en-US"/>
              <a:t>R</a:t>
            </a:r>
            <a:r>
              <a:rPr baseline="-25000" i="1" lang="en-US"/>
              <a:t>i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Reconstruction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If relation </a:t>
            </a:r>
            <a:r>
              <a:rPr i="1" lang="en-US"/>
              <a:t>R</a:t>
            </a:r>
            <a:r>
              <a:rPr lang="en-US"/>
              <a:t>  is decomposed into fragments </a:t>
            </a:r>
            <a:r>
              <a:rPr i="1" lang="en-US"/>
              <a:t>R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R</a:t>
            </a:r>
            <a:r>
              <a:rPr baseline="-25000" lang="en-US"/>
              <a:t>2</a:t>
            </a:r>
            <a:r>
              <a:rPr lang="en-US"/>
              <a:t>, ..., </a:t>
            </a:r>
            <a:r>
              <a:rPr i="1" lang="en-US"/>
              <a:t>R</a:t>
            </a:r>
            <a:r>
              <a:rPr baseline="-25000" i="1" lang="en-US"/>
              <a:t>n</a:t>
            </a:r>
            <a:r>
              <a:rPr lang="en-US"/>
              <a:t>, then there should exist some relational operator ∇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/>
              <a:t>such that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371"/>
              <a:buFont typeface="Arial"/>
              <a:buNone/>
            </a:pPr>
            <a:r>
              <a:rPr i="1" lang="en-US" sz="1828"/>
              <a:t>R = </a:t>
            </a:r>
            <a:r>
              <a:rPr lang="en-US" sz="1969"/>
              <a:t>∇</a:t>
            </a:r>
            <a:r>
              <a:rPr baseline="-25000" lang="en-US" sz="1828"/>
              <a:t>1≤</a:t>
            </a:r>
            <a:r>
              <a:rPr baseline="-25000" i="1" lang="en-US" sz="1828"/>
              <a:t>i</a:t>
            </a:r>
            <a:r>
              <a:rPr baseline="-25000" lang="en-US" sz="1828"/>
              <a:t>≤</a:t>
            </a:r>
            <a:r>
              <a:rPr baseline="-25000" i="1" lang="en-US" sz="1828"/>
              <a:t>n</a:t>
            </a:r>
            <a:r>
              <a:rPr i="1" lang="en-US" sz="1828"/>
              <a:t>R</a:t>
            </a:r>
            <a:r>
              <a:rPr baseline="-25000" i="1" lang="en-US" sz="1828"/>
              <a:t>i</a:t>
            </a:r>
            <a:endParaRPr baseline="-25000" i="1" sz="1195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Disjointness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If relation </a:t>
            </a:r>
            <a:r>
              <a:rPr i="1" lang="en-US"/>
              <a:t>R</a:t>
            </a:r>
            <a:r>
              <a:rPr lang="en-US"/>
              <a:t> is decomposed into fragments </a:t>
            </a:r>
            <a:r>
              <a:rPr i="1" lang="en-US"/>
              <a:t>R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R</a:t>
            </a:r>
            <a:r>
              <a:rPr baseline="-25000" lang="en-US"/>
              <a:t>2</a:t>
            </a:r>
            <a:r>
              <a:rPr lang="en-US"/>
              <a:t>, ..., </a:t>
            </a:r>
            <a:r>
              <a:rPr i="1" lang="en-US"/>
              <a:t>R</a:t>
            </a:r>
            <a:r>
              <a:rPr baseline="-25000" i="1" lang="en-US"/>
              <a:t>n</a:t>
            </a:r>
            <a:r>
              <a:rPr lang="en-US"/>
              <a:t>, and data item </a:t>
            </a:r>
            <a:r>
              <a:rPr i="1" lang="en-US"/>
              <a:t>d</a:t>
            </a:r>
            <a:r>
              <a:rPr baseline="-25000" i="1" lang="en-US"/>
              <a:t>i</a:t>
            </a:r>
            <a:r>
              <a:rPr lang="en-US"/>
              <a:t> is in </a:t>
            </a:r>
            <a:r>
              <a:rPr i="1" lang="en-US"/>
              <a:t>R</a:t>
            </a:r>
            <a:r>
              <a:rPr baseline="-25000" i="1" lang="en-US"/>
              <a:t>j</a:t>
            </a:r>
            <a:r>
              <a:rPr i="1" lang="en-US"/>
              <a:t>, </a:t>
            </a:r>
            <a:r>
              <a:rPr lang="en-US"/>
              <a:t>then </a:t>
            </a:r>
            <a:r>
              <a:rPr i="1" lang="en-US"/>
              <a:t>d</a:t>
            </a:r>
            <a:r>
              <a:rPr baseline="-25000" i="1" lang="en-US"/>
              <a:t>i</a:t>
            </a:r>
            <a:r>
              <a:rPr lang="en-US"/>
              <a:t> should not be in any other fragment </a:t>
            </a:r>
            <a:r>
              <a:rPr i="1" lang="en-US"/>
              <a:t>R</a:t>
            </a:r>
            <a:r>
              <a:rPr baseline="-25000" i="1" lang="en-US"/>
              <a:t>k</a:t>
            </a:r>
            <a:r>
              <a:rPr lang="en-US"/>
              <a:t> (</a:t>
            </a:r>
            <a:r>
              <a:rPr i="1" lang="en-US"/>
              <a:t>k</a:t>
            </a:r>
            <a:r>
              <a:rPr lang="en-US"/>
              <a:t> ≠</a:t>
            </a:r>
            <a:r>
              <a:rPr i="1" lang="en-US"/>
              <a:t> j </a:t>
            </a:r>
            <a:r>
              <a:rPr lang="en-US"/>
              <a:t>).</a:t>
            </a:r>
            <a:endParaRPr/>
          </a:p>
        </p:txBody>
      </p:sp>
      <p:sp>
        <p:nvSpPr>
          <p:cNvPr id="152" name="Google Shape;152;p1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53" name="Google Shape;153;p1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Alternatives</a:t>
            </a:r>
            <a:endParaRPr/>
          </a:p>
        </p:txBody>
      </p:sp>
      <p:sp>
        <p:nvSpPr>
          <p:cNvPr id="159" name="Google Shape;159;p1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Non-replicated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partitioned : each fragment resides at only one site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Replicated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fully replicated : each fragment at each site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partially replicated : each fragment at some of the sites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Rule of thumb: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112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-280403" lvl="0" marL="342900" rtl="0" algn="l">
              <a:lnSpc>
                <a:spcPct val="80000"/>
              </a:lnSpc>
              <a:spcBef>
                <a:spcPts val="281"/>
              </a:spcBef>
              <a:spcAft>
                <a:spcPts val="0"/>
              </a:spcAft>
              <a:buSzPts val="984"/>
              <a:buNone/>
            </a:pPr>
            <a:r>
              <a:t/>
            </a:r>
            <a:endParaRPr sz="1406"/>
          </a:p>
        </p:txBody>
      </p:sp>
      <p:pic>
        <p:nvPicPr>
          <p:cNvPr id="160" name="Google Shape;1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6903" y="4551521"/>
            <a:ext cx="5150194" cy="77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of Replication Alternatives</a:t>
            </a:r>
            <a:endParaRPr/>
          </a:p>
        </p:txBody>
      </p:sp>
      <p:sp>
        <p:nvSpPr>
          <p:cNvPr id="168" name="Google Shape;168;p1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70" name="Google Shape;17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88840"/>
            <a:ext cx="8225143" cy="3326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Fragmentation</a:t>
            </a:r>
            <a:endParaRPr/>
          </a:p>
        </p:txBody>
      </p:sp>
      <p:sp>
        <p:nvSpPr>
          <p:cNvPr id="176" name="Google Shape;176;p1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Horizontal Fragmentation (HF)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Primary Horizontal Fragmentation (PHF)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Derived Horizontal Fragmentation (DHF)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Vertical Fragmentation (VF)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Hybrid Fragmentation (HF)</a:t>
            </a:r>
            <a:endParaRPr/>
          </a:p>
        </p:txBody>
      </p:sp>
      <p:sp>
        <p:nvSpPr>
          <p:cNvPr id="177" name="Google Shape;177;p1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78" name="Google Shape;178;p1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75">
                <a:latin typeface="Book Antiqua"/>
                <a:ea typeface="Book Antiqua"/>
                <a:cs typeface="Book Antiqua"/>
                <a:sym typeface="Book Antiqua"/>
              </a:rPr>
              <a:t>PHF – Information Requirements</a:t>
            </a:r>
            <a:endParaRPr/>
          </a:p>
        </p:txBody>
      </p:sp>
      <p:sp>
        <p:nvSpPr>
          <p:cNvPr id="184" name="Google Shape;184;p14"/>
          <p:cNvSpPr txBox="1"/>
          <p:nvPr>
            <p:ph idx="4294967295" type="body"/>
          </p:nvPr>
        </p:nvSpPr>
        <p:spPr>
          <a:xfrm>
            <a:off x="295220" y="1676549"/>
            <a:ext cx="7162726" cy="468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/>
              <a:t>Database Information</a:t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relationship</a:t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1" marL="742912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</a:pPr>
            <a:r>
              <a:rPr lang="en-US"/>
              <a:t>cardinality of each relation: </a:t>
            </a:r>
            <a:r>
              <a:rPr i="1" lang="en-US"/>
              <a:t>card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</a:t>
            </a:r>
            <a:endParaRPr/>
          </a:p>
        </p:txBody>
      </p:sp>
      <p:sp>
        <p:nvSpPr>
          <p:cNvPr id="185" name="Google Shape;185;p1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736" y="2348880"/>
            <a:ext cx="4608512" cy="293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- Information Requirements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405780" y="1268760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Application Information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b="1" lang="en-US">
                <a:solidFill>
                  <a:schemeClr val="dk2"/>
                </a:solidFill>
              </a:rPr>
              <a:t>simple predicates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: Given </a:t>
            </a:r>
            <a:r>
              <a:rPr i="1" lang="en-US"/>
              <a:t>R</a:t>
            </a:r>
            <a:r>
              <a:rPr lang="en-US"/>
              <a:t>[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lang="en-US"/>
              <a:t>], a simple predicate </a:t>
            </a:r>
            <a:r>
              <a:rPr i="1" lang="en-US"/>
              <a:t>p</a:t>
            </a:r>
            <a:r>
              <a:rPr baseline="-25000" i="1" lang="en-US"/>
              <a:t>j</a:t>
            </a:r>
            <a:r>
              <a:rPr lang="en-US"/>
              <a:t>  is</a:t>
            </a:r>
            <a:endParaRPr/>
          </a:p>
          <a:p>
            <a:pPr indent="-228600" lvl="2" marL="1143000" rtl="0" algn="l">
              <a:spcBef>
                <a:spcPts val="394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		</a:t>
            </a:r>
            <a:r>
              <a:rPr i="1" lang="en-US" sz="1969"/>
              <a:t>p</a:t>
            </a:r>
            <a:r>
              <a:rPr baseline="-25000" i="1" lang="en-US" sz="1969"/>
              <a:t>j</a:t>
            </a:r>
            <a:r>
              <a:rPr lang="en-US" sz="1969"/>
              <a:t> : </a:t>
            </a:r>
            <a:r>
              <a:rPr i="1" lang="en-US" sz="1969"/>
              <a:t>A</a:t>
            </a:r>
            <a:r>
              <a:rPr baseline="-25000" i="1" lang="en-US" sz="1969"/>
              <a:t>i</a:t>
            </a:r>
            <a:r>
              <a:rPr i="1" lang="en-US" sz="1969"/>
              <a:t> </a:t>
            </a:r>
            <a:r>
              <a:rPr lang="en-US" sz="1969"/>
              <a:t>θ</a:t>
            </a:r>
            <a:r>
              <a:rPr i="1" lang="en-US" sz="1969"/>
              <a:t>Value</a:t>
            </a:r>
            <a:endParaRPr i="1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where </a:t>
            </a:r>
            <a:r>
              <a:rPr lang="en-US" sz="1687"/>
              <a:t>θ</a:t>
            </a:r>
            <a:r>
              <a:rPr i="1" lang="en-US" sz="1687"/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lang="en-US"/>
              <a:t>{=,&lt;,≤,&gt;,≥,≠}, </a:t>
            </a:r>
            <a:r>
              <a:rPr i="1" lang="en-US"/>
              <a:t>Value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i="1" lang="en-US"/>
              <a:t>D</a:t>
            </a:r>
            <a:r>
              <a:rPr baseline="-25000" i="1" lang="en-US"/>
              <a:t>i</a:t>
            </a:r>
            <a:r>
              <a:rPr b="1" lang="en-US"/>
              <a:t>  </a:t>
            </a:r>
            <a:r>
              <a:rPr lang="en-US"/>
              <a:t>and </a:t>
            </a:r>
            <a:r>
              <a:rPr i="1" lang="en-US"/>
              <a:t>D</a:t>
            </a:r>
            <a:r>
              <a:rPr baseline="-25000" i="1" lang="en-US"/>
              <a:t>i</a:t>
            </a:r>
            <a:r>
              <a:rPr b="1" lang="en-US"/>
              <a:t> </a:t>
            </a:r>
            <a:r>
              <a:rPr lang="en-US"/>
              <a:t> is the domain of 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For  relation </a:t>
            </a:r>
            <a:r>
              <a:rPr i="1" lang="en-US"/>
              <a:t>R</a:t>
            </a:r>
            <a:r>
              <a:rPr lang="en-US"/>
              <a:t>  we define </a:t>
            </a:r>
            <a:r>
              <a:rPr i="1" lang="en-US"/>
              <a:t>Pr </a:t>
            </a:r>
            <a:r>
              <a:rPr lang="en-US"/>
              <a:t>= {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, …,</a:t>
            </a:r>
            <a:r>
              <a:rPr i="1" lang="en-US"/>
              <a:t>p</a:t>
            </a:r>
            <a:r>
              <a:rPr baseline="-25000" i="1" lang="en-US"/>
              <a:t>m</a:t>
            </a:r>
            <a:r>
              <a:rPr lang="en-US"/>
              <a:t>}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Example :</a:t>
            </a:r>
            <a:endParaRPr/>
          </a:p>
          <a:p>
            <a:pPr indent="-228600" lvl="3" marL="1600200" rtl="0" algn="l">
              <a:spcBef>
                <a:spcPts val="366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lang="en-US" sz="1828"/>
              <a:t>PNAME = "Maintenance"</a:t>
            </a:r>
            <a:endParaRPr/>
          </a:p>
          <a:p>
            <a:pPr indent="-228600" lvl="3" marL="1600200" rtl="0" algn="l">
              <a:spcBef>
                <a:spcPts val="366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lang="en-US" sz="1828"/>
              <a:t>BUDGET ≤ 200000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b="1" lang="en-US">
                <a:solidFill>
                  <a:schemeClr val="dk2"/>
                </a:solidFill>
              </a:rPr>
              <a:t>minterm predicates</a:t>
            </a:r>
            <a:r>
              <a:rPr lang="en-US">
                <a:solidFill>
                  <a:schemeClr val="dk2"/>
                </a:solidFill>
              </a:rPr>
              <a:t> </a:t>
            </a:r>
            <a:r>
              <a:rPr lang="en-US"/>
              <a:t>: Given 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Pr </a:t>
            </a:r>
            <a:r>
              <a:rPr lang="en-US"/>
              <a:t>= {</a:t>
            </a:r>
            <a:r>
              <a:rPr i="1" lang="en-US"/>
              <a:t>p</a:t>
            </a:r>
            <a:r>
              <a:rPr baseline="-25000" i="1" lang="en-US"/>
              <a:t>1</a:t>
            </a:r>
            <a:r>
              <a:rPr lang="en-US"/>
              <a:t>,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, …,</a:t>
            </a:r>
            <a:r>
              <a:rPr i="1" lang="en-US"/>
              <a:t>p</a:t>
            </a:r>
            <a:r>
              <a:rPr baseline="-25000" i="1" lang="en-US"/>
              <a:t>m</a:t>
            </a:r>
            <a:r>
              <a:rPr lang="en-US"/>
              <a:t>}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define </a:t>
            </a:r>
            <a:r>
              <a:rPr i="1" lang="en-US"/>
              <a:t>M </a:t>
            </a:r>
            <a:r>
              <a:rPr lang="en-US"/>
              <a:t>= {</a:t>
            </a:r>
            <a:r>
              <a:rPr i="1" lang="en-US"/>
              <a:t>m</a:t>
            </a:r>
            <a:r>
              <a:rPr baseline="-25000" i="1" lang="en-US"/>
              <a:t>1</a:t>
            </a:r>
            <a:r>
              <a:rPr lang="en-US"/>
              <a:t>,</a:t>
            </a:r>
            <a:r>
              <a:rPr i="1" lang="en-US"/>
              <a:t>m</a:t>
            </a:r>
            <a:r>
              <a:rPr baseline="-25000" i="1" lang="en-US"/>
              <a:t>2</a:t>
            </a:r>
            <a:r>
              <a:rPr lang="en-US"/>
              <a:t>,…,</a:t>
            </a:r>
            <a:r>
              <a:rPr i="1" lang="en-US"/>
              <a:t>m</a:t>
            </a:r>
            <a:r>
              <a:rPr baseline="-25000" i="1" lang="en-US"/>
              <a:t>r</a:t>
            </a:r>
            <a:r>
              <a:rPr lang="en-US"/>
              <a:t>} as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			M </a:t>
            </a:r>
            <a:r>
              <a:rPr lang="en-US"/>
              <a:t>= { </a:t>
            </a:r>
            <a:r>
              <a:rPr i="1" lang="en-US"/>
              <a:t>m</a:t>
            </a:r>
            <a:r>
              <a:rPr baseline="-25000" i="1" lang="en-US"/>
              <a:t>i </a:t>
            </a:r>
            <a:r>
              <a:rPr lang="en-US"/>
              <a:t>| </a:t>
            </a:r>
            <a:r>
              <a:rPr i="1" lang="en-US"/>
              <a:t>m</a:t>
            </a:r>
            <a:r>
              <a:rPr baseline="-25000" i="1" lang="en-US"/>
              <a:t>i</a:t>
            </a:r>
            <a:r>
              <a:rPr lang="en-US"/>
              <a:t> =  </a:t>
            </a:r>
            <a:r>
              <a:rPr lang="en-US" sz="3094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baseline="-25000" i="1" lang="en-US"/>
              <a:t>pj</a:t>
            </a:r>
            <a:r>
              <a:rPr baseline="-25000" lang="en-US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aseline="-25000" i="1" lang="en-US"/>
              <a:t>Pr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i="1" lang="en-US"/>
              <a:t>p</a:t>
            </a:r>
            <a:r>
              <a:rPr baseline="-25000" i="1" lang="en-US"/>
              <a:t>j</a:t>
            </a:r>
            <a:r>
              <a:rPr lang="en-US"/>
              <a:t>* }, 1≤</a:t>
            </a:r>
            <a:r>
              <a:rPr i="1" lang="en-US"/>
              <a:t>j</a:t>
            </a:r>
            <a:r>
              <a:rPr lang="en-US"/>
              <a:t>≤</a:t>
            </a:r>
            <a:r>
              <a:rPr i="1" lang="en-US"/>
              <a:t>m</a:t>
            </a:r>
            <a:r>
              <a:rPr lang="en-US"/>
              <a:t>, 1≤</a:t>
            </a:r>
            <a:r>
              <a:rPr i="1" lang="en-US"/>
              <a:t>i</a:t>
            </a:r>
            <a:r>
              <a:rPr lang="en-US"/>
              <a:t>≤</a:t>
            </a:r>
            <a:r>
              <a:rPr i="1" lang="en-US"/>
              <a:t>z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where</a:t>
            </a:r>
            <a:r>
              <a:rPr i="1" lang="en-US"/>
              <a:t> p</a:t>
            </a:r>
            <a:r>
              <a:rPr baseline="-25000" i="1" lang="en-US"/>
              <a:t>j</a:t>
            </a:r>
            <a:r>
              <a:rPr lang="en-US"/>
              <a:t>* = </a:t>
            </a:r>
            <a:r>
              <a:rPr i="1" lang="en-US"/>
              <a:t>p</a:t>
            </a:r>
            <a:r>
              <a:rPr baseline="-25000" i="1" lang="en-US"/>
              <a:t>j</a:t>
            </a:r>
            <a:r>
              <a:rPr lang="en-US"/>
              <a:t> or</a:t>
            </a:r>
            <a:r>
              <a:rPr i="1" lang="en-US"/>
              <a:t> p</a:t>
            </a:r>
            <a:r>
              <a:rPr baseline="-25000" i="1" lang="en-US"/>
              <a:t>j</a:t>
            </a:r>
            <a:r>
              <a:rPr lang="en-US"/>
              <a:t>* = ¬(</a:t>
            </a:r>
            <a:r>
              <a:rPr i="1" lang="en-US"/>
              <a:t>p</a:t>
            </a:r>
            <a:r>
              <a:rPr baseline="-25000" i="1" lang="en-US"/>
              <a:t>j</a:t>
            </a:r>
            <a:r>
              <a:rPr lang="en-US"/>
              <a:t>).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95" name="Google Shape;195;p1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Information Requirements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1</a:t>
            </a:r>
            <a:r>
              <a:rPr lang="en-US"/>
              <a:t>: PNAME="Maintenance"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 ∧</a:t>
            </a:r>
            <a:r>
              <a:rPr lang="en-US"/>
              <a:t> BUDGET≤200000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2</a:t>
            </a:r>
            <a:r>
              <a:rPr lang="en-US"/>
              <a:t>: </a:t>
            </a:r>
            <a:r>
              <a:rPr b="1" lang="en-US"/>
              <a:t>NOT</a:t>
            </a:r>
            <a:r>
              <a:rPr lang="en-US"/>
              <a:t>(PNAME="Maintenance")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 ∧</a:t>
            </a:r>
            <a:r>
              <a:rPr lang="en-US"/>
              <a:t> BUDGET≤200000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3</a:t>
            </a:r>
            <a:r>
              <a:rPr lang="en-US"/>
              <a:t>: PNAME= "Maintenance"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 ∧</a:t>
            </a:r>
            <a:r>
              <a:rPr lang="en-US"/>
              <a:t> </a:t>
            </a:r>
            <a:r>
              <a:rPr b="1" lang="en-US"/>
              <a:t>NOT</a:t>
            </a:r>
            <a:r>
              <a:rPr lang="en-US"/>
              <a:t>(BUDGET≤200000)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4</a:t>
            </a:r>
            <a:r>
              <a:rPr lang="en-US"/>
              <a:t>: </a:t>
            </a:r>
            <a:r>
              <a:rPr b="1" lang="en-US"/>
              <a:t>NOT</a:t>
            </a:r>
            <a:r>
              <a:rPr lang="en-US"/>
              <a:t>(PNAME="Maintenance")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 ∧</a:t>
            </a:r>
            <a:r>
              <a:rPr lang="en-US"/>
              <a:t> </a:t>
            </a:r>
            <a:r>
              <a:rPr b="1" lang="en-US"/>
              <a:t>NOT</a:t>
            </a:r>
            <a:r>
              <a:rPr lang="en-US"/>
              <a:t>(BUDGET≤200000)</a:t>
            </a:r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Information Requirements</a:t>
            </a:r>
            <a:endParaRPr/>
          </a:p>
        </p:txBody>
      </p:sp>
      <p:sp>
        <p:nvSpPr>
          <p:cNvPr id="209" name="Google Shape;209;p1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Application Information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❑"/>
            </a:pPr>
            <a:r>
              <a:rPr b="1" lang="en-US">
                <a:solidFill>
                  <a:schemeClr val="dk2"/>
                </a:solidFill>
              </a:rPr>
              <a:t>minterm selectivitie</a:t>
            </a:r>
            <a:r>
              <a:rPr lang="en-US">
                <a:solidFill>
                  <a:schemeClr val="dk2"/>
                </a:solidFill>
              </a:rPr>
              <a:t>s</a:t>
            </a:r>
            <a:r>
              <a:rPr lang="en-US"/>
              <a:t>: </a:t>
            </a:r>
            <a:r>
              <a:rPr i="1" lang="en-US"/>
              <a:t>sel</a:t>
            </a:r>
            <a:r>
              <a:rPr lang="en-US"/>
              <a:t>(</a:t>
            </a:r>
            <a:r>
              <a:rPr i="1" lang="en-US"/>
              <a:t>m</a:t>
            </a:r>
            <a:r>
              <a:rPr baseline="-25000" i="1" lang="en-US"/>
              <a:t>i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The number of tuples of the relation that would be accessed by a user query which is specified according to a given minterm predicate </a:t>
            </a:r>
            <a:r>
              <a:rPr i="1" lang="en-US"/>
              <a:t>m</a:t>
            </a:r>
            <a:r>
              <a:rPr baseline="-25000" i="1" lang="en-US"/>
              <a:t>i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❑"/>
            </a:pPr>
            <a:r>
              <a:rPr b="1" lang="en-US">
                <a:solidFill>
                  <a:schemeClr val="dk2"/>
                </a:solidFill>
              </a:rPr>
              <a:t>access frequencies</a:t>
            </a:r>
            <a:r>
              <a:rPr lang="en-US"/>
              <a:t>: </a:t>
            </a:r>
            <a:r>
              <a:rPr i="1" lang="en-US"/>
              <a:t>acc</a:t>
            </a:r>
            <a:r>
              <a:rPr lang="en-US"/>
              <a:t>(</a:t>
            </a:r>
            <a:r>
              <a:rPr i="1" lang="en-US"/>
              <a:t>q</a:t>
            </a:r>
            <a:r>
              <a:rPr baseline="-25000" i="1" lang="en-US"/>
              <a:t>i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The frequency with which a user application </a:t>
            </a:r>
            <a:r>
              <a:rPr i="1" lang="en-US"/>
              <a:t>qi</a:t>
            </a:r>
            <a:r>
              <a:rPr lang="en-US"/>
              <a:t>  accesses data.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Access frequency for a minterm predicate can also be defined.</a:t>
            </a:r>
            <a:endParaRPr/>
          </a:p>
        </p:txBody>
      </p:sp>
      <p:sp>
        <p:nvSpPr>
          <p:cNvPr id="210" name="Google Shape;210;p1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11" name="Google Shape;211;p17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Horizontal Fragmentation</a:t>
            </a:r>
            <a:endParaRPr/>
          </a:p>
        </p:txBody>
      </p:sp>
      <p:sp>
        <p:nvSpPr>
          <p:cNvPr id="217" name="Google Shape;217;p1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Definition :</a:t>
            </a:r>
            <a:endParaRPr/>
          </a:p>
          <a:p>
            <a:pPr indent="-228600" lvl="3" marL="16002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i="1" lang="en-US" sz="1828"/>
              <a:t>R</a:t>
            </a:r>
            <a:r>
              <a:rPr baseline="-25000" i="1" lang="en-US" sz="1828"/>
              <a:t>j</a:t>
            </a:r>
            <a:r>
              <a:rPr lang="en-US" sz="1828"/>
              <a:t> = </a:t>
            </a:r>
            <a:r>
              <a:rPr lang="en-US" sz="1828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i="1" lang="en-US" sz="1828"/>
              <a:t>Fj</a:t>
            </a:r>
            <a:r>
              <a:rPr lang="en-US" sz="1828"/>
              <a:t>(</a:t>
            </a:r>
            <a:r>
              <a:rPr i="1" lang="en-US" sz="1828"/>
              <a:t>R</a:t>
            </a:r>
            <a:r>
              <a:rPr lang="en-US" sz="1828"/>
              <a:t>),  1 ≤ </a:t>
            </a:r>
            <a:r>
              <a:rPr i="1" lang="en-US" sz="1828"/>
              <a:t>j</a:t>
            </a:r>
            <a:r>
              <a:rPr lang="en-US" sz="1828"/>
              <a:t> ≤ </a:t>
            </a:r>
            <a:r>
              <a:rPr i="1" lang="en-US" sz="1828"/>
              <a:t>w</a:t>
            </a:r>
            <a:endParaRPr sz="1828"/>
          </a:p>
          <a:p>
            <a:pPr indent="0" lvl="1" marL="514323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where </a:t>
            </a:r>
            <a:r>
              <a:rPr i="1" lang="en-US"/>
              <a:t>F</a:t>
            </a:r>
            <a:r>
              <a:rPr baseline="-25000" i="1" lang="en-US"/>
              <a:t>j</a:t>
            </a:r>
            <a:r>
              <a:rPr lang="en-US"/>
              <a:t> is a selection formula, which is (preferably) a minterm predicate.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/>
              <a:t>Therefore,</a:t>
            </a:r>
            <a:endParaRPr/>
          </a:p>
          <a:p>
            <a:pPr indent="0" lvl="1" marL="514323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A horizontal fragment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of relation </a:t>
            </a:r>
            <a:r>
              <a:rPr i="1" lang="en-US"/>
              <a:t>R</a:t>
            </a:r>
            <a:r>
              <a:rPr lang="en-US"/>
              <a:t> consists of all the tuples of </a:t>
            </a:r>
            <a:r>
              <a:rPr i="1" lang="en-US"/>
              <a:t>R</a:t>
            </a:r>
            <a:r>
              <a:rPr lang="en-US"/>
              <a:t> which satisfy a minterm predicate </a:t>
            </a:r>
            <a:r>
              <a:rPr i="1" lang="en-US"/>
              <a:t>m</a:t>
            </a:r>
            <a:r>
              <a:rPr baseline="-25000" i="1" lang="en-US"/>
              <a:t>i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spcBef>
                <a:spcPts val="647"/>
              </a:spcBef>
              <a:spcAft>
                <a:spcPts val="0"/>
              </a:spcAft>
              <a:buSzPts val="168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r>
              <a:rPr lang="en-US" sz="3234">
                <a:latin typeface="Noto Sans Symbols"/>
                <a:ea typeface="Noto Sans Symbols"/>
                <a:cs typeface="Noto Sans Symbols"/>
                <a:sym typeface="Noto Sans Symbols"/>
              </a:rPr>
              <a:t>🡻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1" marL="514323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Given a set of minterm predicates </a:t>
            </a:r>
            <a:r>
              <a:rPr i="1" lang="en-US"/>
              <a:t>M,</a:t>
            </a:r>
            <a:r>
              <a:rPr lang="en-US"/>
              <a:t> there are as many horizontal fragments of relation </a:t>
            </a:r>
            <a:r>
              <a:rPr i="1" lang="en-US"/>
              <a:t>R</a:t>
            </a:r>
            <a:r>
              <a:rPr lang="en-US"/>
              <a:t> as there are minterm predicates. </a:t>
            </a:r>
            <a:endParaRPr/>
          </a:p>
          <a:p>
            <a:pPr indent="0" lvl="1" marL="514323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lang="en-US"/>
              <a:t>Set of horizontal fragments also referred to as </a:t>
            </a:r>
            <a:r>
              <a:rPr lang="en-US">
                <a:solidFill>
                  <a:srgbClr val="FF0000"/>
                </a:solidFill>
              </a:rPr>
              <a:t>minterm fragments</a:t>
            </a:r>
            <a:r>
              <a:rPr i="1" lang="en-US"/>
              <a:t>.</a:t>
            </a:r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19" name="Google Shape;219;p18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Algorithm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Given:</a:t>
            </a:r>
            <a:r>
              <a:rPr lang="en-US"/>
              <a:t>	A relation </a:t>
            </a:r>
            <a:r>
              <a:rPr i="1" lang="en-US"/>
              <a:t>R,</a:t>
            </a:r>
            <a:r>
              <a:rPr lang="en-US"/>
              <a:t> the set of simple predicates </a:t>
            </a:r>
            <a:r>
              <a:rPr i="1" lang="en-US"/>
              <a:t>Pr</a:t>
            </a:r>
            <a:endParaRPr i="1"/>
          </a:p>
          <a:p>
            <a:pPr indent="-1259041" lvl="0" marL="1259041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Output:</a:t>
            </a:r>
            <a:r>
              <a:rPr lang="en-US"/>
              <a:t>	The set of fragments of </a:t>
            </a:r>
            <a:r>
              <a:rPr i="1" lang="en-US"/>
              <a:t>R</a:t>
            </a:r>
            <a:r>
              <a:rPr lang="en-US"/>
              <a:t> = {</a:t>
            </a:r>
            <a:r>
              <a:rPr i="1" lang="en-US"/>
              <a:t>R</a:t>
            </a:r>
            <a:r>
              <a:rPr baseline="-25000" i="1" lang="en-US"/>
              <a:t>1</a:t>
            </a:r>
            <a:r>
              <a:rPr i="1" lang="en-US"/>
              <a:t>,</a:t>
            </a:r>
            <a:r>
              <a:rPr lang="en-US"/>
              <a:t> </a:t>
            </a:r>
            <a:r>
              <a:rPr i="1" lang="en-US"/>
              <a:t>R</a:t>
            </a:r>
            <a:r>
              <a:rPr baseline="-25000" i="1" lang="en-US"/>
              <a:t>2</a:t>
            </a:r>
            <a:r>
              <a:rPr i="1" lang="en-US"/>
              <a:t>,</a:t>
            </a:r>
            <a:r>
              <a:rPr lang="en-US"/>
              <a:t>…,</a:t>
            </a:r>
            <a:r>
              <a:rPr i="1" lang="en-US"/>
              <a:t>R</a:t>
            </a:r>
            <a:r>
              <a:rPr baseline="-25000" i="1" lang="en-US"/>
              <a:t>w</a:t>
            </a:r>
            <a:r>
              <a:rPr lang="en-US"/>
              <a:t>} which obey the fragmentation rules.</a:t>
            </a:r>
            <a:endParaRPr/>
          </a:p>
          <a:p>
            <a:pPr indent="-342900" lvl="0" marL="342900" rtl="0" algn="l">
              <a:spcBef>
                <a:spcPts val="132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320"/>
              </a:spcBef>
              <a:spcAft>
                <a:spcPts val="0"/>
              </a:spcAft>
              <a:buSzPts val="1680"/>
              <a:buNone/>
            </a:pPr>
            <a:r>
              <a:rPr lang="en-US"/>
              <a:t>Preliminaries :</a:t>
            </a:r>
            <a:endParaRPr/>
          </a:p>
          <a:p>
            <a:pPr indent="-228588" lvl="1" marL="685765" rtl="0" algn="l"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i="1" lang="en-US"/>
              <a:t>Pr</a:t>
            </a:r>
            <a:r>
              <a:rPr lang="en-US"/>
              <a:t>  should be </a:t>
            </a:r>
            <a:r>
              <a:rPr i="1" lang="en-US"/>
              <a:t>complete</a:t>
            </a:r>
            <a:endParaRPr/>
          </a:p>
          <a:p>
            <a:pPr indent="-228588" lvl="1" marL="685765" rtl="0" algn="l"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i="1" lang="en-US"/>
              <a:t>Pr</a:t>
            </a:r>
            <a:r>
              <a:rPr lang="en-US"/>
              <a:t>  should be </a:t>
            </a:r>
            <a:r>
              <a:rPr i="1" lang="en-US"/>
              <a:t>minimal</a:t>
            </a:r>
            <a:endParaRPr/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457200" y="1268760"/>
            <a:ext cx="8229600" cy="486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Introduction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rgbClr val="0070C0"/>
                </a:solidFill>
              </a:rPr>
              <a:t>Distributed and Parallel Database Design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Distributed Data Control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Distributed Query Processing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Distributed Transaction Processing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Data Replication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Database Integration – Multidatabase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Parallel Database Systems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Peer-to-Peer Data Management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Big Data Processing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NoSQL, NewSQL and Polystores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Web Data Management </a:t>
            </a:r>
            <a:endParaRPr/>
          </a:p>
        </p:txBody>
      </p:sp>
      <p:sp>
        <p:nvSpPr>
          <p:cNvPr id="84" name="Google Shape;84;p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85" name="Google Shape;85;p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of Simple Predicates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 set of simple predicates </a:t>
            </a:r>
            <a:r>
              <a:rPr i="1" lang="en-US"/>
              <a:t>Pr</a:t>
            </a:r>
            <a:r>
              <a:rPr lang="en-US"/>
              <a:t> is said to be </a:t>
            </a:r>
            <a:r>
              <a:rPr i="1" lang="en-US">
                <a:solidFill>
                  <a:schemeClr val="hlink"/>
                </a:solidFill>
              </a:rPr>
              <a:t>complete</a:t>
            </a:r>
            <a:r>
              <a:rPr lang="en-US"/>
              <a:t> if and only if the accesses to the tuples of the minterm fragments defined on </a:t>
            </a:r>
            <a:r>
              <a:rPr i="1" lang="en-US"/>
              <a:t>Pr</a:t>
            </a:r>
            <a:r>
              <a:rPr lang="en-US"/>
              <a:t> requires that two tuples of the same minterm fragment have the same probability of being accessed by any application.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Example :</a:t>
            </a:r>
            <a:endParaRPr/>
          </a:p>
          <a:p>
            <a:pPr indent="-228588" lvl="1" marL="685765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Assume PROJ[PNO,PNAME,BUDGET,LOC] has two applications defined on it.</a:t>
            </a:r>
            <a:endParaRPr/>
          </a:p>
          <a:p>
            <a:pPr indent="-228588" lvl="1" marL="685765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Find the budgets of projects at each location.	(1)</a:t>
            </a:r>
            <a:endParaRPr/>
          </a:p>
          <a:p>
            <a:pPr indent="-228588" lvl="1" marL="685765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Find projects with budgets less than $200000.	(2)</a:t>
            </a:r>
            <a:endParaRPr/>
          </a:p>
        </p:txBody>
      </p:sp>
      <p:sp>
        <p:nvSpPr>
          <p:cNvPr id="234" name="Google Shape;234;p2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35" name="Google Shape;235;p2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of Simple Predicates</a:t>
            </a:r>
            <a:endParaRPr/>
          </a:p>
        </p:txBody>
      </p:sp>
      <p:sp>
        <p:nvSpPr>
          <p:cNvPr id="241" name="Google Shape;241;p2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According to (1),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Pr</a:t>
            </a:r>
            <a:r>
              <a:rPr lang="en-US"/>
              <a:t>={LOC=“Montreal”,LOC=“New York”,LOC=“Paris”} 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which is not complete with respect to (2). 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Modify</a:t>
            </a:r>
            <a:endParaRPr/>
          </a:p>
          <a:p>
            <a:pPr indent="-285750" lvl="1" marL="74295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Pr</a:t>
            </a:r>
            <a:r>
              <a:rPr lang="en-US"/>
              <a:t> ={LOC=“Montreal”,LOC=“New York”,LOC=“Paris”, BUDGET≤200000,BUDGET&gt;200000}</a:t>
            </a:r>
            <a:endParaRPr/>
          </a:p>
          <a:p>
            <a:pPr indent="-342900" lvl="0" marL="342900" rtl="0" algn="l">
              <a:spcBef>
                <a:spcPts val="144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 which is complete.</a:t>
            </a:r>
            <a:endParaRPr/>
          </a:p>
        </p:txBody>
      </p:sp>
      <p:sp>
        <p:nvSpPr>
          <p:cNvPr id="242" name="Google Shape;242;p2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Minimality of Simple Predicates</a:t>
            </a:r>
            <a:endParaRPr/>
          </a:p>
        </p:txBody>
      </p:sp>
      <p:sp>
        <p:nvSpPr>
          <p:cNvPr id="249" name="Google Shape;249;p2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If a predicate influences how fragmentation is performed, (i.e., causes a fragment </a:t>
            </a:r>
            <a:r>
              <a:rPr i="1" lang="en-US"/>
              <a:t>f</a:t>
            </a:r>
            <a:r>
              <a:rPr lang="en-US"/>
              <a:t> to be further fragmented into, say,</a:t>
            </a:r>
            <a:r>
              <a:rPr i="1" lang="en-US"/>
              <a:t> f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and</a:t>
            </a:r>
            <a:r>
              <a:rPr i="1" lang="en-US"/>
              <a:t> f</a:t>
            </a:r>
            <a:r>
              <a:rPr baseline="-25000" i="1" lang="en-US"/>
              <a:t>j</a:t>
            </a:r>
            <a:r>
              <a:rPr lang="en-US"/>
              <a:t>) then there should be at least one application that accesses </a:t>
            </a:r>
            <a:r>
              <a:rPr i="1" lang="en-US"/>
              <a:t>f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 and</a:t>
            </a:r>
            <a:r>
              <a:rPr i="1" lang="en-US"/>
              <a:t> f</a:t>
            </a:r>
            <a:r>
              <a:rPr baseline="-25000" i="1" lang="en-US"/>
              <a:t>j</a:t>
            </a:r>
            <a:r>
              <a:rPr lang="en-US"/>
              <a:t> differently.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In other words, the simple predicate should be </a:t>
            </a:r>
            <a:r>
              <a:rPr i="1" lang="en-US"/>
              <a:t>relevant</a:t>
            </a:r>
            <a:r>
              <a:rPr lang="en-US"/>
              <a:t> in determining a fragmentation.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If all the predicates of a set </a:t>
            </a:r>
            <a:r>
              <a:rPr i="1" lang="en-US"/>
              <a:t>Pr</a:t>
            </a:r>
            <a:r>
              <a:rPr lang="en-US"/>
              <a:t> are relevant, then </a:t>
            </a:r>
            <a:r>
              <a:rPr i="1" lang="en-US"/>
              <a:t>Pr</a:t>
            </a:r>
            <a:r>
              <a:rPr lang="en-US"/>
              <a:t> is </a:t>
            </a:r>
            <a:r>
              <a:rPr i="1" lang="en-US"/>
              <a:t>minimal</a:t>
            </a:r>
            <a:r>
              <a:rPr lang="en-US"/>
              <a:t>.</a:t>
            </a:r>
            <a:endParaRPr/>
          </a:p>
        </p:txBody>
      </p:sp>
      <p:sp>
        <p:nvSpPr>
          <p:cNvPr id="250" name="Google Shape;250;p2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51" name="Google Shape;251;p2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2" name="Google Shape;252;p22"/>
          <p:cNvGrpSpPr/>
          <p:nvPr/>
        </p:nvGrpSpPr>
        <p:grpSpPr>
          <a:xfrm>
            <a:off x="2951820" y="4792651"/>
            <a:ext cx="2756555" cy="1012612"/>
            <a:chOff x="2951820" y="4792651"/>
            <a:chExt cx="2756555" cy="1012612"/>
          </a:xfrm>
        </p:grpSpPr>
        <p:pic>
          <p:nvPicPr>
            <p:cNvPr id="253" name="Google Shape;25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951820" y="4792651"/>
              <a:ext cx="2756555" cy="101261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4" name="Google Shape;254;p22"/>
            <p:cNvCxnSpPr/>
            <p:nvPr/>
          </p:nvCxnSpPr>
          <p:spPr>
            <a:xfrm flipH="1" rot="10800000">
              <a:off x="4220750" y="5194563"/>
              <a:ext cx="218700" cy="20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Minimality of Simple Predicates</a:t>
            </a:r>
            <a:endParaRPr/>
          </a:p>
        </p:txBody>
      </p:sp>
      <p:sp>
        <p:nvSpPr>
          <p:cNvPr id="260" name="Google Shape;260;p2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Example :</a:t>
            </a:r>
            <a:endParaRPr/>
          </a:p>
          <a:p>
            <a:pPr indent="-228588" lvl="1" marL="685765" rtl="0" algn="l"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Pr</a:t>
            </a:r>
            <a:r>
              <a:rPr lang="en-US"/>
              <a:t> ={LOC=“Montreal”,LOC=“New York”, LOC=“Paris”,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BUDGET≤200000,BUDGET&gt;200000}</a:t>
            </a:r>
            <a:endParaRPr/>
          </a:p>
          <a:p>
            <a:pPr indent="0" lvl="0" marL="0" rtl="0" algn="l">
              <a:spcBef>
                <a:spcPts val="1680"/>
              </a:spcBef>
              <a:spcAft>
                <a:spcPts val="0"/>
              </a:spcAft>
              <a:buSzPts val="1680"/>
              <a:buNone/>
            </a:pPr>
            <a:r>
              <a:rPr lang="en-US"/>
              <a:t>is minimal (in addition to being complete). However, if we add</a:t>
            </a:r>
            <a:endParaRPr/>
          </a:p>
          <a:p>
            <a:pPr indent="-228588" lvl="1" marL="685765" rtl="0" algn="l"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/>
              <a:t>PNAME = “Instrumentation”</a:t>
            </a:r>
            <a:endParaRPr/>
          </a:p>
          <a:p>
            <a:pPr indent="0" lvl="0" marL="0" rtl="0" algn="l">
              <a:spcBef>
                <a:spcPts val="1680"/>
              </a:spcBef>
              <a:spcAft>
                <a:spcPts val="0"/>
              </a:spcAft>
              <a:buSzPts val="1680"/>
              <a:buNone/>
            </a:pPr>
            <a:r>
              <a:rPr lang="en-US"/>
              <a:t>then </a:t>
            </a:r>
            <a:r>
              <a:rPr i="1" lang="en-US"/>
              <a:t>Pr</a:t>
            </a:r>
            <a:r>
              <a:rPr lang="en-US"/>
              <a:t>  is not minimal.</a:t>
            </a:r>
            <a:endParaRPr/>
          </a:p>
        </p:txBody>
      </p:sp>
      <p:sp>
        <p:nvSpPr>
          <p:cNvPr id="261" name="Google Shape;261;p2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COM_MIN Algorithm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00088" lvl="0" marL="1200088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Given:</a:t>
            </a:r>
            <a:r>
              <a:rPr lang="en-US"/>
              <a:t>	a relation </a:t>
            </a:r>
            <a:r>
              <a:rPr i="1" lang="en-US"/>
              <a:t>R </a:t>
            </a:r>
            <a:r>
              <a:rPr lang="en-US"/>
              <a:t>and a set of simple predicates </a:t>
            </a:r>
            <a:r>
              <a:rPr i="1" lang="en-US"/>
              <a:t>Pr</a:t>
            </a:r>
            <a:r>
              <a:rPr lang="en-US"/>
              <a:t> </a:t>
            </a:r>
            <a:endParaRPr/>
          </a:p>
          <a:p>
            <a:pPr indent="-1200088" lvl="0" marL="1200088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Output:</a:t>
            </a:r>
            <a:r>
              <a:rPr lang="en-US"/>
              <a:t>	a </a:t>
            </a:r>
            <a:r>
              <a:rPr i="1" lang="en-US"/>
              <a:t>complete</a:t>
            </a:r>
            <a:r>
              <a:rPr lang="en-US"/>
              <a:t> and </a:t>
            </a:r>
            <a:r>
              <a:rPr i="1" lang="en-US"/>
              <a:t>minimal</a:t>
            </a:r>
            <a:r>
              <a:rPr lang="en-US"/>
              <a:t> set of simple predicates </a:t>
            </a:r>
            <a:r>
              <a:rPr i="1" lang="en-US"/>
              <a:t>Pr' </a:t>
            </a:r>
            <a:r>
              <a:rPr lang="en-US"/>
              <a:t>for </a:t>
            </a:r>
            <a:r>
              <a:rPr i="1" lang="en-US"/>
              <a:t>Pr	</a:t>
            </a:r>
            <a:endParaRPr/>
          </a:p>
          <a:p>
            <a:pPr indent="-1200088" lvl="0" marL="1200088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200088" lvl="0" marL="1200088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1200088" lvl="0" marL="1200088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i="1" lang="en-US">
                <a:solidFill>
                  <a:schemeClr val="hlink"/>
                </a:solidFill>
              </a:rPr>
              <a:t>Rule 1</a:t>
            </a:r>
            <a:r>
              <a:rPr lang="en-US">
                <a:solidFill>
                  <a:schemeClr val="hlink"/>
                </a:solidFill>
              </a:rPr>
              <a:t>:</a:t>
            </a:r>
            <a:r>
              <a:rPr lang="en-US"/>
              <a:t>	a relation or fragment is partitioned into at least two parts which are accessed differently by at least one application.</a:t>
            </a:r>
            <a:endParaRPr/>
          </a:p>
        </p:txBody>
      </p:sp>
      <p:sp>
        <p:nvSpPr>
          <p:cNvPr id="269" name="Google Shape;269;p2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70" name="Google Shape;270;p24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COM_MIN Algorithm</a:t>
            </a:r>
            <a:endParaRPr/>
          </a:p>
        </p:txBody>
      </p:sp>
      <p:sp>
        <p:nvSpPr>
          <p:cNvPr id="276" name="Google Shape;276;p25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280"/>
              <a:buFont typeface="Noto Sans Symbols"/>
              <a:buChar char="❶"/>
            </a:pPr>
            <a:r>
              <a:rPr lang="en-US"/>
              <a:t>Initialization 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find a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 sz="1687"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i="1" lang="en-US"/>
              <a:t>Pr</a:t>
            </a:r>
            <a:r>
              <a:rPr lang="en-US"/>
              <a:t> such that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 partitions </a:t>
            </a:r>
            <a:r>
              <a:rPr i="1" lang="en-US"/>
              <a:t>R</a:t>
            </a:r>
            <a:r>
              <a:rPr lang="en-US"/>
              <a:t> according to </a:t>
            </a:r>
            <a:r>
              <a:rPr i="1" lang="en-US"/>
              <a:t>Rule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set </a:t>
            </a:r>
            <a:r>
              <a:rPr i="1" lang="en-US"/>
              <a:t>Pr' </a:t>
            </a:r>
            <a:r>
              <a:rPr lang="en-US"/>
              <a:t>=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 ; </a:t>
            </a:r>
            <a:r>
              <a:rPr i="1" lang="en-US"/>
              <a:t>Pr</a:t>
            </a:r>
            <a:r>
              <a:rPr lang="en-US"/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i="1" lang="en-US"/>
              <a:t>Pr</a:t>
            </a:r>
            <a:r>
              <a:rPr lang="en-US"/>
              <a:t> – {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}</a:t>
            </a:r>
            <a:r>
              <a:rPr i="1" lang="en-US"/>
              <a:t> </a:t>
            </a:r>
            <a:r>
              <a:rPr lang="en-US"/>
              <a:t>; </a:t>
            </a:r>
            <a:r>
              <a:rPr i="1" lang="en-US"/>
              <a:t>F</a:t>
            </a:r>
            <a:r>
              <a:rPr lang="en-US"/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/>
              <a:t>{</a:t>
            </a:r>
            <a:r>
              <a:rPr i="1" lang="en-US"/>
              <a:t>f</a:t>
            </a:r>
            <a:r>
              <a:rPr baseline="-25000" i="1" lang="en-US"/>
              <a:t>i</a:t>
            </a:r>
            <a:r>
              <a:rPr lang="en-US"/>
              <a:t>}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❷"/>
            </a:pPr>
            <a:r>
              <a:rPr lang="en-US"/>
              <a:t>Iteratively add predicates to </a:t>
            </a:r>
            <a:r>
              <a:rPr i="1" lang="en-US"/>
              <a:t>Pr' </a:t>
            </a:r>
            <a:r>
              <a:rPr lang="en-US"/>
              <a:t> until it is complete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find a </a:t>
            </a:r>
            <a:r>
              <a:rPr i="1" lang="en-US"/>
              <a:t>p</a:t>
            </a:r>
            <a:r>
              <a:rPr baseline="-25000" i="1" lang="en-US"/>
              <a:t>j</a:t>
            </a:r>
            <a:r>
              <a:rPr i="1" lang="en-US"/>
              <a:t> </a:t>
            </a:r>
            <a:r>
              <a:rPr lang="en-US" sz="1687"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i="1" lang="en-US"/>
              <a:t>Pr</a:t>
            </a:r>
            <a:r>
              <a:rPr lang="en-US"/>
              <a:t> such that </a:t>
            </a:r>
            <a:r>
              <a:rPr i="1" lang="en-US"/>
              <a:t>p</a:t>
            </a:r>
            <a:r>
              <a:rPr baseline="-25000" i="1" lang="en-US"/>
              <a:t>j</a:t>
            </a:r>
            <a:r>
              <a:rPr lang="en-US"/>
              <a:t> partitions some </a:t>
            </a:r>
            <a:r>
              <a:rPr i="1" lang="en-US"/>
              <a:t>f</a:t>
            </a:r>
            <a:r>
              <a:rPr baseline="-25000" i="1" lang="en-US"/>
              <a:t>k</a:t>
            </a:r>
            <a:r>
              <a:rPr lang="en-US"/>
              <a:t>  defined according to minterm predicate over </a:t>
            </a:r>
            <a:r>
              <a:rPr i="1" lang="en-US"/>
              <a:t>Pr' </a:t>
            </a:r>
            <a:r>
              <a:rPr lang="en-US"/>
              <a:t>according to </a:t>
            </a:r>
            <a:r>
              <a:rPr i="1" lang="en-US"/>
              <a:t>Rule 1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set </a:t>
            </a:r>
            <a:r>
              <a:rPr i="1" lang="en-US"/>
              <a:t>Pr'</a:t>
            </a:r>
            <a:r>
              <a:rPr lang="en-US"/>
              <a:t> = </a:t>
            </a:r>
            <a:r>
              <a:rPr i="1" lang="en-US"/>
              <a:t>Pr'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{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}; </a:t>
            </a:r>
            <a:r>
              <a:rPr i="1" lang="en-US"/>
              <a:t>Pr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i="1" lang="en-US"/>
              <a:t>Pr</a:t>
            </a:r>
            <a:r>
              <a:rPr lang="en-US"/>
              <a:t> – {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lang="en-US"/>
              <a:t>}; </a:t>
            </a:r>
            <a:r>
              <a:rPr i="1" lang="en-US"/>
              <a:t>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/>
              <a:t> </a:t>
            </a:r>
            <a:r>
              <a:rPr i="1" lang="en-US"/>
              <a:t>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/>
              <a:t> {</a:t>
            </a:r>
            <a:r>
              <a:rPr i="1" lang="en-US"/>
              <a:t>f</a:t>
            </a:r>
            <a:r>
              <a:rPr baseline="-25000" i="1" lang="en-US"/>
              <a:t>i</a:t>
            </a:r>
            <a:r>
              <a:rPr lang="en-US"/>
              <a:t>}       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600"/>
              <a:buChar char="❑"/>
            </a:pPr>
            <a:r>
              <a:rPr lang="en-US"/>
              <a:t>if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∃</a:t>
            </a:r>
            <a:r>
              <a:rPr i="1" lang="en-US"/>
              <a:t>p</a:t>
            </a:r>
            <a:r>
              <a:rPr baseline="-25000" i="1" lang="en-US"/>
              <a:t>k</a:t>
            </a:r>
            <a:r>
              <a:rPr lang="en-US"/>
              <a:t> </a:t>
            </a:r>
            <a:r>
              <a:rPr lang="en-US" sz="1687"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i="1" lang="en-US"/>
              <a:t>Pr' </a:t>
            </a:r>
            <a:r>
              <a:rPr lang="en-US"/>
              <a:t>which is nonrelevant then</a:t>
            </a:r>
            <a:endParaRPr/>
          </a:p>
          <a:p>
            <a:pPr indent="-228600" lvl="3" marL="1600200" rtl="0" algn="l">
              <a:spcBef>
                <a:spcPts val="394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i="1" lang="en-US" sz="1828"/>
              <a:t>Pr'</a:t>
            </a:r>
            <a:r>
              <a:rPr lang="en-US" sz="1828"/>
              <a:t> </a:t>
            </a:r>
            <a:r>
              <a:rPr lang="en-US" sz="1828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28"/>
              <a:t> </a:t>
            </a:r>
            <a:r>
              <a:rPr i="1" lang="en-US" sz="1969"/>
              <a:t>Pr</a:t>
            </a:r>
            <a:r>
              <a:rPr lang="en-US" sz="1969"/>
              <a:t> – {</a:t>
            </a:r>
            <a:r>
              <a:rPr i="1" lang="en-US" sz="1969"/>
              <a:t>p</a:t>
            </a:r>
            <a:r>
              <a:rPr baseline="-25000" i="1" lang="en-US" sz="1969"/>
              <a:t>i</a:t>
            </a:r>
            <a:r>
              <a:rPr lang="en-US" sz="1969"/>
              <a:t>}</a:t>
            </a:r>
            <a:endParaRPr i="1" sz="1828"/>
          </a:p>
          <a:p>
            <a:pPr indent="-228600" lvl="3" marL="1600200" rtl="0" algn="l">
              <a:spcBef>
                <a:spcPts val="394"/>
              </a:spcBef>
              <a:spcAft>
                <a:spcPts val="0"/>
              </a:spcAft>
              <a:buSzPts val="1280"/>
              <a:buFont typeface="Arial"/>
              <a:buNone/>
            </a:pPr>
            <a:r>
              <a:rPr i="1" lang="en-US" sz="1828"/>
              <a:t>F</a:t>
            </a:r>
            <a:r>
              <a:rPr lang="en-US" sz="1828"/>
              <a:t> 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lang="en-US" sz="1828"/>
              <a:t>  </a:t>
            </a:r>
            <a:r>
              <a:rPr i="1" lang="en-US" sz="1828"/>
              <a:t>F</a:t>
            </a:r>
            <a:r>
              <a:rPr lang="en-US" sz="1828"/>
              <a:t> – </a:t>
            </a:r>
            <a:r>
              <a:rPr lang="en-US" sz="1969"/>
              <a:t>{</a:t>
            </a:r>
            <a:r>
              <a:rPr i="1" lang="en-US" sz="1969"/>
              <a:t>f</a:t>
            </a:r>
            <a:r>
              <a:rPr baseline="-25000" i="1" lang="en-US" sz="1969"/>
              <a:t>i</a:t>
            </a:r>
            <a:r>
              <a:rPr lang="en-US" sz="1969"/>
              <a:t>}</a:t>
            </a:r>
            <a:endParaRPr baseline="-25000" i="1" sz="1828"/>
          </a:p>
        </p:txBody>
      </p:sp>
      <p:sp>
        <p:nvSpPr>
          <p:cNvPr id="277" name="Google Shape;277;p2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PHORIZONTAL Algorithm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57236" lvl="0" marL="1257236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Makes use of COM_MIN to perform fragmentation.</a:t>
            </a:r>
            <a:endParaRPr/>
          </a:p>
          <a:p>
            <a:pPr indent="-1257236" lvl="0" marL="1257236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Input:</a:t>
            </a:r>
            <a:r>
              <a:rPr lang="en-US"/>
              <a:t>	a relation </a:t>
            </a:r>
            <a:r>
              <a:rPr i="1" lang="en-US"/>
              <a:t>R </a:t>
            </a:r>
            <a:r>
              <a:rPr lang="en-US"/>
              <a:t> and a set of simple predicates </a:t>
            </a:r>
            <a:r>
              <a:rPr i="1" lang="en-US"/>
              <a:t>Pr</a:t>
            </a:r>
            <a:endParaRPr/>
          </a:p>
          <a:p>
            <a:pPr indent="-1257236" lvl="0" marL="1257236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Output:</a:t>
            </a:r>
            <a:r>
              <a:rPr lang="en-US"/>
              <a:t>	a set of minterm predicates </a:t>
            </a:r>
            <a:r>
              <a:rPr i="1" lang="en-US"/>
              <a:t>M </a:t>
            </a:r>
            <a:r>
              <a:rPr lang="en-US"/>
              <a:t>according to which  relation </a:t>
            </a:r>
            <a:r>
              <a:rPr i="1" lang="en-US"/>
              <a:t>R</a:t>
            </a:r>
            <a:r>
              <a:rPr lang="en-US"/>
              <a:t> is to be fragmented</a:t>
            </a:r>
            <a:endParaRPr/>
          </a:p>
          <a:p>
            <a:pPr indent="-1257236" lvl="0" marL="1257236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i="1"/>
          </a:p>
          <a:p>
            <a:pPr indent="-314760" lvl="0" marL="31476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❶"/>
            </a:pPr>
            <a:r>
              <a:rPr i="1" lang="en-US"/>
              <a:t>Pr</a:t>
            </a:r>
            <a:r>
              <a:rPr lang="en-US"/>
              <a:t>'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← </a:t>
            </a:r>
            <a:r>
              <a:rPr lang="en-US"/>
              <a:t>COM_MIN (</a:t>
            </a:r>
            <a:r>
              <a:rPr i="1" lang="en-US"/>
              <a:t>R</a:t>
            </a:r>
            <a:r>
              <a:rPr lang="en-US"/>
              <a:t>,</a:t>
            </a:r>
            <a:r>
              <a:rPr i="1" lang="en-US"/>
              <a:t>Pr</a:t>
            </a:r>
            <a:r>
              <a:rPr lang="en-US"/>
              <a:t>)</a:t>
            </a:r>
            <a:endParaRPr/>
          </a:p>
          <a:p>
            <a:pPr indent="-314760" lvl="0" marL="31476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❷"/>
            </a:pPr>
            <a:r>
              <a:rPr lang="en-US"/>
              <a:t>determine the set </a:t>
            </a:r>
            <a:r>
              <a:rPr i="1" lang="en-US"/>
              <a:t>M </a:t>
            </a:r>
            <a:r>
              <a:rPr lang="en-US"/>
              <a:t>of minterm predicates</a:t>
            </a:r>
            <a:endParaRPr/>
          </a:p>
          <a:p>
            <a:pPr indent="-314760" lvl="0" marL="31476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❸"/>
            </a:pPr>
            <a:r>
              <a:rPr lang="en-US"/>
              <a:t>determine the set </a:t>
            </a:r>
            <a:r>
              <a:rPr i="1" lang="en-US"/>
              <a:t>I </a:t>
            </a:r>
            <a:r>
              <a:rPr lang="en-US"/>
              <a:t>of implications among </a:t>
            </a:r>
            <a:r>
              <a:rPr i="1" lang="en-US"/>
              <a:t>p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lang="en-US"/>
              <a:t> </a:t>
            </a:r>
            <a:r>
              <a:rPr i="1" lang="en-US"/>
              <a:t>Pr</a:t>
            </a:r>
            <a:endParaRPr/>
          </a:p>
          <a:p>
            <a:pPr indent="-314760" lvl="0" marL="314760" rtl="0" algn="l">
              <a:spcBef>
                <a:spcPts val="480"/>
              </a:spcBef>
              <a:spcAft>
                <a:spcPts val="0"/>
              </a:spcAft>
              <a:buSzPts val="2280"/>
              <a:buFont typeface="Noto Sans Symbols"/>
              <a:buChar char="❹"/>
            </a:pPr>
            <a:r>
              <a:rPr lang="en-US"/>
              <a:t>eliminate the contradictory minterms from </a:t>
            </a:r>
            <a:r>
              <a:rPr i="1" lang="en-US"/>
              <a:t>M </a:t>
            </a:r>
            <a:endParaRPr/>
          </a:p>
        </p:txBody>
      </p:sp>
      <p:sp>
        <p:nvSpPr>
          <p:cNvPr id="285" name="Google Shape;285;p2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Example</a:t>
            </a:r>
            <a:endParaRPr/>
          </a:p>
        </p:txBody>
      </p: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Two candidate relations : PAY and PROJ.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Fragmentation of relation PAY</a:t>
            </a:r>
            <a:r>
              <a:rPr lang="en-US">
                <a:solidFill>
                  <a:schemeClr val="lt2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Application: Check the salary info and determine raise.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Employee records kept at two sites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/>
              <a:t> application run at two sites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Simple predicates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 :  SAL ≤ 30000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 :  SAL &gt; 30000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Pr</a:t>
            </a:r>
            <a:r>
              <a:rPr lang="en-US"/>
              <a:t> = {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,</a:t>
            </a: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} which is complete and minimal </a:t>
            </a:r>
            <a:r>
              <a:rPr i="1" lang="en-US"/>
              <a:t>Pr'</a:t>
            </a:r>
            <a:r>
              <a:rPr lang="en-US"/>
              <a:t>=</a:t>
            </a:r>
            <a:r>
              <a:rPr i="1" lang="en-US"/>
              <a:t>Pr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Minterm predicates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1</a:t>
            </a:r>
            <a:r>
              <a:rPr lang="en-US"/>
              <a:t> : (SAL ≤ 30000)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2</a:t>
            </a:r>
            <a:r>
              <a:rPr lang="en-US"/>
              <a:t> : </a:t>
            </a:r>
            <a:r>
              <a:rPr b="1" lang="en-US"/>
              <a:t>NOT</a:t>
            </a:r>
            <a:r>
              <a:rPr lang="en-US"/>
              <a:t>(SAL ≤ 30000)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/>
              <a:t> (SAL &gt; 30000)</a:t>
            </a:r>
            <a:endParaRPr/>
          </a:p>
        </p:txBody>
      </p:sp>
      <p:sp>
        <p:nvSpPr>
          <p:cNvPr id="293" name="Google Shape;293;p2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294" name="Google Shape;294;p27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Example</a:t>
            </a:r>
            <a:endParaRPr/>
          </a:p>
        </p:txBody>
      </p:sp>
      <p:sp>
        <p:nvSpPr>
          <p:cNvPr id="300" name="Google Shape;300;p2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302" name="Google Shape;3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2487811"/>
            <a:ext cx="7174755" cy="1512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Example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461663" y="980728"/>
            <a:ext cx="8229600" cy="5112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Fragmentation of relation PROJ 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Applications: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Find the name and budget of projects given their no.</a:t>
            </a:r>
            <a:endParaRPr/>
          </a:p>
          <a:p>
            <a:pPr indent="-228600" lvl="3" marL="1371530" rtl="0" algn="l">
              <a:spcBef>
                <a:spcPts val="400"/>
              </a:spcBef>
              <a:spcAft>
                <a:spcPts val="0"/>
              </a:spcAft>
              <a:buSzPts val="1280"/>
              <a:buChar char="❑"/>
            </a:pPr>
            <a:r>
              <a:rPr lang="en-US" sz="1828"/>
              <a:t>Issued at three sites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Access project information according to budget 	</a:t>
            </a:r>
            <a:endParaRPr/>
          </a:p>
          <a:p>
            <a:pPr indent="-228600" lvl="3" marL="1371530" rtl="0" algn="l">
              <a:spcBef>
                <a:spcPts val="400"/>
              </a:spcBef>
              <a:spcAft>
                <a:spcPts val="0"/>
              </a:spcAft>
              <a:buSzPts val="1280"/>
              <a:buChar char="❑"/>
            </a:pPr>
            <a:r>
              <a:rPr lang="en-US" sz="1828"/>
              <a:t>one site accesses ≤200000 other accesses &gt;200000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Simple predicates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For application (1)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 : LOC = “Montreal”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 : LOC = “New York”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i="1" lang="en-US"/>
              <a:t>p</a:t>
            </a:r>
            <a:r>
              <a:rPr baseline="-25000" lang="en-US"/>
              <a:t>3</a:t>
            </a:r>
            <a:r>
              <a:rPr lang="en-US"/>
              <a:t> : LOC = “Paris”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For application (2)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i="1" lang="en-US"/>
              <a:t>p</a:t>
            </a:r>
            <a:r>
              <a:rPr baseline="-25000" lang="en-US"/>
              <a:t>4</a:t>
            </a:r>
            <a:r>
              <a:rPr lang="en-US"/>
              <a:t> : BUDGET ≤ 200000</a:t>
            </a:r>
            <a:endParaRPr/>
          </a:p>
          <a:p>
            <a:pPr indent="-228600" lvl="2" marL="1085795" rtl="0" algn="l">
              <a:spcBef>
                <a:spcPts val="400"/>
              </a:spcBef>
              <a:spcAft>
                <a:spcPts val="0"/>
              </a:spcAft>
              <a:buSzPts val="1260"/>
              <a:buNone/>
            </a:pPr>
            <a:r>
              <a:rPr i="1" lang="en-US"/>
              <a:t>p</a:t>
            </a:r>
            <a:r>
              <a:rPr baseline="-25000" lang="en-US"/>
              <a:t>5</a:t>
            </a:r>
            <a:r>
              <a:rPr lang="en-US"/>
              <a:t> : BUDGET &gt; 200000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i="1" lang="en-US"/>
              <a:t>Pr</a:t>
            </a:r>
            <a:r>
              <a:rPr lang="en-US"/>
              <a:t> = </a:t>
            </a:r>
            <a:r>
              <a:rPr i="1" lang="en-US"/>
              <a:t>Pr'</a:t>
            </a:r>
            <a:r>
              <a:rPr lang="en-US"/>
              <a:t> = {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,</a:t>
            </a: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,</a:t>
            </a:r>
            <a:r>
              <a:rPr i="1" lang="en-US"/>
              <a:t>p</a:t>
            </a:r>
            <a:r>
              <a:rPr baseline="-25000" lang="en-US"/>
              <a:t>3</a:t>
            </a:r>
            <a:r>
              <a:rPr lang="en-US"/>
              <a:t>,</a:t>
            </a:r>
            <a:r>
              <a:rPr i="1" lang="en-US"/>
              <a:t>p</a:t>
            </a:r>
            <a:r>
              <a:rPr baseline="-25000" lang="en-US"/>
              <a:t>4</a:t>
            </a:r>
            <a:r>
              <a:rPr lang="en-US"/>
              <a:t>,</a:t>
            </a:r>
            <a:r>
              <a:rPr i="1" lang="en-US"/>
              <a:t>p</a:t>
            </a:r>
            <a:r>
              <a:rPr baseline="-25000" lang="en-US"/>
              <a:t>5</a:t>
            </a:r>
            <a:r>
              <a:rPr lang="en-US"/>
              <a:t>}</a:t>
            </a:r>
            <a:endParaRPr/>
          </a:p>
        </p:txBody>
      </p:sp>
      <p:sp>
        <p:nvSpPr>
          <p:cNvPr id="309" name="Google Shape;309;p2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10" name="Google Shape;310;p29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268760"/>
            <a:ext cx="8229600" cy="486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rgbClr val="0070C0"/>
                </a:solidFill>
              </a:rPr>
              <a:t>Distributed and Parallel Database Design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Fragmentation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Data distribution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Combined approaches</a:t>
            </a:r>
            <a:endParaRPr/>
          </a:p>
        </p:txBody>
      </p:sp>
      <p:sp>
        <p:nvSpPr>
          <p:cNvPr id="92" name="Google Shape;92;p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93" name="Google Shape;93;p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Example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Fragmentation of relation PROJ continued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Minterm fragments left after elimination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1</a:t>
            </a:r>
            <a:r>
              <a:rPr lang="en-US"/>
              <a:t> : (LOC = “Montreal”)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/>
              <a:t> (BUDGET ≤ 200000)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2</a:t>
            </a:r>
            <a:r>
              <a:rPr lang="en-US"/>
              <a:t> : (LOC = “Montreal”)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/>
              <a:t> (BUDGET &gt; 200000)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3</a:t>
            </a:r>
            <a:r>
              <a:rPr lang="en-US"/>
              <a:t> : (LOC = “New York”)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/>
              <a:t> (BUDGET ≤ 200000)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4</a:t>
            </a:r>
            <a:r>
              <a:rPr lang="en-US"/>
              <a:t> : (LOC = “New York”)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/>
              <a:t> (BUDGET &gt; 200000)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5</a:t>
            </a:r>
            <a:r>
              <a:rPr lang="en-US"/>
              <a:t> : (LOC = “Paris”)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/>
              <a:t> (BUDGET ≤ 200000)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i="1" lang="en-US"/>
              <a:t>m</a:t>
            </a:r>
            <a:r>
              <a:rPr baseline="-25000" lang="en-US"/>
              <a:t>6</a:t>
            </a:r>
            <a:r>
              <a:rPr lang="en-US"/>
              <a:t> : (LOC = “Paris”)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∧</a:t>
            </a:r>
            <a:r>
              <a:rPr lang="en-US"/>
              <a:t> (BUDGET &gt; 200000)</a:t>
            </a:r>
            <a:endParaRPr/>
          </a:p>
        </p:txBody>
      </p:sp>
      <p:sp>
        <p:nvSpPr>
          <p:cNvPr id="317" name="Google Shape;317;p3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18" name="Google Shape;318;p3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Example</a:t>
            </a:r>
            <a:endParaRPr/>
          </a:p>
        </p:txBody>
      </p:sp>
      <p:sp>
        <p:nvSpPr>
          <p:cNvPr id="324" name="Google Shape;324;p3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25" name="Google Shape;325;p3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326" name="Google Shape;3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633" y="1661658"/>
            <a:ext cx="5214655" cy="399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Completeness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Since </a:t>
            </a:r>
            <a:r>
              <a:rPr i="1" lang="en-US"/>
              <a:t>Pr</a:t>
            </a:r>
            <a:r>
              <a:rPr lang="en-US"/>
              <a:t>' is complete and minimal, the selection predicates are complete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Reconstruction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If relation </a:t>
            </a:r>
            <a:r>
              <a:rPr i="1" lang="en-US"/>
              <a:t>R</a:t>
            </a:r>
            <a:r>
              <a:rPr lang="en-US"/>
              <a:t> is fragmented into </a:t>
            </a:r>
            <a:r>
              <a:rPr i="1" lang="en-US"/>
              <a:t>F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= {</a:t>
            </a:r>
            <a:r>
              <a:rPr i="1" lang="en-US"/>
              <a:t>R</a:t>
            </a:r>
            <a:r>
              <a:rPr baseline="-25000" lang="en-US"/>
              <a:t>1</a:t>
            </a:r>
            <a:r>
              <a:rPr lang="en-US"/>
              <a:t>,</a:t>
            </a:r>
            <a:r>
              <a:rPr i="1" lang="en-US"/>
              <a:t>R</a:t>
            </a:r>
            <a:r>
              <a:rPr baseline="-25000" lang="en-US"/>
              <a:t>2</a:t>
            </a:r>
            <a:r>
              <a:rPr lang="en-US"/>
              <a:t>,…,</a:t>
            </a:r>
            <a:r>
              <a:rPr i="1" lang="en-US"/>
              <a:t>R</a:t>
            </a:r>
            <a:r>
              <a:rPr baseline="-25000" lang="en-US"/>
              <a:t>r</a:t>
            </a:r>
            <a:r>
              <a:rPr lang="en-US"/>
              <a:t>}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1519"/>
              </a:spcBef>
              <a:spcAft>
                <a:spcPts val="0"/>
              </a:spcAft>
              <a:buSzPts val="1371"/>
              <a:buFont typeface="Arial"/>
              <a:buNone/>
            </a:pPr>
            <a:r>
              <a:rPr i="1" lang="en-US" sz="1828"/>
              <a:t>R</a:t>
            </a:r>
            <a:r>
              <a:rPr lang="en-US" sz="1828"/>
              <a:t>  =   </a:t>
            </a:r>
            <a:r>
              <a:rPr lang="en-US" sz="2531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aseline="-25000" lang="en-US" sz="1828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baseline="-25000" i="1" lang="en-US" sz="1828"/>
              <a:t>Ri </a:t>
            </a:r>
            <a:r>
              <a:rPr baseline="-25000" lang="en-US" sz="1828"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aseline="-25000" i="1" lang="en-US" sz="1828"/>
              <a:t>FR</a:t>
            </a:r>
            <a:r>
              <a:rPr baseline="-25000" lang="en-US" sz="1828"/>
              <a:t> </a:t>
            </a:r>
            <a:r>
              <a:rPr i="1" lang="en-US" sz="1828"/>
              <a:t>R</a:t>
            </a:r>
            <a:r>
              <a:rPr baseline="-25000" i="1" lang="en-US" sz="1828"/>
              <a:t>i</a:t>
            </a:r>
            <a:r>
              <a:rPr i="1" lang="en-US" sz="1828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Disjointness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Minterm predicates that form the basis of fragmentation should be mutually exclusive.  </a:t>
            </a:r>
            <a:endParaRPr/>
          </a:p>
        </p:txBody>
      </p:sp>
      <p:sp>
        <p:nvSpPr>
          <p:cNvPr id="332" name="Google Shape;332;p3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PHF – Correctness</a:t>
            </a:r>
            <a:endParaRPr/>
          </a:p>
        </p:txBody>
      </p:sp>
      <p:sp>
        <p:nvSpPr>
          <p:cNvPr id="333" name="Google Shape;333;p3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34" name="Google Shape;334;p3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Derived Horizontal Fragmentation</a:t>
            </a:r>
            <a:endParaRPr/>
          </a:p>
        </p:txBody>
      </p:sp>
      <p:sp>
        <p:nvSpPr>
          <p:cNvPr id="340" name="Google Shape;340;p33"/>
          <p:cNvSpPr txBox="1"/>
          <p:nvPr>
            <p:ph idx="1" type="body"/>
          </p:nvPr>
        </p:nvSpPr>
        <p:spPr>
          <a:xfrm>
            <a:off x="241101" y="1750219"/>
            <a:ext cx="8643938" cy="147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Defined on a member relation of a link according to a selection operation specified on its owner.</a:t>
            </a:r>
            <a:endParaRPr sz="1828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Each link is an equijoin.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Equijoin can be implemented by means of semijoins.</a:t>
            </a:r>
            <a:endParaRPr/>
          </a:p>
        </p:txBody>
      </p:sp>
      <p:sp>
        <p:nvSpPr>
          <p:cNvPr id="341" name="Google Shape;341;p3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42" name="Google Shape;342;p3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343" name="Google Shape;3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3213476"/>
            <a:ext cx="4608512" cy="2936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DHF – Definition</a:t>
            </a:r>
            <a:endParaRPr/>
          </a:p>
        </p:txBody>
      </p:sp>
      <p:sp>
        <p:nvSpPr>
          <p:cNvPr id="349" name="Google Shape;349;p3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Given a link </a:t>
            </a:r>
            <a:r>
              <a:rPr i="1" lang="en-US"/>
              <a:t>L</a:t>
            </a:r>
            <a:r>
              <a:rPr lang="en-US"/>
              <a:t> where </a:t>
            </a:r>
            <a:r>
              <a:rPr i="1" lang="en-US"/>
              <a:t>owner</a:t>
            </a:r>
            <a:r>
              <a:rPr lang="en-US"/>
              <a:t>(</a:t>
            </a:r>
            <a:r>
              <a:rPr i="1" lang="en-US"/>
              <a:t>L</a:t>
            </a:r>
            <a:r>
              <a:rPr lang="en-US"/>
              <a:t>)=</a:t>
            </a:r>
            <a:r>
              <a:rPr i="1" lang="en-US"/>
              <a:t>S</a:t>
            </a:r>
            <a:r>
              <a:rPr lang="en-US"/>
              <a:t> and </a:t>
            </a:r>
            <a:r>
              <a:rPr i="1" lang="en-US"/>
              <a:t>member</a:t>
            </a:r>
            <a:r>
              <a:rPr lang="en-US"/>
              <a:t>(</a:t>
            </a:r>
            <a:r>
              <a:rPr i="1" lang="en-US"/>
              <a:t>L</a:t>
            </a:r>
            <a:r>
              <a:rPr lang="en-US"/>
              <a:t>)=</a:t>
            </a:r>
            <a:r>
              <a:rPr i="1" lang="en-US"/>
              <a:t>R</a:t>
            </a:r>
            <a:r>
              <a:rPr lang="en-US"/>
              <a:t>, the derived horizontal fragments of </a:t>
            </a:r>
            <a:r>
              <a:rPr i="1" lang="en-US"/>
              <a:t>R</a:t>
            </a:r>
            <a:r>
              <a:rPr lang="en-US"/>
              <a:t> are defined as</a:t>
            </a:r>
            <a:endParaRPr/>
          </a:p>
          <a:p>
            <a:pPr indent="-228587" lvl="1" marL="342882" rtl="0" algn="l">
              <a:spcBef>
                <a:spcPts val="1519"/>
              </a:spcBef>
              <a:spcAft>
                <a:spcPts val="0"/>
              </a:spcAft>
              <a:buSzPts val="1674"/>
              <a:buNone/>
            </a:pPr>
            <a:r>
              <a:rPr i="1" lang="en-US" sz="2391"/>
              <a:t>		R</a:t>
            </a:r>
            <a:r>
              <a:rPr baseline="-25000" i="1" lang="en-US" sz="2391"/>
              <a:t>i</a:t>
            </a:r>
            <a:r>
              <a:rPr lang="en-US" sz="2391"/>
              <a:t> = </a:t>
            </a:r>
            <a:r>
              <a:rPr i="1" lang="en-US" sz="2391"/>
              <a:t>R </a:t>
            </a:r>
            <a:r>
              <a:rPr lang="en-US" sz="2531">
                <a:latin typeface="MS PGothic"/>
                <a:ea typeface="MS PGothic"/>
                <a:cs typeface="MS PGothic"/>
                <a:sym typeface="MS PGothic"/>
              </a:rPr>
              <a:t>⋉</a:t>
            </a:r>
            <a:r>
              <a:rPr baseline="-25000" i="1" lang="en-US" sz="2391"/>
              <a:t>F </a:t>
            </a:r>
            <a:r>
              <a:rPr lang="en-US" sz="2391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i="1" lang="en-US" sz="2391"/>
              <a:t>S</a:t>
            </a:r>
            <a:r>
              <a:rPr baseline="-25000" i="1" lang="en-US" sz="2391"/>
              <a:t>i</a:t>
            </a:r>
            <a:r>
              <a:rPr lang="en-US" sz="2391"/>
              <a:t>, 1≤</a:t>
            </a:r>
            <a:r>
              <a:rPr i="1" lang="en-US" sz="2391"/>
              <a:t>i</a:t>
            </a:r>
            <a:r>
              <a:rPr lang="en-US" sz="2391"/>
              <a:t>≤</a:t>
            </a:r>
            <a:r>
              <a:rPr i="1" lang="en-US" sz="2391"/>
              <a:t>w</a:t>
            </a:r>
            <a:endParaRPr/>
          </a:p>
          <a:p>
            <a:pPr indent="0" lvl="0" marL="0" rtl="0" algn="l">
              <a:spcBef>
                <a:spcPts val="1440"/>
              </a:spcBef>
              <a:spcAft>
                <a:spcPts val="0"/>
              </a:spcAft>
              <a:buSzPts val="1680"/>
              <a:buNone/>
            </a:pPr>
            <a:r>
              <a:rPr lang="en-US"/>
              <a:t>where </a:t>
            </a:r>
            <a:r>
              <a:rPr i="1" lang="en-US"/>
              <a:t>w</a:t>
            </a:r>
            <a:r>
              <a:rPr lang="en-US"/>
              <a:t> is the maximum number of fragments that will be defined on </a:t>
            </a:r>
            <a:r>
              <a:rPr i="1" lang="en-US"/>
              <a:t>R</a:t>
            </a:r>
            <a:r>
              <a:rPr lang="en-US"/>
              <a:t> and</a:t>
            </a:r>
            <a:endParaRPr/>
          </a:p>
          <a:p>
            <a:pPr indent="-228600" lvl="2" marL="685765" rtl="0" algn="l">
              <a:spcBef>
                <a:spcPts val="1435"/>
              </a:spcBef>
              <a:spcAft>
                <a:spcPts val="0"/>
              </a:spcAft>
              <a:buSzPts val="1674"/>
              <a:buNone/>
            </a:pPr>
            <a:r>
              <a:rPr i="1" lang="en-US" sz="2391"/>
              <a:t>S</a:t>
            </a:r>
            <a:r>
              <a:rPr baseline="-25000" i="1" lang="en-US" sz="2391"/>
              <a:t>i</a:t>
            </a:r>
            <a:r>
              <a:rPr i="1" lang="en-US" sz="2391"/>
              <a:t> </a:t>
            </a:r>
            <a:r>
              <a:rPr lang="en-US" sz="2391"/>
              <a:t>= </a:t>
            </a:r>
            <a:r>
              <a:rPr lang="en-US" sz="2391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i="1" lang="en-US" sz="2391"/>
              <a:t>Fi</a:t>
            </a:r>
            <a:r>
              <a:rPr lang="en-US" sz="2391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2391"/>
              <a:t>(</a:t>
            </a:r>
            <a:r>
              <a:rPr i="1" lang="en-US" sz="2391"/>
              <a:t>S</a:t>
            </a:r>
            <a:r>
              <a:rPr lang="en-US" sz="2391"/>
              <a:t>)</a:t>
            </a:r>
            <a:endParaRPr/>
          </a:p>
          <a:p>
            <a:pPr indent="0" lvl="0" marL="0" rtl="0" algn="l">
              <a:spcBef>
                <a:spcPts val="1918"/>
              </a:spcBef>
              <a:spcAft>
                <a:spcPts val="0"/>
              </a:spcAft>
              <a:buSzPts val="1680"/>
              <a:buNone/>
            </a:pPr>
            <a:r>
              <a:rPr lang="en-US"/>
              <a:t>where </a:t>
            </a:r>
            <a:r>
              <a:rPr i="1" lang="en-US"/>
              <a:t>F</a:t>
            </a:r>
            <a:r>
              <a:rPr baseline="-25000" i="1" lang="en-US"/>
              <a:t>i</a:t>
            </a:r>
            <a:r>
              <a:rPr lang="en-US"/>
              <a:t> is the formula according to which the primary horizontal fragment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is defined.</a:t>
            </a:r>
            <a:endParaRPr/>
          </a:p>
        </p:txBody>
      </p:sp>
      <p:sp>
        <p:nvSpPr>
          <p:cNvPr id="350" name="Google Shape;350;p3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51" name="Google Shape;351;p34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DHF – Example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8" lvl="0" marL="1588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Given link </a:t>
            </a:r>
            <a:r>
              <a:rPr i="1" lang="en-US"/>
              <a:t>L</a:t>
            </a:r>
            <a:r>
              <a:rPr baseline="-25000" lang="en-US"/>
              <a:t>1</a:t>
            </a:r>
            <a:r>
              <a:rPr lang="en-US"/>
              <a:t> where owner(</a:t>
            </a:r>
            <a:r>
              <a:rPr i="1" lang="en-US"/>
              <a:t>L</a:t>
            </a:r>
            <a:r>
              <a:rPr baseline="-25000" lang="en-US"/>
              <a:t>1</a:t>
            </a:r>
            <a:r>
              <a:rPr lang="en-US"/>
              <a:t>)=SKILL and member(</a:t>
            </a:r>
            <a:r>
              <a:rPr i="1" lang="en-US"/>
              <a:t>L</a:t>
            </a:r>
            <a:r>
              <a:rPr baseline="-25000" lang="en-US"/>
              <a:t>1</a:t>
            </a:r>
            <a:r>
              <a:rPr lang="en-US"/>
              <a:t>)=EMP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EMP</a:t>
            </a:r>
            <a:r>
              <a:rPr baseline="-25000" lang="en-US"/>
              <a:t>1</a:t>
            </a:r>
            <a:r>
              <a:rPr lang="en-US"/>
              <a:t> = EMP </a:t>
            </a:r>
            <a:r>
              <a:rPr lang="en-US" sz="1969">
                <a:latin typeface="MS PGothic"/>
                <a:ea typeface="MS PGothic"/>
                <a:cs typeface="MS PGothic"/>
                <a:sym typeface="MS PGothic"/>
              </a:rPr>
              <a:t>⋉</a:t>
            </a:r>
            <a:r>
              <a:rPr lang="en-US"/>
              <a:t> SKILL</a:t>
            </a:r>
            <a:r>
              <a:rPr baseline="-25000" lang="en-US"/>
              <a:t>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EMP</a:t>
            </a:r>
            <a:r>
              <a:rPr baseline="-25000" lang="en-US"/>
              <a:t>2</a:t>
            </a:r>
            <a:r>
              <a:rPr lang="en-US"/>
              <a:t> = EMP </a:t>
            </a:r>
            <a:r>
              <a:rPr lang="en-US" sz="1969">
                <a:latin typeface="MS PGothic"/>
                <a:ea typeface="MS PGothic"/>
                <a:cs typeface="MS PGothic"/>
                <a:sym typeface="MS PGothic"/>
              </a:rPr>
              <a:t>⋉</a:t>
            </a:r>
            <a:r>
              <a:rPr lang="en-US"/>
              <a:t> SKILL</a:t>
            </a:r>
            <a:r>
              <a:rPr baseline="-25000" lang="en-US"/>
              <a:t>2</a:t>
            </a:r>
            <a:endParaRPr/>
          </a:p>
          <a:p>
            <a:pPr indent="-1588" lvl="0" marL="1588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/>
              <a:t>where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SKILL</a:t>
            </a:r>
            <a:r>
              <a:rPr baseline="-25000" lang="en-US"/>
              <a:t>1</a:t>
            </a:r>
            <a:r>
              <a:rPr lang="en-US"/>
              <a:t> = 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/>
              <a:t>SAL≤30000</a:t>
            </a:r>
            <a:r>
              <a:rPr lang="en-US"/>
              <a:t>(SKILL)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94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SKILL</a:t>
            </a:r>
            <a:r>
              <a:rPr baseline="-25000" lang="en-US"/>
              <a:t>2</a:t>
            </a:r>
            <a:r>
              <a:rPr lang="en-US"/>
              <a:t> = </a:t>
            </a:r>
            <a:r>
              <a:rPr lang="en-US" sz="1969">
                <a:latin typeface="Noto Sans Symbols"/>
                <a:ea typeface="Noto Sans Symbols"/>
                <a:cs typeface="Noto Sans Symbols"/>
                <a:sym typeface="Noto Sans Symbols"/>
              </a:rPr>
              <a:t>σ</a:t>
            </a:r>
            <a:r>
              <a:rPr baseline="-25000" lang="en-US"/>
              <a:t>SAL&gt;30000</a:t>
            </a:r>
            <a:r>
              <a:rPr lang="en-US"/>
              <a:t>(SKILL)</a:t>
            </a:r>
            <a:endParaRPr/>
          </a:p>
        </p:txBody>
      </p:sp>
      <p:sp>
        <p:nvSpPr>
          <p:cNvPr id="358" name="Google Shape;358;p3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59" name="Google Shape;359;p3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360" name="Google Shape;3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4169834"/>
            <a:ext cx="6536886" cy="199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DHF – Correctness</a:t>
            </a:r>
            <a:endParaRPr/>
          </a:p>
        </p:txBody>
      </p:sp>
      <p:sp>
        <p:nvSpPr>
          <p:cNvPr id="366" name="Google Shape;366;p3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Completeness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Referential integrity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Let </a:t>
            </a:r>
            <a:r>
              <a:rPr i="1" lang="en-US"/>
              <a:t>R</a:t>
            </a:r>
            <a:r>
              <a:rPr lang="en-US"/>
              <a:t> be the member relation of a link whose owner is relation </a:t>
            </a:r>
            <a:r>
              <a:rPr i="1" lang="en-US"/>
              <a:t>S</a:t>
            </a:r>
            <a:r>
              <a:rPr lang="en-US"/>
              <a:t> which is fragmented as </a:t>
            </a:r>
            <a:r>
              <a:rPr i="1" lang="en-US"/>
              <a:t>F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= {</a:t>
            </a:r>
            <a:r>
              <a:rPr i="1" lang="en-US"/>
              <a:t>S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S</a:t>
            </a:r>
            <a:r>
              <a:rPr baseline="-25000" lang="en-US"/>
              <a:t>2</a:t>
            </a:r>
            <a:r>
              <a:rPr lang="en-US"/>
              <a:t>, ..., </a:t>
            </a:r>
            <a:r>
              <a:rPr i="1" lang="en-US"/>
              <a:t>S</a:t>
            </a:r>
            <a:r>
              <a:rPr baseline="-25000" i="1" lang="en-US"/>
              <a:t>n</a:t>
            </a:r>
            <a:r>
              <a:rPr lang="en-US"/>
              <a:t>}. Furthermore, let </a:t>
            </a:r>
            <a:r>
              <a:rPr i="1" lang="en-US"/>
              <a:t>A</a:t>
            </a:r>
            <a:r>
              <a:rPr lang="en-US"/>
              <a:t> be the join attribute between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S</a:t>
            </a:r>
            <a:r>
              <a:rPr lang="en-US"/>
              <a:t>. Then, for each tuple </a:t>
            </a:r>
            <a:r>
              <a:rPr i="1" lang="en-US"/>
              <a:t>t</a:t>
            </a:r>
            <a:r>
              <a:rPr lang="en-US"/>
              <a:t> of </a:t>
            </a:r>
            <a:r>
              <a:rPr i="1" lang="en-US"/>
              <a:t>R,</a:t>
            </a:r>
            <a:r>
              <a:rPr lang="en-US"/>
              <a:t> there should be a tuple </a:t>
            </a:r>
            <a:r>
              <a:rPr i="1" lang="en-US"/>
              <a:t>t' </a:t>
            </a:r>
            <a:r>
              <a:rPr lang="en-US"/>
              <a:t>of </a:t>
            </a:r>
            <a:r>
              <a:rPr i="1" lang="en-US"/>
              <a:t>S</a:t>
            </a:r>
            <a:r>
              <a:rPr lang="en-US"/>
              <a:t> such that</a:t>
            </a:r>
            <a:endParaRPr/>
          </a:p>
          <a:p>
            <a:pPr indent="-228600" lvl="3" marL="1600200" rtl="0" algn="l">
              <a:spcBef>
                <a:spcPts val="394"/>
              </a:spcBef>
              <a:spcAft>
                <a:spcPts val="0"/>
              </a:spcAft>
              <a:buSzPts val="1378"/>
              <a:buFont typeface="Arial"/>
              <a:buNone/>
            </a:pPr>
            <a:r>
              <a:rPr i="1" lang="en-US" sz="1969"/>
              <a:t>t</a:t>
            </a:r>
            <a:r>
              <a:rPr lang="en-US" sz="1969"/>
              <a:t>[</a:t>
            </a:r>
            <a:r>
              <a:rPr i="1" lang="en-US" sz="1969"/>
              <a:t>A</a:t>
            </a:r>
            <a:r>
              <a:rPr lang="en-US" sz="1969"/>
              <a:t>] = </a:t>
            </a:r>
            <a:r>
              <a:rPr i="1" lang="en-US" sz="1969"/>
              <a:t>t' </a:t>
            </a:r>
            <a:r>
              <a:rPr lang="en-US" sz="1969"/>
              <a:t>[</a:t>
            </a:r>
            <a:r>
              <a:rPr i="1" lang="en-US" sz="1969"/>
              <a:t>A</a:t>
            </a:r>
            <a:r>
              <a:rPr lang="en-US" sz="1969"/>
              <a:t>]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Reconstruction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Same as primary horizontal fragmentation.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Disjointness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Simple join graphs between the owner and the member fragments.</a:t>
            </a:r>
            <a:endParaRPr/>
          </a:p>
        </p:txBody>
      </p:sp>
      <p:sp>
        <p:nvSpPr>
          <p:cNvPr id="367" name="Google Shape;367;p3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68" name="Google Shape;368;p3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Has been studied within the centralized context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design methodology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physical clustering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More difficult than horizontal, because more alternatives exist.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Two approaches 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grouping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attributes to fragments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splitting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relation to fragments</a:t>
            </a:r>
            <a:endParaRPr/>
          </a:p>
        </p:txBody>
      </p:sp>
      <p:sp>
        <p:nvSpPr>
          <p:cNvPr id="374" name="Google Shape;374;p3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Vertical Fragmentation</a:t>
            </a:r>
            <a:endParaRPr/>
          </a:p>
        </p:txBody>
      </p:sp>
      <p:sp>
        <p:nvSpPr>
          <p:cNvPr id="375" name="Google Shape;375;p3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76" name="Google Shape;376;p37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Overlapping fragments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grouping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Non-overlapping fragments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splitting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We do not consider the replicated key attributes to be overlapping.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Advantage: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Easier to enforce functional dependencies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(for integrity checking etc.)</a:t>
            </a:r>
            <a:endParaRPr/>
          </a:p>
        </p:txBody>
      </p:sp>
      <p:sp>
        <p:nvSpPr>
          <p:cNvPr id="382" name="Google Shape;382;p3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Vertical Fragmentation</a:t>
            </a:r>
            <a:endParaRPr/>
          </a:p>
        </p:txBody>
      </p:sp>
      <p:sp>
        <p:nvSpPr>
          <p:cNvPr id="383" name="Google Shape;383;p3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84" name="Google Shape;384;p38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Information Requirements</a:t>
            </a:r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241102" y="1750219"/>
            <a:ext cx="8178826" cy="4759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Application Information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chemeClr val="dk2"/>
                </a:solidFill>
              </a:rPr>
              <a:t>Attribute affinities</a:t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a measure that indicates how closely related the attributes are</a:t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This is obtained from more primitive usage data</a:t>
            </a:r>
            <a:endParaRPr/>
          </a:p>
          <a:p>
            <a:pPr indent="-285750" lvl="1" marL="742912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chemeClr val="dk2"/>
                </a:solidFill>
              </a:rPr>
              <a:t>Attribute usage values</a:t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Given a set of queries </a:t>
            </a:r>
            <a:r>
              <a:rPr i="1" lang="en-US"/>
              <a:t>Q</a:t>
            </a:r>
            <a:r>
              <a:rPr lang="en-US"/>
              <a:t> = {</a:t>
            </a: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q</a:t>
            </a:r>
            <a:r>
              <a:rPr baseline="-25000" lang="en-US"/>
              <a:t>2</a:t>
            </a:r>
            <a:r>
              <a:rPr lang="en-US"/>
              <a:t>,…, </a:t>
            </a:r>
            <a:r>
              <a:rPr i="1" lang="en-US"/>
              <a:t>q</a:t>
            </a:r>
            <a:r>
              <a:rPr baseline="-25000" i="1" lang="en-US"/>
              <a:t>q</a:t>
            </a:r>
            <a:r>
              <a:rPr lang="en-US"/>
              <a:t>} that will run on the relation           </a:t>
            </a:r>
            <a:r>
              <a:rPr i="1" lang="en-US"/>
              <a:t>R</a:t>
            </a:r>
            <a:r>
              <a:rPr lang="en-US"/>
              <a:t>[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lang="en-US"/>
              <a:t>],</a:t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/>
              <a:t>	</a:t>
            </a:r>
            <a:endParaRPr/>
          </a:p>
          <a:p>
            <a:pPr indent="-228600" lvl="2" marL="1085795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i="1" lang="en-US"/>
              <a:t>	use</a:t>
            </a:r>
            <a:r>
              <a:rPr lang="en-US"/>
              <a:t>(</a:t>
            </a:r>
            <a:r>
              <a:rPr i="1" lang="en-US"/>
              <a:t>q</a:t>
            </a:r>
            <a:r>
              <a:rPr baseline="-25000" i="1" lang="en-US"/>
              <a:t>i</a:t>
            </a:r>
            <a:r>
              <a:rPr i="1" lang="en-US"/>
              <a:t>,•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can be defined accordingly</a:t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3250390" y="4799014"/>
            <a:ext cx="298156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⎨</a:t>
            </a:r>
            <a:endParaRPr sz="1828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92" name="Google Shape;392;p39"/>
          <p:cNvSpPr/>
          <p:nvPr/>
        </p:nvSpPr>
        <p:spPr>
          <a:xfrm>
            <a:off x="2095419" y="4786315"/>
            <a:ext cx="1224945" cy="3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31250" lIns="63600" spcFirstLastPara="1" rIns="63600" wrap="square" tIns="3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use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i="1" lang="en-US" sz="1828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</a:t>
            </a:r>
            <a:r>
              <a:rPr baseline="-25000" i="1" lang="en-US" sz="1828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r>
              <a:rPr i="1" lang="en-US" sz="1828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,A</a:t>
            </a:r>
            <a:r>
              <a:rPr baseline="-25000" i="1" lang="en-US" sz="1828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j</a:t>
            </a:r>
            <a:r>
              <a:rPr lang="en-US" sz="1828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) =</a:t>
            </a:r>
            <a:endParaRPr/>
          </a:p>
        </p:txBody>
      </p:sp>
      <p:sp>
        <p:nvSpPr>
          <p:cNvPr id="393" name="Google Shape;393;p39"/>
          <p:cNvSpPr/>
          <p:nvPr/>
        </p:nvSpPr>
        <p:spPr>
          <a:xfrm>
            <a:off x="3559388" y="4633915"/>
            <a:ext cx="4254620" cy="3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31250" lIns="63600" spcFirstLastPara="1" rIns="63600" wrap="square" tIns="3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 if attribute 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687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j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is referenced by query 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q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i</a:t>
            </a:r>
            <a:endParaRPr/>
          </a:p>
        </p:txBody>
      </p:sp>
      <p:sp>
        <p:nvSpPr>
          <p:cNvPr id="394" name="Google Shape;394;p39"/>
          <p:cNvSpPr/>
          <p:nvPr/>
        </p:nvSpPr>
        <p:spPr>
          <a:xfrm>
            <a:off x="3606073" y="4976815"/>
            <a:ext cx="1327537" cy="3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31250" lIns="63600" spcFirstLastPara="1" rIns="63600" wrap="square" tIns="3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0 otherwise</a:t>
            </a:r>
            <a:endParaRPr/>
          </a:p>
        </p:txBody>
      </p:sp>
      <p:sp>
        <p:nvSpPr>
          <p:cNvPr id="395" name="Google Shape;395;p39"/>
          <p:cNvSpPr/>
          <p:nvPr/>
        </p:nvSpPr>
        <p:spPr>
          <a:xfrm>
            <a:off x="3278188" y="4608515"/>
            <a:ext cx="243907" cy="3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31250" lIns="63600" spcFirstLastPara="1" rIns="63600" wrap="square" tIns="3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⎧</a:t>
            </a:r>
            <a:endParaRPr sz="1828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96" name="Google Shape;396;p39"/>
          <p:cNvSpPr/>
          <p:nvPr/>
        </p:nvSpPr>
        <p:spPr>
          <a:xfrm>
            <a:off x="3278188" y="5036355"/>
            <a:ext cx="243907" cy="344414"/>
          </a:xfrm>
          <a:prstGeom prst="rect">
            <a:avLst/>
          </a:prstGeom>
          <a:noFill/>
          <a:ln>
            <a:noFill/>
          </a:ln>
        </p:spPr>
        <p:txBody>
          <a:bodyPr anchorCtr="0" anchor="t" bIns="31250" lIns="63600" spcFirstLastPara="1" rIns="63600" wrap="square" tIns="312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⎩</a:t>
            </a:r>
            <a:endParaRPr sz="1828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97" name="Google Shape;397;p3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398" name="Google Shape;398;p39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Distribution Design</a:t>
            </a:r>
            <a:endParaRPr/>
          </a:p>
        </p:txBody>
      </p:sp>
      <p:sp>
        <p:nvSpPr>
          <p:cNvPr id="99" name="Google Shape;99;p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00" name="Google Shape;100;p4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text on a white background&#10;&#10;Description automatically generated"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1101" y="1055950"/>
            <a:ext cx="4179131" cy="50373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Definition of </a:t>
            </a:r>
            <a:r>
              <a:rPr i="1" lang="en-US"/>
              <a:t>use</a:t>
            </a:r>
            <a:r>
              <a:rPr lang="en-US"/>
              <a:t>(</a:t>
            </a:r>
            <a:r>
              <a:rPr i="1" lang="en-US"/>
              <a:t>q</a:t>
            </a:r>
            <a:r>
              <a:rPr baseline="-25000" i="1" lang="en-US"/>
              <a:t>i</a:t>
            </a:r>
            <a:r>
              <a:rPr lang="en-US"/>
              <a:t>,</a:t>
            </a:r>
            <a:r>
              <a:rPr i="1" lang="en-US"/>
              <a:t>A</a:t>
            </a:r>
            <a:r>
              <a:rPr baseline="-25000" i="1" lang="en-US"/>
              <a:t>j</a:t>
            </a:r>
            <a:r>
              <a:rPr lang="en-US"/>
              <a:t>)</a:t>
            </a:r>
            <a:endParaRPr/>
          </a:p>
        </p:txBody>
      </p:sp>
      <p:sp>
        <p:nvSpPr>
          <p:cNvPr id="404" name="Google Shape;404;p40"/>
          <p:cNvSpPr txBox="1"/>
          <p:nvPr>
            <p:ph idx="1" type="body"/>
          </p:nvPr>
        </p:nvSpPr>
        <p:spPr>
          <a:xfrm>
            <a:off x="457200" y="1600201"/>
            <a:ext cx="8229600" cy="247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Consider the following 4 queries for relation PROJ</a:t>
            </a:r>
            <a:endParaRPr/>
          </a:p>
          <a:p>
            <a:pPr indent="-342900" lvl="0" marL="3429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i="1" lang="en-US" sz="1828"/>
              <a:t>q</a:t>
            </a:r>
            <a:r>
              <a:rPr baseline="-25000" lang="en-US" sz="1828"/>
              <a:t>1</a:t>
            </a:r>
            <a:r>
              <a:rPr lang="en-US" sz="1828"/>
              <a:t>:	</a:t>
            </a:r>
            <a:r>
              <a:rPr b="1" lang="en-US" sz="1828"/>
              <a:t>SELECT</a:t>
            </a:r>
            <a:r>
              <a:rPr lang="en-US" sz="1828"/>
              <a:t>	BUDGET	</a:t>
            </a:r>
            <a:r>
              <a:rPr i="1" lang="en-US" sz="1828"/>
              <a:t>q</a:t>
            </a:r>
            <a:r>
              <a:rPr baseline="-25000" lang="en-US" sz="1828"/>
              <a:t>2</a:t>
            </a:r>
            <a:r>
              <a:rPr lang="en-US" sz="1828"/>
              <a:t>:	</a:t>
            </a:r>
            <a:r>
              <a:rPr b="1" lang="en-US" sz="1828"/>
              <a:t>SELECT</a:t>
            </a:r>
            <a:r>
              <a:rPr lang="en-US" sz="1828"/>
              <a:t>	PNAME,BUDGET</a:t>
            </a:r>
            <a:endParaRPr/>
          </a:p>
          <a:p>
            <a:pPr indent="-342900" lvl="0" marL="3429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lang="en-US" sz="1828"/>
              <a:t>		</a:t>
            </a:r>
            <a:r>
              <a:rPr b="1" lang="en-US" sz="1828"/>
              <a:t>FROM</a:t>
            </a:r>
            <a:r>
              <a:rPr lang="en-US" sz="1828"/>
              <a:t>	PROJ		</a:t>
            </a:r>
            <a:r>
              <a:rPr b="1" lang="en-US" sz="1828"/>
              <a:t>FROM</a:t>
            </a:r>
            <a:r>
              <a:rPr lang="en-US" sz="1828"/>
              <a:t>	PROJ</a:t>
            </a:r>
            <a:endParaRPr/>
          </a:p>
          <a:p>
            <a:pPr indent="-342900" lvl="0" marL="3429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lang="en-US" sz="1828"/>
              <a:t>		</a:t>
            </a:r>
            <a:r>
              <a:rPr b="1" lang="en-US" sz="1828"/>
              <a:t>WHERE</a:t>
            </a:r>
            <a:r>
              <a:rPr lang="en-US" sz="1828"/>
              <a:t>	PNO=Value</a:t>
            </a:r>
            <a:endParaRPr/>
          </a:p>
          <a:p>
            <a:pPr indent="-342900" lvl="0" marL="3429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i="1" lang="en-US" sz="1828"/>
              <a:t>q</a:t>
            </a:r>
            <a:r>
              <a:rPr baseline="-25000" lang="en-US" sz="1828"/>
              <a:t>3</a:t>
            </a:r>
            <a:r>
              <a:rPr lang="en-US" sz="1828"/>
              <a:t>:	</a:t>
            </a:r>
            <a:r>
              <a:rPr b="1" lang="en-US" sz="1828"/>
              <a:t>SELECT</a:t>
            </a:r>
            <a:r>
              <a:rPr lang="en-US" sz="1828"/>
              <a:t>	PNAME	</a:t>
            </a:r>
            <a:r>
              <a:rPr i="1" lang="en-US" sz="1828"/>
              <a:t>q</a:t>
            </a:r>
            <a:r>
              <a:rPr baseline="-25000" lang="en-US" sz="1828"/>
              <a:t>4</a:t>
            </a:r>
            <a:r>
              <a:rPr lang="en-US" sz="1828"/>
              <a:t>:	</a:t>
            </a:r>
            <a:r>
              <a:rPr b="1" lang="en-US" sz="1828"/>
              <a:t>SELECT	SUM</a:t>
            </a:r>
            <a:r>
              <a:rPr lang="en-US" sz="1828"/>
              <a:t>(BUDGET)</a:t>
            </a:r>
            <a:endParaRPr/>
          </a:p>
          <a:p>
            <a:pPr indent="-342900" lvl="0" marL="3429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lang="en-US" sz="1828"/>
              <a:t>		</a:t>
            </a:r>
            <a:r>
              <a:rPr b="1" lang="en-US" sz="1828"/>
              <a:t>FROM</a:t>
            </a:r>
            <a:r>
              <a:rPr lang="en-US" sz="1828"/>
              <a:t>	PROJ		</a:t>
            </a:r>
            <a:r>
              <a:rPr b="1" lang="en-US" sz="1828"/>
              <a:t>FROM	</a:t>
            </a:r>
            <a:r>
              <a:rPr lang="en-US" sz="1828"/>
              <a:t>PROJ</a:t>
            </a:r>
            <a:endParaRPr/>
          </a:p>
          <a:p>
            <a:pPr indent="-342900" lvl="0" marL="342900" rtl="0" algn="l">
              <a:spcBef>
                <a:spcPts val="366"/>
              </a:spcBef>
              <a:spcAft>
                <a:spcPts val="0"/>
              </a:spcAft>
              <a:buSzPts val="1280"/>
              <a:buNone/>
            </a:pPr>
            <a:r>
              <a:rPr lang="en-US" sz="1828"/>
              <a:t>		</a:t>
            </a:r>
            <a:r>
              <a:rPr b="1" lang="en-US" sz="1828"/>
              <a:t>WHERE</a:t>
            </a:r>
            <a:r>
              <a:rPr lang="en-US" sz="1828"/>
              <a:t>	LOC=Value		</a:t>
            </a:r>
            <a:r>
              <a:rPr b="1" lang="en-US" sz="1828"/>
              <a:t>WHERE</a:t>
            </a:r>
            <a:r>
              <a:rPr lang="en-US" sz="1828"/>
              <a:t>	LOC=Value</a:t>
            </a:r>
            <a:endParaRPr/>
          </a:p>
        </p:txBody>
      </p:sp>
      <p:sp>
        <p:nvSpPr>
          <p:cNvPr id="405" name="Google Shape;405;p4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406" name="Google Shape;406;p4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7" name="Google Shape;407;p40"/>
          <p:cNvGrpSpPr/>
          <p:nvPr/>
        </p:nvGrpSpPr>
        <p:grpSpPr>
          <a:xfrm>
            <a:off x="2574076" y="4077064"/>
            <a:ext cx="3674656" cy="2096715"/>
            <a:chOff x="2574076" y="4077064"/>
            <a:chExt cx="3674656" cy="2096715"/>
          </a:xfrm>
        </p:grpSpPr>
        <p:pic>
          <p:nvPicPr>
            <p:cNvPr descr="A close up of a clock&#10;&#10;Description automatically generated" id="408" name="Google Shape;408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574076" y="4077064"/>
              <a:ext cx="3674656" cy="2096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p40"/>
            <p:cNvSpPr txBox="1"/>
            <p:nvPr/>
          </p:nvSpPr>
          <p:spPr>
            <a:xfrm>
              <a:off x="4018725" y="4482525"/>
              <a:ext cx="348000" cy="3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0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410" name="Google Shape;410;p40"/>
            <p:cNvSpPr txBox="1"/>
            <p:nvPr/>
          </p:nvSpPr>
          <p:spPr>
            <a:xfrm>
              <a:off x="3316350" y="4482525"/>
              <a:ext cx="348000" cy="3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1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411" name="Google Shape;411;p40"/>
            <p:cNvSpPr txBox="1"/>
            <p:nvPr/>
          </p:nvSpPr>
          <p:spPr>
            <a:xfrm>
              <a:off x="3316350" y="4803900"/>
              <a:ext cx="348000" cy="3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0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40"/>
            <p:cNvSpPr txBox="1"/>
            <p:nvPr/>
          </p:nvSpPr>
          <p:spPr>
            <a:xfrm>
              <a:off x="3316350" y="5119300"/>
              <a:ext cx="348000" cy="3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0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40"/>
            <p:cNvSpPr txBox="1"/>
            <p:nvPr/>
          </p:nvSpPr>
          <p:spPr>
            <a:xfrm>
              <a:off x="4018725" y="5119300"/>
              <a:ext cx="348000" cy="3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1</a:t>
              </a:r>
              <a:endParaRPr sz="1500">
                <a:solidFill>
                  <a:schemeClr val="dk1"/>
                </a:solidFill>
              </a:endParaRPr>
            </a:p>
          </p:txBody>
        </p:sp>
        <p:sp>
          <p:nvSpPr>
            <p:cNvPr id="414" name="Google Shape;414;p40"/>
            <p:cNvSpPr txBox="1"/>
            <p:nvPr/>
          </p:nvSpPr>
          <p:spPr>
            <a:xfrm>
              <a:off x="5688500" y="5484400"/>
              <a:ext cx="348000" cy="36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dk1"/>
                  </a:solidFill>
                </a:rPr>
                <a:t>1</a:t>
              </a:r>
              <a:endParaRPr sz="1500"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Affinity Measure </a:t>
            </a:r>
            <a:r>
              <a:rPr i="1" lang="en-US"/>
              <a:t>aff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,</a:t>
            </a:r>
            <a:r>
              <a:rPr i="1" lang="en-US"/>
              <a:t>A</a:t>
            </a:r>
            <a:r>
              <a:rPr baseline="-25000" i="1" lang="en-US"/>
              <a:t>j</a:t>
            </a:r>
            <a:r>
              <a:rPr lang="en-US"/>
              <a:t>)</a:t>
            </a:r>
            <a:endParaRPr/>
          </a:p>
        </p:txBody>
      </p:sp>
      <p:sp>
        <p:nvSpPr>
          <p:cNvPr id="420" name="Google Shape;420;p41"/>
          <p:cNvSpPr txBox="1"/>
          <p:nvPr>
            <p:ph idx="1" type="body"/>
          </p:nvPr>
        </p:nvSpPr>
        <p:spPr>
          <a:xfrm>
            <a:off x="268397" y="1707559"/>
            <a:ext cx="8643938" cy="1772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attribute affinity measure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between two attributes 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 and </a:t>
            </a:r>
            <a:r>
              <a:rPr i="1" lang="en-US"/>
              <a:t>A</a:t>
            </a:r>
            <a:r>
              <a:rPr baseline="-25000" i="1" lang="en-US"/>
              <a:t>j</a:t>
            </a:r>
            <a:r>
              <a:rPr lang="en-US"/>
              <a:t> of a relation </a:t>
            </a:r>
            <a:r>
              <a:rPr i="1" lang="en-US"/>
              <a:t>R</a:t>
            </a:r>
            <a:r>
              <a:rPr lang="en-US"/>
              <a:t>[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lang="en-US"/>
              <a:t>] with respect to the set of applications  </a:t>
            </a:r>
            <a:r>
              <a:rPr i="1" lang="en-US"/>
              <a:t>Q</a:t>
            </a:r>
            <a:r>
              <a:rPr lang="en-US"/>
              <a:t> = (</a:t>
            </a:r>
            <a:r>
              <a:rPr i="1" lang="en-US"/>
              <a:t>q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q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q</a:t>
            </a:r>
            <a:r>
              <a:rPr baseline="-25000" i="1" lang="en-US"/>
              <a:t>q</a:t>
            </a:r>
            <a:r>
              <a:rPr lang="en-US"/>
              <a:t>) is defined as follows :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grpSp>
        <p:nvGrpSpPr>
          <p:cNvPr id="421" name="Google Shape;421;p41"/>
          <p:cNvGrpSpPr/>
          <p:nvPr/>
        </p:nvGrpSpPr>
        <p:grpSpPr>
          <a:xfrm>
            <a:off x="1149576" y="3284984"/>
            <a:ext cx="4302278" cy="860147"/>
            <a:chOff x="1634952" y="5093547"/>
            <a:chExt cx="6118796" cy="1223321"/>
          </a:xfrm>
        </p:grpSpPr>
        <p:sp>
          <p:nvSpPr>
            <p:cNvPr id="422" name="Google Shape;422;p41"/>
            <p:cNvSpPr/>
            <p:nvPr/>
          </p:nvSpPr>
          <p:spPr>
            <a:xfrm>
              <a:off x="1634952" y="5332871"/>
              <a:ext cx="1867534" cy="489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aff </a:t>
              </a: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(</a:t>
              </a: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</a:t>
              </a:r>
              <a:r>
                <a:rPr baseline="-25000"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</a:t>
              </a: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, A</a:t>
              </a:r>
              <a:r>
                <a:rPr baseline="-25000"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</a:t>
              </a: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) </a:t>
              </a:r>
              <a:r>
                <a:rPr lang="en-US" sz="1828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4846216" y="5332871"/>
              <a:ext cx="2259665" cy="489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(query access)</a:t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305449" y="5857859"/>
              <a:ext cx="4448299" cy="459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all queries that access </a:t>
              </a:r>
              <a:r>
                <a:rPr i="1"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</a:t>
              </a:r>
              <a:r>
                <a:rPr baseline="-25000" i="1" lang="en-US" sz="984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</a:t>
              </a:r>
              <a:r>
                <a:rPr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and </a:t>
              </a:r>
              <a:r>
                <a:rPr i="1"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</a:t>
              </a:r>
              <a:r>
                <a:rPr baseline="-25000" i="1" lang="en-US" sz="984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</a:t>
              </a:r>
              <a:r>
                <a:rPr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</a:t>
              </a:r>
              <a:endParaRPr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327966" y="5093547"/>
              <a:ext cx="650108" cy="874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 sz="35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426" name="Google Shape;426;p41"/>
          <p:cNvGrpSpPr/>
          <p:nvPr/>
        </p:nvGrpSpPr>
        <p:grpSpPr>
          <a:xfrm>
            <a:off x="1170598" y="4509120"/>
            <a:ext cx="6369890" cy="845003"/>
            <a:chOff x="1664851" y="7518405"/>
            <a:chExt cx="9059399" cy="1201782"/>
          </a:xfrm>
        </p:grpSpPr>
        <p:sp>
          <p:nvSpPr>
            <p:cNvPr id="427" name="Google Shape;427;p41"/>
            <p:cNvSpPr/>
            <p:nvPr/>
          </p:nvSpPr>
          <p:spPr>
            <a:xfrm>
              <a:off x="1770100" y="8042210"/>
              <a:ext cx="351450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 </a:t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1770100" y="8042210"/>
              <a:ext cx="351450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 </a:t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1664851" y="7762245"/>
              <a:ext cx="2302980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query access </a:t>
              </a:r>
              <a:r>
                <a:rPr lang="en-US" sz="1828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4656564" y="7721605"/>
              <a:ext cx="4477935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access frequency of a query </a:t>
              </a:r>
              <a:r>
                <a:rPr lang="en-US" sz="1828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*</a:t>
              </a:r>
              <a:endParaRPr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9404742" y="7518405"/>
              <a:ext cx="1087834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access</a:t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9118897" y="8006087"/>
              <a:ext cx="1605353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execution</a:t>
              </a:r>
              <a:endParaRPr/>
            </a:p>
          </p:txBody>
        </p:sp>
        <p:cxnSp>
          <p:nvCxnSpPr>
            <p:cNvPr id="433" name="Google Shape;433;p41"/>
            <p:cNvCxnSpPr/>
            <p:nvPr/>
          </p:nvCxnSpPr>
          <p:spPr>
            <a:xfrm>
              <a:off x="9285971" y="8010601"/>
              <a:ext cx="1318542" cy="0"/>
            </a:xfrm>
            <a:prstGeom prst="straightConnector1">
              <a:avLst/>
            </a:prstGeom>
            <a:noFill/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4" name="Google Shape;434;p41"/>
            <p:cNvSpPr/>
            <p:nvPr/>
          </p:nvSpPr>
          <p:spPr>
            <a:xfrm>
              <a:off x="3598988" y="8261177"/>
              <a:ext cx="1188146" cy="459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all sites</a:t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648569" y="7527436"/>
              <a:ext cx="650108" cy="874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 sz="35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436" name="Google Shape;436;p4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437" name="Google Shape;437;p4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Calculation of </a:t>
            </a:r>
            <a:r>
              <a:rPr i="1" lang="en-US"/>
              <a:t>aff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i="1" lang="en-US"/>
              <a:t>j</a:t>
            </a:r>
            <a:r>
              <a:rPr lang="en-US"/>
              <a:t>)</a:t>
            </a:r>
            <a:endParaRPr/>
          </a:p>
        </p:txBody>
      </p:sp>
      <p:sp>
        <p:nvSpPr>
          <p:cNvPr id="443" name="Google Shape;443;p42"/>
          <p:cNvSpPr txBox="1"/>
          <p:nvPr>
            <p:ph idx="1" type="body"/>
          </p:nvPr>
        </p:nvSpPr>
        <p:spPr>
          <a:xfrm>
            <a:off x="457200" y="1556793"/>
            <a:ext cx="8229600" cy="39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Assume each query in the previous example accesses the attributes once during each execution. </a:t>
            </a:r>
            <a:endParaRPr/>
          </a:p>
          <a:p>
            <a:pPr indent="-342900" lvl="0" marL="342900" rtl="0" algn="l">
              <a:lnSpc>
                <a:spcPct val="87000"/>
              </a:lnSpc>
              <a:spcBef>
                <a:spcPts val="774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Also assume the access frequencies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sz="1800"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Then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i="1" lang="en-US" sz="1800"/>
              <a:t>aff</a:t>
            </a:r>
            <a:r>
              <a:rPr lang="en-US" sz="1800"/>
              <a:t>(</a:t>
            </a:r>
            <a:r>
              <a:rPr i="1" lang="en-US" sz="1800"/>
              <a:t>A</a:t>
            </a:r>
            <a:r>
              <a:rPr baseline="-25000" lang="en-US" sz="1800"/>
              <a:t>1</a:t>
            </a:r>
            <a:r>
              <a:rPr lang="en-US" sz="1800"/>
              <a:t>, </a:t>
            </a:r>
            <a:r>
              <a:rPr i="1" lang="en-US" sz="1800"/>
              <a:t>A</a:t>
            </a:r>
            <a:r>
              <a:rPr baseline="-25000" lang="en-US" sz="1800"/>
              <a:t>3</a:t>
            </a:r>
            <a:r>
              <a:rPr lang="en-US" sz="1800"/>
              <a:t>)	= 15*1 + 20*1+10*1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		= 45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and  the attribute affinity matrix </a:t>
            </a:r>
            <a:r>
              <a:rPr i="1" lang="en-US" sz="1800"/>
              <a:t>AA</a:t>
            </a:r>
            <a:r>
              <a:rPr lang="en-US" sz="1800"/>
              <a:t> is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(Let </a:t>
            </a:r>
            <a:r>
              <a:rPr i="1" lang="en-US" sz="1800"/>
              <a:t>A</a:t>
            </a:r>
            <a:r>
              <a:rPr baseline="-25000" lang="en-US" sz="1800"/>
              <a:t>1</a:t>
            </a:r>
            <a:r>
              <a:rPr lang="en-US" sz="1800"/>
              <a:t>=PNO, </a:t>
            </a:r>
            <a:r>
              <a:rPr i="1" lang="en-US" sz="1800"/>
              <a:t>A</a:t>
            </a:r>
            <a:r>
              <a:rPr baseline="-25000" lang="en-US" sz="1800"/>
              <a:t>2</a:t>
            </a:r>
            <a:r>
              <a:rPr lang="en-US" sz="1800"/>
              <a:t>=PNAME, </a:t>
            </a:r>
            <a:r>
              <a:rPr i="1" lang="en-US" sz="1800"/>
              <a:t>A</a:t>
            </a:r>
            <a:r>
              <a:rPr baseline="-25000" lang="en-US" sz="1800"/>
              <a:t>3</a:t>
            </a:r>
            <a:r>
              <a:rPr lang="en-US" sz="1800"/>
              <a:t>=BUDGET,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</a:t>
            </a:r>
            <a:r>
              <a:rPr i="1" lang="en-US" sz="1800"/>
              <a:t>A</a:t>
            </a:r>
            <a:r>
              <a:rPr baseline="-25000" lang="en-US" sz="1800"/>
              <a:t>4</a:t>
            </a:r>
            <a:r>
              <a:rPr lang="en-US" sz="1800"/>
              <a:t>=LOC)</a:t>
            </a:r>
            <a:endParaRPr/>
          </a:p>
        </p:txBody>
      </p:sp>
      <p:sp>
        <p:nvSpPr>
          <p:cNvPr id="444" name="Google Shape;444;p4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445" name="Google Shape;445;p4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6" name="Google Shape;446;p42"/>
          <p:cNvGrpSpPr/>
          <p:nvPr/>
        </p:nvGrpSpPr>
        <p:grpSpPr>
          <a:xfrm>
            <a:off x="5436096" y="1988840"/>
            <a:ext cx="1981356" cy="1580403"/>
            <a:chOff x="3468929" y="2553882"/>
            <a:chExt cx="1981356" cy="1580403"/>
          </a:xfrm>
        </p:grpSpPr>
        <p:sp>
          <p:nvSpPr>
            <p:cNvPr id="447" name="Google Shape;447;p42"/>
            <p:cNvSpPr/>
            <p:nvPr/>
          </p:nvSpPr>
          <p:spPr>
            <a:xfrm>
              <a:off x="3481629" y="2798968"/>
              <a:ext cx="363879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q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48" name="Google Shape;448;p42"/>
            <p:cNvSpPr/>
            <p:nvPr/>
          </p:nvSpPr>
          <p:spPr>
            <a:xfrm>
              <a:off x="3481629" y="3129946"/>
              <a:ext cx="363879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q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i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3468929" y="3429000"/>
              <a:ext cx="363879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q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i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3481629" y="3789040"/>
              <a:ext cx="363879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q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4</a:t>
              </a:r>
              <a:endParaRPr i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grpSp>
          <p:nvGrpSpPr>
            <p:cNvPr id="451" name="Google Shape;451;p42"/>
            <p:cNvGrpSpPr/>
            <p:nvPr/>
          </p:nvGrpSpPr>
          <p:grpSpPr>
            <a:xfrm>
              <a:off x="3902387" y="2899146"/>
              <a:ext cx="174583" cy="1235139"/>
              <a:chOff x="3758815" y="2924944"/>
              <a:chExt cx="174583" cy="1235139"/>
            </a:xfrm>
          </p:grpSpPr>
          <p:cxnSp>
            <p:nvCxnSpPr>
              <p:cNvPr id="452" name="Google Shape;452;p42"/>
              <p:cNvCxnSpPr/>
              <p:nvPr/>
            </p:nvCxnSpPr>
            <p:spPr>
              <a:xfrm>
                <a:off x="3760361" y="2924944"/>
                <a:ext cx="1651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53" name="Google Shape;453;p42"/>
              <p:cNvSpPr/>
              <p:nvPr/>
            </p:nvSpPr>
            <p:spPr>
              <a:xfrm>
                <a:off x="3758815" y="2924944"/>
                <a:ext cx="174583" cy="1235139"/>
              </a:xfrm>
              <a:custGeom>
                <a:rect b="b" l="l" r="r" t="t"/>
                <a:pathLst>
                  <a:path extrusionOk="0" h="945" w="113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</p:grpSp>
        <p:sp>
          <p:nvSpPr>
            <p:cNvPr id="454" name="Google Shape;454;p42"/>
            <p:cNvSpPr/>
            <p:nvPr/>
          </p:nvSpPr>
          <p:spPr>
            <a:xfrm>
              <a:off x="3913538" y="2553882"/>
              <a:ext cx="367085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</a:t>
              </a:r>
              <a:endParaRPr i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4446938" y="2553882"/>
              <a:ext cx="367085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</a:t>
              </a:r>
              <a:endParaRPr i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5018438" y="2553882"/>
              <a:ext cx="367085" cy="3359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S</a:t>
              </a:r>
              <a:r>
                <a:rPr baseline="-25000" lang="en-US" sz="12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 i="1" sz="16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3926423" y="2837068"/>
              <a:ext cx="397542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15</a:t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4447123" y="2837068"/>
              <a:ext cx="397542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20</a:t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5018623" y="2849768"/>
              <a:ext cx="397542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10</a:t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4048532" y="3129946"/>
              <a:ext cx="290141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5</a:t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4569232" y="3129946"/>
              <a:ext cx="290141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5140732" y="3129946"/>
              <a:ext cx="290141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3926423" y="3429000"/>
              <a:ext cx="397542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25</a:t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5018623" y="3429000"/>
              <a:ext cx="397542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25</a:t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4447123" y="3429000"/>
              <a:ext cx="397542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25</a:t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4067944" y="3789040"/>
              <a:ext cx="290141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3</a:t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4588644" y="3789040"/>
              <a:ext cx="290141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5160144" y="3789040"/>
              <a:ext cx="290141" cy="305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0</a:t>
              </a:r>
              <a:endParaRPr/>
            </a:p>
          </p:txBody>
        </p:sp>
        <p:grpSp>
          <p:nvGrpSpPr>
            <p:cNvPr id="469" name="Google Shape;469;p42"/>
            <p:cNvGrpSpPr/>
            <p:nvPr/>
          </p:nvGrpSpPr>
          <p:grpSpPr>
            <a:xfrm flipH="1">
              <a:off x="5260567" y="2899146"/>
              <a:ext cx="174583" cy="1235139"/>
              <a:chOff x="3758815" y="2924944"/>
              <a:chExt cx="174583" cy="1235139"/>
            </a:xfrm>
          </p:grpSpPr>
          <p:cxnSp>
            <p:nvCxnSpPr>
              <p:cNvPr id="470" name="Google Shape;470;p42"/>
              <p:cNvCxnSpPr/>
              <p:nvPr/>
            </p:nvCxnSpPr>
            <p:spPr>
              <a:xfrm>
                <a:off x="3760361" y="2924944"/>
                <a:ext cx="1651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00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71" name="Google Shape;471;p42"/>
              <p:cNvSpPr/>
              <p:nvPr/>
            </p:nvSpPr>
            <p:spPr>
              <a:xfrm>
                <a:off x="3758815" y="2924944"/>
                <a:ext cx="174583" cy="1235139"/>
              </a:xfrm>
              <a:custGeom>
                <a:rect b="b" l="l" r="r" t="t"/>
                <a:pathLst>
                  <a:path extrusionOk="0" h="945" w="113">
                    <a:moveTo>
                      <a:pt x="0" y="0"/>
                    </a:moveTo>
                    <a:lnTo>
                      <a:pt x="0" y="944"/>
                    </a:lnTo>
                    <a:lnTo>
                      <a:pt x="112" y="944"/>
                    </a:lnTo>
                  </a:path>
                </a:pathLst>
              </a:custGeom>
              <a:noFill/>
              <a:ln cap="rnd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</p:grpSp>
      </p:grpSp>
      <p:pic>
        <p:nvPicPr>
          <p:cNvPr descr="A picture containing clock&#10;&#10;Description automatically generated" id="472" name="Google Shape;47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4358" y="4165935"/>
            <a:ext cx="3387389" cy="1711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2" title="Screenshot 2025-08-20 at 11.50.4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1275" y="2519600"/>
            <a:ext cx="2370725" cy="1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Clustering Algorithm</a:t>
            </a:r>
            <a:endParaRPr/>
          </a:p>
        </p:txBody>
      </p:sp>
      <p:sp>
        <p:nvSpPr>
          <p:cNvPr id="479" name="Google Shape;479;p43"/>
          <p:cNvSpPr txBox="1"/>
          <p:nvPr>
            <p:ph idx="1" type="body"/>
          </p:nvPr>
        </p:nvSpPr>
        <p:spPr>
          <a:xfrm>
            <a:off x="457200" y="1600200"/>
            <a:ext cx="8229600" cy="26324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Take the attribute affinity matrix </a:t>
            </a:r>
            <a:r>
              <a:rPr i="1" lang="en-US"/>
              <a:t>AA</a:t>
            </a:r>
            <a:r>
              <a:rPr lang="en-US"/>
              <a:t> and reorganize the attribute orders to form clusters where the attributes in each cluster demonstrate high affinity to one another.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Bond Energy Algorithm </a:t>
            </a:r>
            <a:r>
              <a:rPr lang="en-US"/>
              <a:t>(BEA) has been used for clustering of entities.  BEA finds an ordering of entities (in our case attributes) such that the global affinity measure is maximized.</a:t>
            </a:r>
            <a:endParaRPr/>
          </a:p>
        </p:txBody>
      </p:sp>
      <p:sp>
        <p:nvSpPr>
          <p:cNvPr id="480" name="Google Shape;480;p4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481" name="Google Shape;481;p4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43"/>
          <p:cNvSpPr/>
          <p:nvPr/>
        </p:nvSpPr>
        <p:spPr>
          <a:xfrm>
            <a:off x="1705682" y="538797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483" name="Google Shape;483;p43"/>
          <p:cNvSpPr/>
          <p:nvPr/>
        </p:nvSpPr>
        <p:spPr>
          <a:xfrm>
            <a:off x="1705682" y="538797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grpSp>
        <p:nvGrpSpPr>
          <p:cNvPr id="484" name="Google Shape;484;p43"/>
          <p:cNvGrpSpPr/>
          <p:nvPr/>
        </p:nvGrpSpPr>
        <p:grpSpPr>
          <a:xfrm>
            <a:off x="1603376" y="4341217"/>
            <a:ext cx="6046788" cy="815975"/>
            <a:chOff x="1010" y="3072"/>
            <a:chExt cx="3809" cy="514"/>
          </a:xfrm>
        </p:grpSpPr>
        <p:sp>
          <p:nvSpPr>
            <p:cNvPr id="485" name="Google Shape;485;p43"/>
            <p:cNvSpPr/>
            <p:nvPr/>
          </p:nvSpPr>
          <p:spPr>
            <a:xfrm>
              <a:off x="1010" y="3154"/>
              <a:ext cx="445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AM </a:t>
              </a:r>
              <a:r>
                <a:rPr lang="en-US" sz="1828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=</a:t>
              </a:r>
              <a:endParaRPr sz="1828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1961" y="3154"/>
              <a:ext cx="2858" cy="2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(affinity of </a:t>
              </a: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</a:t>
              </a:r>
              <a:r>
                <a:rPr baseline="-25000" i="1"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</a:t>
              </a: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and </a:t>
              </a:r>
              <a:r>
                <a:rPr i="1"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A</a:t>
              </a:r>
              <a:r>
                <a:rPr baseline="-25000" i="1"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</a:t>
              </a:r>
              <a:r>
                <a:rPr lang="en-US" sz="1828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 with their neighbors) </a:t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1749" y="3383"/>
              <a:ext cx="118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j</a:t>
              </a:r>
              <a:endParaRPr/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1628" y="3072"/>
              <a:ext cx="288" cy="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 sz="35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1525" y="3383"/>
              <a:ext cx="118" cy="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687">
                  <a:solidFill>
                    <a:srgbClr val="000000"/>
                  </a:solidFill>
                  <a:latin typeface="Book Antiqua"/>
                  <a:ea typeface="Book Antiqua"/>
                  <a:cs typeface="Book Antiqua"/>
                  <a:sym typeface="Book Antiqua"/>
                </a:rPr>
                <a:t>i</a:t>
              </a:r>
              <a:endParaRPr i="1" sz="1687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1396" y="3072"/>
              <a:ext cx="288" cy="3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∑</a:t>
              </a:r>
              <a:endParaRPr sz="35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Bond Energy Algorithm</a:t>
            </a:r>
            <a:endParaRPr/>
          </a:p>
        </p:txBody>
      </p:sp>
      <p:sp>
        <p:nvSpPr>
          <p:cNvPr id="496" name="Google Shape;496;p4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Input:</a:t>
            </a:r>
            <a:r>
              <a:rPr lang="en-US"/>
              <a:t>	The </a:t>
            </a:r>
            <a:r>
              <a:rPr i="1" lang="en-US"/>
              <a:t>AA</a:t>
            </a:r>
            <a:r>
              <a:rPr lang="en-US"/>
              <a:t> matrix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>
                <a:solidFill>
                  <a:schemeClr val="hlink"/>
                </a:solidFill>
              </a:rPr>
              <a:t>Output:</a:t>
            </a:r>
            <a:r>
              <a:rPr lang="en-US"/>
              <a:t>	The clustered affinity matrix </a:t>
            </a:r>
            <a:r>
              <a:rPr i="1" lang="en-US"/>
              <a:t>CA</a:t>
            </a:r>
            <a:r>
              <a:rPr lang="en-US"/>
              <a:t>  which is a perturbation	of </a:t>
            </a:r>
            <a:r>
              <a:rPr i="1" lang="en-US"/>
              <a:t>AA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❶"/>
            </a:pPr>
            <a:r>
              <a:rPr i="1" lang="en-US">
                <a:solidFill>
                  <a:schemeClr val="dk2"/>
                </a:solidFill>
              </a:rPr>
              <a:t>Initialization</a:t>
            </a:r>
            <a:r>
              <a:rPr lang="en-US">
                <a:solidFill>
                  <a:schemeClr val="dk2"/>
                </a:solidFill>
              </a:rPr>
              <a:t>: </a:t>
            </a:r>
            <a:r>
              <a:rPr lang="en-US"/>
              <a:t>Place and fix one of the columns of </a:t>
            </a:r>
            <a:r>
              <a:rPr i="1" lang="en-US"/>
              <a:t>AA</a:t>
            </a:r>
            <a:r>
              <a:rPr lang="en-US"/>
              <a:t> in </a:t>
            </a:r>
            <a:r>
              <a:rPr i="1" lang="en-US"/>
              <a:t>CA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❷"/>
            </a:pPr>
            <a:r>
              <a:rPr i="1" lang="en-US">
                <a:solidFill>
                  <a:schemeClr val="dk2"/>
                </a:solidFill>
              </a:rPr>
              <a:t>Iteration</a:t>
            </a:r>
            <a:r>
              <a:rPr lang="en-US">
                <a:solidFill>
                  <a:schemeClr val="dk2"/>
                </a:solidFill>
              </a:rPr>
              <a:t>:</a:t>
            </a:r>
            <a:r>
              <a:rPr lang="en-US"/>
              <a:t> Place the remaining </a:t>
            </a:r>
            <a:r>
              <a:rPr i="1" lang="en-US"/>
              <a:t>n-i</a:t>
            </a:r>
            <a:r>
              <a:rPr lang="en-US"/>
              <a:t> columns in the remaining </a:t>
            </a:r>
            <a:r>
              <a:rPr i="1" lang="en-US"/>
              <a:t>i</a:t>
            </a:r>
            <a:r>
              <a:rPr lang="en-US"/>
              <a:t>+1 positions in the </a:t>
            </a:r>
            <a:r>
              <a:rPr i="1" lang="en-US"/>
              <a:t>CA</a:t>
            </a:r>
            <a:r>
              <a:rPr lang="en-US"/>
              <a:t> matrix. For each column, choose the placement that makes the most contribution to the global affinity measure.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❸"/>
            </a:pPr>
            <a:r>
              <a:rPr i="1" lang="en-US">
                <a:solidFill>
                  <a:schemeClr val="dk2"/>
                </a:solidFill>
              </a:rPr>
              <a:t>Row order</a:t>
            </a:r>
            <a:r>
              <a:rPr lang="en-US">
                <a:solidFill>
                  <a:schemeClr val="dk2"/>
                </a:solidFill>
              </a:rPr>
              <a:t>:</a:t>
            </a:r>
            <a:r>
              <a:rPr lang="en-US"/>
              <a:t> Order the rows according to the column ordering.</a:t>
            </a:r>
            <a:endParaRPr/>
          </a:p>
        </p:txBody>
      </p:sp>
      <p:sp>
        <p:nvSpPr>
          <p:cNvPr id="497" name="Google Shape;497;p4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498" name="Google Shape;498;p44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Bond Energy Algorithm</a:t>
            </a:r>
            <a:endParaRPr/>
          </a:p>
        </p:txBody>
      </p:sp>
      <p:sp>
        <p:nvSpPr>
          <p:cNvPr id="504" name="Google Shape;504;p45"/>
          <p:cNvSpPr txBox="1"/>
          <p:nvPr>
            <p:ph idx="1" type="body"/>
          </p:nvPr>
        </p:nvSpPr>
        <p:spPr>
          <a:xfrm>
            <a:off x="457200" y="1600200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“Best” placement? Define contribution of a placement: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i="1" lang="en-US"/>
              <a:t>cont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i="1" lang="en-US"/>
              <a:t>k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i="1" lang="en-US"/>
              <a:t>j</a:t>
            </a:r>
            <a:r>
              <a:rPr lang="en-US"/>
              <a:t>) = 2</a:t>
            </a:r>
            <a:r>
              <a:rPr i="1" lang="en-US"/>
              <a:t>bond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i="1" lang="en-US"/>
              <a:t>k</a:t>
            </a:r>
            <a:r>
              <a:rPr lang="en-US"/>
              <a:t>)+2</a:t>
            </a:r>
            <a:r>
              <a:rPr i="1" lang="en-US"/>
              <a:t>bond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i="1" lang="en-US"/>
              <a:t>k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i="1" lang="en-US"/>
              <a:t>l</a:t>
            </a:r>
            <a:r>
              <a:rPr lang="en-US"/>
              <a:t>) –2</a:t>
            </a:r>
            <a:r>
              <a:rPr i="1" lang="en-US"/>
              <a:t>bond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i="1" lang="en-US"/>
              <a:t>j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/>
              <a:t>where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1134182" y="46958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1134182" y="46958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1239619" y="4265614"/>
            <a:ext cx="1558116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bond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y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 =</a:t>
            </a:r>
            <a:endParaRPr/>
          </a:p>
        </p:txBody>
      </p:sp>
      <p:sp>
        <p:nvSpPr>
          <p:cNvPr id="508" name="Google Shape;508;p45"/>
          <p:cNvSpPr/>
          <p:nvPr/>
        </p:nvSpPr>
        <p:spPr>
          <a:xfrm>
            <a:off x="3175884" y="4251326"/>
            <a:ext cx="2061459" cy="38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aff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z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x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aff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(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z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</a:t>
            </a:r>
            <a:r>
              <a:rPr baseline="-25000"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y</a:t>
            </a: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</p:txBody>
      </p:sp>
      <p:sp>
        <p:nvSpPr>
          <p:cNvPr id="509" name="Google Shape;509;p45"/>
          <p:cNvSpPr/>
          <p:nvPr/>
        </p:nvSpPr>
        <p:spPr>
          <a:xfrm>
            <a:off x="2684435" y="4584286"/>
            <a:ext cx="559445" cy="3493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87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z </a:t>
            </a:r>
            <a:r>
              <a:rPr lang="en-US" sz="1687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1687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1</a:t>
            </a:r>
            <a:endParaRPr/>
          </a:p>
        </p:txBody>
      </p:sp>
      <p:sp>
        <p:nvSpPr>
          <p:cNvPr id="510" name="Google Shape;510;p45"/>
          <p:cNvSpPr/>
          <p:nvPr/>
        </p:nvSpPr>
        <p:spPr>
          <a:xfrm>
            <a:off x="2851094" y="3935306"/>
            <a:ext cx="302965" cy="349389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87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n</a:t>
            </a:r>
            <a:endParaRPr/>
          </a:p>
        </p:txBody>
      </p:sp>
      <p:sp>
        <p:nvSpPr>
          <p:cNvPr id="511" name="Google Shape;511;p45"/>
          <p:cNvSpPr/>
          <p:nvPr/>
        </p:nvSpPr>
        <p:spPr>
          <a:xfrm>
            <a:off x="2738077" y="3566154"/>
            <a:ext cx="857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86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 ∑</a:t>
            </a:r>
            <a:endParaRPr sz="3586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12" name="Google Shape;512;p4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13" name="Google Shape;513;p4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 – Example</a:t>
            </a:r>
            <a:endParaRPr/>
          </a:p>
        </p:txBody>
      </p:sp>
      <p:sp>
        <p:nvSpPr>
          <p:cNvPr id="519" name="Google Shape;519;p46"/>
          <p:cNvSpPr txBox="1"/>
          <p:nvPr>
            <p:ph idx="1" type="body"/>
          </p:nvPr>
        </p:nvSpPr>
        <p:spPr>
          <a:xfrm>
            <a:off x="250031" y="1196752"/>
            <a:ext cx="8643938" cy="48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Consider the following </a:t>
            </a:r>
            <a:r>
              <a:rPr i="1" lang="en-US" sz="2000"/>
              <a:t>AA</a:t>
            </a:r>
            <a:r>
              <a:rPr lang="en-US" sz="2000"/>
              <a:t> matrix and the corresponding </a:t>
            </a:r>
            <a:r>
              <a:rPr i="1" lang="en-US" sz="2000"/>
              <a:t>CA</a:t>
            </a:r>
            <a:r>
              <a:rPr lang="en-US" sz="2000"/>
              <a:t> matrix where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PNO</a:t>
            </a:r>
            <a:r>
              <a:rPr lang="en-US" sz="2000"/>
              <a:t> and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PNAME</a:t>
            </a:r>
            <a:r>
              <a:rPr lang="en-US" sz="2000"/>
              <a:t> have been placed.  Place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BUDGET</a:t>
            </a:r>
            <a:r>
              <a:rPr lang="en-US" sz="2000"/>
              <a:t>: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Ordering (0-3-1) :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cont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lang="en-US"/>
              <a:t>0</a:t>
            </a:r>
            <a:r>
              <a:rPr lang="en-US"/>
              <a:t>,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BUDGET</a:t>
            </a:r>
            <a:r>
              <a:rPr lang="en-US"/>
              <a:t>,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PNO</a:t>
            </a:r>
            <a:r>
              <a:rPr lang="en-US"/>
              <a:t>) = 2</a:t>
            </a:r>
            <a:r>
              <a:rPr i="1" lang="en-US"/>
              <a:t>bond</a:t>
            </a:r>
            <a:r>
              <a:rPr lang="en-US"/>
              <a:t>(</a:t>
            </a:r>
            <a:r>
              <a:rPr i="1" lang="en-US"/>
              <a:t>A</a:t>
            </a:r>
            <a:r>
              <a:rPr baseline="-25000" lang="en-US"/>
              <a:t>0</a:t>
            </a:r>
            <a:r>
              <a:rPr lang="en-US"/>
              <a:t>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BUDGET</a:t>
            </a:r>
            <a:r>
              <a:rPr lang="en-US"/>
              <a:t>)+2</a:t>
            </a:r>
            <a:r>
              <a:rPr i="1" lang="en-US"/>
              <a:t>bond</a:t>
            </a:r>
            <a:r>
              <a:rPr lang="en-US"/>
              <a:t>(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BUDGET</a:t>
            </a:r>
            <a:r>
              <a:rPr lang="en-US"/>
              <a:t>,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PNO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                                       –2</a:t>
            </a:r>
            <a:r>
              <a:rPr i="1" lang="en-US" sz="1800"/>
              <a:t>bond</a:t>
            </a:r>
            <a:r>
              <a:rPr lang="en-US" sz="1800"/>
              <a:t>(</a:t>
            </a:r>
            <a:r>
              <a:rPr i="1" lang="en-US" sz="1800"/>
              <a:t>A</a:t>
            </a:r>
            <a:r>
              <a:rPr baseline="-25000" lang="en-US" sz="1800"/>
              <a:t>0</a:t>
            </a:r>
            <a:r>
              <a:rPr lang="en-US" sz="1800"/>
              <a:t> ,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PNO</a:t>
            </a:r>
            <a:r>
              <a:rPr lang="en-US" sz="1800"/>
              <a:t>)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SzPts val="1260"/>
              <a:buNone/>
            </a:pPr>
            <a:r>
              <a:rPr lang="en-US" sz="1800"/>
              <a:t>		           = 8820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Ordering (1-3-2) :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SzPts val="1260"/>
              <a:buNone/>
            </a:pPr>
            <a:r>
              <a:rPr i="1" lang="en-US" sz="1800"/>
              <a:t>cont</a:t>
            </a:r>
            <a:r>
              <a:rPr lang="en-US" sz="1800"/>
              <a:t>(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PNO</a:t>
            </a:r>
            <a:r>
              <a:rPr lang="en-US" sz="1800"/>
              <a:t>,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BUDGET</a:t>
            </a:r>
            <a:r>
              <a:rPr lang="en-US" sz="1800"/>
              <a:t>,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PNAME</a:t>
            </a:r>
            <a:r>
              <a:rPr lang="en-US" sz="1800"/>
              <a:t>) = 10150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Ordering (2-3-4) :</a:t>
            </a:r>
            <a:endParaRPr/>
          </a:p>
          <a:p>
            <a:pPr indent="-285750" lvl="1" marL="742950" rtl="0" algn="l">
              <a:spcBef>
                <a:spcPts val="270"/>
              </a:spcBef>
              <a:spcAft>
                <a:spcPts val="0"/>
              </a:spcAft>
              <a:buSzPts val="1260"/>
              <a:buNone/>
            </a:pPr>
            <a:r>
              <a:rPr i="1" lang="en-US" sz="1800"/>
              <a:t>cont</a:t>
            </a:r>
            <a:r>
              <a:rPr lang="en-US" sz="1800"/>
              <a:t> (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PNAME</a:t>
            </a:r>
            <a:r>
              <a:rPr lang="en-US" sz="1800"/>
              <a:t>,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BUDGET</a:t>
            </a:r>
            <a:r>
              <a:rPr lang="en-US" sz="1800"/>
              <a:t>,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LOC</a:t>
            </a:r>
            <a:r>
              <a:rPr lang="en-US" sz="1800"/>
              <a:t>)	= 1780</a:t>
            </a:r>
            <a:endParaRPr/>
          </a:p>
        </p:txBody>
      </p:sp>
      <p:sp>
        <p:nvSpPr>
          <p:cNvPr id="520" name="Google Shape;520;p4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21" name="Google Shape;521;p4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A" id="522" name="Google Shape;52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889944"/>
            <a:ext cx="3135689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&#10;&#10;Description automatically generated" id="523" name="Google Shape;52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804" y="1889944"/>
            <a:ext cx="3135689" cy="1584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6" title="Screenshot 2025-08-20 at 11.50.42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850" y="4408025"/>
            <a:ext cx="2370725" cy="1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BEA – Example</a:t>
            </a:r>
            <a:endParaRPr/>
          </a:p>
        </p:txBody>
      </p:sp>
      <p:sp>
        <p:nvSpPr>
          <p:cNvPr id="530" name="Google Shape;530;p47"/>
          <p:cNvSpPr txBox="1"/>
          <p:nvPr>
            <p:ph idx="1" type="body"/>
          </p:nvPr>
        </p:nvSpPr>
        <p:spPr>
          <a:xfrm>
            <a:off x="457200" y="1484784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Therefore, the CA matrix has the form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None/>
            </a:pPr>
            <a:r>
              <a:t/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None/>
            </a:pPr>
            <a:r>
              <a:t/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When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LOC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is placed, the final form of the </a:t>
            </a:r>
            <a:r>
              <a:rPr i="1" lang="en-US">
                <a:latin typeface="Book Antiqua"/>
                <a:ea typeface="Book Antiqua"/>
                <a:cs typeface="Book Antiqua"/>
                <a:sym typeface="Book Antiqua"/>
              </a:rPr>
              <a:t>CA</a:t>
            </a:r>
            <a:r>
              <a:rPr lang="en-US">
                <a:latin typeface="Book Antiqua"/>
                <a:ea typeface="Book Antiqua"/>
                <a:cs typeface="Book Antiqua"/>
                <a:sym typeface="Book Antiqua"/>
              </a:rPr>
              <a:t> matrix (after row organization) is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531" name="Google Shape;531;p4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32" name="Google Shape;532;p47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clock&#10;&#10;Description automatically generated" id="533" name="Google Shape;53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1499" y="1945432"/>
            <a:ext cx="3499701" cy="1768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lock&#10;&#10;Description automatically generated" id="534" name="Google Shape;534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1498" y="4365104"/>
            <a:ext cx="3499701" cy="1768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"/>
          <p:cNvSpPr txBox="1"/>
          <p:nvPr>
            <p:ph idx="1" type="body"/>
          </p:nvPr>
        </p:nvSpPr>
        <p:spPr>
          <a:xfrm>
            <a:off x="319028" y="1651000"/>
            <a:ext cx="7781364" cy="17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1588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How can you divide a set of clustered attributes {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lang="en-US"/>
              <a:t>} into two (or more) sets {</a:t>
            </a:r>
            <a:r>
              <a:rPr i="1" lang="en-US"/>
              <a:t>A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A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} and {</a:t>
            </a:r>
            <a:r>
              <a:rPr i="1" lang="en-US"/>
              <a:t>A</a:t>
            </a:r>
            <a:r>
              <a:rPr baseline="-25000" i="1" lang="en-US"/>
              <a:t>i</a:t>
            </a:r>
            <a:r>
              <a:rPr lang="en-US"/>
              <a:t>, …, </a:t>
            </a:r>
            <a:r>
              <a:rPr i="1" lang="en-US"/>
              <a:t>A</a:t>
            </a:r>
            <a:r>
              <a:rPr baseline="-25000" i="1" lang="en-US"/>
              <a:t>n</a:t>
            </a:r>
            <a:r>
              <a:rPr lang="en-US"/>
              <a:t>} such that there are no (or minimal) applications that access both (or more than one) of the sets.</a:t>
            </a:r>
            <a:endParaRPr/>
          </a:p>
        </p:txBody>
      </p:sp>
      <p:sp>
        <p:nvSpPr>
          <p:cNvPr id="540" name="Google Shape;540;p4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Algorithm</a:t>
            </a:r>
            <a:endParaRPr/>
          </a:p>
        </p:txBody>
      </p:sp>
      <p:sp>
        <p:nvSpPr>
          <p:cNvPr id="541" name="Google Shape;541;p4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42" name="Google Shape;542;p48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social media post&#10;&#10;Description automatically generated" id="543" name="Google Shape;5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4052" y="3237696"/>
            <a:ext cx="3086100" cy="291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9"/>
          <p:cNvSpPr txBox="1"/>
          <p:nvPr>
            <p:ph idx="1" type="body"/>
          </p:nvPr>
        </p:nvSpPr>
        <p:spPr>
          <a:xfrm>
            <a:off x="217767" y="1744470"/>
            <a:ext cx="80438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Define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TQ</a:t>
            </a:r>
            <a:r>
              <a:rPr lang="en-US"/>
              <a:t>	=	set of applications that access only </a:t>
            </a:r>
            <a:r>
              <a:rPr i="1" lang="en-US"/>
              <a:t>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BQ</a:t>
            </a:r>
            <a:r>
              <a:rPr lang="en-US"/>
              <a:t>	=	set of applications that access only </a:t>
            </a:r>
            <a:r>
              <a:rPr i="1" lang="en-US"/>
              <a:t>BA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OQ</a:t>
            </a:r>
            <a:r>
              <a:rPr lang="en-US"/>
              <a:t>	=	set of applications that access both </a:t>
            </a:r>
            <a:r>
              <a:rPr i="1" lang="en-US"/>
              <a:t>TA</a:t>
            </a:r>
            <a:r>
              <a:rPr lang="en-US"/>
              <a:t> and </a:t>
            </a:r>
            <a:r>
              <a:rPr i="1" lang="en-US"/>
              <a:t>BA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/>
              <a:t>and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CTQ</a:t>
            </a:r>
            <a:r>
              <a:rPr lang="en-US"/>
              <a:t> =	total number of accesses to attributes by applications 		that access only </a:t>
            </a:r>
            <a:r>
              <a:rPr i="1" lang="en-US"/>
              <a:t>TA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CBQ</a:t>
            </a:r>
            <a:r>
              <a:rPr lang="en-US"/>
              <a:t> =	total number of accesses to attributes by applications 		that access only </a:t>
            </a:r>
            <a:r>
              <a:rPr i="1" lang="en-US"/>
              <a:t>BA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rPr i="1" lang="en-US"/>
              <a:t>COQ</a:t>
            </a:r>
            <a:r>
              <a:rPr lang="en-US"/>
              <a:t> =	total number of accesses to attributes by applications 		that access both </a:t>
            </a:r>
            <a:r>
              <a:rPr i="1" lang="en-US"/>
              <a:t>TA</a:t>
            </a:r>
            <a:r>
              <a:rPr lang="en-US"/>
              <a:t> and </a:t>
            </a:r>
            <a:r>
              <a:rPr i="1" lang="en-US"/>
              <a:t>BA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/>
              <a:t>Then find the point along the diagonal that maximizes</a:t>
            </a:r>
            <a:endParaRPr/>
          </a:p>
        </p:txBody>
      </p:sp>
      <p:sp>
        <p:nvSpPr>
          <p:cNvPr id="549" name="Google Shape;549;p4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ALgorithm</a:t>
            </a:r>
            <a:endParaRPr/>
          </a:p>
        </p:txBody>
      </p:sp>
      <p:sp>
        <p:nvSpPr>
          <p:cNvPr id="550" name="Google Shape;550;p49"/>
          <p:cNvSpPr/>
          <p:nvPr/>
        </p:nvSpPr>
        <p:spPr>
          <a:xfrm>
            <a:off x="2372432" y="60547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551" name="Google Shape;551;p49"/>
          <p:cNvSpPr/>
          <p:nvPr/>
        </p:nvSpPr>
        <p:spPr>
          <a:xfrm>
            <a:off x="2372432" y="60547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552" name="Google Shape;552;p49"/>
          <p:cNvSpPr/>
          <p:nvPr/>
        </p:nvSpPr>
        <p:spPr>
          <a:xfrm>
            <a:off x="2578119" y="5555486"/>
            <a:ext cx="2199317" cy="3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CTQ</a:t>
            </a: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CBQ</a:t>
            </a: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−</a:t>
            </a: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COQ</a:t>
            </a:r>
            <a:r>
              <a:rPr baseline="30000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553" name="Google Shape;553;p4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54" name="Google Shape;554;p49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457200" y="1268760"/>
            <a:ext cx="8229600" cy="486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rgbClr val="0070C0"/>
                </a:solidFill>
              </a:rPr>
              <a:t>Distributed and Parallel Database Design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Fragmentation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Data distribution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Combined approaches</a:t>
            </a:r>
            <a:endParaRPr/>
          </a:p>
        </p:txBody>
      </p:sp>
      <p:sp>
        <p:nvSpPr>
          <p:cNvPr id="108" name="Google Shape;108;p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09" name="Google Shape;109;p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Two problems 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280"/>
              <a:buFont typeface="Arial"/>
              <a:buChar char="●"/>
            </a:pPr>
            <a:r>
              <a:rPr lang="en-US"/>
              <a:t>Cluster forming in the middle of the </a:t>
            </a:r>
            <a:r>
              <a:rPr i="1" lang="en-US"/>
              <a:t>CA</a:t>
            </a:r>
            <a:r>
              <a:rPr lang="en-US"/>
              <a:t> matrix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Shift a row up and a column left and apply the algorithm to find the “best” partitioning point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Do this for all possible shifts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Cost </a:t>
            </a:r>
            <a:r>
              <a:rPr i="1" lang="en-US"/>
              <a:t>O</a:t>
            </a:r>
            <a:r>
              <a:rPr lang="en-US"/>
              <a:t>(</a:t>
            </a:r>
            <a:r>
              <a:rPr i="1" lang="en-US"/>
              <a:t>m</a:t>
            </a:r>
            <a:r>
              <a:rPr baseline="30000" lang="en-US"/>
              <a:t>2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280"/>
              <a:buFont typeface="Arial"/>
              <a:buChar char="●"/>
            </a:pPr>
            <a:r>
              <a:rPr lang="en-US"/>
              <a:t>More than two clusters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❑"/>
            </a:pPr>
            <a:r>
              <a:rPr i="1" lang="en-US"/>
              <a:t>m</a:t>
            </a:r>
            <a:r>
              <a:rPr lang="en-US"/>
              <a:t>-way partitioning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try 1, 2, …, </a:t>
            </a:r>
            <a:r>
              <a:rPr i="1" lang="en-US"/>
              <a:t>m–</a:t>
            </a:r>
            <a:r>
              <a:rPr lang="en-US"/>
              <a:t>1 split points along diagonal and try to find the best point for each of these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Cost </a:t>
            </a:r>
            <a:r>
              <a:rPr i="1" lang="en-US"/>
              <a:t>O</a:t>
            </a:r>
            <a:r>
              <a:rPr lang="en-US"/>
              <a:t>(2</a:t>
            </a:r>
            <a:r>
              <a:rPr baseline="30000" i="1" lang="en-US"/>
              <a:t>m</a:t>
            </a:r>
            <a:r>
              <a:rPr lang="en-US"/>
              <a:t>)</a:t>
            </a:r>
            <a:endParaRPr/>
          </a:p>
        </p:txBody>
      </p:sp>
      <p:sp>
        <p:nvSpPr>
          <p:cNvPr id="560" name="Google Shape;560;p5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Algorithm</a:t>
            </a:r>
            <a:endParaRPr/>
          </a:p>
        </p:txBody>
      </p:sp>
      <p:sp>
        <p:nvSpPr>
          <p:cNvPr id="561" name="Google Shape;561;p5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62" name="Google Shape;562;p5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VF – Correctness</a:t>
            </a:r>
            <a:endParaRPr/>
          </a:p>
        </p:txBody>
      </p:sp>
      <p:sp>
        <p:nvSpPr>
          <p:cNvPr id="568" name="Google Shape;568;p51"/>
          <p:cNvSpPr txBox="1"/>
          <p:nvPr>
            <p:ph idx="1" type="body"/>
          </p:nvPr>
        </p:nvSpPr>
        <p:spPr>
          <a:xfrm>
            <a:off x="457200" y="1484784"/>
            <a:ext cx="8229600" cy="470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9525" lvl="0" marL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A relation </a:t>
            </a:r>
            <a:r>
              <a:rPr i="1" lang="en-US"/>
              <a:t>R</a:t>
            </a:r>
            <a:r>
              <a:rPr lang="en-US"/>
              <a:t>, defined over attribute set </a:t>
            </a:r>
            <a:r>
              <a:rPr i="1" lang="en-US"/>
              <a:t>A </a:t>
            </a:r>
            <a:r>
              <a:rPr lang="en-US"/>
              <a:t>and key </a:t>
            </a:r>
            <a:r>
              <a:rPr i="1" lang="en-US"/>
              <a:t>K</a:t>
            </a:r>
            <a:r>
              <a:rPr lang="en-US"/>
              <a:t>, generates the vertical partitioning </a:t>
            </a:r>
            <a:r>
              <a:rPr i="1" lang="en-US"/>
              <a:t>F</a:t>
            </a:r>
            <a:r>
              <a:rPr baseline="-25000" i="1" lang="en-US"/>
              <a:t>R</a:t>
            </a:r>
            <a:r>
              <a:rPr lang="en-US"/>
              <a:t> = {</a:t>
            </a:r>
            <a:r>
              <a:rPr i="1" lang="en-US"/>
              <a:t>R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R</a:t>
            </a:r>
            <a:r>
              <a:rPr baseline="-25000" lang="en-US"/>
              <a:t>2</a:t>
            </a:r>
            <a:r>
              <a:rPr lang="en-US"/>
              <a:t>, …, </a:t>
            </a:r>
            <a:r>
              <a:rPr i="1" lang="en-US"/>
              <a:t>R</a:t>
            </a:r>
            <a:r>
              <a:rPr baseline="-25000" i="1" lang="en-US"/>
              <a:t>r</a:t>
            </a:r>
            <a:r>
              <a:rPr lang="en-US"/>
              <a:t>}.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Completeness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The following should be true for </a:t>
            </a:r>
            <a:r>
              <a:rPr i="1" lang="en-US"/>
              <a:t>A</a:t>
            </a:r>
            <a:r>
              <a:rPr lang="en-US"/>
              <a:t>: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13"/>
              <a:buFont typeface="Arial"/>
              <a:buNone/>
            </a:pPr>
            <a:r>
              <a:rPr i="1" lang="en-US" sz="1617"/>
              <a:t>A</a:t>
            </a:r>
            <a:r>
              <a:rPr lang="en-US" sz="1617"/>
              <a:t> = </a:t>
            </a:r>
            <a:r>
              <a:rPr lang="en-US" sz="2250"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lang="en-US" sz="1617"/>
              <a:t> </a:t>
            </a:r>
            <a:r>
              <a:rPr i="1" lang="en-US" sz="1617"/>
              <a:t>A</a:t>
            </a:r>
            <a:r>
              <a:rPr baseline="-25000" i="1" lang="en-US" sz="1617"/>
              <a:t>Ri</a:t>
            </a:r>
            <a:endParaRPr i="1" sz="1617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Reconstruction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Reconstruction can be achieved by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213"/>
              <a:buFont typeface="Arial"/>
              <a:buNone/>
            </a:pPr>
            <a:r>
              <a:rPr i="1" lang="en-US" sz="1617"/>
              <a:t>R</a:t>
            </a:r>
            <a:r>
              <a:rPr lang="en-US" sz="1617"/>
              <a:t> = </a:t>
            </a:r>
            <a:r>
              <a:rPr lang="en-US" sz="2250">
                <a:latin typeface="MS PGothic"/>
                <a:ea typeface="MS PGothic"/>
                <a:cs typeface="MS PGothic"/>
                <a:sym typeface="MS PGothic"/>
              </a:rPr>
              <a:t>⋈</a:t>
            </a:r>
            <a:r>
              <a:rPr baseline="-25000" i="1" lang="en-US" sz="1617"/>
              <a:t>K</a:t>
            </a:r>
            <a:r>
              <a:rPr lang="en-US" sz="1828"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i="1" lang="en-US" sz="1617"/>
              <a:t>R</a:t>
            </a:r>
            <a:r>
              <a:rPr baseline="-25000" i="1" lang="en-US" sz="1617"/>
              <a:t>i</a:t>
            </a:r>
            <a:r>
              <a:rPr i="1" lang="en-US" sz="1617"/>
              <a:t>, </a:t>
            </a:r>
            <a:r>
              <a:rPr lang="en-US" sz="1617">
                <a:latin typeface="Noto Sans Symbols"/>
                <a:ea typeface="Noto Sans Symbols"/>
                <a:cs typeface="Noto Sans Symbols"/>
                <a:sym typeface="Noto Sans Symbols"/>
              </a:rPr>
              <a:t>∀</a:t>
            </a:r>
            <a:r>
              <a:rPr i="1" lang="en-US" sz="1617"/>
              <a:t>R</a:t>
            </a:r>
            <a:r>
              <a:rPr baseline="-25000" i="1" lang="en-US" sz="1617"/>
              <a:t>i</a:t>
            </a:r>
            <a:r>
              <a:rPr lang="en-US" sz="1617"/>
              <a:t> </a:t>
            </a:r>
            <a:r>
              <a:rPr lang="en-US" sz="1617">
                <a:latin typeface="Noto Sans Symbols"/>
                <a:ea typeface="Noto Sans Symbols"/>
                <a:cs typeface="Noto Sans Symbols"/>
                <a:sym typeface="Noto Sans Symbols"/>
              </a:rPr>
              <a:t>∈ </a:t>
            </a:r>
            <a:r>
              <a:rPr i="1" lang="en-US" sz="1617"/>
              <a:t>F</a:t>
            </a:r>
            <a:r>
              <a:rPr baseline="-25000" i="1" lang="en-US" sz="1617"/>
              <a:t>R    </a:t>
            </a:r>
            <a:endParaRPr i="1" sz="1617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Disjointness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TID's are not considered to be overlapping since they are maintained by the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Duplicated keys are not considered to be overlapping</a:t>
            </a:r>
            <a:endParaRPr/>
          </a:p>
        </p:txBody>
      </p:sp>
      <p:sp>
        <p:nvSpPr>
          <p:cNvPr id="569" name="Google Shape;569;p5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70" name="Google Shape;570;p5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Fragmentation</a:t>
            </a:r>
            <a:endParaRPr/>
          </a:p>
        </p:txBody>
      </p:sp>
      <p:sp>
        <p:nvSpPr>
          <p:cNvPr id="576" name="Google Shape;576;p52"/>
          <p:cNvSpPr/>
          <p:nvPr/>
        </p:nvSpPr>
        <p:spPr>
          <a:xfrm>
            <a:off x="3355975" y="5203826"/>
            <a:ext cx="382588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87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77" name="Google Shape;577;p5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78" name="Google Shape;578;p5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object, clock&#10;&#10;Description automatically generated" id="579" name="Google Shape;57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7744" y="1880828"/>
            <a:ext cx="5263785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Reconstruction of HF</a:t>
            </a:r>
            <a:endParaRPr/>
          </a:p>
        </p:txBody>
      </p:sp>
      <p:pic>
        <p:nvPicPr>
          <p:cNvPr descr="A picture containing object&#10;&#10;Description automatically generated" id="585" name="Google Shape;585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9269" y="1916832"/>
            <a:ext cx="5520613" cy="331236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87" name="Google Shape;587;p5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93" name="Google Shape;593;p54"/>
          <p:cNvSpPr txBox="1"/>
          <p:nvPr>
            <p:ph idx="1" type="body"/>
          </p:nvPr>
        </p:nvSpPr>
        <p:spPr>
          <a:xfrm>
            <a:off x="457200" y="1268760"/>
            <a:ext cx="8229600" cy="486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rgbClr val="0070C0"/>
                </a:solidFill>
              </a:rPr>
              <a:t>Distributed and Parallel Database Design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Fragmentation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Data distribution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Combined approaches</a:t>
            </a:r>
            <a:endParaRPr/>
          </a:p>
        </p:txBody>
      </p:sp>
      <p:sp>
        <p:nvSpPr>
          <p:cNvPr id="594" name="Google Shape;594;p5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595" name="Google Shape;595;p54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 Allocation</a:t>
            </a:r>
            <a:endParaRPr/>
          </a:p>
        </p:txBody>
      </p:sp>
      <p:sp>
        <p:nvSpPr>
          <p:cNvPr id="601" name="Google Shape;601;p55"/>
          <p:cNvSpPr txBox="1"/>
          <p:nvPr>
            <p:ph idx="1" type="body"/>
          </p:nvPr>
        </p:nvSpPr>
        <p:spPr>
          <a:xfrm>
            <a:off x="457200" y="1412776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Problem Statement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Given </a:t>
            </a:r>
            <a:endParaRPr/>
          </a:p>
          <a:p>
            <a:pPr indent="-228600" lvl="3" marL="1600200" rtl="0" algn="l">
              <a:spcBef>
                <a:spcPts val="323"/>
              </a:spcBef>
              <a:spcAft>
                <a:spcPts val="0"/>
              </a:spcAft>
              <a:buSzPts val="1132"/>
              <a:buFont typeface="Arial"/>
              <a:buNone/>
            </a:pPr>
            <a:r>
              <a:rPr i="1" lang="en-US" sz="1617"/>
              <a:t>F</a:t>
            </a:r>
            <a:r>
              <a:rPr lang="en-US" sz="1617"/>
              <a:t> = {</a:t>
            </a:r>
            <a:r>
              <a:rPr i="1" lang="en-US" sz="1617"/>
              <a:t>F</a:t>
            </a:r>
            <a:r>
              <a:rPr baseline="-25000" lang="en-US" sz="1617"/>
              <a:t>1</a:t>
            </a:r>
            <a:r>
              <a:rPr lang="en-US" sz="1617"/>
              <a:t>, </a:t>
            </a:r>
            <a:r>
              <a:rPr i="1" lang="en-US" sz="1617"/>
              <a:t>F</a:t>
            </a:r>
            <a:r>
              <a:rPr baseline="-25000" lang="en-US" sz="1617"/>
              <a:t>2</a:t>
            </a:r>
            <a:r>
              <a:rPr lang="en-US" sz="1617"/>
              <a:t>, …, </a:t>
            </a:r>
            <a:r>
              <a:rPr i="1" lang="en-US" sz="1617"/>
              <a:t>F</a:t>
            </a:r>
            <a:r>
              <a:rPr baseline="-25000" i="1" lang="en-US" sz="1617"/>
              <a:t>n</a:t>
            </a:r>
            <a:r>
              <a:rPr lang="en-US" sz="1617"/>
              <a:t>} 	fragments</a:t>
            </a:r>
            <a:endParaRPr/>
          </a:p>
          <a:p>
            <a:pPr indent="-228600" lvl="3" marL="1600200" rtl="0" algn="l">
              <a:spcBef>
                <a:spcPts val="323"/>
              </a:spcBef>
              <a:spcAft>
                <a:spcPts val="0"/>
              </a:spcAft>
              <a:buSzPts val="1132"/>
              <a:buFont typeface="Arial"/>
              <a:buNone/>
            </a:pPr>
            <a:r>
              <a:rPr i="1" lang="en-US" sz="1617"/>
              <a:t>S</a:t>
            </a:r>
            <a:r>
              <a:rPr lang="en-US" sz="1617"/>
              <a:t> ={</a:t>
            </a:r>
            <a:r>
              <a:rPr i="1" lang="en-US" sz="1617"/>
              <a:t>S</a:t>
            </a:r>
            <a:r>
              <a:rPr baseline="-25000" lang="en-US" sz="1617"/>
              <a:t>1</a:t>
            </a:r>
            <a:r>
              <a:rPr lang="en-US" sz="1617"/>
              <a:t>, </a:t>
            </a:r>
            <a:r>
              <a:rPr i="1" lang="en-US" sz="1617"/>
              <a:t>S</a:t>
            </a:r>
            <a:r>
              <a:rPr baseline="-25000" lang="en-US" sz="1617"/>
              <a:t>2</a:t>
            </a:r>
            <a:r>
              <a:rPr lang="en-US" sz="1617"/>
              <a:t>, …, </a:t>
            </a:r>
            <a:r>
              <a:rPr i="1" lang="en-US" sz="1617"/>
              <a:t>S</a:t>
            </a:r>
            <a:r>
              <a:rPr baseline="-25000" i="1" lang="en-US" sz="1617"/>
              <a:t>m</a:t>
            </a:r>
            <a:r>
              <a:rPr lang="en-US" sz="1617"/>
              <a:t>} 	network sites </a:t>
            </a:r>
            <a:endParaRPr/>
          </a:p>
          <a:p>
            <a:pPr indent="-228600" lvl="3" marL="1600200" rtl="0" algn="l">
              <a:spcBef>
                <a:spcPts val="323"/>
              </a:spcBef>
              <a:spcAft>
                <a:spcPts val="0"/>
              </a:spcAft>
              <a:buSzPts val="1132"/>
              <a:buFont typeface="Arial"/>
              <a:buNone/>
            </a:pPr>
            <a:r>
              <a:rPr i="1" lang="en-US" sz="1617"/>
              <a:t>Q</a:t>
            </a:r>
            <a:r>
              <a:rPr lang="en-US" sz="1617"/>
              <a:t> = {</a:t>
            </a:r>
            <a:r>
              <a:rPr i="1" lang="en-US" sz="1617"/>
              <a:t>q</a:t>
            </a:r>
            <a:r>
              <a:rPr baseline="-25000" lang="en-US" sz="1617"/>
              <a:t>1</a:t>
            </a:r>
            <a:r>
              <a:rPr lang="en-US" sz="1617"/>
              <a:t>, </a:t>
            </a:r>
            <a:r>
              <a:rPr i="1" lang="en-US" sz="1617"/>
              <a:t>q</a:t>
            </a:r>
            <a:r>
              <a:rPr baseline="-25000" lang="en-US" sz="1617"/>
              <a:t>2</a:t>
            </a:r>
            <a:r>
              <a:rPr lang="en-US" sz="1617"/>
              <a:t>,…, </a:t>
            </a:r>
            <a:r>
              <a:rPr i="1" lang="en-US" sz="1617"/>
              <a:t>q</a:t>
            </a:r>
            <a:r>
              <a:rPr baseline="-25000" i="1" lang="en-US" sz="1617"/>
              <a:t>q</a:t>
            </a:r>
            <a:r>
              <a:rPr lang="en-US" sz="1617"/>
              <a:t>}	applications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Find the "optimal" distribution of </a:t>
            </a:r>
            <a:r>
              <a:rPr i="1" lang="en-US"/>
              <a:t>F</a:t>
            </a:r>
            <a:r>
              <a:rPr lang="en-US"/>
              <a:t> to </a:t>
            </a:r>
            <a:r>
              <a:rPr i="1" lang="en-US"/>
              <a:t>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Optimality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Minimal cost</a:t>
            </a:r>
            <a:endParaRPr/>
          </a:p>
          <a:p>
            <a:pPr indent="-228600" lvl="2" marL="1143000" rtl="0" algn="l">
              <a:spcBef>
                <a:spcPts val="323"/>
              </a:spcBef>
              <a:spcAft>
                <a:spcPts val="0"/>
              </a:spcAft>
              <a:buSzPts val="1132"/>
              <a:buChar char="■"/>
            </a:pPr>
            <a:r>
              <a:rPr lang="en-US" sz="1617"/>
              <a:t>Communication + storage + processing (read &amp; update)</a:t>
            </a:r>
            <a:endParaRPr/>
          </a:p>
          <a:p>
            <a:pPr indent="-228600" lvl="2" marL="1143000" rtl="0" algn="l">
              <a:spcBef>
                <a:spcPts val="323"/>
              </a:spcBef>
              <a:spcAft>
                <a:spcPts val="0"/>
              </a:spcAft>
              <a:buSzPts val="1132"/>
              <a:buChar char="■"/>
            </a:pPr>
            <a:r>
              <a:rPr lang="en-US" sz="1617"/>
              <a:t>Cost in terms of time (usually)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Performance</a:t>
            </a:r>
            <a:endParaRPr/>
          </a:p>
          <a:p>
            <a:pPr indent="-228600" lvl="2" marL="1143000" rtl="0" algn="l">
              <a:spcBef>
                <a:spcPts val="323"/>
              </a:spcBef>
              <a:spcAft>
                <a:spcPts val="0"/>
              </a:spcAft>
              <a:buSzPts val="1132"/>
              <a:buFont typeface="Arial"/>
              <a:buNone/>
            </a:pPr>
            <a:r>
              <a:rPr lang="en-US" sz="1617"/>
              <a:t>Response time and/or throughput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Constraints</a:t>
            </a:r>
            <a:endParaRPr/>
          </a:p>
          <a:p>
            <a:pPr indent="-228600" lvl="2" marL="1143000" rtl="0" algn="l">
              <a:spcBef>
                <a:spcPts val="323"/>
              </a:spcBef>
              <a:spcAft>
                <a:spcPts val="0"/>
              </a:spcAft>
              <a:buSzPts val="1132"/>
              <a:buChar char="■"/>
            </a:pPr>
            <a:r>
              <a:rPr lang="en-US" sz="1617"/>
              <a:t>Per site constraints (storage &amp; processing)</a:t>
            </a:r>
            <a:endParaRPr/>
          </a:p>
        </p:txBody>
      </p:sp>
      <p:sp>
        <p:nvSpPr>
          <p:cNvPr id="602" name="Google Shape;602;p5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603" name="Google Shape;603;p5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Information Requirements</a:t>
            </a:r>
            <a:endParaRPr/>
          </a:p>
        </p:txBody>
      </p:sp>
      <p:sp>
        <p:nvSpPr>
          <p:cNvPr id="609" name="Google Shape;609;p56"/>
          <p:cNvSpPr txBox="1"/>
          <p:nvPr>
            <p:ph idx="1" type="body"/>
          </p:nvPr>
        </p:nvSpPr>
        <p:spPr>
          <a:xfrm>
            <a:off x="457200" y="1340768"/>
            <a:ext cx="8229600" cy="4824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Database information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selectivity of fragments wrt query(q): # tuples responding to q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size of a fragment: cardinality * length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Application information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access types and numbers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access localities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Communication network information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unit cost of storing data at a site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unit cost of processing at a site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Computer system information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bandwidth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latency 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communication overhead </a:t>
            </a:r>
            <a:endParaRPr/>
          </a:p>
        </p:txBody>
      </p:sp>
      <p:sp>
        <p:nvSpPr>
          <p:cNvPr id="610" name="Google Shape;610;p5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611" name="Google Shape;611;p5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</a:t>
            </a:r>
            <a:endParaRPr/>
          </a:p>
        </p:txBody>
      </p:sp>
      <p:sp>
        <p:nvSpPr>
          <p:cNvPr id="617" name="Google Shape;617;p57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File Allocation (FAP) vs Database Allocation (DAP):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Fragments are not individual files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relationships have to be maintained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Access to databases is more complicated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remote file access model not applicable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relationship between allocation and query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Cost of integrity enforcement should be considered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Cost of concurrency control should be considered</a:t>
            </a:r>
            <a:endParaRPr/>
          </a:p>
        </p:txBody>
      </p:sp>
      <p:sp>
        <p:nvSpPr>
          <p:cNvPr id="618" name="Google Shape;618;p5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619" name="Google Shape;619;p57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8"/>
          <p:cNvSpPr txBox="1"/>
          <p:nvPr>
            <p:ph idx="1" type="body"/>
          </p:nvPr>
        </p:nvSpPr>
        <p:spPr>
          <a:xfrm>
            <a:off x="457200" y="1600201"/>
            <a:ext cx="8229600" cy="359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b="1" lang="en-US">
                <a:solidFill>
                  <a:schemeClr val="hlink"/>
                </a:solidFill>
              </a:rPr>
              <a:t>General Form</a:t>
            </a:r>
            <a:r>
              <a:rPr lang="en-US"/>
              <a:t>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		min(Total Cost)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	subject to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		response time constraint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		storage constraint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/>
              <a:t>			processing constraint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Decision Variable</a:t>
            </a:r>
            <a:endParaRPr/>
          </a:p>
        </p:txBody>
      </p:sp>
      <p:sp>
        <p:nvSpPr>
          <p:cNvPr id="625" name="Google Shape;625;p5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sp>
        <p:nvSpPr>
          <p:cNvPr id="626" name="Google Shape;626;p58"/>
          <p:cNvSpPr/>
          <p:nvPr/>
        </p:nvSpPr>
        <p:spPr>
          <a:xfrm>
            <a:off x="1894905" y="5506754"/>
            <a:ext cx="581888" cy="3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ij </a:t>
            </a: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sz="196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58"/>
          <p:cNvSpPr/>
          <p:nvPr/>
        </p:nvSpPr>
        <p:spPr>
          <a:xfrm>
            <a:off x="2730379" y="5301208"/>
            <a:ext cx="3972238" cy="3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if fragment </a:t>
            </a: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stored at site </a:t>
            </a:r>
            <a:r>
              <a:rPr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28" name="Google Shape;628;p58"/>
          <p:cNvSpPr/>
          <p:nvPr/>
        </p:nvSpPr>
        <p:spPr>
          <a:xfrm>
            <a:off x="2730379" y="5686970"/>
            <a:ext cx="1469951" cy="392798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otherwise</a:t>
            </a:r>
            <a:endParaRPr/>
          </a:p>
        </p:txBody>
      </p:sp>
      <p:sp>
        <p:nvSpPr>
          <p:cNvPr id="629" name="Google Shape;629;p58"/>
          <p:cNvSpPr/>
          <p:nvPr/>
        </p:nvSpPr>
        <p:spPr>
          <a:xfrm>
            <a:off x="2496145" y="5324426"/>
            <a:ext cx="354414" cy="75945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2125" lIns="64275" spcFirstLastPara="1" rIns="64275" wrap="square" tIns="32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9">
              <a:solidFill>
                <a:srgbClr val="2637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5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631" name="Google Shape;631;p58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9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Total Cost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Storage Cost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/>
              <a:t>(of fragment </a:t>
            </a:r>
            <a:r>
              <a:rPr i="1" lang="en-US"/>
              <a:t>F</a:t>
            </a:r>
            <a:r>
              <a:rPr baseline="-25000" i="1" lang="en-US"/>
              <a:t>j</a:t>
            </a:r>
            <a:r>
              <a:rPr i="1" lang="en-US"/>
              <a:t> </a:t>
            </a:r>
            <a:r>
              <a:rPr lang="en-US"/>
              <a:t>at </a:t>
            </a:r>
            <a:r>
              <a:rPr i="1" lang="en-US"/>
              <a:t>S</a:t>
            </a:r>
            <a:r>
              <a:rPr baseline="-25000" i="1" lang="en-US"/>
              <a:t>k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Query Processing Cost</a:t>
            </a:r>
            <a:r>
              <a:rPr lang="en-US">
                <a:solidFill>
                  <a:schemeClr val="lt2"/>
                </a:solidFill>
              </a:rPr>
              <a:t> </a:t>
            </a:r>
            <a:r>
              <a:rPr lang="en-US"/>
              <a:t>(for one query)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/>
              <a:t>	processing component + transmission component</a:t>
            </a:r>
            <a:endParaRPr/>
          </a:p>
        </p:txBody>
      </p:sp>
      <p:sp>
        <p:nvSpPr>
          <p:cNvPr id="637" name="Google Shape;637;p5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sp>
        <p:nvSpPr>
          <p:cNvPr id="638" name="Google Shape;638;p59"/>
          <p:cNvSpPr/>
          <p:nvPr/>
        </p:nvSpPr>
        <p:spPr>
          <a:xfrm>
            <a:off x="1731082" y="49117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639" name="Google Shape;639;p59"/>
          <p:cNvSpPr/>
          <p:nvPr/>
        </p:nvSpPr>
        <p:spPr>
          <a:xfrm>
            <a:off x="1731082" y="49117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640" name="Google Shape;640;p59"/>
          <p:cNvSpPr/>
          <p:nvPr/>
        </p:nvSpPr>
        <p:spPr>
          <a:xfrm>
            <a:off x="1666937" y="4493014"/>
            <a:ext cx="4425900" cy="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(unit storage cost at </a:t>
            </a:r>
            <a:r>
              <a:rPr i="1"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aseline="-25000" i="1"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 (size of </a:t>
            </a:r>
            <a:r>
              <a:rPr i="1"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aseline="-25000" i="1"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* </a:t>
            </a:r>
            <a:r>
              <a:rPr i="1"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i="1" lang="en-US"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jk</a:t>
            </a:r>
            <a:endParaRPr baseline="-25000" i="1" sz="182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59"/>
          <p:cNvSpPr/>
          <p:nvPr/>
        </p:nvSpPr>
        <p:spPr>
          <a:xfrm>
            <a:off x="5903032" y="4797425"/>
            <a:ext cx="242051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grpSp>
        <p:nvGrpSpPr>
          <p:cNvPr id="642" name="Google Shape;642;p59"/>
          <p:cNvGrpSpPr/>
          <p:nvPr/>
        </p:nvGrpSpPr>
        <p:grpSpPr>
          <a:xfrm>
            <a:off x="1312300" y="2136738"/>
            <a:ext cx="7152525" cy="1461302"/>
            <a:chOff x="1866438" y="3220616"/>
            <a:chExt cx="10172841" cy="2304166"/>
          </a:xfrm>
        </p:grpSpPr>
        <p:sp>
          <p:nvSpPr>
            <p:cNvPr id="643" name="Google Shape;643;p59"/>
            <p:cNvSpPr/>
            <p:nvPr/>
          </p:nvSpPr>
          <p:spPr>
            <a:xfrm>
              <a:off x="2308455" y="4809067"/>
              <a:ext cx="446842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3262041" y="3412526"/>
              <a:ext cx="3696000" cy="4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query processing cost +</a:t>
              </a:r>
              <a:endParaRPr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1866438" y="3940696"/>
              <a:ext cx="1584836" cy="459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queries</a:t>
              </a: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2131343" y="3220616"/>
              <a:ext cx="650108" cy="874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2615511" y="4483947"/>
              <a:ext cx="1007679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</a:t>
              </a: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5433211" y="4508782"/>
              <a:ext cx="5159604" cy="489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storing a fragment at a site</a:t>
              </a: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4027197" y="5065771"/>
              <a:ext cx="1967846" cy="4590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fragments</a:t>
              </a: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4280747" y="4316871"/>
              <a:ext cx="650108" cy="874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2662884" y="5065772"/>
              <a:ext cx="1204105" cy="459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sites</a:t>
              </a: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2871894" y="4316871"/>
              <a:ext cx="650108" cy="874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1592437" y="4483947"/>
              <a:ext cx="446842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</p:grpSp>
      <p:sp>
        <p:nvSpPr>
          <p:cNvPr id="654" name="Google Shape;654;p5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655" name="Google Shape;655;p59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Fragmentation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Can't we just distribute relations?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What is a reasonable unit of distribution?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relation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views are subsets of relations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locality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extra communication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fragments of relations (sub-relations)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concurrent execution of a number of transactions that access different portions of a relation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views that cannot be defined on a single fragment will require extra processing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semantic data control (especially integrity enforcement) more difficult</a:t>
            </a:r>
            <a:endParaRPr/>
          </a:p>
        </p:txBody>
      </p:sp>
      <p:sp>
        <p:nvSpPr>
          <p:cNvPr id="116" name="Google Shape;116;p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sp>
        <p:nvSpPr>
          <p:cNvPr id="661" name="Google Shape;661;p60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Query Processing 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Processing component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access cost + integrity enforcement cost + concurrency control cost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Access 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Integrity enforcement and concurrency control costs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Can be similarly calculated</a:t>
            </a:r>
            <a:endParaRPr/>
          </a:p>
        </p:txBody>
      </p:sp>
      <p:sp>
        <p:nvSpPr>
          <p:cNvPr id="662" name="Google Shape;662;p60"/>
          <p:cNvSpPr/>
          <p:nvPr/>
        </p:nvSpPr>
        <p:spPr>
          <a:xfrm>
            <a:off x="1540582" y="39846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663" name="Google Shape;663;p60"/>
          <p:cNvSpPr/>
          <p:nvPr/>
        </p:nvSpPr>
        <p:spPr>
          <a:xfrm>
            <a:off x="1540582" y="39846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sp>
        <p:nvSpPr>
          <p:cNvPr id="664" name="Google Shape;664;p60"/>
          <p:cNvSpPr/>
          <p:nvPr/>
        </p:nvSpPr>
        <p:spPr>
          <a:xfrm>
            <a:off x="8925632" y="3248025"/>
            <a:ext cx="242051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/>
          </a:p>
        </p:txBody>
      </p:sp>
      <p:sp>
        <p:nvSpPr>
          <p:cNvPr id="665" name="Google Shape;665;p60"/>
          <p:cNvSpPr/>
          <p:nvPr/>
        </p:nvSpPr>
        <p:spPr>
          <a:xfrm>
            <a:off x="2804232" y="3857625"/>
            <a:ext cx="2614495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         </a:t>
            </a:r>
            <a:endParaRPr/>
          </a:p>
        </p:txBody>
      </p:sp>
      <p:grpSp>
        <p:nvGrpSpPr>
          <p:cNvPr id="666" name="Google Shape;666;p60"/>
          <p:cNvGrpSpPr/>
          <p:nvPr/>
        </p:nvGrpSpPr>
        <p:grpSpPr>
          <a:xfrm>
            <a:off x="1187624" y="3679618"/>
            <a:ext cx="7205188" cy="1098137"/>
            <a:chOff x="1726780" y="4452337"/>
            <a:chExt cx="10247378" cy="1561796"/>
          </a:xfrm>
        </p:grpSpPr>
        <p:grpSp>
          <p:nvGrpSpPr>
            <p:cNvPr id="667" name="Google Shape;667;p60"/>
            <p:cNvGrpSpPr/>
            <p:nvPr/>
          </p:nvGrpSpPr>
          <p:grpSpPr>
            <a:xfrm>
              <a:off x="1726780" y="4452337"/>
              <a:ext cx="10247378" cy="1216462"/>
              <a:chOff x="1726780" y="4452337"/>
              <a:chExt cx="10247378" cy="1216462"/>
            </a:xfrm>
          </p:grpSpPr>
          <p:sp>
            <p:nvSpPr>
              <p:cNvPr id="668" name="Google Shape;668;p60"/>
              <p:cNvSpPr/>
              <p:nvPr/>
            </p:nvSpPr>
            <p:spPr>
              <a:xfrm>
                <a:off x="4523330" y="4732784"/>
                <a:ext cx="7450828" cy="4898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1250" lIns="63600" spcFirstLastPara="1" rIns="63600" wrap="square" tIns="312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28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(no. of update ac</a:t>
                </a:r>
                <a:r>
                  <a:rPr lang="en-US" sz="1828"/>
                  <a:t>c</a:t>
                </a:r>
                <a:r>
                  <a:rPr lang="en-US" sz="1828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esses+ no. of read accesses) *</a:t>
                </a:r>
                <a:endParaRPr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60"/>
              <p:cNvSpPr/>
              <p:nvPr/>
            </p:nvSpPr>
            <p:spPr>
              <a:xfrm>
                <a:off x="3109154" y="5209789"/>
                <a:ext cx="1967846" cy="459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1250" lIns="63600" spcFirstLastPara="1" rIns="63600" wrap="square" tIns="312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8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all fragments</a:t>
                </a:r>
                <a:endParaRPr/>
              </a:p>
            </p:txBody>
          </p:sp>
          <p:sp>
            <p:nvSpPr>
              <p:cNvPr id="670" name="Google Shape;670;p60"/>
              <p:cNvSpPr/>
              <p:nvPr/>
            </p:nvSpPr>
            <p:spPr>
              <a:xfrm>
                <a:off x="3458917" y="4452337"/>
                <a:ext cx="650108" cy="874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1250" lIns="63600" spcFirstLastPara="1" rIns="63600" wrap="square" tIns="312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86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∑</a:t>
                </a:r>
                <a:endParaRPr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60"/>
              <p:cNvSpPr/>
              <p:nvPr/>
            </p:nvSpPr>
            <p:spPr>
              <a:xfrm>
                <a:off x="1726780" y="5209788"/>
                <a:ext cx="1204104" cy="4590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1250" lIns="63600" spcFirstLastPara="1" rIns="63600" wrap="square" tIns="312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87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all sites</a:t>
                </a:r>
                <a:endParaRPr/>
              </a:p>
            </p:txBody>
          </p:sp>
          <p:sp>
            <p:nvSpPr>
              <p:cNvPr id="672" name="Google Shape;672;p60"/>
              <p:cNvSpPr/>
              <p:nvPr/>
            </p:nvSpPr>
            <p:spPr>
              <a:xfrm>
                <a:off x="2013939" y="4452337"/>
                <a:ext cx="650108" cy="874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1250" lIns="63600" spcFirstLastPara="1" rIns="63600" wrap="square" tIns="3125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3586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∑</a:t>
                </a:r>
                <a:endParaRPr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3" name="Google Shape;673;p60"/>
            <p:cNvSpPr/>
            <p:nvPr/>
          </p:nvSpPr>
          <p:spPr>
            <a:xfrm>
              <a:off x="5932014" y="5486400"/>
              <a:ext cx="5227638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baseline="-25000" i="1"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ij</a:t>
              </a:r>
              <a:r>
                <a:rPr i="1"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* local processing cost at a site</a:t>
              </a:r>
              <a:endParaRPr/>
            </a:p>
          </p:txBody>
        </p:sp>
      </p:grpSp>
      <p:sp>
        <p:nvSpPr>
          <p:cNvPr id="674" name="Google Shape;674;p6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675" name="Google Shape;675;p6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1"/>
          <p:cNvSpPr txBox="1"/>
          <p:nvPr>
            <p:ph idx="1" type="body"/>
          </p:nvPr>
        </p:nvSpPr>
        <p:spPr>
          <a:xfrm>
            <a:off x="457200" y="1152950"/>
            <a:ext cx="8229600" cy="4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Query Processing Cost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rPr lang="en-US">
                <a:solidFill>
                  <a:schemeClr val="hlink"/>
                </a:solidFill>
              </a:rPr>
              <a:t>Transmission component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cost of processing updates + cost of processing retrievals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Cost of updates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Retrieval Cost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None/>
            </a:pPr>
            <a:r>
              <a:t/>
            </a:r>
            <a:endParaRPr/>
          </a:p>
        </p:txBody>
      </p:sp>
      <p:sp>
        <p:nvSpPr>
          <p:cNvPr id="681" name="Google Shape;681;p6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grpSp>
        <p:nvGrpSpPr>
          <p:cNvPr id="682" name="Google Shape;682;p61"/>
          <p:cNvGrpSpPr/>
          <p:nvPr/>
        </p:nvGrpSpPr>
        <p:grpSpPr>
          <a:xfrm>
            <a:off x="1568501" y="3083611"/>
            <a:ext cx="7032800" cy="1474716"/>
            <a:chOff x="2230836" y="4385736"/>
            <a:chExt cx="10002560" cy="2097448"/>
          </a:xfrm>
        </p:grpSpPr>
        <p:sp>
          <p:nvSpPr>
            <p:cNvPr id="683" name="Google Shape;683;p61"/>
            <p:cNvSpPr/>
            <p:nvPr/>
          </p:nvSpPr>
          <p:spPr>
            <a:xfrm>
              <a:off x="2696792" y="5946986"/>
              <a:ext cx="446842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684" name="Google Shape;684;p61"/>
            <p:cNvSpPr/>
            <p:nvPr/>
          </p:nvSpPr>
          <p:spPr>
            <a:xfrm>
              <a:off x="4213633" y="4552812"/>
              <a:ext cx="3716400" cy="4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update message cost  +</a:t>
              </a:r>
              <a:endParaRPr sz="182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1"/>
            <p:cNvSpPr/>
            <p:nvPr/>
          </p:nvSpPr>
          <p:spPr>
            <a:xfrm>
              <a:off x="3322607" y="5121695"/>
              <a:ext cx="19677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fragments</a:t>
              </a:r>
              <a:endParaRPr/>
            </a:p>
          </p:txBody>
        </p:sp>
        <p:sp>
          <p:nvSpPr>
            <p:cNvPr id="686" name="Google Shape;686;p61"/>
            <p:cNvSpPr/>
            <p:nvPr/>
          </p:nvSpPr>
          <p:spPr>
            <a:xfrm>
              <a:off x="3674055" y="4385736"/>
              <a:ext cx="6501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1"/>
            <p:cNvSpPr/>
            <p:nvPr/>
          </p:nvSpPr>
          <p:spPr>
            <a:xfrm>
              <a:off x="2230836" y="5162835"/>
              <a:ext cx="12042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sites</a:t>
              </a:r>
              <a:endParaRPr/>
            </a:p>
          </p:txBody>
        </p:sp>
        <p:sp>
          <p:nvSpPr>
            <p:cNvPr id="688" name="Google Shape;688;p61"/>
            <p:cNvSpPr/>
            <p:nvPr/>
          </p:nvSpPr>
          <p:spPr>
            <a:xfrm>
              <a:off x="2519682" y="4426876"/>
              <a:ext cx="6501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1"/>
            <p:cNvSpPr/>
            <p:nvPr/>
          </p:nvSpPr>
          <p:spPr>
            <a:xfrm>
              <a:off x="3365093" y="5621867"/>
              <a:ext cx="1755462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             </a:t>
              </a:r>
              <a:endParaRPr/>
            </a:p>
          </p:txBody>
        </p:sp>
        <p:sp>
          <p:nvSpPr>
            <p:cNvPr id="690" name="Google Shape;690;p61"/>
            <p:cNvSpPr/>
            <p:nvPr/>
          </p:nvSpPr>
          <p:spPr>
            <a:xfrm>
              <a:off x="8576096" y="5455300"/>
              <a:ext cx="3657300" cy="48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acknowledgment cost   </a:t>
              </a:r>
              <a:endParaRPr/>
            </a:p>
          </p:txBody>
        </p:sp>
        <p:sp>
          <p:nvSpPr>
            <p:cNvPr id="691" name="Google Shape;691;p61"/>
            <p:cNvSpPr/>
            <p:nvPr/>
          </p:nvSpPr>
          <p:spPr>
            <a:xfrm>
              <a:off x="7448002" y="6024183"/>
              <a:ext cx="19677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fragments</a:t>
              </a:r>
              <a:endParaRPr/>
            </a:p>
          </p:txBody>
        </p:sp>
        <p:sp>
          <p:nvSpPr>
            <p:cNvPr id="692" name="Google Shape;692;p61"/>
            <p:cNvSpPr/>
            <p:nvPr/>
          </p:nvSpPr>
          <p:spPr>
            <a:xfrm>
              <a:off x="7817512" y="5288225"/>
              <a:ext cx="6501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1"/>
            <p:cNvSpPr/>
            <p:nvPr/>
          </p:nvSpPr>
          <p:spPr>
            <a:xfrm>
              <a:off x="6083690" y="6024184"/>
              <a:ext cx="1204200" cy="45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sites</a:t>
              </a:r>
              <a:endParaRPr/>
            </a:p>
          </p:txBody>
        </p:sp>
        <p:sp>
          <p:nvSpPr>
            <p:cNvPr id="694" name="Google Shape;694;p61"/>
            <p:cNvSpPr/>
            <p:nvPr/>
          </p:nvSpPr>
          <p:spPr>
            <a:xfrm>
              <a:off x="6372534" y="5288225"/>
              <a:ext cx="650100" cy="8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61"/>
          <p:cNvGrpSpPr/>
          <p:nvPr/>
        </p:nvGrpSpPr>
        <p:grpSpPr>
          <a:xfrm>
            <a:off x="1474689" y="5111750"/>
            <a:ext cx="6318931" cy="1148935"/>
            <a:chOff x="2097336" y="7270046"/>
            <a:chExt cx="8986924" cy="1634042"/>
          </a:xfrm>
        </p:grpSpPr>
        <p:sp>
          <p:nvSpPr>
            <p:cNvPr id="696" name="Google Shape;696;p61"/>
            <p:cNvSpPr/>
            <p:nvPr/>
          </p:nvSpPr>
          <p:spPr>
            <a:xfrm>
              <a:off x="2805165" y="8376355"/>
              <a:ext cx="446842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/>
            </a:p>
          </p:txBody>
        </p:sp>
        <p:sp>
          <p:nvSpPr>
            <p:cNvPr id="697" name="Google Shape;697;p61"/>
            <p:cNvSpPr/>
            <p:nvPr/>
          </p:nvSpPr>
          <p:spPr>
            <a:xfrm>
              <a:off x="3484294" y="7469088"/>
              <a:ext cx="718502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</a:t>
              </a:r>
              <a:endParaRPr/>
            </a:p>
          </p:txBody>
        </p:sp>
        <p:sp>
          <p:nvSpPr>
            <p:cNvPr id="698" name="Google Shape;698;p61"/>
            <p:cNvSpPr/>
            <p:nvPr/>
          </p:nvSpPr>
          <p:spPr>
            <a:xfrm>
              <a:off x="4102841" y="7679572"/>
              <a:ext cx="1037678" cy="3974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sites</a:t>
              </a:r>
              <a:endParaRPr/>
            </a:p>
          </p:txBody>
        </p:sp>
        <p:sp>
          <p:nvSpPr>
            <p:cNvPr id="699" name="Google Shape;699;p61"/>
            <p:cNvSpPr/>
            <p:nvPr/>
          </p:nvSpPr>
          <p:spPr>
            <a:xfrm>
              <a:off x="2097336" y="8045152"/>
              <a:ext cx="1967846" cy="4590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fragments</a:t>
              </a:r>
              <a:endParaRPr/>
            </a:p>
          </p:txBody>
        </p:sp>
        <p:sp>
          <p:nvSpPr>
            <p:cNvPr id="700" name="Google Shape;700;p61"/>
            <p:cNvSpPr/>
            <p:nvPr/>
          </p:nvSpPr>
          <p:spPr>
            <a:xfrm>
              <a:off x="2628055" y="7270046"/>
              <a:ext cx="650108" cy="8745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1"/>
            <p:cNvSpPr/>
            <p:nvPr/>
          </p:nvSpPr>
          <p:spPr>
            <a:xfrm>
              <a:off x="5037467" y="7469088"/>
              <a:ext cx="4585088" cy="4898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1250" lIns="63600" spcFirstLastPara="1" rIns="63600" wrap="square" tIns="312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(cost of retrieval command  + </a:t>
              </a:r>
              <a:endParaRPr/>
            </a:p>
          </p:txBody>
        </p:sp>
        <p:sp>
          <p:nvSpPr>
            <p:cNvPr id="702" name="Google Shape;702;p61"/>
            <p:cNvSpPr/>
            <p:nvPr/>
          </p:nvSpPr>
          <p:spPr>
            <a:xfrm>
              <a:off x="6253311" y="8117161"/>
              <a:ext cx="4830949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cost of sending back the result)</a:t>
              </a:r>
              <a:endParaRPr/>
            </a:p>
          </p:txBody>
        </p:sp>
      </p:grpSp>
      <p:sp>
        <p:nvSpPr>
          <p:cNvPr id="703" name="Google Shape;703;p6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04" name="Google Shape;704;p6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sp>
        <p:nvSpPr>
          <p:cNvPr id="710" name="Google Shape;710;p62"/>
          <p:cNvSpPr txBox="1"/>
          <p:nvPr>
            <p:ph idx="1" type="body"/>
          </p:nvPr>
        </p:nvSpPr>
        <p:spPr>
          <a:xfrm>
            <a:off x="457200" y="1600200"/>
            <a:ext cx="8229600" cy="3436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>
                <a:solidFill>
                  <a:schemeClr val="dk2"/>
                </a:solidFill>
              </a:rPr>
              <a:t>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Response Time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1260"/>
              <a:buFont typeface="Arial"/>
              <a:buNone/>
            </a:pPr>
            <a:r>
              <a:rPr lang="en-US"/>
              <a:t>execution time of query  ≤ max. allowable response time for that query		  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Storage Constraint (for a site)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Processing constraint (for a site)</a:t>
            </a:r>
            <a:endParaRPr/>
          </a:p>
        </p:txBody>
      </p:sp>
      <p:sp>
        <p:nvSpPr>
          <p:cNvPr id="711" name="Google Shape;711;p62"/>
          <p:cNvSpPr/>
          <p:nvPr/>
        </p:nvSpPr>
        <p:spPr>
          <a:xfrm>
            <a:off x="2016832" y="44799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grpSp>
        <p:nvGrpSpPr>
          <p:cNvPr id="712" name="Google Shape;712;p62"/>
          <p:cNvGrpSpPr/>
          <p:nvPr/>
        </p:nvGrpSpPr>
        <p:grpSpPr>
          <a:xfrm>
            <a:off x="1475656" y="3541282"/>
            <a:ext cx="6420231" cy="891389"/>
            <a:chOff x="2167770" y="4732784"/>
            <a:chExt cx="9130995" cy="1267754"/>
          </a:xfrm>
        </p:grpSpPr>
        <p:sp>
          <p:nvSpPr>
            <p:cNvPr id="713" name="Google Shape;713;p62"/>
            <p:cNvSpPr/>
            <p:nvPr/>
          </p:nvSpPr>
          <p:spPr>
            <a:xfrm>
              <a:off x="3550072" y="4899860"/>
              <a:ext cx="7748693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storage requirement of a fragment at that site  ≤     </a:t>
              </a:r>
              <a:endParaRPr/>
            </a:p>
          </p:txBody>
        </p:sp>
        <p:sp>
          <p:nvSpPr>
            <p:cNvPr id="714" name="Google Shape;714;p62"/>
            <p:cNvSpPr/>
            <p:nvPr/>
          </p:nvSpPr>
          <p:spPr>
            <a:xfrm>
              <a:off x="2167770" y="5503629"/>
              <a:ext cx="2045000" cy="496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fragments</a:t>
              </a:r>
              <a:endParaRPr/>
            </a:p>
          </p:txBody>
        </p:sp>
        <p:sp>
          <p:nvSpPr>
            <p:cNvPr id="715" name="Google Shape;715;p62"/>
            <p:cNvSpPr/>
            <p:nvPr/>
          </p:nvSpPr>
          <p:spPr>
            <a:xfrm>
              <a:off x="2652321" y="4732784"/>
              <a:ext cx="727260" cy="9124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2"/>
            <p:cNvSpPr/>
            <p:nvPr/>
          </p:nvSpPr>
          <p:spPr>
            <a:xfrm>
              <a:off x="5125327" y="5308848"/>
              <a:ext cx="4315708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storage capacity at that site</a:t>
              </a:r>
              <a:endParaRPr/>
            </a:p>
          </p:txBody>
        </p:sp>
      </p:grpSp>
      <p:sp>
        <p:nvSpPr>
          <p:cNvPr id="717" name="Google Shape;717;p62"/>
          <p:cNvSpPr/>
          <p:nvPr/>
        </p:nvSpPr>
        <p:spPr>
          <a:xfrm>
            <a:off x="2029532" y="6118225"/>
            <a:ext cx="301362" cy="3710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75" spcFirstLastPara="1" rIns="90475" wrap="square" tIns="44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 </a:t>
            </a:r>
            <a:endParaRPr/>
          </a:p>
        </p:txBody>
      </p:sp>
      <p:grpSp>
        <p:nvGrpSpPr>
          <p:cNvPr id="718" name="Google Shape;718;p62"/>
          <p:cNvGrpSpPr/>
          <p:nvPr/>
        </p:nvGrpSpPr>
        <p:grpSpPr>
          <a:xfrm>
            <a:off x="1666754" y="5085184"/>
            <a:ext cx="5466526" cy="868308"/>
            <a:chOff x="2370494" y="7595165"/>
            <a:chExt cx="7774615" cy="1234927"/>
          </a:xfrm>
        </p:grpSpPr>
        <p:sp>
          <p:nvSpPr>
            <p:cNvPr id="719" name="Google Shape;719;p62"/>
            <p:cNvSpPr/>
            <p:nvPr/>
          </p:nvSpPr>
          <p:spPr>
            <a:xfrm>
              <a:off x="3564515" y="7829128"/>
              <a:ext cx="6538537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processing load of a query at that site  ≤    </a:t>
              </a:r>
              <a:endParaRPr/>
            </a:p>
          </p:txBody>
        </p:sp>
        <p:sp>
          <p:nvSpPr>
            <p:cNvPr id="720" name="Google Shape;720;p62"/>
            <p:cNvSpPr/>
            <p:nvPr/>
          </p:nvSpPr>
          <p:spPr>
            <a:xfrm>
              <a:off x="2370494" y="8333183"/>
              <a:ext cx="1661990" cy="496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8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all queries</a:t>
              </a:r>
              <a:endParaRPr/>
            </a:p>
          </p:txBody>
        </p:sp>
        <p:sp>
          <p:nvSpPr>
            <p:cNvPr id="721" name="Google Shape;721;p62"/>
            <p:cNvSpPr/>
            <p:nvPr/>
          </p:nvSpPr>
          <p:spPr>
            <a:xfrm>
              <a:off x="2670382" y="7595165"/>
              <a:ext cx="727260" cy="912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8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∑</a:t>
              </a:r>
              <a:endParaRPr sz="35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2"/>
            <p:cNvSpPr/>
            <p:nvPr/>
          </p:nvSpPr>
          <p:spPr>
            <a:xfrm>
              <a:off x="5362038" y="8261176"/>
              <a:ext cx="4783071" cy="5277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25" lIns="90475" spcFirstLastPara="1" rIns="90475" wrap="square" tIns="4442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28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processing capacity of that site</a:t>
              </a:r>
              <a:endParaRPr/>
            </a:p>
          </p:txBody>
        </p:sp>
      </p:grpSp>
      <p:sp>
        <p:nvSpPr>
          <p:cNvPr id="723" name="Google Shape;723;p6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24" name="Google Shape;724;p6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sp>
        <p:nvSpPr>
          <p:cNvPr id="730" name="Google Shape;730;p6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Solution Methods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FAP is NP-complete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DAP also NP-complete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Heuristics based 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single commodity warehouse location (for FAP)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knapsack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branch and bound techniques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network flow</a:t>
            </a:r>
            <a:endParaRPr/>
          </a:p>
        </p:txBody>
      </p:sp>
      <p:sp>
        <p:nvSpPr>
          <p:cNvPr id="731" name="Google Shape;731;p6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32" name="Google Shape;732;p6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Model</a:t>
            </a:r>
            <a:endParaRPr/>
          </a:p>
        </p:txBody>
      </p:sp>
      <p:sp>
        <p:nvSpPr>
          <p:cNvPr id="738" name="Google Shape;738;p6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Attempts to reduce the solution space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assume all candidate partitionings known; select the “best” partitioning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ignore replication at first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16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sliding window on fragments</a:t>
            </a:r>
            <a:endParaRPr/>
          </a:p>
        </p:txBody>
      </p:sp>
      <p:sp>
        <p:nvSpPr>
          <p:cNvPr id="739" name="Google Shape;739;p6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40" name="Google Shape;740;p64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746" name="Google Shape;746;p65"/>
          <p:cNvSpPr txBox="1"/>
          <p:nvPr>
            <p:ph idx="1" type="body"/>
          </p:nvPr>
        </p:nvSpPr>
        <p:spPr>
          <a:xfrm>
            <a:off x="457200" y="1268760"/>
            <a:ext cx="8229600" cy="486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rgbClr val="0070C0"/>
                </a:solidFill>
              </a:rPr>
              <a:t>Distributed and Parallel Database Design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Fragmentation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Data distribution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>
                <a:solidFill>
                  <a:srgbClr val="0070C0"/>
                </a:solidFill>
              </a:rPr>
              <a:t>Combined approaches</a:t>
            </a:r>
            <a:endParaRPr/>
          </a:p>
        </p:txBody>
      </p:sp>
      <p:sp>
        <p:nvSpPr>
          <p:cNvPr id="747" name="Google Shape;747;p6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48" name="Google Shape;748;p6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Combining Fragmentation &amp; Allocation</a:t>
            </a:r>
            <a:endParaRPr/>
          </a:p>
        </p:txBody>
      </p:sp>
      <p:sp>
        <p:nvSpPr>
          <p:cNvPr id="754" name="Google Shape;754;p6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lang="en-US"/>
              <a:t>Partition the data to dictate where it is located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Workload-agnostic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Round-robin partitioning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Hash partitioning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Range partitioning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Workload-aware techniques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Graph-based approach</a:t>
            </a:r>
            <a:endParaRPr/>
          </a:p>
        </p:txBody>
      </p:sp>
      <p:sp>
        <p:nvSpPr>
          <p:cNvPr id="755" name="Google Shape;755;p6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56" name="Google Shape;756;p6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Round-robin Partitioning</a:t>
            </a:r>
            <a:endParaRPr/>
          </a:p>
        </p:txBody>
      </p:sp>
      <p:sp>
        <p:nvSpPr>
          <p:cNvPr id="762" name="Google Shape;762;p6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63" name="Google Shape;763;p67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photo, drawing, glass, table&#10;&#10;Description automatically generated" id="764" name="Google Shape;76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520" y="1988840"/>
            <a:ext cx="6018580" cy="288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Partitioning</a:t>
            </a:r>
            <a:endParaRPr/>
          </a:p>
        </p:txBody>
      </p:sp>
      <p:sp>
        <p:nvSpPr>
          <p:cNvPr id="770" name="Google Shape;770;p6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71" name="Google Shape;771;p68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photo, table, glass, drawing&#10;&#10;Description automatically generated" id="772" name="Google Shape;77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2176318"/>
            <a:ext cx="5476370" cy="262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Range Partitioning</a:t>
            </a:r>
            <a:endParaRPr/>
          </a:p>
        </p:txBody>
      </p:sp>
      <p:sp>
        <p:nvSpPr>
          <p:cNvPr id="778" name="Google Shape;778;p6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79" name="Google Shape;779;p69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glass, cup, drawing, mug&#10;&#10;Description automatically generated" id="780" name="Google Shape;78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88" y="2256222"/>
            <a:ext cx="5302095" cy="2670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Database</a:t>
            </a:r>
            <a:endParaRPr/>
          </a:p>
        </p:txBody>
      </p:sp>
      <p:sp>
        <p:nvSpPr>
          <p:cNvPr id="123" name="Google Shape;123;p7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24" name="Google Shape;124;p7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receipt&#10;&#10;Description automatically generated"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340768"/>
            <a:ext cx="6732569" cy="45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70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Workload-Aware Partitioning</a:t>
            </a:r>
            <a:endParaRPr/>
          </a:p>
        </p:txBody>
      </p:sp>
      <p:sp>
        <p:nvSpPr>
          <p:cNvPr id="786" name="Google Shape;786;p70"/>
          <p:cNvSpPr txBox="1"/>
          <p:nvPr>
            <p:ph idx="1" type="body"/>
          </p:nvPr>
        </p:nvSpPr>
        <p:spPr>
          <a:xfrm>
            <a:off x="457200" y="1484784"/>
            <a:ext cx="8229600" cy="2620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Examplar: </a:t>
            </a:r>
            <a:r>
              <a:rPr lang="en-US">
                <a:solidFill>
                  <a:srgbClr val="C00000"/>
                </a:solidFill>
              </a:rPr>
              <a:t>Schism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Graph </a:t>
            </a:r>
            <a:r>
              <a:rPr i="1" lang="en-US"/>
              <a:t>G</a:t>
            </a:r>
            <a:r>
              <a:rPr lang="en-US"/>
              <a:t>=(</a:t>
            </a:r>
            <a:r>
              <a:rPr i="1" lang="en-US"/>
              <a:t>V</a:t>
            </a:r>
            <a:r>
              <a:rPr lang="en-US"/>
              <a:t>,</a:t>
            </a:r>
            <a:r>
              <a:rPr i="1" lang="en-US"/>
              <a:t>E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where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vertex </a:t>
            </a:r>
            <a:r>
              <a:rPr i="1" lang="en-US"/>
              <a:t>v</a:t>
            </a:r>
            <a:r>
              <a:rPr baseline="-25000" i="1" lang="en-US"/>
              <a:t>i</a:t>
            </a:r>
            <a:r>
              <a:rPr baseline="-25000" lang="en-US"/>
              <a:t> </a:t>
            </a:r>
            <a:r>
              <a:rPr lang="en-US"/>
              <a:t>∈ </a:t>
            </a:r>
            <a:r>
              <a:rPr i="1" lang="en-US"/>
              <a:t>V</a:t>
            </a:r>
            <a:r>
              <a:rPr lang="en-US"/>
              <a:t> represents a tuple in database,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edge </a:t>
            </a:r>
            <a:r>
              <a:rPr i="1" lang="en-US"/>
              <a:t>e</a:t>
            </a:r>
            <a:r>
              <a:rPr lang="en-US"/>
              <a:t>=(</a:t>
            </a:r>
            <a:r>
              <a:rPr i="1" lang="en-US"/>
              <a:t>v</a:t>
            </a:r>
            <a:r>
              <a:rPr baseline="-25000" i="1" lang="en-US"/>
              <a:t>i</a:t>
            </a:r>
            <a:r>
              <a:rPr lang="en-US"/>
              <a:t>,</a:t>
            </a:r>
            <a:r>
              <a:rPr i="1" lang="en-US"/>
              <a:t>v</a:t>
            </a:r>
            <a:r>
              <a:rPr baseline="-25000" i="1" lang="en-US"/>
              <a:t>j</a:t>
            </a:r>
            <a:r>
              <a:rPr lang="en-US"/>
              <a:t>) ∈ </a:t>
            </a:r>
            <a:r>
              <a:rPr i="1" lang="en-US"/>
              <a:t>E</a:t>
            </a:r>
            <a:r>
              <a:rPr lang="en-US"/>
              <a:t> represents a query that accesses both  tuples </a:t>
            </a:r>
            <a:r>
              <a:rPr i="1" lang="en-US"/>
              <a:t>v</a:t>
            </a:r>
            <a:r>
              <a:rPr baseline="-25000" i="1" lang="en-US"/>
              <a:t>i</a:t>
            </a:r>
            <a:r>
              <a:rPr lang="en-US"/>
              <a:t> and </a:t>
            </a:r>
            <a:r>
              <a:rPr i="1" lang="en-US"/>
              <a:t>v</a:t>
            </a:r>
            <a:r>
              <a:rPr baseline="-25000" i="1" lang="en-US"/>
              <a:t>j</a:t>
            </a:r>
            <a:r>
              <a:rPr lang="en-US"/>
              <a:t>; 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each edge has weight counting the no. of queries that access both tuples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Perform vertex disjoint graph partitioning</a:t>
            </a:r>
            <a:endParaRPr/>
          </a:p>
          <a:p>
            <a:pPr indent="-228600" lvl="2" marL="1143000" rtl="0" algn="l">
              <a:spcBef>
                <a:spcPts val="36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Each vertex is assigned to a separate partition</a:t>
            </a:r>
            <a:endParaRPr/>
          </a:p>
        </p:txBody>
      </p:sp>
      <p:sp>
        <p:nvSpPr>
          <p:cNvPr id="787" name="Google Shape;787;p70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88" name="Google Shape;788;p70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789" name="Google Shape;789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4608506"/>
            <a:ext cx="4293468" cy="22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71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Incorporating Replication</a:t>
            </a:r>
            <a:endParaRPr/>
          </a:p>
        </p:txBody>
      </p:sp>
      <p:sp>
        <p:nvSpPr>
          <p:cNvPr id="795" name="Google Shape;795;p71"/>
          <p:cNvSpPr txBox="1"/>
          <p:nvPr>
            <p:ph idx="1" type="body"/>
          </p:nvPr>
        </p:nvSpPr>
        <p:spPr>
          <a:xfrm>
            <a:off x="457200" y="1600201"/>
            <a:ext cx="8229600" cy="13247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Replicate each vertex based on the no. of transactions accessing that tuple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each transaction accesses a separate copy </a:t>
            </a:r>
            <a:endParaRPr/>
          </a:p>
        </p:txBody>
      </p:sp>
      <p:sp>
        <p:nvSpPr>
          <p:cNvPr id="796" name="Google Shape;796;p71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797" name="Google Shape;797;p71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map&#10;&#10;Description automatically generated" id="798" name="Google Shape;79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2924945"/>
            <a:ext cx="4525506" cy="288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72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Dealing with graph size</a:t>
            </a:r>
            <a:endParaRPr/>
          </a:p>
        </p:txBody>
      </p:sp>
      <p:sp>
        <p:nvSpPr>
          <p:cNvPr id="804" name="Google Shape;804;p72"/>
          <p:cNvSpPr txBox="1"/>
          <p:nvPr>
            <p:ph idx="1" type="body"/>
          </p:nvPr>
        </p:nvSpPr>
        <p:spPr>
          <a:xfrm>
            <a:off x="457200" y="1600201"/>
            <a:ext cx="8229600" cy="1756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Each tuple a vertex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graph too big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directory too big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>
                <a:solidFill>
                  <a:srgbClr val="C00000"/>
                </a:solidFill>
              </a:rPr>
              <a:t>SWORD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Use hypergraph model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Compress the directory</a:t>
            </a:r>
            <a:endParaRPr/>
          </a:p>
        </p:txBody>
      </p:sp>
      <p:sp>
        <p:nvSpPr>
          <p:cNvPr id="805" name="Google Shape;805;p72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806" name="Google Shape;806;p72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, clock&#10;&#10;Description automatically generated" id="807" name="Google Shape;80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6955" y="3284984"/>
            <a:ext cx="4210090" cy="2828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3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Adaptive approaches</a:t>
            </a:r>
            <a:endParaRPr/>
          </a:p>
        </p:txBody>
      </p:sp>
      <p:sp>
        <p:nvSpPr>
          <p:cNvPr id="813" name="Google Shape;813;p7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Redesign as </a:t>
            </a:r>
            <a:r>
              <a:rPr lang="en-US">
                <a:solidFill>
                  <a:srgbClr val="C00000"/>
                </a:solidFill>
              </a:rPr>
              <a:t>physical</a:t>
            </a:r>
            <a:r>
              <a:rPr lang="en-US"/>
              <a:t> (network characteristics, available storage) and </a:t>
            </a:r>
            <a:r>
              <a:rPr lang="en-US">
                <a:solidFill>
                  <a:srgbClr val="C00000"/>
                </a:solidFill>
              </a:rPr>
              <a:t>logical</a:t>
            </a:r>
            <a:r>
              <a:rPr lang="en-US"/>
              <a:t> (workload) changes occur.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Most focus on logical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Most follow combined approach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Three issues:</a:t>
            </a:r>
            <a:endParaRPr/>
          </a:p>
          <a:p>
            <a:pPr indent="-314760" lvl="1" marL="714810" rtl="0" algn="l"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Char char="❶"/>
            </a:pPr>
            <a:r>
              <a:rPr lang="en-US"/>
              <a:t>How to detect workload changes?</a:t>
            </a:r>
            <a:endParaRPr/>
          </a:p>
          <a:p>
            <a:pPr indent="-314760" lvl="1" marL="714810" rtl="0" algn="l"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Char char="❷"/>
            </a:pPr>
            <a:r>
              <a:rPr lang="en-US"/>
              <a:t>How to determine impacted data items?</a:t>
            </a:r>
            <a:endParaRPr/>
          </a:p>
          <a:p>
            <a:pPr indent="-314760" lvl="1" marL="714810" rtl="0" algn="l">
              <a:spcBef>
                <a:spcPts val="400"/>
              </a:spcBef>
              <a:spcAft>
                <a:spcPts val="0"/>
              </a:spcAft>
              <a:buSzPts val="1900"/>
              <a:buFont typeface="Noto Sans Symbols"/>
              <a:buChar char="❸"/>
            </a:pPr>
            <a:r>
              <a:rPr lang="en-US"/>
              <a:t>How to perform changes efficiently?</a:t>
            </a:r>
            <a:endParaRPr i="1"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None/>
            </a:pPr>
            <a:r>
              <a:t/>
            </a:r>
            <a:endParaRPr/>
          </a:p>
        </p:txBody>
      </p:sp>
      <p:sp>
        <p:nvSpPr>
          <p:cNvPr id="814" name="Google Shape;814;p73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815" name="Google Shape;815;p73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4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Detecting workload changes</a:t>
            </a:r>
            <a:endParaRPr/>
          </a:p>
        </p:txBody>
      </p:sp>
      <p:sp>
        <p:nvSpPr>
          <p:cNvPr id="821" name="Google Shape;821;p7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Not much work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Periodically analyze system logs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Continuously monitor workload within DBMS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SWORD: no. of distributed queries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E-Store: monitor system-level metrics (e.g., CPU utilization) and tuple-level access</a:t>
            </a:r>
            <a:endParaRPr/>
          </a:p>
        </p:txBody>
      </p:sp>
      <p:sp>
        <p:nvSpPr>
          <p:cNvPr id="822" name="Google Shape;822;p74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823" name="Google Shape;823;p74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7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Detecting affected data items</a:t>
            </a:r>
            <a:endParaRPr/>
          </a:p>
        </p:txBody>
      </p:sp>
      <p:sp>
        <p:nvSpPr>
          <p:cNvPr id="829" name="Google Shape;829;p75"/>
          <p:cNvSpPr txBox="1"/>
          <p:nvPr>
            <p:ph idx="1" type="body"/>
          </p:nvPr>
        </p:nvSpPr>
        <p:spPr>
          <a:xfrm>
            <a:off x="457200" y="1600201"/>
            <a:ext cx="8229600" cy="3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Depends on the workload change detection method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8C3C14"/>
              </a:buClr>
              <a:buSzPts val="1680"/>
              <a:buChar char="■"/>
            </a:pPr>
            <a:r>
              <a:rPr lang="en-US"/>
              <a:t>If monitoring queries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queries will identify data items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 Apollo: generalize from “similar” queries</a:t>
            </a:r>
            <a:endParaRPr/>
          </a:p>
          <a:p>
            <a:pPr indent="0" lvl="2" marL="857250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PNAME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PROJ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BUDGET&gt;20000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AND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LOC=‘LONDON’</a:t>
            </a:r>
            <a:endParaRPr/>
          </a:p>
          <a:p>
            <a:pPr indent="0" lvl="2" marL="857250" rtl="0" algn="l"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				</a:t>
            </a:r>
            <a:r>
              <a:rPr lang="en-US" sz="3600">
                <a:latin typeface="Noto Sans Symbols"/>
                <a:ea typeface="Noto Sans Symbols"/>
                <a:cs typeface="Noto Sans Symbols"/>
                <a:sym typeface="Noto Sans Symbols"/>
              </a:rPr>
              <a:t>⇩</a:t>
            </a:r>
            <a:endParaRPr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2" marL="857250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SELECT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PNAME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FROM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PROJ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WHERE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BUDGET&gt;? </a:t>
            </a:r>
            <a:r>
              <a:rPr b="1" lang="en-US">
                <a:latin typeface="Courier"/>
                <a:ea typeface="Courier"/>
                <a:cs typeface="Courier"/>
                <a:sym typeface="Courier"/>
              </a:rPr>
              <a:t>AND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 LOC=‘?’</a:t>
            </a:r>
            <a:endParaRPr/>
          </a:p>
          <a:p>
            <a:pPr indent="-342900" lvl="0" marL="400050" rtl="0" algn="l">
              <a:spcBef>
                <a:spcPts val="48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If monitoring tuple-level access (E-Store), this will tell you</a:t>
            </a:r>
            <a:endParaRPr/>
          </a:p>
          <a:p>
            <a:pPr indent="0" lvl="2" marL="857250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30" name="Google Shape;830;p75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831" name="Google Shape;831;p75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7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Performing changes</a:t>
            </a:r>
            <a:endParaRPr/>
          </a:p>
        </p:txBody>
      </p:sp>
      <p:sp>
        <p:nvSpPr>
          <p:cNvPr id="837" name="Google Shape;837;p76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Periodically compute redistribution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Not efficient</a:t>
            </a:r>
            <a:endParaRPr/>
          </a:p>
          <a:p>
            <a:pPr indent="-342900" lvl="0" marL="342900" rtl="0" algn="l">
              <a:spcBef>
                <a:spcPts val="30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Incremental computation and migration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Graph representation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🡺</a:t>
            </a:r>
            <a:r>
              <a:rPr lang="en-US"/>
              <a:t> look at changes in graph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SWORD and AdaptCache: Incremental graph partitioning initiates data migration for reconfiguration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E-Store: determine hot tuples for which a migration plan is prepared determine; cold tuple reallocation as well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Optimization problem; real-time heuristic solutions</a:t>
            </a:r>
            <a:endParaRPr/>
          </a:p>
          <a:p>
            <a:pPr indent="-285750" lvl="1" marL="742950" rtl="0" algn="l">
              <a:spcBef>
                <a:spcPts val="300"/>
              </a:spcBef>
              <a:spcAft>
                <a:spcPts val="0"/>
              </a:spcAft>
              <a:buSzPts val="1400"/>
              <a:buChar char="❑"/>
            </a:pPr>
            <a:r>
              <a:rPr lang="en-US"/>
              <a:t>Database cracking: continuously reorganize data to match query workload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Incoming queries are used as advice</a:t>
            </a:r>
            <a:endParaRPr/>
          </a:p>
          <a:p>
            <a:pPr indent="-228600" lvl="2" marL="1143000" rtl="0" algn="l">
              <a:spcBef>
                <a:spcPts val="300"/>
              </a:spcBef>
              <a:spcAft>
                <a:spcPts val="0"/>
              </a:spcAft>
              <a:buSzPts val="1260"/>
              <a:buChar char="■"/>
            </a:pPr>
            <a:r>
              <a:rPr lang="en-US"/>
              <a:t>When a node needs data for a local query, this is hint that data may need to be moved</a:t>
            </a:r>
            <a:endParaRPr/>
          </a:p>
        </p:txBody>
      </p:sp>
      <p:sp>
        <p:nvSpPr>
          <p:cNvPr id="838" name="Google Shape;838;p76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839" name="Google Shape;839;p76"/>
          <p:cNvSpPr txBox="1"/>
          <p:nvPr>
            <p:ph idx="12" type="sldNum"/>
          </p:nvPr>
        </p:nvSpPr>
        <p:spPr>
          <a:xfrm>
            <a:off x="673224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Fragmentation Alternatives – Horizontal</a:t>
            </a:r>
            <a:endParaRPr/>
          </a:p>
        </p:txBody>
      </p:sp>
      <p:sp>
        <p:nvSpPr>
          <p:cNvPr id="131" name="Google Shape;131;p8"/>
          <p:cNvSpPr txBox="1"/>
          <p:nvPr>
            <p:ph idx="4294967295" type="body"/>
          </p:nvPr>
        </p:nvSpPr>
        <p:spPr>
          <a:xfrm>
            <a:off x="116505" y="1960712"/>
            <a:ext cx="4346198" cy="180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95327" lvl="0" marL="1195327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PROJ</a:t>
            </a:r>
            <a:r>
              <a:rPr baseline="-25000" lang="en-US"/>
              <a:t>1</a:t>
            </a:r>
            <a:r>
              <a:rPr lang="en-US"/>
              <a:t> :	projects with budgets less than $200,000</a:t>
            </a:r>
            <a:endParaRPr/>
          </a:p>
          <a:p>
            <a:pPr indent="-1195327" lvl="0" marL="1195327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/>
              <a:t>PROJ</a:t>
            </a:r>
            <a:r>
              <a:rPr baseline="-25000" lang="en-US"/>
              <a:t>2</a:t>
            </a:r>
            <a:r>
              <a:rPr lang="en-US"/>
              <a:t> :	projects with budgets greater than or equal to $200,000</a:t>
            </a:r>
            <a:endParaRPr/>
          </a:p>
        </p:txBody>
      </p:sp>
      <p:sp>
        <p:nvSpPr>
          <p:cNvPr id="132" name="Google Shape;132;p8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33" name="Google Shape;133;p8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0232" y="1905167"/>
            <a:ext cx="4577263" cy="1557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1840" y="3825635"/>
            <a:ext cx="4851392" cy="226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Fragmentation Alternatives – Vertical</a:t>
            </a:r>
            <a:endParaRPr/>
          </a:p>
        </p:txBody>
      </p:sp>
      <p:sp>
        <p:nvSpPr>
          <p:cNvPr id="141" name="Google Shape;141;p9"/>
          <p:cNvSpPr txBox="1"/>
          <p:nvPr>
            <p:ph idx="4294967295" type="body"/>
          </p:nvPr>
        </p:nvSpPr>
        <p:spPr>
          <a:xfrm>
            <a:off x="158187" y="1962299"/>
            <a:ext cx="4515074" cy="1924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81032" lvl="0" marL="1081032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lang="en-US"/>
              <a:t>PROJ</a:t>
            </a:r>
            <a:r>
              <a:rPr baseline="-25000" lang="en-US"/>
              <a:t>1</a:t>
            </a:r>
            <a:r>
              <a:rPr lang="en-US"/>
              <a:t>:	information about project budgets</a:t>
            </a:r>
            <a:endParaRPr/>
          </a:p>
          <a:p>
            <a:pPr indent="-1081032" lvl="0" marL="1081032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rPr lang="en-US"/>
              <a:t>PROJ</a:t>
            </a:r>
            <a:r>
              <a:rPr baseline="-25000" lang="en-US"/>
              <a:t>2</a:t>
            </a:r>
            <a:r>
              <a:rPr lang="en-US"/>
              <a:t>:	information about project names and locations</a:t>
            </a:r>
            <a:endParaRPr/>
          </a:p>
        </p:txBody>
      </p:sp>
      <p:sp>
        <p:nvSpPr>
          <p:cNvPr id="142" name="Google Shape;142;p9"/>
          <p:cNvSpPr txBox="1"/>
          <p:nvPr>
            <p:ph idx="11" type="ftr"/>
          </p:nvPr>
        </p:nvSpPr>
        <p:spPr>
          <a:xfrm>
            <a:off x="40578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© 2020, M.T. Özsu &amp; P. Valduriez</a:t>
            </a:r>
            <a:endParaRPr/>
          </a:p>
        </p:txBody>
      </p:sp>
      <p:sp>
        <p:nvSpPr>
          <p:cNvPr id="143" name="Google Shape;143;p9"/>
          <p:cNvSpPr txBox="1"/>
          <p:nvPr>
            <p:ph idx="12" type="sldNum"/>
          </p:nvPr>
        </p:nvSpPr>
        <p:spPr>
          <a:xfrm>
            <a:off x="6804248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screenshot of a cell phone&#10;&#10;Description automatically generated"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2703" y="2088772"/>
            <a:ext cx="4577263" cy="15577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automatically generated" id="145" name="Google Shape;1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1680" y="4232738"/>
            <a:ext cx="6717594" cy="164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2020-02-05T23:19:38Z</dcterms:created>
  <dc:creator>Tamer Ozsu</dc:creator>
</cp:coreProperties>
</file>