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6858000" cx="9144000"/>
  <p:notesSz cx="6858000" cy="9144000"/>
  <p:embeddedFontLst>
    <p:embeddedFont>
      <p:font typeface="Book Antiqua"/>
      <p:regular r:id="rId75"/>
      <p:bold r:id="rId76"/>
      <p:italic r:id="rId77"/>
      <p:boldItalic r:id="rId78"/>
    </p:embeddedFont>
    <p:embeddedFont>
      <p:font typeface="Noto Sans Symbols"/>
      <p:regular r:id="rId79"/>
      <p:bold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1" roundtripDataSignature="AMtx7mhl2Qv2GjtQGQcZzExd1+H2DaxA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1C1241-B1F1-4BA9-9AAD-069862990652}">
  <a:tblStyle styleId="{B81C1241-B1F1-4BA9-9AAD-0698629906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NotoSansSymbols-bold.fntdata"/><Relationship Id="rId81"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BookAntiqua-regular.fntdata"/><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BookAntiqua-italic.fntdata"/><Relationship Id="rId32" Type="http://schemas.openxmlformats.org/officeDocument/2006/relationships/slide" Target="slides/slide26.xml"/><Relationship Id="rId76" Type="http://schemas.openxmlformats.org/officeDocument/2006/relationships/font" Target="fonts/BookAntiqua-bold.fntdata"/><Relationship Id="rId35" Type="http://schemas.openxmlformats.org/officeDocument/2006/relationships/slide" Target="slides/slide29.xml"/><Relationship Id="rId79" Type="http://schemas.openxmlformats.org/officeDocument/2006/relationships/font" Target="fonts/NotoSansSymbols-regular.fntdata"/><Relationship Id="rId34" Type="http://schemas.openxmlformats.org/officeDocument/2006/relationships/slide" Target="slides/slide28.xml"/><Relationship Id="rId78" Type="http://schemas.openxmlformats.org/officeDocument/2006/relationships/font" Target="fonts/BookAntiqua-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3" name="Google Shape;23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82ce90900c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382ce90900c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g382ce90900c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82ce90900c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g382ce90900c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g382ce90900c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82ce90900c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3" name="Google Shape;533;g382ce90900c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382ce90900c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3:notes"/>
          <p:cNvSpPr/>
          <p:nvPr>
            <p:ph idx="2" type="sldImg"/>
          </p:nvPr>
        </p:nvSpPr>
        <p:spPr>
          <a:xfrm>
            <a:off x="1171575" y="-44450"/>
            <a:ext cx="4514850" cy="338613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8" name="Google Shape;56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82ce90900c_0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g382ce90900c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2" name="Google Shape;59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8" name="Google Shape;60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3" name="Google Shape;633;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2ce90900c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2ce90900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82ce90900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9" name="Google Shape;649;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82ce90900c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5" name="Google Shape;665;g382ce90900c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82ce90900c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3" name="Google Shape;673;g382ce90900c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82ce90900c_0_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g382ce90900c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9" name="Google Shape;689;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7" name="Google Shape;697;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5" name="Google Shape;70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82ce90900c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2ce90900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82ce90900c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82ce90900c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82ce90900c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382ce90900c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0"/>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 name="Google Shape;18;p6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SzPts val="1560"/>
              <a:buNone/>
              <a:defRPr/>
            </a:lvl1pPr>
            <a:lvl2pPr lvl="1" algn="ctr">
              <a:spcBef>
                <a:spcPts val="400"/>
              </a:spcBef>
              <a:spcAft>
                <a:spcPts val="0"/>
              </a:spcAft>
              <a:buSzPts val="1200"/>
              <a:buNone/>
              <a:defRPr/>
            </a:lvl2pPr>
            <a:lvl3pPr lvl="2" algn="ctr">
              <a:spcBef>
                <a:spcPts val="360"/>
              </a:spcBef>
              <a:spcAft>
                <a:spcPts val="0"/>
              </a:spcAft>
              <a:buSzPts val="1170"/>
              <a:buNone/>
              <a:defRPr/>
            </a:lvl3pPr>
            <a:lvl4pPr lvl="3" algn="ctr">
              <a:spcBef>
                <a:spcPts val="320"/>
              </a:spcBef>
              <a:spcAft>
                <a:spcPts val="0"/>
              </a:spcAft>
              <a:buSzPts val="1120"/>
              <a:buNone/>
              <a:defRPr/>
            </a:lvl4pPr>
            <a:lvl5pPr lvl="4" algn="ctr">
              <a:spcBef>
                <a:spcPts val="320"/>
              </a:spcBef>
              <a:spcAft>
                <a:spcPts val="0"/>
              </a:spcAft>
              <a:buSzPts val="1200"/>
              <a:buNone/>
              <a:defRPr/>
            </a:lvl5pPr>
            <a:lvl6pPr lvl="5" algn="ctr">
              <a:spcBef>
                <a:spcPts val="400"/>
              </a:spcBef>
              <a:spcAft>
                <a:spcPts val="0"/>
              </a:spcAft>
              <a:buSzPts val="1500"/>
              <a:buNone/>
              <a:defRPr/>
            </a:lvl6pPr>
            <a:lvl7pPr lvl="6" algn="ctr">
              <a:spcBef>
                <a:spcPts val="400"/>
              </a:spcBef>
              <a:spcAft>
                <a:spcPts val="0"/>
              </a:spcAft>
              <a:buSzPts val="1500"/>
              <a:buNone/>
              <a:defRPr/>
            </a:lvl7pPr>
            <a:lvl8pPr lvl="7" algn="ctr">
              <a:spcBef>
                <a:spcPts val="400"/>
              </a:spcBef>
              <a:spcAft>
                <a:spcPts val="0"/>
              </a:spcAft>
              <a:buSzPts val="1500"/>
              <a:buNone/>
              <a:defRPr/>
            </a:lvl8pPr>
            <a:lvl9pPr lvl="8" algn="ctr">
              <a:spcBef>
                <a:spcPts val="400"/>
              </a:spcBef>
              <a:spcAft>
                <a:spcPts val="0"/>
              </a:spcAft>
              <a:buSzPts val="1500"/>
              <a:buNone/>
              <a:defRPr/>
            </a:lvl9pPr>
          </a:lstStyle>
          <a:p/>
        </p:txBody>
      </p:sp>
      <p:sp>
        <p:nvSpPr>
          <p:cNvPr id="19" name="Google Shape;19;p60"/>
          <p:cNvSpPr txBox="1"/>
          <p:nvPr>
            <p:ph idx="11" type="ftr"/>
          </p:nvPr>
        </p:nvSpPr>
        <p:spPr>
          <a:xfrm>
            <a:off x="323528"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4" name="Shape 64"/>
        <p:cNvGrpSpPr/>
        <p:nvPr/>
      </p:nvGrpSpPr>
      <p:grpSpPr>
        <a:xfrm>
          <a:off x="0" y="0"/>
          <a:ext cx="0" cy="0"/>
          <a:chOff x="0" y="0"/>
          <a:chExt cx="0" cy="0"/>
        </a:xfrm>
      </p:grpSpPr>
      <p:sp>
        <p:nvSpPr>
          <p:cNvPr id="65" name="Google Shape;65;p69"/>
          <p:cNvSpPr txBox="1"/>
          <p:nvPr>
            <p:ph type="title"/>
          </p:nvPr>
        </p:nvSpPr>
        <p:spPr>
          <a:xfrm rot="5400000">
            <a:off x="4731544" y="2175669"/>
            <a:ext cx="5853112"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69"/>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a:lvl1pPr>
            <a:lvl2pPr indent="-317500" lvl="1" marL="914400" algn="l">
              <a:spcBef>
                <a:spcPts val="400"/>
              </a:spcBef>
              <a:spcAft>
                <a:spcPts val="0"/>
              </a:spcAft>
              <a:buClr>
                <a:srgbClr val="8C3C14"/>
              </a:buClr>
              <a:buSzPts val="1400"/>
              <a:buChar char="❑"/>
              <a:defRPr/>
            </a:lvl2pPr>
            <a:lvl3pPr indent="-308610" lvl="2" marL="1371600" algn="l">
              <a:spcBef>
                <a:spcPts val="360"/>
              </a:spcBef>
              <a:spcAft>
                <a:spcPts val="0"/>
              </a:spcAft>
              <a:buClr>
                <a:srgbClr val="8C3C14"/>
              </a:buClr>
              <a:buSzPts val="1260"/>
              <a:buChar char="■"/>
              <a:defRPr/>
            </a:lvl3pPr>
            <a:lvl4pPr indent="-299719" lvl="3" marL="1828800" algn="l">
              <a:spcBef>
                <a:spcPts val="320"/>
              </a:spcBef>
              <a:spcAft>
                <a:spcPts val="0"/>
              </a:spcAft>
              <a:buClr>
                <a:srgbClr val="8C3C14"/>
              </a:buClr>
              <a:buSzPts val="112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67" name="Google Shape;67;p6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9"/>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6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a:lvl1pPr>
            <a:lvl2pPr indent="-317500" lvl="1" marL="914400" algn="l">
              <a:spcBef>
                <a:spcPts val="400"/>
              </a:spcBef>
              <a:spcAft>
                <a:spcPts val="0"/>
              </a:spcAft>
              <a:buClr>
                <a:srgbClr val="8C3C14"/>
              </a:buClr>
              <a:buSzPts val="1400"/>
              <a:buChar char="❑"/>
              <a:defRPr/>
            </a:lvl2pPr>
            <a:lvl3pPr indent="-308610" lvl="2" marL="1371600" algn="l">
              <a:spcBef>
                <a:spcPts val="360"/>
              </a:spcBef>
              <a:spcAft>
                <a:spcPts val="0"/>
              </a:spcAft>
              <a:buClr>
                <a:srgbClr val="8C3C14"/>
              </a:buClr>
              <a:buSzPts val="1260"/>
              <a:buChar char="■"/>
              <a:defRPr/>
            </a:lvl3pPr>
            <a:lvl4pPr indent="-299719" lvl="3" marL="1828800" algn="l">
              <a:spcBef>
                <a:spcPts val="320"/>
              </a:spcBef>
              <a:spcAft>
                <a:spcPts val="0"/>
              </a:spcAft>
              <a:buClr>
                <a:srgbClr val="8C3C14"/>
              </a:buClr>
              <a:buSzPts val="112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4" name="Google Shape;24;p6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6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2"/>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6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6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Clr>
                <a:srgbClr val="8C3C14"/>
              </a:buClr>
              <a:buSzPts val="1960"/>
              <a:buChar char="■"/>
              <a:defRPr sz="2800"/>
            </a:lvl1pPr>
            <a:lvl2pPr indent="-335280" lvl="1" marL="914400" algn="l">
              <a:spcBef>
                <a:spcPts val="480"/>
              </a:spcBef>
              <a:spcAft>
                <a:spcPts val="0"/>
              </a:spcAft>
              <a:buClr>
                <a:srgbClr val="8C3C14"/>
              </a:buClr>
              <a:buSzPts val="1680"/>
              <a:buChar char="❑"/>
              <a:defRPr sz="2400"/>
            </a:lvl2pPr>
            <a:lvl3pPr indent="-317500" lvl="2" marL="1371600" algn="l">
              <a:spcBef>
                <a:spcPts val="400"/>
              </a:spcBef>
              <a:spcAft>
                <a:spcPts val="0"/>
              </a:spcAft>
              <a:buClr>
                <a:srgbClr val="8C3C14"/>
              </a:buClr>
              <a:buSzPts val="1400"/>
              <a:buChar char="■"/>
              <a:defRPr sz="2000"/>
            </a:lvl3pPr>
            <a:lvl4pPr indent="-308610" lvl="3" marL="1828800" algn="l">
              <a:spcBef>
                <a:spcPts val="360"/>
              </a:spcBef>
              <a:spcAft>
                <a:spcPts val="0"/>
              </a:spcAft>
              <a:buClr>
                <a:srgbClr val="8C3C14"/>
              </a:buClr>
              <a:buSzPts val="1260"/>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
        <p:nvSpPr>
          <p:cNvPr id="33" name="Google Shape;33;p6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63"/>
          <p:cNvSpPr txBox="1"/>
          <p:nvPr>
            <p:ph idx="2" type="body"/>
          </p:nvPr>
        </p:nvSpPr>
        <p:spPr>
          <a:xfrm>
            <a:off x="4648202" y="1584633"/>
            <a:ext cx="4038600" cy="4530725"/>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Clr>
                <a:srgbClr val="8C3C14"/>
              </a:buClr>
              <a:buSzPts val="1960"/>
              <a:buChar char="■"/>
              <a:defRPr sz="2800"/>
            </a:lvl1pPr>
            <a:lvl2pPr indent="-335280" lvl="1" marL="914400" algn="l">
              <a:spcBef>
                <a:spcPts val="480"/>
              </a:spcBef>
              <a:spcAft>
                <a:spcPts val="0"/>
              </a:spcAft>
              <a:buClr>
                <a:srgbClr val="8C3C14"/>
              </a:buClr>
              <a:buSzPts val="1680"/>
              <a:buChar char="❑"/>
              <a:defRPr sz="2400"/>
            </a:lvl2pPr>
            <a:lvl3pPr indent="-317500" lvl="2" marL="1371600" algn="l">
              <a:spcBef>
                <a:spcPts val="400"/>
              </a:spcBef>
              <a:spcAft>
                <a:spcPts val="0"/>
              </a:spcAft>
              <a:buClr>
                <a:srgbClr val="8C3C14"/>
              </a:buClr>
              <a:buSzPts val="1400"/>
              <a:buChar char="■"/>
              <a:defRPr sz="2000"/>
            </a:lvl3pPr>
            <a:lvl4pPr indent="-308610" lvl="3" marL="1828800" algn="l">
              <a:spcBef>
                <a:spcPts val="360"/>
              </a:spcBef>
              <a:spcAft>
                <a:spcPts val="0"/>
              </a:spcAft>
              <a:buClr>
                <a:srgbClr val="8C3C14"/>
              </a:buClr>
              <a:buSzPts val="1260"/>
              <a:buChar char="❑"/>
              <a:defRPr sz="1800"/>
            </a:lvl4pPr>
            <a:lvl5pPr indent="-228600" lvl="4" marL="2286000" algn="l">
              <a:spcBef>
                <a:spcPts val="360"/>
              </a:spcBef>
              <a:spcAft>
                <a:spcPts val="0"/>
              </a:spcAft>
              <a:buSzPts val="1400"/>
              <a:buNone/>
              <a:defRPr sz="1800"/>
            </a:lvl5pPr>
            <a:lvl6pPr indent="-228600" lvl="5" marL="2743200" algn="l">
              <a:spcBef>
                <a:spcPts val="360"/>
              </a:spcBef>
              <a:spcAft>
                <a:spcPts val="0"/>
              </a:spcAft>
              <a:buSzPts val="1400"/>
              <a:buNone/>
              <a:defRPr sz="1800"/>
            </a:lvl6pPr>
            <a:lvl7pPr indent="-228600" lvl="6" marL="3200400" algn="l">
              <a:spcBef>
                <a:spcPts val="360"/>
              </a:spcBef>
              <a:spcAft>
                <a:spcPts val="0"/>
              </a:spcAft>
              <a:buSzPts val="1400"/>
              <a:buNone/>
              <a:defRPr sz="1800"/>
            </a:lvl7pPr>
            <a:lvl8pPr indent="-228600" lvl="7" marL="3657600" algn="l">
              <a:spcBef>
                <a:spcPts val="360"/>
              </a:spcBef>
              <a:spcAft>
                <a:spcPts val="0"/>
              </a:spcAft>
              <a:buSzPts val="1400"/>
              <a:buNone/>
              <a:defRPr sz="1800"/>
            </a:lvl8pPr>
            <a:lvl9pPr indent="-228600" lvl="8" marL="4114800" algn="l">
              <a:spcBef>
                <a:spcPts val="36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6" name="Shape 36"/>
        <p:cNvGrpSpPr/>
        <p:nvPr/>
      </p:nvGrpSpPr>
      <p:grpSpPr>
        <a:xfrm>
          <a:off x="0" y="0"/>
          <a:ext cx="0" cy="0"/>
          <a:chOff x="0" y="0"/>
          <a:chExt cx="0" cy="0"/>
        </a:xfrm>
      </p:grpSpPr>
      <p:sp>
        <p:nvSpPr>
          <p:cNvPr id="37" name="Google Shape;37;p6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39" name="Google Shape;39;p6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sz="2400"/>
            </a:lvl1pPr>
            <a:lvl2pPr indent="-317500" lvl="1" marL="914400" algn="l">
              <a:spcBef>
                <a:spcPts val="400"/>
              </a:spcBef>
              <a:spcAft>
                <a:spcPts val="0"/>
              </a:spcAft>
              <a:buClr>
                <a:srgbClr val="8C3C14"/>
              </a:buClr>
              <a:buSzPts val="1400"/>
              <a:buChar char="❑"/>
              <a:defRPr sz="2000"/>
            </a:lvl2pPr>
            <a:lvl3pPr indent="-308610" lvl="2" marL="1371600" algn="l">
              <a:spcBef>
                <a:spcPts val="360"/>
              </a:spcBef>
              <a:spcAft>
                <a:spcPts val="0"/>
              </a:spcAft>
              <a:buClr>
                <a:srgbClr val="8C3C14"/>
              </a:buClr>
              <a:buSzPts val="1260"/>
              <a:buChar char="■"/>
              <a:defRPr sz="1800"/>
            </a:lvl3pPr>
            <a:lvl4pPr indent="-299719" lvl="3" marL="1828800" algn="l">
              <a:spcBef>
                <a:spcPts val="320"/>
              </a:spcBef>
              <a:spcAft>
                <a:spcPts val="0"/>
              </a:spcAft>
              <a:buClr>
                <a:srgbClr val="8C3C14"/>
              </a:buClr>
              <a:buSzPts val="1120"/>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
        <p:nvSpPr>
          <p:cNvPr id="40" name="Google Shape;40;p6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41" name="Google Shape;41;p6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4"/>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64"/>
          <p:cNvSpPr txBox="1"/>
          <p:nvPr>
            <p:ph idx="4" type="body"/>
          </p:nvPr>
        </p:nvSpPr>
        <p:spPr>
          <a:xfrm>
            <a:off x="4646612"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sz="2400"/>
            </a:lvl1pPr>
            <a:lvl2pPr indent="-317500" lvl="1" marL="914400" algn="l">
              <a:spcBef>
                <a:spcPts val="400"/>
              </a:spcBef>
              <a:spcAft>
                <a:spcPts val="0"/>
              </a:spcAft>
              <a:buClr>
                <a:srgbClr val="8C3C14"/>
              </a:buClr>
              <a:buSzPts val="1400"/>
              <a:buChar char="❑"/>
              <a:defRPr sz="2000"/>
            </a:lvl2pPr>
            <a:lvl3pPr indent="-308610" lvl="2" marL="1371600" algn="l">
              <a:spcBef>
                <a:spcPts val="360"/>
              </a:spcBef>
              <a:spcAft>
                <a:spcPts val="0"/>
              </a:spcAft>
              <a:buClr>
                <a:srgbClr val="8C3C14"/>
              </a:buClr>
              <a:buSzPts val="1260"/>
              <a:buChar char="■"/>
              <a:defRPr sz="1800"/>
            </a:lvl3pPr>
            <a:lvl4pPr indent="-299719" lvl="3" marL="1828800" algn="l">
              <a:spcBef>
                <a:spcPts val="320"/>
              </a:spcBef>
              <a:spcAft>
                <a:spcPts val="0"/>
              </a:spcAft>
              <a:buClr>
                <a:srgbClr val="8C3C14"/>
              </a:buClr>
              <a:buSzPts val="1120"/>
              <a:buChar char="❑"/>
              <a:defRPr sz="1600"/>
            </a:lvl4pPr>
            <a:lvl5pPr indent="-228600" lvl="4" marL="2286000" algn="l">
              <a:spcBef>
                <a:spcPts val="320"/>
              </a:spcBef>
              <a:spcAft>
                <a:spcPts val="0"/>
              </a:spcAft>
              <a:buSzPts val="1400"/>
              <a:buNone/>
              <a:defRPr sz="1600"/>
            </a:lvl5pPr>
            <a:lvl6pPr indent="-228600" lvl="5" marL="2743200" algn="l">
              <a:spcBef>
                <a:spcPts val="320"/>
              </a:spcBef>
              <a:spcAft>
                <a:spcPts val="0"/>
              </a:spcAft>
              <a:buSzPts val="1400"/>
              <a:buNone/>
              <a:defRPr sz="1600"/>
            </a:lvl6pPr>
            <a:lvl7pPr indent="-228600" lvl="6" marL="3200400" algn="l">
              <a:spcBef>
                <a:spcPts val="320"/>
              </a:spcBef>
              <a:spcAft>
                <a:spcPts val="0"/>
              </a:spcAft>
              <a:buSzPts val="1400"/>
              <a:buNone/>
              <a:defRPr sz="1600"/>
            </a:lvl7pPr>
            <a:lvl8pPr indent="-228600" lvl="7" marL="3657600" algn="l">
              <a:spcBef>
                <a:spcPts val="320"/>
              </a:spcBef>
              <a:spcAft>
                <a:spcPts val="0"/>
              </a:spcAft>
              <a:buSzPts val="1400"/>
              <a:buNone/>
              <a:defRPr sz="1600"/>
            </a:lvl8pPr>
            <a:lvl9pPr indent="-228600" lvl="8" marL="4114800" algn="l">
              <a:spcBef>
                <a:spcPts val="320"/>
              </a:spcBef>
              <a:spcAft>
                <a:spcPts val="0"/>
              </a:spcAft>
              <a:buSzPts val="14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6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5"/>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6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6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Clr>
                <a:srgbClr val="8C3C14"/>
              </a:buClr>
              <a:buSzPts val="2240"/>
              <a:buChar char="■"/>
              <a:defRPr sz="3200"/>
            </a:lvl1pPr>
            <a:lvl2pPr indent="-353060" lvl="1" marL="914400" algn="l">
              <a:spcBef>
                <a:spcPts val="560"/>
              </a:spcBef>
              <a:spcAft>
                <a:spcPts val="0"/>
              </a:spcAft>
              <a:buClr>
                <a:srgbClr val="8C3C14"/>
              </a:buClr>
              <a:buSzPts val="1960"/>
              <a:buChar char="❑"/>
              <a:defRPr sz="2800"/>
            </a:lvl2pPr>
            <a:lvl3pPr indent="-335280" lvl="2" marL="1371600" algn="l">
              <a:spcBef>
                <a:spcPts val="480"/>
              </a:spcBef>
              <a:spcAft>
                <a:spcPts val="0"/>
              </a:spcAft>
              <a:buClr>
                <a:srgbClr val="8C3C14"/>
              </a:buClr>
              <a:buSzPts val="1680"/>
              <a:buChar char="■"/>
              <a:defRPr sz="2400"/>
            </a:lvl3pPr>
            <a:lvl4pPr indent="-317500" lvl="3" marL="1828800" algn="l">
              <a:spcBef>
                <a:spcPts val="400"/>
              </a:spcBef>
              <a:spcAft>
                <a:spcPts val="0"/>
              </a:spcAft>
              <a:buClr>
                <a:srgbClr val="8C3C14"/>
              </a:buClr>
              <a:buSzPts val="1400"/>
              <a:buChar char="❑"/>
              <a:defRPr sz="2000"/>
            </a:lvl4pPr>
            <a:lvl5pPr indent="-228600" lvl="4" marL="2286000" algn="l">
              <a:spcBef>
                <a:spcPts val="400"/>
              </a:spcBef>
              <a:spcAft>
                <a:spcPts val="0"/>
              </a:spcAft>
              <a:buSzPts val="1400"/>
              <a:buNone/>
              <a:defRPr sz="2000"/>
            </a:lvl5pPr>
            <a:lvl6pPr indent="-228600" lvl="5" marL="2743200" algn="l">
              <a:spcBef>
                <a:spcPts val="400"/>
              </a:spcBef>
              <a:spcAft>
                <a:spcPts val="0"/>
              </a:spcAft>
              <a:buSzPts val="1400"/>
              <a:buNone/>
              <a:defRPr sz="2000"/>
            </a:lvl6pPr>
            <a:lvl7pPr indent="-228600" lvl="6" marL="3200400" algn="l">
              <a:spcBef>
                <a:spcPts val="400"/>
              </a:spcBef>
              <a:spcAft>
                <a:spcPts val="0"/>
              </a:spcAft>
              <a:buSzPts val="1400"/>
              <a:buNone/>
              <a:defRPr sz="2000"/>
            </a:lvl7pPr>
            <a:lvl8pPr indent="-228600" lvl="7" marL="3657600" algn="l">
              <a:spcBef>
                <a:spcPts val="400"/>
              </a:spcBef>
              <a:spcAft>
                <a:spcPts val="0"/>
              </a:spcAft>
              <a:buSzPts val="1400"/>
              <a:buNone/>
              <a:defRPr sz="2000"/>
            </a:lvl8pPr>
            <a:lvl9pPr indent="-228600" lvl="8" marL="4114800" algn="l">
              <a:spcBef>
                <a:spcPts val="400"/>
              </a:spcBef>
              <a:spcAft>
                <a:spcPts val="0"/>
              </a:spcAft>
              <a:buSzPts val="1400"/>
              <a:buNone/>
              <a:defRPr sz="2000"/>
            </a:lvl9pPr>
          </a:lstStyle>
          <a:p/>
        </p:txBody>
      </p:sp>
      <p:sp>
        <p:nvSpPr>
          <p:cNvPr id="50" name="Google Shape;50;p6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51" name="Google Shape;51;p6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6"/>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6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67"/>
          <p:cNvSpPr/>
          <p:nvPr>
            <p:ph idx="2" type="pic"/>
          </p:nvPr>
        </p:nvSpPr>
        <p:spPr>
          <a:xfrm>
            <a:off x="1792288" y="612775"/>
            <a:ext cx="5486400" cy="4114800"/>
          </a:xfrm>
          <a:prstGeom prst="rect">
            <a:avLst/>
          </a:prstGeom>
          <a:noFill/>
          <a:ln>
            <a:noFill/>
          </a:ln>
        </p:spPr>
      </p:sp>
      <p:sp>
        <p:nvSpPr>
          <p:cNvPr id="56" name="Google Shape;56;p6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57" name="Google Shape;57;p6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7"/>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6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68"/>
          <p:cNvSpPr txBox="1"/>
          <p:nvPr>
            <p:ph idx="1" type="body"/>
          </p:nvPr>
        </p:nvSpPr>
        <p:spPr>
          <a:xfrm rot="5400000">
            <a:off x="2306638" y="-249237"/>
            <a:ext cx="4530725" cy="8229600"/>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Clr>
                <a:srgbClr val="8C3C14"/>
              </a:buClr>
              <a:buSzPts val="1680"/>
              <a:buChar char="■"/>
              <a:defRPr/>
            </a:lvl1pPr>
            <a:lvl2pPr indent="-317500" lvl="1" marL="914400" algn="l">
              <a:spcBef>
                <a:spcPts val="400"/>
              </a:spcBef>
              <a:spcAft>
                <a:spcPts val="0"/>
              </a:spcAft>
              <a:buClr>
                <a:srgbClr val="8C3C14"/>
              </a:buClr>
              <a:buSzPts val="1400"/>
              <a:buChar char="❑"/>
              <a:defRPr/>
            </a:lvl2pPr>
            <a:lvl3pPr indent="-308610" lvl="2" marL="1371600" algn="l">
              <a:spcBef>
                <a:spcPts val="360"/>
              </a:spcBef>
              <a:spcAft>
                <a:spcPts val="0"/>
              </a:spcAft>
              <a:buClr>
                <a:srgbClr val="8C3C14"/>
              </a:buClr>
              <a:buSzPts val="1260"/>
              <a:buChar char="■"/>
              <a:defRPr/>
            </a:lvl3pPr>
            <a:lvl4pPr indent="-299719" lvl="3" marL="1828800" algn="l">
              <a:spcBef>
                <a:spcPts val="320"/>
              </a:spcBef>
              <a:spcAft>
                <a:spcPts val="0"/>
              </a:spcAft>
              <a:buClr>
                <a:srgbClr val="8C3C14"/>
              </a:buClr>
              <a:buSzPts val="112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62" name="Google Shape;62;p6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2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8"/>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Arial"/>
                <a:ea typeface="Arial"/>
                <a:cs typeface="Arial"/>
                <a:sym typeface="Arial"/>
              </a:defRPr>
            </a:lvl1pPr>
            <a:lvl2pPr indent="0" lvl="1" marL="0" algn="r">
              <a:spcBef>
                <a:spcPts val="0"/>
              </a:spcBef>
              <a:spcAft>
                <a:spcPts val="0"/>
              </a:spcAft>
              <a:buNone/>
              <a:defRPr sz="1200">
                <a:solidFill>
                  <a:srgbClr val="888888"/>
                </a:solidFill>
                <a:latin typeface="Arial"/>
                <a:ea typeface="Arial"/>
                <a:cs typeface="Arial"/>
                <a:sym typeface="Arial"/>
              </a:defRPr>
            </a:lvl2pPr>
            <a:lvl3pPr indent="0" lvl="2" marL="0" algn="r">
              <a:spcBef>
                <a:spcPts val="0"/>
              </a:spcBef>
              <a:spcAft>
                <a:spcPts val="0"/>
              </a:spcAft>
              <a:buNone/>
              <a:defRPr sz="1200">
                <a:solidFill>
                  <a:srgbClr val="888888"/>
                </a:solidFill>
                <a:latin typeface="Arial"/>
                <a:ea typeface="Arial"/>
                <a:cs typeface="Arial"/>
                <a:sym typeface="Arial"/>
              </a:defRPr>
            </a:lvl3pPr>
            <a:lvl4pPr indent="0" lvl="3" marL="0" algn="r">
              <a:spcBef>
                <a:spcPts val="0"/>
              </a:spcBef>
              <a:spcAft>
                <a:spcPts val="0"/>
              </a:spcAft>
              <a:buNone/>
              <a:defRPr sz="1200">
                <a:solidFill>
                  <a:srgbClr val="888888"/>
                </a:solidFill>
                <a:latin typeface="Arial"/>
                <a:ea typeface="Arial"/>
                <a:cs typeface="Arial"/>
                <a:sym typeface="Arial"/>
              </a:defRPr>
            </a:lvl4pPr>
            <a:lvl5pPr indent="0" lvl="4" marL="0" algn="r">
              <a:spcBef>
                <a:spcPts val="0"/>
              </a:spcBef>
              <a:spcAft>
                <a:spcPts val="0"/>
              </a:spcAft>
              <a:buNone/>
              <a:defRPr sz="1200">
                <a:solidFill>
                  <a:srgbClr val="888888"/>
                </a:solidFill>
                <a:latin typeface="Arial"/>
                <a:ea typeface="Arial"/>
                <a:cs typeface="Arial"/>
                <a:sym typeface="Arial"/>
              </a:defRPr>
            </a:lvl5pPr>
            <a:lvl6pPr indent="0" lvl="5" marL="0" algn="r">
              <a:spcBef>
                <a:spcPts val="0"/>
              </a:spcBef>
              <a:spcAft>
                <a:spcPts val="0"/>
              </a:spcAft>
              <a:buNone/>
              <a:defRPr sz="1200">
                <a:solidFill>
                  <a:srgbClr val="888888"/>
                </a:solidFill>
                <a:latin typeface="Arial"/>
                <a:ea typeface="Arial"/>
                <a:cs typeface="Arial"/>
                <a:sym typeface="Arial"/>
              </a:defRPr>
            </a:lvl6pPr>
            <a:lvl7pPr indent="0" lvl="6" marL="0" algn="r">
              <a:spcBef>
                <a:spcPts val="0"/>
              </a:spcBef>
              <a:spcAft>
                <a:spcPts val="0"/>
              </a:spcAft>
              <a:buNone/>
              <a:defRPr sz="1200">
                <a:solidFill>
                  <a:srgbClr val="888888"/>
                </a:solidFill>
                <a:latin typeface="Arial"/>
                <a:ea typeface="Arial"/>
                <a:cs typeface="Arial"/>
                <a:sym typeface="Arial"/>
              </a:defRPr>
            </a:lvl7pPr>
            <a:lvl8pPr indent="0" lvl="7" marL="0" algn="r">
              <a:spcBef>
                <a:spcPts val="0"/>
              </a:spcBef>
              <a:spcAft>
                <a:spcPts val="0"/>
              </a:spcAft>
              <a:buNone/>
              <a:defRPr sz="1200">
                <a:solidFill>
                  <a:srgbClr val="888888"/>
                </a:solidFill>
                <a:latin typeface="Arial"/>
                <a:ea typeface="Arial"/>
                <a:cs typeface="Arial"/>
                <a:sym typeface="Arial"/>
              </a:defRPr>
            </a:lvl8pPr>
            <a:lvl9pPr indent="0" lvl="8" marL="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9"/>
          <p:cNvSpPr/>
          <p:nvPr/>
        </p:nvSpPr>
        <p:spPr>
          <a:xfrm>
            <a:off x="381000" y="228600"/>
            <a:ext cx="8229600" cy="609600"/>
          </a:xfrm>
          <a:custGeom>
            <a:rect b="b" l="l" r="r" t="t"/>
            <a:pathLst>
              <a:path extrusionOk="0" h="1000" w="1000">
                <a:moveTo>
                  <a:pt x="0" y="1000"/>
                </a:moveTo>
                <a:lnTo>
                  <a:pt x="0" y="0"/>
                </a:lnTo>
                <a:lnTo>
                  <a:pt x="1000" y="0"/>
                </a:lnTo>
              </a:path>
            </a:pathLst>
          </a:custGeom>
          <a:noFill/>
          <a:ln cap="flat" cmpd="sng" w="19050">
            <a:solidFill>
              <a:srgbClr val="CC99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cxnSp>
        <p:nvCxnSpPr>
          <p:cNvPr id="11" name="Google Shape;11;p59"/>
          <p:cNvCxnSpPr/>
          <p:nvPr/>
        </p:nvCxnSpPr>
        <p:spPr>
          <a:xfrm>
            <a:off x="457200" y="6172200"/>
            <a:ext cx="8229600" cy="0"/>
          </a:xfrm>
          <a:prstGeom prst="straightConnector1">
            <a:avLst/>
          </a:prstGeom>
          <a:noFill/>
          <a:ln cap="flat" cmpd="sng" w="19050">
            <a:solidFill>
              <a:srgbClr val="CC9900"/>
            </a:solidFill>
            <a:prstDash val="solid"/>
            <a:round/>
            <a:headEnd len="med" w="med" type="none"/>
            <a:tailEnd len="med" w="med" type="none"/>
          </a:ln>
        </p:spPr>
      </p:cxnSp>
      <p:sp>
        <p:nvSpPr>
          <p:cNvPr id="12" name="Google Shape;12;p5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C3C14"/>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5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lvl1pPr indent="-327660" lvl="0" marL="457200" marR="0" rtl="0" algn="l">
              <a:spcBef>
                <a:spcPts val="480"/>
              </a:spcBef>
              <a:spcAft>
                <a:spcPts val="0"/>
              </a:spcAft>
              <a:buClr>
                <a:srgbClr val="CC9900"/>
              </a:buClr>
              <a:buSzPts val="1560"/>
              <a:buFont typeface="Noto Sans Symbols"/>
              <a:buChar char="■"/>
              <a:defRPr b="0" i="0" sz="2400" u="none" cap="none" strike="noStrike">
                <a:solidFill>
                  <a:schemeClr val="dk1"/>
                </a:solidFill>
                <a:latin typeface="Arial"/>
                <a:ea typeface="Arial"/>
                <a:cs typeface="Arial"/>
                <a:sym typeface="Arial"/>
              </a:defRPr>
            </a:lvl1pPr>
            <a:lvl2pPr indent="-304800" lvl="1" marL="914400" marR="0" rtl="0" algn="l">
              <a:spcBef>
                <a:spcPts val="400"/>
              </a:spcBef>
              <a:spcAft>
                <a:spcPts val="0"/>
              </a:spcAft>
              <a:buClr>
                <a:srgbClr val="238038"/>
              </a:buClr>
              <a:buSzPts val="1200"/>
              <a:buFont typeface="Noto Sans Symbols"/>
              <a:buChar char="❑"/>
              <a:defRPr b="0" i="0" sz="2000" u="none" cap="none" strike="noStrike">
                <a:solidFill>
                  <a:schemeClr val="dk1"/>
                </a:solidFill>
                <a:latin typeface="Arial"/>
                <a:ea typeface="Arial"/>
                <a:cs typeface="Arial"/>
                <a:sym typeface="Arial"/>
              </a:defRPr>
            </a:lvl2pPr>
            <a:lvl3pPr indent="-302894" lvl="2" marL="1371600" marR="0" rtl="0" algn="l">
              <a:spcBef>
                <a:spcPts val="360"/>
              </a:spcBef>
              <a:spcAft>
                <a:spcPts val="0"/>
              </a:spcAft>
              <a:buClr>
                <a:srgbClr val="CC9900"/>
              </a:buClr>
              <a:buSzPts val="1170"/>
              <a:buFont typeface="Noto Sans Symbols"/>
              <a:buChar char="■"/>
              <a:defRPr b="0" i="0" sz="1800" u="none" cap="none" strike="noStrike">
                <a:solidFill>
                  <a:schemeClr val="dk1"/>
                </a:solidFill>
                <a:latin typeface="Arial"/>
                <a:ea typeface="Arial"/>
                <a:cs typeface="Arial"/>
                <a:sym typeface="Arial"/>
              </a:defRPr>
            </a:lvl3pPr>
            <a:lvl4pPr indent="-299719" lvl="3" marL="1828800" marR="0" rtl="0" algn="l">
              <a:spcBef>
                <a:spcPts val="320"/>
              </a:spcBef>
              <a:spcAft>
                <a:spcPts val="0"/>
              </a:spcAft>
              <a:buClr>
                <a:srgbClr val="238038"/>
              </a:buClr>
              <a:buSzPts val="1120"/>
              <a:buFont typeface="Noto Sans Symbols"/>
              <a:buChar char="❑"/>
              <a:defRPr b="0"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SzPts val="1400"/>
              <a:buNone/>
              <a:defRPr b="0" i="0" sz="1600" u="none" cap="none" strike="noStrike">
                <a:solidFill>
                  <a:schemeClr val="dk1"/>
                </a:solidFill>
                <a:latin typeface="Arial"/>
                <a:ea typeface="Arial"/>
                <a:cs typeface="Arial"/>
                <a:sym typeface="Arial"/>
              </a:defRPr>
            </a:lvl5pPr>
            <a:lvl6pPr indent="-228600" lvl="5" marL="27432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6pPr>
            <a:lvl7pPr indent="-228600" lvl="6" marL="32004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7pPr>
            <a:lvl8pPr indent="-228600" lvl="7" marL="36576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8pPr>
            <a:lvl9pPr indent="-228600" lvl="8" marL="4114800" marR="0" rtl="0" algn="l">
              <a:spcBef>
                <a:spcPts val="40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14" name="Google Shape;14;p59"/>
          <p:cNvSpPr txBox="1"/>
          <p:nvPr>
            <p:ph idx="11" type="ftr"/>
          </p:nvPr>
        </p:nvSpPr>
        <p:spPr>
          <a:xfrm>
            <a:off x="107504" y="6356350"/>
            <a:ext cx="30861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 name="Google Shape;15;p59"/>
          <p:cNvSpPr txBox="1"/>
          <p:nvPr>
            <p:ph idx="12" type="sldNum"/>
          </p:nvPr>
        </p:nvSpPr>
        <p:spPr>
          <a:xfrm>
            <a:off x="706278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sz="1200" u="none">
                <a:solidFill>
                  <a:srgbClr val="888888"/>
                </a:solidFill>
                <a:latin typeface="Arial"/>
                <a:ea typeface="Arial"/>
                <a:cs typeface="Arial"/>
                <a:sym typeface="Arial"/>
              </a:defRPr>
            </a:lvl1pPr>
            <a:lvl2pPr indent="0" lvl="1" marL="0" marR="0" rtl="0" algn="r">
              <a:spcBef>
                <a:spcPts val="0"/>
              </a:spcBef>
              <a:spcAft>
                <a:spcPts val="0"/>
              </a:spcAft>
              <a:buNone/>
              <a:defRPr b="0" sz="1200" u="none">
                <a:solidFill>
                  <a:srgbClr val="888888"/>
                </a:solidFill>
                <a:latin typeface="Arial"/>
                <a:ea typeface="Arial"/>
                <a:cs typeface="Arial"/>
                <a:sym typeface="Arial"/>
              </a:defRPr>
            </a:lvl2pPr>
            <a:lvl3pPr indent="0" lvl="2" marL="0" marR="0" rtl="0" algn="r">
              <a:spcBef>
                <a:spcPts val="0"/>
              </a:spcBef>
              <a:spcAft>
                <a:spcPts val="0"/>
              </a:spcAft>
              <a:buNone/>
              <a:defRPr b="0" sz="1200" u="none">
                <a:solidFill>
                  <a:srgbClr val="888888"/>
                </a:solidFill>
                <a:latin typeface="Arial"/>
                <a:ea typeface="Arial"/>
                <a:cs typeface="Arial"/>
                <a:sym typeface="Arial"/>
              </a:defRPr>
            </a:lvl3pPr>
            <a:lvl4pPr indent="0" lvl="3" marL="0" marR="0" rtl="0" algn="r">
              <a:spcBef>
                <a:spcPts val="0"/>
              </a:spcBef>
              <a:spcAft>
                <a:spcPts val="0"/>
              </a:spcAft>
              <a:buNone/>
              <a:defRPr b="0" sz="1200" u="none">
                <a:solidFill>
                  <a:srgbClr val="888888"/>
                </a:solidFill>
                <a:latin typeface="Arial"/>
                <a:ea typeface="Arial"/>
                <a:cs typeface="Arial"/>
                <a:sym typeface="Arial"/>
              </a:defRPr>
            </a:lvl4pPr>
            <a:lvl5pPr indent="0" lvl="4" marL="0" marR="0" rtl="0" algn="r">
              <a:spcBef>
                <a:spcPts val="0"/>
              </a:spcBef>
              <a:spcAft>
                <a:spcPts val="0"/>
              </a:spcAft>
              <a:buNone/>
              <a:defRPr b="0" sz="1200" u="none">
                <a:solidFill>
                  <a:srgbClr val="888888"/>
                </a:solidFill>
                <a:latin typeface="Arial"/>
                <a:ea typeface="Arial"/>
                <a:cs typeface="Arial"/>
                <a:sym typeface="Arial"/>
              </a:defRPr>
            </a:lvl5pPr>
            <a:lvl6pPr indent="0" lvl="5" marL="0" marR="0" rtl="0" algn="r">
              <a:spcBef>
                <a:spcPts val="0"/>
              </a:spcBef>
              <a:spcAft>
                <a:spcPts val="0"/>
              </a:spcAft>
              <a:buNone/>
              <a:defRPr b="0" sz="1200" u="none">
                <a:solidFill>
                  <a:srgbClr val="888888"/>
                </a:solidFill>
                <a:latin typeface="Arial"/>
                <a:ea typeface="Arial"/>
                <a:cs typeface="Arial"/>
                <a:sym typeface="Arial"/>
              </a:defRPr>
            </a:lvl6pPr>
            <a:lvl7pPr indent="0" lvl="6" marL="0" marR="0" rtl="0" algn="r">
              <a:spcBef>
                <a:spcPts val="0"/>
              </a:spcBef>
              <a:spcAft>
                <a:spcPts val="0"/>
              </a:spcAft>
              <a:buNone/>
              <a:defRPr b="0" sz="1200" u="none">
                <a:solidFill>
                  <a:srgbClr val="888888"/>
                </a:solidFill>
                <a:latin typeface="Arial"/>
                <a:ea typeface="Arial"/>
                <a:cs typeface="Arial"/>
                <a:sym typeface="Arial"/>
              </a:defRPr>
            </a:lvl7pPr>
            <a:lvl8pPr indent="0" lvl="7" marL="0" marR="0" rtl="0" algn="r">
              <a:spcBef>
                <a:spcPts val="0"/>
              </a:spcBef>
              <a:spcAft>
                <a:spcPts val="0"/>
              </a:spcAft>
              <a:buNone/>
              <a:defRPr b="0" sz="1200" u="none">
                <a:solidFill>
                  <a:srgbClr val="888888"/>
                </a:solidFill>
                <a:latin typeface="Arial"/>
                <a:ea typeface="Arial"/>
                <a:cs typeface="Arial"/>
                <a:sym typeface="Arial"/>
              </a:defRPr>
            </a:lvl8pPr>
            <a:lvl9pPr indent="0" lvl="8" marL="0" marR="0" rtl="0" algn="r">
              <a:spcBef>
                <a:spcPts val="0"/>
              </a:spcBef>
              <a:spcAft>
                <a:spcPts val="0"/>
              </a:spcAft>
              <a:buNone/>
              <a:defRPr b="0" sz="1200" u="non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31.png"/><Relationship Id="rId5"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32.png"/><Relationship Id="rId5" Type="http://schemas.openxmlformats.org/officeDocument/2006/relationships/image" Target="../media/image36.png"/><Relationship Id="rId6"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34.png"/><Relationship Id="rId5" Type="http://schemas.openxmlformats.org/officeDocument/2006/relationships/image" Target="../media/image29.png"/><Relationship Id="rId6"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85800" y="2286000"/>
            <a:ext cx="77724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Principles of Distributed Database Systems</a:t>
            </a:r>
            <a:endParaRPr/>
          </a:p>
        </p:txBody>
      </p:sp>
      <p:sp>
        <p:nvSpPr>
          <p:cNvPr id="75" name="Google Shape;7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560"/>
              <a:buNone/>
            </a:pPr>
            <a:r>
              <a:rPr lang="en-US"/>
              <a:t>M. Tamer Özsu</a:t>
            </a:r>
            <a:endParaRPr/>
          </a:p>
          <a:p>
            <a:pPr indent="0" lvl="0" marL="0" rtl="0" algn="ctr">
              <a:spcBef>
                <a:spcPts val="480"/>
              </a:spcBef>
              <a:spcAft>
                <a:spcPts val="0"/>
              </a:spcAft>
              <a:buSzPts val="1560"/>
              <a:buNone/>
            </a:pPr>
            <a:r>
              <a:rPr lang="en-US"/>
              <a:t>Patrick Valduriez</a:t>
            </a:r>
            <a:endParaRPr/>
          </a:p>
        </p:txBody>
      </p:sp>
      <p:sp>
        <p:nvSpPr>
          <p:cNvPr id="76" name="Google Shape;76;p1"/>
          <p:cNvSpPr txBox="1"/>
          <p:nvPr>
            <p:ph idx="11" type="ftr"/>
          </p:nvPr>
        </p:nvSpPr>
        <p:spPr>
          <a:xfrm>
            <a:off x="323528"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77" name="Google Shape;77;p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Font typeface="Arial"/>
              <a:buNone/>
            </a:pPr>
            <a:r>
              <a:rPr lang="en-US"/>
              <a:t>Views can be manipulated as base relations</a:t>
            </a:r>
            <a:endParaRPr/>
          </a:p>
          <a:p>
            <a:pPr indent="-342900" lvl="0" marL="342900" rtl="0" algn="l">
              <a:spcBef>
                <a:spcPts val="480"/>
              </a:spcBef>
              <a:spcAft>
                <a:spcPts val="0"/>
              </a:spcAft>
              <a:buSzPts val="1680"/>
              <a:buFont typeface="Arial"/>
              <a:buNone/>
            </a:pPr>
            <a:r>
              <a:t/>
            </a:r>
            <a:endParaRPr/>
          </a:p>
          <a:p>
            <a:pPr indent="-342900" lvl="0" marL="342900" rtl="0" algn="l">
              <a:spcBef>
                <a:spcPts val="480"/>
              </a:spcBef>
              <a:spcAft>
                <a:spcPts val="0"/>
              </a:spcAft>
              <a:buSzPts val="1680"/>
              <a:buFont typeface="Arial"/>
              <a:buNone/>
            </a:pPr>
            <a:r>
              <a:rPr lang="en-US"/>
              <a:t>Example :</a:t>
            </a:r>
            <a:endParaRPr/>
          </a:p>
          <a:p>
            <a:pPr indent="-342900" lvl="0" marL="342900" rtl="0" algn="l">
              <a:spcBef>
                <a:spcPts val="480"/>
              </a:spcBef>
              <a:spcAft>
                <a:spcPts val="0"/>
              </a:spcAft>
              <a:buSzPts val="1680"/>
              <a:buFont typeface="Arial"/>
              <a:buNone/>
            </a:pPr>
            <a:r>
              <a:t/>
            </a:r>
            <a:endParaRPr/>
          </a:p>
          <a:p>
            <a:pPr indent="-342900" lvl="0" marL="342900" rtl="0" algn="l">
              <a:spcBef>
                <a:spcPts val="480"/>
              </a:spcBef>
              <a:spcAft>
                <a:spcPts val="0"/>
              </a:spcAft>
              <a:buSzPts val="1680"/>
              <a:buNone/>
            </a:pPr>
            <a:r>
              <a:rPr lang="en-US">
                <a:latin typeface="Courier New"/>
                <a:ea typeface="Courier New"/>
                <a:cs typeface="Courier New"/>
                <a:sym typeface="Courier New"/>
              </a:rPr>
              <a:t>	</a:t>
            </a:r>
            <a:r>
              <a:rPr b="1" lang="en-US">
                <a:latin typeface="Courier New"/>
                <a:ea typeface="Courier New"/>
                <a:cs typeface="Courier New"/>
                <a:sym typeface="Courier New"/>
              </a:rPr>
              <a:t>SELECT</a:t>
            </a:r>
            <a:r>
              <a:rPr lang="en-US">
                <a:latin typeface="Courier New"/>
                <a:ea typeface="Courier New"/>
                <a:cs typeface="Courier New"/>
                <a:sym typeface="Courier New"/>
              </a:rPr>
              <a:t>	ENAME, PNO, RESP</a:t>
            </a:r>
            <a:endParaRPr/>
          </a:p>
          <a:p>
            <a:pPr indent="-342900" lvl="0" marL="342900" rtl="0" algn="l">
              <a:spcBef>
                <a:spcPts val="480"/>
              </a:spcBef>
              <a:spcAft>
                <a:spcPts val="0"/>
              </a:spcAft>
              <a:buSzPts val="1680"/>
              <a:buNone/>
            </a:pPr>
            <a:r>
              <a:rPr lang="en-US">
                <a:latin typeface="Courier New"/>
                <a:ea typeface="Courier New"/>
                <a:cs typeface="Courier New"/>
                <a:sym typeface="Courier New"/>
              </a:rPr>
              <a:t>	</a:t>
            </a:r>
            <a:r>
              <a:rPr b="1" lang="en-US">
                <a:latin typeface="Courier New"/>
                <a:ea typeface="Courier New"/>
                <a:cs typeface="Courier New"/>
                <a:sym typeface="Courier New"/>
              </a:rPr>
              <a:t>FROM</a:t>
            </a:r>
            <a:r>
              <a:rPr lang="en-US">
                <a:latin typeface="Courier New"/>
                <a:ea typeface="Courier New"/>
                <a:cs typeface="Courier New"/>
                <a:sym typeface="Courier New"/>
              </a:rPr>
              <a:t>	SYSAN, ASG</a:t>
            </a:r>
            <a:endParaRPr/>
          </a:p>
          <a:p>
            <a:pPr indent="-342900" lvl="0" marL="342900" rtl="0" algn="l">
              <a:spcBef>
                <a:spcPts val="480"/>
              </a:spcBef>
              <a:spcAft>
                <a:spcPts val="0"/>
              </a:spcAft>
              <a:buSzPts val="1680"/>
              <a:buNone/>
            </a:pPr>
            <a:r>
              <a:rPr lang="en-US">
                <a:latin typeface="Courier New"/>
                <a:ea typeface="Courier New"/>
                <a:cs typeface="Courier New"/>
                <a:sym typeface="Courier New"/>
              </a:rPr>
              <a:t>	</a:t>
            </a:r>
            <a:r>
              <a:rPr b="1" lang="en-US">
                <a:latin typeface="Courier New"/>
                <a:ea typeface="Courier New"/>
                <a:cs typeface="Courier New"/>
                <a:sym typeface="Courier New"/>
              </a:rPr>
              <a:t>WHERE</a:t>
            </a:r>
            <a:r>
              <a:rPr lang="en-US">
                <a:latin typeface="Courier New"/>
                <a:ea typeface="Courier New"/>
                <a:cs typeface="Courier New"/>
                <a:sym typeface="Courier New"/>
              </a:rPr>
              <a:t>	SYSAN.ENO = ASG.ENO</a:t>
            </a:r>
            <a:endParaRPr/>
          </a:p>
        </p:txBody>
      </p:sp>
      <p:sp>
        <p:nvSpPr>
          <p:cNvPr id="188" name="Google Shape;188;p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View Management</a:t>
            </a:r>
            <a:endParaRPr/>
          </a:p>
        </p:txBody>
      </p:sp>
      <p:sp>
        <p:nvSpPr>
          <p:cNvPr id="189" name="Google Shape;189;p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90" name="Google Shape;190;p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idx="1" type="body"/>
          </p:nvPr>
        </p:nvSpPr>
        <p:spPr>
          <a:xfrm>
            <a:off x="323850" y="1733550"/>
            <a:ext cx="5181600" cy="4632026"/>
          </a:xfrm>
          <a:prstGeom prst="rect">
            <a:avLst/>
          </a:prstGeom>
          <a:noFill/>
          <a:ln>
            <a:noFill/>
          </a:ln>
        </p:spPr>
        <p:txBody>
          <a:bodyPr anchorCtr="0" anchor="t" bIns="45700" lIns="91425" spcFirstLastPara="1" rIns="91425" wrap="square" tIns="45700">
            <a:noAutofit/>
          </a:bodyPr>
          <a:lstStyle/>
          <a:p>
            <a:pPr indent="-258952" lvl="1" marL="258952" rtl="0" algn="l">
              <a:spcBef>
                <a:spcPts val="0"/>
              </a:spcBef>
              <a:spcAft>
                <a:spcPts val="0"/>
              </a:spcAft>
              <a:buSzPts val="1400"/>
              <a:buNone/>
            </a:pPr>
            <a:r>
              <a:rPr lang="en-US"/>
              <a:t>Queries expressed on views </a:t>
            </a:r>
            <a:endParaRPr/>
          </a:p>
          <a:p>
            <a:pPr indent="-285750" lvl="1" marL="742950" rtl="0" algn="l">
              <a:spcBef>
                <a:spcPts val="400"/>
              </a:spcBef>
              <a:spcAft>
                <a:spcPts val="0"/>
              </a:spcAft>
              <a:buSzPts val="1400"/>
              <a:buNone/>
            </a:pPr>
            <a:r>
              <a:rPr lang="en-US"/>
              <a:t> </a:t>
            </a:r>
            <a:endParaRPr>
              <a:latin typeface="Noto Sans Symbols"/>
              <a:ea typeface="Noto Sans Symbols"/>
              <a:cs typeface="Noto Sans Symbols"/>
              <a:sym typeface="Noto Sans Symbols"/>
            </a:endParaRPr>
          </a:p>
          <a:p>
            <a:pPr indent="-258952" lvl="1" marL="258952" rtl="0" algn="l">
              <a:spcBef>
                <a:spcPts val="400"/>
              </a:spcBef>
              <a:spcAft>
                <a:spcPts val="0"/>
              </a:spcAft>
              <a:buSzPts val="1400"/>
              <a:buNone/>
            </a:pPr>
            <a:r>
              <a:rPr lang="en-US"/>
              <a:t>Queries expressed on base relations</a:t>
            </a:r>
            <a:endParaRPr/>
          </a:p>
          <a:p>
            <a:pPr indent="-342900" lvl="0" marL="342900" rtl="0" algn="l">
              <a:spcBef>
                <a:spcPts val="480"/>
              </a:spcBef>
              <a:spcAft>
                <a:spcPts val="0"/>
              </a:spcAft>
              <a:buSzPts val="1680"/>
              <a:buFont typeface="Arial"/>
              <a:buNone/>
            </a:pPr>
            <a:r>
              <a:rPr lang="en-US"/>
              <a:t>Example :</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SELECT	</a:t>
            </a:r>
            <a:r>
              <a:rPr lang="en-US">
                <a:latin typeface="Courier New"/>
                <a:ea typeface="Courier New"/>
                <a:cs typeface="Courier New"/>
                <a:sym typeface="Courier New"/>
              </a:rPr>
              <a:t>ENAME, PNO, RESP</a:t>
            </a:r>
            <a:endParaRPr/>
          </a:p>
          <a:p>
            <a:pPr indent="-228600" lvl="2" marL="1143000" rtl="0" algn="l">
              <a:spcBef>
                <a:spcPts val="0"/>
              </a:spcBef>
              <a:spcAft>
                <a:spcPts val="0"/>
              </a:spcAft>
              <a:buSzPts val="1260"/>
              <a:buNone/>
            </a:pPr>
            <a:r>
              <a:rPr b="1" lang="en-US">
                <a:latin typeface="Courier New"/>
                <a:ea typeface="Courier New"/>
                <a:cs typeface="Courier New"/>
                <a:sym typeface="Courier New"/>
              </a:rPr>
              <a:t>FROM	</a:t>
            </a:r>
            <a:r>
              <a:rPr lang="en-US">
                <a:latin typeface="Courier New"/>
                <a:ea typeface="Courier New"/>
                <a:cs typeface="Courier New"/>
                <a:sym typeface="Courier New"/>
              </a:rPr>
              <a:t>SYSAN, ASG</a:t>
            </a:r>
            <a:endParaRPr/>
          </a:p>
          <a:p>
            <a:pPr indent="-228600" lvl="2" marL="1143000" rtl="0" algn="l">
              <a:spcBef>
                <a:spcPts val="0"/>
              </a:spcBef>
              <a:spcAft>
                <a:spcPts val="0"/>
              </a:spcAft>
              <a:buSzPts val="1260"/>
              <a:buNone/>
            </a:pPr>
            <a:r>
              <a:rPr b="1" lang="en-US">
                <a:latin typeface="Courier New"/>
                <a:ea typeface="Courier New"/>
                <a:cs typeface="Courier New"/>
                <a:sym typeface="Courier New"/>
              </a:rPr>
              <a:t>WHERE	</a:t>
            </a:r>
            <a:r>
              <a:rPr lang="en-US">
                <a:latin typeface="Courier New"/>
                <a:ea typeface="Courier New"/>
                <a:cs typeface="Courier New"/>
                <a:sym typeface="Courier New"/>
              </a:rPr>
              <a:t>SYSAN.ENO = ASG.ENO</a:t>
            </a:r>
            <a:endParaRPr/>
          </a:p>
          <a:p>
            <a:pPr indent="-228600" lvl="2" marL="1143000" rtl="0" algn="l">
              <a:spcBef>
                <a:spcPts val="360"/>
              </a:spcBef>
              <a:spcAft>
                <a:spcPts val="0"/>
              </a:spcAft>
              <a:buSzPts val="1260"/>
              <a:buNone/>
            </a:pPr>
            <a:r>
              <a:t/>
            </a:r>
            <a:endParaRPr b="1">
              <a:latin typeface="Courier New"/>
              <a:ea typeface="Courier New"/>
              <a:cs typeface="Courier New"/>
              <a:sym typeface="Courier New"/>
            </a:endParaRPr>
          </a:p>
          <a:p>
            <a:pPr indent="-228600" lvl="2" marL="1143000" rtl="0" algn="l">
              <a:spcBef>
                <a:spcPts val="200"/>
              </a:spcBef>
              <a:spcAft>
                <a:spcPts val="0"/>
              </a:spcAft>
              <a:buSzPts val="700"/>
              <a:buNone/>
            </a:pPr>
            <a:r>
              <a:t/>
            </a:r>
            <a:endParaRPr b="1" sz="1000">
              <a:latin typeface="Courier New"/>
              <a:ea typeface="Courier New"/>
              <a:cs typeface="Courier New"/>
              <a:sym typeface="Courier New"/>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SELECT</a:t>
            </a:r>
            <a:r>
              <a:rPr lang="en-US">
                <a:latin typeface="Courier New"/>
                <a:ea typeface="Courier New"/>
                <a:cs typeface="Courier New"/>
                <a:sym typeface="Courier New"/>
              </a:rPr>
              <a:t> ENAME,PNO,RESP</a:t>
            </a:r>
            <a:endParaRPr/>
          </a:p>
          <a:p>
            <a:pPr indent="-228600" lvl="2" marL="1143000" rtl="0" algn="l">
              <a:spcBef>
                <a:spcPts val="0"/>
              </a:spcBef>
              <a:spcAft>
                <a:spcPts val="0"/>
              </a:spcAft>
              <a:buSzPts val="1260"/>
              <a:buNone/>
            </a:pPr>
            <a:r>
              <a:rPr b="1" lang="en-US">
                <a:latin typeface="Courier New"/>
                <a:ea typeface="Courier New"/>
                <a:cs typeface="Courier New"/>
                <a:sym typeface="Courier New"/>
              </a:rPr>
              <a:t>FROM</a:t>
            </a:r>
            <a:r>
              <a:rPr lang="en-US">
                <a:latin typeface="Courier New"/>
                <a:ea typeface="Courier New"/>
                <a:cs typeface="Courier New"/>
                <a:sym typeface="Courier New"/>
              </a:rPr>
              <a:t>	EMP, ASG</a:t>
            </a:r>
            <a:endParaRPr/>
          </a:p>
          <a:p>
            <a:pPr indent="-228600" lvl="2" marL="1143000" rtl="0" algn="l">
              <a:spcBef>
                <a:spcPts val="0"/>
              </a:spcBef>
              <a:spcAft>
                <a:spcPts val="0"/>
              </a:spcAft>
              <a:buSzPts val="1260"/>
              <a:buNone/>
            </a:pPr>
            <a:r>
              <a:rPr b="1" lang="en-US">
                <a:latin typeface="Courier New"/>
                <a:ea typeface="Courier New"/>
                <a:cs typeface="Courier New"/>
                <a:sym typeface="Courier New"/>
              </a:rPr>
              <a:t>WHERE</a:t>
            </a:r>
            <a:r>
              <a:rPr lang="en-US">
                <a:latin typeface="Courier New"/>
                <a:ea typeface="Courier New"/>
                <a:cs typeface="Courier New"/>
                <a:sym typeface="Courier New"/>
              </a:rPr>
              <a:t>	EMP.ENO = ASG.ENO</a:t>
            </a:r>
            <a:endParaRPr/>
          </a:p>
          <a:p>
            <a:pPr indent="-228600" lvl="2" marL="1143000" rtl="0" algn="l">
              <a:spcBef>
                <a:spcPts val="0"/>
              </a:spcBef>
              <a:spcAft>
                <a:spcPts val="0"/>
              </a:spcAft>
              <a:buSzPts val="1260"/>
              <a:buNone/>
            </a:pPr>
            <a:r>
              <a:rPr b="1" lang="en-US">
                <a:latin typeface="Courier New"/>
                <a:ea typeface="Courier New"/>
                <a:cs typeface="Courier New"/>
                <a:sym typeface="Courier New"/>
              </a:rPr>
              <a:t>AND</a:t>
            </a:r>
            <a:r>
              <a:rPr lang="en-US">
                <a:latin typeface="Courier New"/>
                <a:ea typeface="Courier New"/>
                <a:cs typeface="Courier New"/>
                <a:sym typeface="Courier New"/>
              </a:rPr>
              <a:t> 	TITLE = "Syst. Anal."</a:t>
            </a:r>
            <a:endParaRPr/>
          </a:p>
          <a:p>
            <a:pPr indent="-228600" lvl="2" marL="1143000" rtl="0" algn="l">
              <a:spcBef>
                <a:spcPts val="360"/>
              </a:spcBef>
              <a:spcAft>
                <a:spcPts val="0"/>
              </a:spcAft>
              <a:buSzPts val="1260"/>
              <a:buFont typeface="Arial"/>
              <a:buNone/>
            </a:pPr>
            <a:r>
              <a:t/>
            </a:r>
            <a:endParaRPr>
              <a:latin typeface="Courier New"/>
              <a:ea typeface="Courier New"/>
              <a:cs typeface="Courier New"/>
              <a:sym typeface="Courier New"/>
            </a:endParaRPr>
          </a:p>
        </p:txBody>
      </p:sp>
      <p:sp>
        <p:nvSpPr>
          <p:cNvPr id="196" name="Google Shape;196;p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Query Modification</a:t>
            </a:r>
            <a:endParaRPr/>
          </a:p>
        </p:txBody>
      </p:sp>
      <p:sp>
        <p:nvSpPr>
          <p:cNvPr id="197" name="Google Shape;197;p8"/>
          <p:cNvSpPr/>
          <p:nvPr/>
        </p:nvSpPr>
        <p:spPr>
          <a:xfrm>
            <a:off x="1989838" y="2061973"/>
            <a:ext cx="354414" cy="506306"/>
          </a:xfrm>
          <a:prstGeom prst="downArrow">
            <a:avLst>
              <a:gd fmla="val 50000" name="adj1"/>
              <a:gd fmla="val 50000" name="adj2"/>
            </a:avLst>
          </a:prstGeom>
          <a:solidFill>
            <a:srgbClr val="6682AA"/>
          </a:solidFill>
          <a:ln>
            <a:noFill/>
          </a:ln>
        </p:spPr>
        <p:txBody>
          <a:bodyPr anchorCtr="0" anchor="t" bIns="32125" lIns="64275" spcFirstLastPara="1" rIns="64275" wrap="square" tIns="32125">
            <a:noAutofit/>
          </a:bodyPr>
          <a:lstStyle/>
          <a:p>
            <a:pPr indent="0" lvl="0" marL="0" marR="0" rtl="0" algn="ctr">
              <a:spcBef>
                <a:spcPts val="0"/>
              </a:spcBef>
              <a:spcAft>
                <a:spcPts val="0"/>
              </a:spcAft>
              <a:buNone/>
            </a:pPr>
            <a:r>
              <a:t/>
            </a:r>
            <a:endParaRPr sz="2109">
              <a:solidFill>
                <a:srgbClr val="263750"/>
              </a:solidFill>
              <a:latin typeface="Book Antiqua"/>
              <a:ea typeface="Book Antiqua"/>
              <a:cs typeface="Book Antiqua"/>
              <a:sym typeface="Book Antiqua"/>
            </a:endParaRPr>
          </a:p>
        </p:txBody>
      </p:sp>
      <p:sp>
        <p:nvSpPr>
          <p:cNvPr id="198" name="Google Shape;198;p8"/>
          <p:cNvSpPr/>
          <p:nvPr/>
        </p:nvSpPr>
        <p:spPr>
          <a:xfrm>
            <a:off x="1989838" y="4218838"/>
            <a:ext cx="354414" cy="506306"/>
          </a:xfrm>
          <a:prstGeom prst="downArrow">
            <a:avLst>
              <a:gd fmla="val 50000" name="adj1"/>
              <a:gd fmla="val 50000" name="adj2"/>
            </a:avLst>
          </a:prstGeom>
          <a:solidFill>
            <a:srgbClr val="6682AA"/>
          </a:solidFill>
          <a:ln>
            <a:noFill/>
          </a:ln>
        </p:spPr>
        <p:txBody>
          <a:bodyPr anchorCtr="0" anchor="t" bIns="32125" lIns="64275" spcFirstLastPara="1" rIns="64275" wrap="square" tIns="32125">
            <a:noAutofit/>
          </a:bodyPr>
          <a:lstStyle/>
          <a:p>
            <a:pPr indent="0" lvl="0" marL="0" marR="0" rtl="0" algn="ctr">
              <a:spcBef>
                <a:spcPts val="0"/>
              </a:spcBef>
              <a:spcAft>
                <a:spcPts val="0"/>
              </a:spcAft>
              <a:buNone/>
            </a:pPr>
            <a:r>
              <a:t/>
            </a:r>
            <a:endParaRPr sz="2109">
              <a:solidFill>
                <a:srgbClr val="263750"/>
              </a:solidFill>
              <a:latin typeface="Book Antiqua"/>
              <a:ea typeface="Book Antiqua"/>
              <a:cs typeface="Book Antiqua"/>
              <a:sym typeface="Book Antiqua"/>
            </a:endParaRPr>
          </a:p>
        </p:txBody>
      </p:sp>
      <p:pic>
        <p:nvPicPr>
          <p:cNvPr descr="A screenshot of a cell phone&#10;&#10;Description automatically generated" id="199" name="Google Shape;199;p8"/>
          <p:cNvPicPr preferRelativeResize="0"/>
          <p:nvPr/>
        </p:nvPicPr>
        <p:blipFill rotWithShape="1">
          <a:blip r:embed="rId3">
            <a:alphaModFix/>
          </a:blip>
          <a:srcRect b="0" l="0" r="0" t="0"/>
          <a:stretch/>
        </p:blipFill>
        <p:spPr>
          <a:xfrm>
            <a:off x="5580112" y="4581128"/>
            <a:ext cx="3288365" cy="1512168"/>
          </a:xfrm>
          <a:prstGeom prst="rect">
            <a:avLst/>
          </a:prstGeom>
          <a:noFill/>
          <a:ln>
            <a:noFill/>
          </a:ln>
        </p:spPr>
      </p:pic>
      <p:sp>
        <p:nvSpPr>
          <p:cNvPr id="200" name="Google Shape;200;p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01" name="Google Shape;201;p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9"/>
          <p:cNvSpPr txBox="1"/>
          <p:nvPr>
            <p:ph idx="1" type="body"/>
          </p:nvPr>
        </p:nvSpPr>
        <p:spPr>
          <a:xfrm>
            <a:off x="268397" y="1707559"/>
            <a:ext cx="7162800" cy="34480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a:t>To restrict access</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CREATE VIEW</a:t>
            </a:r>
            <a:r>
              <a:rPr lang="en-US">
                <a:latin typeface="Courier New"/>
                <a:ea typeface="Courier New"/>
                <a:cs typeface="Courier New"/>
                <a:sym typeface="Courier New"/>
              </a:rPr>
              <a:t>	ESAME</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AS	SELECT</a:t>
            </a:r>
            <a:r>
              <a:rPr lang="en-US">
                <a:latin typeface="Courier New"/>
                <a:ea typeface="Courier New"/>
                <a:cs typeface="Courier New"/>
                <a:sym typeface="Courier New"/>
              </a:rPr>
              <a:t>	*</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FROM</a:t>
            </a:r>
            <a:r>
              <a:rPr lang="en-US">
                <a:latin typeface="Courier New"/>
                <a:ea typeface="Courier New"/>
                <a:cs typeface="Courier New"/>
                <a:sym typeface="Courier New"/>
              </a:rPr>
              <a:t>	EMP E1, EMP E2</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WHERE</a:t>
            </a:r>
            <a:r>
              <a:rPr lang="en-US">
                <a:latin typeface="Courier New"/>
                <a:ea typeface="Courier New"/>
                <a:cs typeface="Courier New"/>
                <a:sym typeface="Courier New"/>
              </a:rPr>
              <a:t>	E1.TITLE = E2.TITLE</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AND</a:t>
            </a:r>
            <a:r>
              <a:rPr lang="en-US">
                <a:latin typeface="Courier New"/>
                <a:ea typeface="Courier New"/>
                <a:cs typeface="Courier New"/>
                <a:sym typeface="Courier New"/>
              </a:rPr>
              <a:t> 	E1.ENO = </a:t>
            </a:r>
            <a:r>
              <a:rPr b="1" lang="en-US">
                <a:latin typeface="Courier New"/>
                <a:ea typeface="Courier New"/>
                <a:cs typeface="Courier New"/>
                <a:sym typeface="Courier New"/>
              </a:rPr>
              <a:t>USER</a:t>
            </a:r>
            <a:endParaRPr/>
          </a:p>
          <a:p>
            <a:pPr indent="-342900" lvl="0" marL="342900" rtl="0" algn="l">
              <a:spcBef>
                <a:spcPts val="480"/>
              </a:spcBef>
              <a:spcAft>
                <a:spcPts val="0"/>
              </a:spcAft>
              <a:buSzPts val="1680"/>
              <a:buChar char="■"/>
            </a:pPr>
            <a:r>
              <a:rPr lang="en-US"/>
              <a:t>Query</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SELECT	</a:t>
            </a:r>
            <a:r>
              <a:rPr lang="en-US">
                <a:latin typeface="Courier New"/>
                <a:ea typeface="Courier New"/>
                <a:cs typeface="Courier New"/>
                <a:sym typeface="Courier New"/>
              </a:rPr>
              <a:t>*</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FROM	</a:t>
            </a:r>
            <a:r>
              <a:rPr lang="en-US">
                <a:latin typeface="Courier New"/>
                <a:ea typeface="Courier New"/>
                <a:cs typeface="Courier New"/>
                <a:sym typeface="Courier New"/>
              </a:rPr>
              <a:t>ESAME</a:t>
            </a:r>
            <a:endParaRPr/>
          </a:p>
        </p:txBody>
      </p:sp>
      <p:sp>
        <p:nvSpPr>
          <p:cNvPr id="207" name="Google Shape;207;p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View Management</a:t>
            </a:r>
            <a:endParaRPr/>
          </a:p>
        </p:txBody>
      </p:sp>
      <p:pic>
        <p:nvPicPr>
          <p:cNvPr descr="A picture containing table&#10;&#10;Description automatically generated" id="208" name="Google Shape;208;p9"/>
          <p:cNvPicPr preferRelativeResize="0"/>
          <p:nvPr/>
        </p:nvPicPr>
        <p:blipFill rotWithShape="1">
          <a:blip r:embed="rId3">
            <a:alphaModFix/>
          </a:blip>
          <a:srcRect b="0" l="0" r="0" t="0"/>
          <a:stretch/>
        </p:blipFill>
        <p:spPr>
          <a:xfrm>
            <a:off x="4139952" y="4293096"/>
            <a:ext cx="4334652" cy="1312606"/>
          </a:xfrm>
          <a:prstGeom prst="rect">
            <a:avLst/>
          </a:prstGeom>
          <a:noFill/>
          <a:ln>
            <a:noFill/>
          </a:ln>
        </p:spPr>
      </p:pic>
      <p:sp>
        <p:nvSpPr>
          <p:cNvPr id="209" name="Google Shape;209;p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10" name="Google Shape;210;p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View Updates</a:t>
            </a:r>
            <a:endParaRPr/>
          </a:p>
        </p:txBody>
      </p:sp>
      <p:sp>
        <p:nvSpPr>
          <p:cNvPr id="216" name="Google Shape;216;p10"/>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Char char="■"/>
            </a:pPr>
            <a:r>
              <a:rPr lang="en-US"/>
              <a:t>Updatable</a:t>
            </a:r>
            <a:endParaRPr/>
          </a:p>
          <a:p>
            <a:pPr indent="-285750" lvl="1" marL="742950" rtl="0" algn="l">
              <a:spcBef>
                <a:spcPts val="400"/>
              </a:spcBef>
              <a:spcAft>
                <a:spcPts val="0"/>
              </a:spcAft>
              <a:buSzPts val="1400"/>
              <a:buNone/>
            </a:pPr>
            <a:r>
              <a:rPr b="1" lang="en-US">
                <a:latin typeface="Courier New"/>
                <a:ea typeface="Courier New"/>
                <a:cs typeface="Courier New"/>
                <a:sym typeface="Courier New"/>
              </a:rPr>
              <a:t>	CREATE VIEW	</a:t>
            </a:r>
            <a:r>
              <a:rPr lang="en-US">
                <a:latin typeface="Courier New"/>
                <a:ea typeface="Courier New"/>
                <a:cs typeface="Courier New"/>
                <a:sym typeface="Courier New"/>
              </a:rPr>
              <a:t>SYSAN(ENO,ENAME)</a:t>
            </a:r>
            <a:endParaRPr/>
          </a:p>
          <a:p>
            <a:pPr indent="-285750" lvl="1" marL="742950" rtl="0" algn="l">
              <a:spcBef>
                <a:spcPts val="400"/>
              </a:spcBef>
              <a:spcAft>
                <a:spcPts val="0"/>
              </a:spcAft>
              <a:buSzPts val="1400"/>
              <a:buNone/>
            </a:pPr>
            <a:r>
              <a:rPr b="1" lang="en-US">
                <a:latin typeface="Courier New"/>
                <a:ea typeface="Courier New"/>
                <a:cs typeface="Courier New"/>
                <a:sym typeface="Courier New"/>
              </a:rPr>
              <a:t>	AS	SELECT</a:t>
            </a:r>
            <a:r>
              <a:rPr lang="en-US">
                <a:latin typeface="Courier New"/>
                <a:ea typeface="Courier New"/>
                <a:cs typeface="Courier New"/>
                <a:sym typeface="Courier New"/>
              </a:rPr>
              <a:t>	ENO,ENAME</a:t>
            </a:r>
            <a:endParaRPr/>
          </a:p>
          <a:p>
            <a:pPr indent="-285750" lvl="1" marL="742950" rtl="0" algn="l">
              <a:spcBef>
                <a:spcPts val="400"/>
              </a:spcBef>
              <a:spcAft>
                <a:spcPts val="0"/>
              </a:spcAft>
              <a:buSzPts val="1400"/>
              <a:buNone/>
            </a:pPr>
            <a:r>
              <a:rPr b="1" lang="en-US">
                <a:latin typeface="Courier New"/>
                <a:ea typeface="Courier New"/>
                <a:cs typeface="Courier New"/>
                <a:sym typeface="Courier New"/>
              </a:rPr>
              <a:t>		FROM</a:t>
            </a:r>
            <a:r>
              <a:rPr lang="en-US">
                <a:latin typeface="Courier New"/>
                <a:ea typeface="Courier New"/>
                <a:cs typeface="Courier New"/>
                <a:sym typeface="Courier New"/>
              </a:rPr>
              <a:t>	EMP</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WHERE</a:t>
            </a:r>
            <a:r>
              <a:rPr lang="en-US">
                <a:latin typeface="Courier New"/>
                <a:ea typeface="Courier New"/>
                <a:cs typeface="Courier New"/>
                <a:sym typeface="Courier New"/>
              </a:rPr>
              <a:t>	TITLE="Syst. Anal."</a:t>
            </a:r>
            <a:endParaRPr/>
          </a:p>
          <a:p>
            <a:pPr indent="-285750" lvl="1" marL="742950" rtl="0" algn="l">
              <a:spcBef>
                <a:spcPts val="400"/>
              </a:spcBef>
              <a:spcAft>
                <a:spcPts val="0"/>
              </a:spcAft>
              <a:buSzPts val="1400"/>
              <a:buNone/>
            </a:pPr>
            <a:r>
              <a:t/>
            </a:r>
            <a:endParaRPr>
              <a:latin typeface="Courier New"/>
              <a:ea typeface="Courier New"/>
              <a:cs typeface="Courier New"/>
              <a:sym typeface="Courier New"/>
            </a:endParaRPr>
          </a:p>
          <a:p>
            <a:pPr indent="-342900" lvl="0" marL="342900" rtl="0" algn="l">
              <a:spcBef>
                <a:spcPts val="480"/>
              </a:spcBef>
              <a:spcAft>
                <a:spcPts val="0"/>
              </a:spcAft>
              <a:buSzPts val="1680"/>
              <a:buChar char="■"/>
            </a:pPr>
            <a:r>
              <a:rPr lang="en-US"/>
              <a:t>Non-updatable</a:t>
            </a:r>
            <a:endParaRPr/>
          </a:p>
          <a:p>
            <a:pPr indent="-285750" lvl="1" marL="742950" rtl="0" algn="l">
              <a:spcBef>
                <a:spcPts val="400"/>
              </a:spcBef>
              <a:spcAft>
                <a:spcPts val="0"/>
              </a:spcAft>
              <a:buSzPts val="1400"/>
              <a:buNone/>
            </a:pPr>
            <a:r>
              <a:rPr b="1" lang="en-US">
                <a:latin typeface="Courier New"/>
                <a:ea typeface="Courier New"/>
                <a:cs typeface="Courier New"/>
                <a:sym typeface="Courier New"/>
              </a:rPr>
              <a:t>	CREATE VIEW</a:t>
            </a:r>
            <a:r>
              <a:rPr lang="en-US">
                <a:latin typeface="Courier New"/>
                <a:ea typeface="Courier New"/>
                <a:cs typeface="Courier New"/>
                <a:sym typeface="Courier New"/>
              </a:rPr>
              <a:t>	EG(ENAME,RESP)</a:t>
            </a:r>
            <a:endParaRPr/>
          </a:p>
          <a:p>
            <a:pPr indent="-285750" lvl="1" marL="742950" rtl="0" algn="l">
              <a:spcBef>
                <a:spcPts val="400"/>
              </a:spcBef>
              <a:spcAft>
                <a:spcPts val="0"/>
              </a:spcAft>
              <a:buSzPts val="1400"/>
              <a:buNone/>
            </a:pPr>
            <a:r>
              <a:rPr b="1" lang="en-US">
                <a:latin typeface="Courier New"/>
                <a:ea typeface="Courier New"/>
                <a:cs typeface="Courier New"/>
                <a:sym typeface="Courier New"/>
              </a:rPr>
              <a:t>	AS	SELECT</a:t>
            </a:r>
            <a:r>
              <a:rPr lang="en-US">
                <a:latin typeface="Courier New"/>
                <a:ea typeface="Courier New"/>
                <a:cs typeface="Courier New"/>
                <a:sym typeface="Courier New"/>
              </a:rPr>
              <a:t>	ENAME,RESP</a:t>
            </a:r>
            <a:endParaRPr/>
          </a:p>
          <a:p>
            <a:pPr indent="-285750" lvl="1" marL="742950" rtl="0" algn="l">
              <a:spcBef>
                <a:spcPts val="40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FROM</a:t>
            </a:r>
            <a:r>
              <a:rPr lang="en-US">
                <a:latin typeface="Courier New"/>
                <a:ea typeface="Courier New"/>
                <a:cs typeface="Courier New"/>
                <a:sym typeface="Courier New"/>
              </a:rPr>
              <a:t>	EMP, ASG</a:t>
            </a:r>
            <a:endParaRPr/>
          </a:p>
          <a:p>
            <a:pPr indent="-285750" lvl="1" marL="742950" rtl="0" algn="l">
              <a:spcBef>
                <a:spcPts val="400"/>
              </a:spcBef>
              <a:spcAft>
                <a:spcPts val="0"/>
              </a:spcAft>
              <a:buSzPts val="1400"/>
              <a:buNone/>
            </a:pPr>
            <a:r>
              <a:rPr b="1" lang="en-US">
                <a:latin typeface="Courier New"/>
                <a:ea typeface="Courier New"/>
                <a:cs typeface="Courier New"/>
                <a:sym typeface="Courier New"/>
              </a:rPr>
              <a:t>		WHERE</a:t>
            </a:r>
            <a:r>
              <a:rPr lang="en-US">
                <a:latin typeface="Courier New"/>
                <a:ea typeface="Courier New"/>
                <a:cs typeface="Courier New"/>
                <a:sym typeface="Courier New"/>
              </a:rPr>
              <a:t> 	EMP.ENO=ASG.ENO</a:t>
            </a:r>
            <a:endParaRPr/>
          </a:p>
        </p:txBody>
      </p:sp>
      <p:sp>
        <p:nvSpPr>
          <p:cNvPr id="217" name="Google Shape;217;p1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18" name="Google Shape;218;p1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19" name="Google Shape;219;p10"/>
          <p:cNvGrpSpPr/>
          <p:nvPr/>
        </p:nvGrpSpPr>
        <p:grpSpPr>
          <a:xfrm>
            <a:off x="5392825" y="277825"/>
            <a:ext cx="3015675" cy="986600"/>
            <a:chOff x="5392825" y="277825"/>
            <a:chExt cx="3015675" cy="986600"/>
          </a:xfrm>
        </p:grpSpPr>
        <p:pic>
          <p:nvPicPr>
            <p:cNvPr id="220" name="Google Shape;220;p10" title="Screenshot 2025-08-26 at 10.49.50 AM.png"/>
            <p:cNvPicPr preferRelativeResize="0"/>
            <p:nvPr/>
          </p:nvPicPr>
          <p:blipFill rotWithShape="1">
            <a:blip r:embed="rId3">
              <a:alphaModFix/>
            </a:blip>
            <a:srcRect b="14566" l="0" r="0" t="0"/>
            <a:stretch/>
          </p:blipFill>
          <p:spPr>
            <a:xfrm>
              <a:off x="5392825" y="277825"/>
              <a:ext cx="3015675" cy="407975"/>
            </a:xfrm>
            <a:prstGeom prst="rect">
              <a:avLst/>
            </a:prstGeom>
            <a:noFill/>
            <a:ln>
              <a:noFill/>
            </a:ln>
          </p:spPr>
        </p:pic>
        <p:pic>
          <p:nvPicPr>
            <p:cNvPr id="221" name="Google Shape;221;p10" title="Screenshot 2025-08-26 at 10.50.54 AM.png"/>
            <p:cNvPicPr preferRelativeResize="0"/>
            <p:nvPr/>
          </p:nvPicPr>
          <p:blipFill rotWithShape="1">
            <a:blip r:embed="rId4">
              <a:alphaModFix/>
            </a:blip>
            <a:srcRect b="17627" l="0" r="2723" t="0"/>
            <a:stretch/>
          </p:blipFill>
          <p:spPr>
            <a:xfrm>
              <a:off x="5441375" y="856450"/>
              <a:ext cx="2918574" cy="407975"/>
            </a:xfrm>
            <a:prstGeom prst="rect">
              <a:avLst/>
            </a:prstGeom>
            <a:noFill/>
            <a:ln>
              <a:noFill/>
            </a:ln>
          </p:spPr>
        </p:pic>
      </p:grpSp>
      <p:sp>
        <p:nvSpPr>
          <p:cNvPr id="222" name="Google Shape;222;p10"/>
          <p:cNvSpPr txBox="1"/>
          <p:nvPr/>
        </p:nvSpPr>
        <p:spPr>
          <a:xfrm>
            <a:off x="6013175" y="3995525"/>
            <a:ext cx="2872500" cy="16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Deletion &lt;Smith, Analyst&gt;  cannot be propagated, since ambiguous. </a:t>
            </a:r>
            <a:endParaRPr sz="1300">
              <a:solidFill>
                <a:schemeClr val="dk1"/>
              </a:solidFill>
              <a:latin typeface="Calibri"/>
              <a:ea typeface="Calibri"/>
              <a:cs typeface="Calibri"/>
              <a:sym typeface="Calibri"/>
            </a:endParaRPr>
          </a:p>
          <a:p>
            <a:pPr indent="0" lvl="0" marL="0" rtl="0" algn="l">
              <a:spcBef>
                <a:spcPts val="0"/>
              </a:spcBef>
              <a:spcAft>
                <a:spcPts val="0"/>
              </a:spcAft>
              <a:buNone/>
            </a:pPr>
            <a:r>
              <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n-US" sz="1300">
                <a:solidFill>
                  <a:schemeClr val="dk1"/>
                </a:solidFill>
                <a:latin typeface="Calibri"/>
                <a:ea typeface="Calibri"/>
                <a:cs typeface="Calibri"/>
                <a:sym typeface="Calibri"/>
              </a:rPr>
              <a:t>Deletions of Smith in relation EMP or analyst in relation ASG are both meaningful, but the system does not know which is correct.</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View Management in Distributed DBMS</a:t>
            </a:r>
            <a:endParaRPr/>
          </a:p>
        </p:txBody>
      </p:sp>
      <p:sp>
        <p:nvSpPr>
          <p:cNvPr id="228" name="Google Shape;228;p11"/>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Char char="■"/>
            </a:pPr>
            <a:r>
              <a:rPr lang="en-US"/>
              <a:t>Views might be derived from fragments.</a:t>
            </a:r>
            <a:endParaRPr/>
          </a:p>
          <a:p>
            <a:pPr indent="-342900" lvl="0" marL="342900" rtl="0" algn="l">
              <a:lnSpc>
                <a:spcPct val="100000"/>
              </a:lnSpc>
              <a:spcBef>
                <a:spcPts val="480"/>
              </a:spcBef>
              <a:spcAft>
                <a:spcPts val="0"/>
              </a:spcAft>
              <a:buSzPts val="1680"/>
              <a:buChar char="■"/>
            </a:pPr>
            <a:r>
              <a:rPr lang="en-US"/>
              <a:t>View definition storage should be treated as database storage</a:t>
            </a:r>
            <a:endParaRPr/>
          </a:p>
          <a:p>
            <a:pPr indent="-342900" lvl="0" marL="342900" rtl="0" algn="l">
              <a:lnSpc>
                <a:spcPct val="100000"/>
              </a:lnSpc>
              <a:spcBef>
                <a:spcPts val="480"/>
              </a:spcBef>
              <a:spcAft>
                <a:spcPts val="0"/>
              </a:spcAft>
              <a:buSzPts val="1680"/>
              <a:buChar char="■"/>
            </a:pPr>
            <a:r>
              <a:rPr lang="en-US"/>
              <a:t>Query modification results in a distributed query</a:t>
            </a:r>
            <a:endParaRPr/>
          </a:p>
          <a:p>
            <a:pPr indent="-342900" lvl="0" marL="342900" rtl="0" algn="l">
              <a:lnSpc>
                <a:spcPct val="100000"/>
              </a:lnSpc>
              <a:spcBef>
                <a:spcPts val="480"/>
              </a:spcBef>
              <a:spcAft>
                <a:spcPts val="0"/>
              </a:spcAft>
              <a:buSzPts val="1680"/>
              <a:buChar char="■"/>
            </a:pPr>
            <a:r>
              <a:rPr lang="en-US"/>
              <a:t>View evaluations might be costly if base relations are distributed</a:t>
            </a:r>
            <a:endParaRPr/>
          </a:p>
          <a:p>
            <a:pPr indent="-285750" lvl="1" marL="742950" rtl="0" algn="l">
              <a:lnSpc>
                <a:spcPct val="100000"/>
              </a:lnSpc>
              <a:spcBef>
                <a:spcPts val="400"/>
              </a:spcBef>
              <a:spcAft>
                <a:spcPts val="0"/>
              </a:spcAft>
              <a:buSzPts val="1400"/>
              <a:buChar char="❑"/>
            </a:pPr>
            <a:r>
              <a:rPr lang="en-US"/>
              <a:t>Use </a:t>
            </a:r>
            <a:r>
              <a:rPr lang="en-US">
                <a:solidFill>
                  <a:srgbClr val="FF0000"/>
                </a:solidFill>
              </a:rPr>
              <a:t>materialized views</a:t>
            </a:r>
            <a:endParaRPr/>
          </a:p>
        </p:txBody>
      </p:sp>
      <p:sp>
        <p:nvSpPr>
          <p:cNvPr id="229" name="Google Shape;229;p1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30" name="Google Shape;230;p1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Materialized View</a:t>
            </a:r>
            <a:endParaRPr/>
          </a:p>
        </p:txBody>
      </p:sp>
      <p:sp>
        <p:nvSpPr>
          <p:cNvPr id="236" name="Google Shape;236;p1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Origin: snapshot in the 1980’s</a:t>
            </a:r>
            <a:endParaRPr/>
          </a:p>
          <a:p>
            <a:pPr indent="-285750" lvl="1" marL="742950" rtl="0" algn="l">
              <a:spcBef>
                <a:spcPts val="400"/>
              </a:spcBef>
              <a:spcAft>
                <a:spcPts val="0"/>
              </a:spcAft>
              <a:buSzPts val="1400"/>
              <a:buChar char="❑"/>
            </a:pPr>
            <a:r>
              <a:rPr lang="en-US"/>
              <a:t>Static copy of the view, avoid view derivation for each query</a:t>
            </a:r>
            <a:endParaRPr/>
          </a:p>
          <a:p>
            <a:pPr indent="-285750" lvl="1" marL="742950" rtl="0" algn="l">
              <a:spcBef>
                <a:spcPts val="400"/>
              </a:spcBef>
              <a:spcAft>
                <a:spcPts val="0"/>
              </a:spcAft>
              <a:buSzPts val="1400"/>
              <a:buChar char="❑"/>
            </a:pPr>
            <a:r>
              <a:rPr lang="en-US"/>
              <a:t>But periodic recomputing of the view may be expensive</a:t>
            </a:r>
            <a:endParaRPr/>
          </a:p>
          <a:p>
            <a:pPr indent="-342900" lvl="0" marL="342900" rtl="0" algn="l">
              <a:spcBef>
                <a:spcPts val="480"/>
              </a:spcBef>
              <a:spcAft>
                <a:spcPts val="0"/>
              </a:spcAft>
              <a:buClr>
                <a:srgbClr val="8C3C14"/>
              </a:buClr>
              <a:buSzPts val="1680"/>
              <a:buChar char="■"/>
            </a:pPr>
            <a:r>
              <a:rPr lang="en-US"/>
              <a:t>Actual version of a view</a:t>
            </a:r>
            <a:endParaRPr/>
          </a:p>
          <a:p>
            <a:pPr indent="-285750" lvl="1" marL="742950" rtl="0" algn="l">
              <a:spcBef>
                <a:spcPts val="400"/>
              </a:spcBef>
              <a:spcAft>
                <a:spcPts val="0"/>
              </a:spcAft>
              <a:buSzPts val="1400"/>
              <a:buChar char="❑"/>
            </a:pPr>
            <a:r>
              <a:rPr lang="en-US"/>
              <a:t>Stored as a database relation, possibly with indices</a:t>
            </a:r>
            <a:endParaRPr/>
          </a:p>
          <a:p>
            <a:pPr indent="-342900" lvl="0" marL="342900" rtl="0" algn="l">
              <a:spcBef>
                <a:spcPts val="480"/>
              </a:spcBef>
              <a:spcAft>
                <a:spcPts val="0"/>
              </a:spcAft>
              <a:buClr>
                <a:srgbClr val="8C3C14"/>
              </a:buClr>
              <a:buSzPts val="1680"/>
              <a:buChar char="■"/>
            </a:pPr>
            <a:r>
              <a:rPr lang="en-US"/>
              <a:t>Used much in practice</a:t>
            </a:r>
            <a:endParaRPr/>
          </a:p>
          <a:p>
            <a:pPr indent="-285750" lvl="1" marL="742950" rtl="0" algn="l">
              <a:spcBef>
                <a:spcPts val="400"/>
              </a:spcBef>
              <a:spcAft>
                <a:spcPts val="0"/>
              </a:spcAft>
              <a:buSzPts val="1400"/>
              <a:buChar char="❑"/>
            </a:pPr>
            <a:r>
              <a:rPr lang="en-US"/>
              <a:t>DDBMS: No need to access remote, base relations</a:t>
            </a:r>
            <a:endParaRPr/>
          </a:p>
          <a:p>
            <a:pPr indent="-285750" lvl="1" marL="742950" rtl="0" algn="l">
              <a:spcBef>
                <a:spcPts val="400"/>
              </a:spcBef>
              <a:spcAft>
                <a:spcPts val="0"/>
              </a:spcAft>
              <a:buSzPts val="1400"/>
              <a:buChar char="❑"/>
            </a:pPr>
            <a:r>
              <a:rPr lang="en-US"/>
              <a:t>Data warehouse: to speed up OLAP</a:t>
            </a:r>
            <a:endParaRPr/>
          </a:p>
          <a:p>
            <a:pPr indent="-228600" lvl="2" marL="1143000" rtl="0" algn="l">
              <a:spcBef>
                <a:spcPts val="360"/>
              </a:spcBef>
              <a:spcAft>
                <a:spcPts val="0"/>
              </a:spcAft>
              <a:buSzPts val="1260"/>
              <a:buChar char="■"/>
            </a:pPr>
            <a:r>
              <a:rPr lang="en-US"/>
              <a:t>Use aggregate (SUM, COUNT, etc.) and GROUP BY</a:t>
            </a:r>
            <a:endParaRPr/>
          </a:p>
          <a:p>
            <a:pPr indent="-236220" lvl="0" marL="342900" rtl="0" algn="l">
              <a:spcBef>
                <a:spcPts val="480"/>
              </a:spcBef>
              <a:spcAft>
                <a:spcPts val="0"/>
              </a:spcAft>
              <a:buClr>
                <a:srgbClr val="8C3C14"/>
              </a:buClr>
              <a:buSzPts val="1680"/>
              <a:buNone/>
            </a:pPr>
            <a:r>
              <a:t/>
            </a:r>
            <a:endParaRPr/>
          </a:p>
        </p:txBody>
      </p:sp>
      <p:sp>
        <p:nvSpPr>
          <p:cNvPr id="237" name="Google Shape;237;p1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38" name="Google Shape;238;p1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Materialized View Maintenance</a:t>
            </a:r>
            <a:endParaRPr/>
          </a:p>
        </p:txBody>
      </p:sp>
      <p:sp>
        <p:nvSpPr>
          <p:cNvPr id="244" name="Google Shape;244;p1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Process of updating (refreshing) the view to reflect changes to base data</a:t>
            </a:r>
            <a:endParaRPr/>
          </a:p>
          <a:p>
            <a:pPr indent="-285750" lvl="1" marL="742950" rtl="0" algn="l">
              <a:spcBef>
                <a:spcPts val="400"/>
              </a:spcBef>
              <a:spcAft>
                <a:spcPts val="0"/>
              </a:spcAft>
              <a:buSzPts val="1400"/>
              <a:buChar char="❑"/>
            </a:pPr>
            <a:r>
              <a:rPr lang="en-US"/>
              <a:t>Resembles data replication but there are differences</a:t>
            </a:r>
            <a:endParaRPr/>
          </a:p>
          <a:p>
            <a:pPr indent="-228600" lvl="2" marL="1143000" rtl="0" algn="l">
              <a:spcBef>
                <a:spcPts val="360"/>
              </a:spcBef>
              <a:spcAft>
                <a:spcPts val="0"/>
              </a:spcAft>
              <a:buSzPts val="1260"/>
              <a:buChar char="■"/>
            </a:pPr>
            <a:r>
              <a:rPr lang="en-US"/>
              <a:t>View expressions typically more complex</a:t>
            </a:r>
            <a:endParaRPr/>
          </a:p>
          <a:p>
            <a:pPr indent="-228600" lvl="2" marL="1143000" rtl="0" algn="l">
              <a:spcBef>
                <a:spcPts val="360"/>
              </a:spcBef>
              <a:spcAft>
                <a:spcPts val="0"/>
              </a:spcAft>
              <a:buSzPts val="1260"/>
              <a:buChar char="■"/>
            </a:pPr>
            <a:r>
              <a:rPr lang="en-US"/>
              <a:t>Replication configurations more general</a:t>
            </a:r>
            <a:endParaRPr/>
          </a:p>
          <a:p>
            <a:pPr indent="-342900" lvl="0" marL="342900" rtl="0" algn="l">
              <a:spcBef>
                <a:spcPts val="480"/>
              </a:spcBef>
              <a:spcAft>
                <a:spcPts val="0"/>
              </a:spcAft>
              <a:buClr>
                <a:srgbClr val="8C3C14"/>
              </a:buClr>
              <a:buSzPts val="1680"/>
              <a:buChar char="■"/>
            </a:pPr>
            <a:r>
              <a:rPr lang="en-US"/>
              <a:t>View maintenance policy to specify:</a:t>
            </a:r>
            <a:endParaRPr/>
          </a:p>
          <a:p>
            <a:pPr indent="-285750" lvl="1" marL="742950" rtl="0" algn="l">
              <a:spcBef>
                <a:spcPts val="400"/>
              </a:spcBef>
              <a:spcAft>
                <a:spcPts val="0"/>
              </a:spcAft>
              <a:buSzPts val="1400"/>
              <a:buChar char="❑"/>
            </a:pPr>
            <a:r>
              <a:rPr lang="en-US"/>
              <a:t>When to refresh</a:t>
            </a:r>
            <a:endParaRPr/>
          </a:p>
          <a:p>
            <a:pPr indent="-285750" lvl="1" marL="742950" rtl="0" algn="l">
              <a:spcBef>
                <a:spcPts val="400"/>
              </a:spcBef>
              <a:spcAft>
                <a:spcPts val="0"/>
              </a:spcAft>
              <a:buSzPts val="1400"/>
              <a:buChar char="❑"/>
            </a:pPr>
            <a:r>
              <a:rPr lang="en-US"/>
              <a:t>How to refresh </a:t>
            </a:r>
            <a:endParaRPr/>
          </a:p>
        </p:txBody>
      </p:sp>
      <p:sp>
        <p:nvSpPr>
          <p:cNvPr id="245" name="Google Shape;245;p1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46" name="Google Shape;246;p1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to Refresh a View</a:t>
            </a:r>
            <a:endParaRPr/>
          </a:p>
        </p:txBody>
      </p:sp>
      <p:sp>
        <p:nvSpPr>
          <p:cNvPr id="252" name="Google Shape;252;p1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Immediate mode</a:t>
            </a:r>
            <a:endParaRPr/>
          </a:p>
          <a:p>
            <a:pPr indent="-285750" lvl="1" marL="742950" rtl="0" algn="l">
              <a:spcBef>
                <a:spcPts val="400"/>
              </a:spcBef>
              <a:spcAft>
                <a:spcPts val="0"/>
              </a:spcAft>
              <a:buSzPts val="1400"/>
              <a:buChar char="❑"/>
            </a:pPr>
            <a:r>
              <a:rPr lang="en-US"/>
              <a:t>As part of the updating transaction, e.g. through 2PC</a:t>
            </a:r>
            <a:endParaRPr/>
          </a:p>
          <a:p>
            <a:pPr indent="-285750" lvl="1" marL="742950" rtl="0" algn="l">
              <a:spcBef>
                <a:spcPts val="400"/>
              </a:spcBef>
              <a:spcAft>
                <a:spcPts val="0"/>
              </a:spcAft>
              <a:buSzPts val="1400"/>
              <a:buChar char="❑"/>
            </a:pPr>
            <a:r>
              <a:rPr lang="en-US"/>
              <a:t>View always consistent with base data and fast queries</a:t>
            </a:r>
            <a:endParaRPr/>
          </a:p>
          <a:p>
            <a:pPr indent="-285750" lvl="1" marL="742950" rtl="0" algn="l">
              <a:spcBef>
                <a:spcPts val="400"/>
              </a:spcBef>
              <a:spcAft>
                <a:spcPts val="0"/>
              </a:spcAft>
              <a:buSzPts val="1400"/>
              <a:buChar char="❑"/>
            </a:pPr>
            <a:r>
              <a:rPr lang="en-US"/>
              <a:t>But increased transaction time to update base data</a:t>
            </a:r>
            <a:endParaRPr/>
          </a:p>
          <a:p>
            <a:pPr indent="-342900" lvl="0" marL="342900" rtl="0" algn="l">
              <a:spcBef>
                <a:spcPts val="480"/>
              </a:spcBef>
              <a:spcAft>
                <a:spcPts val="0"/>
              </a:spcAft>
              <a:buClr>
                <a:srgbClr val="8C3C14"/>
              </a:buClr>
              <a:buSzPts val="1680"/>
              <a:buChar char="■"/>
            </a:pPr>
            <a:r>
              <a:rPr lang="en-US"/>
              <a:t>Deferred mode (preferred in practice)</a:t>
            </a:r>
            <a:endParaRPr/>
          </a:p>
          <a:p>
            <a:pPr indent="-285750" lvl="1" marL="742950" rtl="0" algn="l">
              <a:spcBef>
                <a:spcPts val="400"/>
              </a:spcBef>
              <a:spcAft>
                <a:spcPts val="0"/>
              </a:spcAft>
              <a:buSzPts val="1400"/>
              <a:buChar char="❑"/>
            </a:pPr>
            <a:r>
              <a:rPr lang="en-US"/>
              <a:t>Through separate refresh transactions</a:t>
            </a:r>
            <a:endParaRPr/>
          </a:p>
          <a:p>
            <a:pPr indent="-228600" lvl="2" marL="1143000" rtl="0" algn="l">
              <a:spcBef>
                <a:spcPts val="360"/>
              </a:spcBef>
              <a:spcAft>
                <a:spcPts val="0"/>
              </a:spcAft>
              <a:buSzPts val="1260"/>
              <a:buChar char="■"/>
            </a:pPr>
            <a:r>
              <a:rPr lang="en-US"/>
              <a:t>No penalty on the updating transactions</a:t>
            </a:r>
            <a:endParaRPr/>
          </a:p>
          <a:p>
            <a:pPr indent="-285750" lvl="1" marL="742950" rtl="0" algn="l">
              <a:spcBef>
                <a:spcPts val="400"/>
              </a:spcBef>
              <a:spcAft>
                <a:spcPts val="0"/>
              </a:spcAft>
              <a:buSzPts val="1400"/>
              <a:buChar char="❑"/>
            </a:pPr>
            <a:r>
              <a:rPr lang="en-US"/>
              <a:t>Triggered at different times with different trade-offs</a:t>
            </a:r>
            <a:endParaRPr/>
          </a:p>
          <a:p>
            <a:pPr indent="-228600" lvl="2" marL="1143000" rtl="0" algn="l">
              <a:spcBef>
                <a:spcPts val="360"/>
              </a:spcBef>
              <a:spcAft>
                <a:spcPts val="0"/>
              </a:spcAft>
              <a:buSzPts val="1260"/>
              <a:buChar char="■"/>
            </a:pPr>
            <a:r>
              <a:rPr lang="en-US"/>
              <a:t>Lazily: just before evaluating a query on the view</a:t>
            </a:r>
            <a:endParaRPr/>
          </a:p>
          <a:p>
            <a:pPr indent="-228600" lvl="2" marL="1143000" rtl="0" algn="l">
              <a:spcBef>
                <a:spcPts val="360"/>
              </a:spcBef>
              <a:spcAft>
                <a:spcPts val="0"/>
              </a:spcAft>
              <a:buSzPts val="1260"/>
              <a:buChar char="■"/>
            </a:pPr>
            <a:r>
              <a:rPr lang="en-US"/>
              <a:t>Periodically: every hour, every day, etc.</a:t>
            </a:r>
            <a:endParaRPr/>
          </a:p>
          <a:p>
            <a:pPr indent="-228600" lvl="2" marL="1143000" rtl="0" algn="l">
              <a:spcBef>
                <a:spcPts val="360"/>
              </a:spcBef>
              <a:spcAft>
                <a:spcPts val="0"/>
              </a:spcAft>
              <a:buSzPts val="1260"/>
              <a:buChar char="■"/>
            </a:pPr>
            <a:r>
              <a:rPr lang="en-US"/>
              <a:t>Forcedly: after a number of predefined updates</a:t>
            </a:r>
            <a:endParaRPr/>
          </a:p>
        </p:txBody>
      </p:sp>
      <p:sp>
        <p:nvSpPr>
          <p:cNvPr id="253" name="Google Shape;253;p1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54" name="Google Shape;254;p1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 to Refresh a View</a:t>
            </a:r>
            <a:endParaRPr/>
          </a:p>
        </p:txBody>
      </p:sp>
      <p:sp>
        <p:nvSpPr>
          <p:cNvPr id="261" name="Google Shape;261;p1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Full computing from base data</a:t>
            </a:r>
            <a:endParaRPr/>
          </a:p>
          <a:p>
            <a:pPr indent="-285750" lvl="1" marL="742950" rtl="0" algn="l">
              <a:spcBef>
                <a:spcPts val="400"/>
              </a:spcBef>
              <a:spcAft>
                <a:spcPts val="0"/>
              </a:spcAft>
              <a:buSzPts val="1400"/>
              <a:buChar char="❑"/>
            </a:pPr>
            <a:r>
              <a:rPr lang="en-US"/>
              <a:t>Efficient if there has been many changes</a:t>
            </a:r>
            <a:endParaRPr/>
          </a:p>
          <a:p>
            <a:pPr indent="-342900" lvl="0" marL="342900" rtl="0" algn="l">
              <a:spcBef>
                <a:spcPts val="480"/>
              </a:spcBef>
              <a:spcAft>
                <a:spcPts val="0"/>
              </a:spcAft>
              <a:buClr>
                <a:srgbClr val="8C3C14"/>
              </a:buClr>
              <a:buSzPts val="1680"/>
              <a:buChar char="■"/>
            </a:pPr>
            <a:r>
              <a:rPr lang="en-US"/>
              <a:t>Incremental computing by applying only the changes to the view</a:t>
            </a:r>
            <a:endParaRPr/>
          </a:p>
          <a:p>
            <a:pPr indent="-285750" lvl="1" marL="742950" rtl="0" algn="l">
              <a:spcBef>
                <a:spcPts val="400"/>
              </a:spcBef>
              <a:spcAft>
                <a:spcPts val="0"/>
              </a:spcAft>
              <a:buSzPts val="1400"/>
              <a:buChar char="❑"/>
            </a:pPr>
            <a:r>
              <a:rPr lang="en-US"/>
              <a:t>Better if a small subset has been changed</a:t>
            </a:r>
            <a:endParaRPr/>
          </a:p>
          <a:p>
            <a:pPr indent="-285750" lvl="1" marL="742950" rtl="0" algn="l">
              <a:spcBef>
                <a:spcPts val="400"/>
              </a:spcBef>
              <a:spcAft>
                <a:spcPts val="0"/>
              </a:spcAft>
              <a:buSzPts val="1400"/>
              <a:buChar char="❑"/>
            </a:pPr>
            <a:r>
              <a:rPr lang="en-US"/>
              <a:t>Uses differential relations which reflect updated data only</a:t>
            </a:r>
            <a:endParaRPr/>
          </a:p>
          <a:p>
            <a:pPr indent="-196850" lvl="1" marL="742950" rtl="0" algn="l">
              <a:spcBef>
                <a:spcPts val="400"/>
              </a:spcBef>
              <a:spcAft>
                <a:spcPts val="0"/>
              </a:spcAft>
              <a:buSzPts val="1400"/>
              <a:buNone/>
            </a:pPr>
            <a:r>
              <a:t/>
            </a:r>
            <a:endParaRPr/>
          </a:p>
        </p:txBody>
      </p:sp>
      <p:sp>
        <p:nvSpPr>
          <p:cNvPr id="262" name="Google Shape;262;p1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63" name="Google Shape;263;p1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Differential Relations</a:t>
            </a:r>
            <a:endParaRPr/>
          </a:p>
        </p:txBody>
      </p:sp>
      <p:sp>
        <p:nvSpPr>
          <p:cNvPr id="269" name="Google Shape;269;p1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None/>
            </a:pPr>
            <a:r>
              <a:rPr lang="en-US"/>
              <a:t>Given relation </a:t>
            </a:r>
            <a:r>
              <a:rPr i="1" lang="en-US"/>
              <a:t>R</a:t>
            </a:r>
            <a:r>
              <a:rPr lang="en-US"/>
              <a:t> and update </a:t>
            </a:r>
            <a:r>
              <a:rPr i="1" lang="en-US"/>
              <a:t>u</a:t>
            </a:r>
            <a:endParaRPr/>
          </a:p>
          <a:p>
            <a:pPr indent="-342900" lvl="0" marL="342900" rtl="0" algn="l">
              <a:spcBef>
                <a:spcPts val="480"/>
              </a:spcBef>
              <a:spcAft>
                <a:spcPts val="0"/>
              </a:spcAft>
              <a:buSzPts val="1680"/>
              <a:buNone/>
            </a:pPr>
            <a:r>
              <a:rPr lang="en-US"/>
              <a:t>		</a:t>
            </a:r>
            <a:r>
              <a:rPr i="1" lang="en-US"/>
              <a:t>R</a:t>
            </a:r>
            <a:r>
              <a:rPr baseline="30000" lang="en-US"/>
              <a:t>+</a:t>
            </a:r>
            <a:r>
              <a:rPr lang="en-US"/>
              <a:t>   contains tuples inserted by </a:t>
            </a:r>
            <a:r>
              <a:rPr i="1" lang="en-US"/>
              <a:t>u</a:t>
            </a:r>
            <a:endParaRPr/>
          </a:p>
          <a:p>
            <a:pPr indent="-342900" lvl="0" marL="342900" rtl="0" algn="l">
              <a:spcBef>
                <a:spcPts val="480"/>
              </a:spcBef>
              <a:spcAft>
                <a:spcPts val="0"/>
              </a:spcAft>
              <a:buSzPts val="1680"/>
              <a:buNone/>
            </a:pPr>
            <a:r>
              <a:rPr lang="en-US"/>
              <a:t>		</a:t>
            </a:r>
            <a:r>
              <a:rPr i="1" lang="en-US"/>
              <a:t>R</a:t>
            </a:r>
            <a:r>
              <a:rPr baseline="30000" lang="en-US"/>
              <a:t>-</a:t>
            </a:r>
            <a:r>
              <a:rPr lang="en-US"/>
              <a:t>    contains tuples deleted by </a:t>
            </a:r>
            <a:r>
              <a:rPr i="1" lang="en-US"/>
              <a:t>u</a:t>
            </a:r>
            <a:endParaRPr/>
          </a:p>
          <a:p>
            <a:pPr indent="-342900" lvl="0" marL="342900" rtl="0" algn="l">
              <a:spcBef>
                <a:spcPts val="480"/>
              </a:spcBef>
              <a:spcAft>
                <a:spcPts val="0"/>
              </a:spcAft>
              <a:buSzPts val="1680"/>
              <a:buNone/>
            </a:pPr>
            <a:r>
              <a:rPr lang="en-US"/>
              <a:t>Type of </a:t>
            </a:r>
            <a:r>
              <a:rPr i="1" lang="en-US"/>
              <a:t>u</a:t>
            </a:r>
            <a:endParaRPr/>
          </a:p>
          <a:p>
            <a:pPr indent="-342900" lvl="0" marL="342900" rtl="0" algn="l">
              <a:spcBef>
                <a:spcPts val="480"/>
              </a:spcBef>
              <a:spcAft>
                <a:spcPts val="0"/>
              </a:spcAft>
              <a:buSzPts val="1680"/>
              <a:buNone/>
            </a:pPr>
            <a:r>
              <a:rPr lang="en-US"/>
              <a:t>		</a:t>
            </a:r>
            <a:r>
              <a:rPr lang="en-US">
                <a:solidFill>
                  <a:srgbClr val="FF0000"/>
                </a:solidFill>
              </a:rPr>
              <a:t>insert</a:t>
            </a:r>
            <a:r>
              <a:rPr lang="en-US"/>
              <a:t>	</a:t>
            </a:r>
            <a:r>
              <a:rPr i="1" lang="en-US"/>
              <a:t>R</a:t>
            </a:r>
            <a:r>
              <a:rPr baseline="30000" i="1" lang="en-US"/>
              <a:t>-</a:t>
            </a:r>
            <a:r>
              <a:rPr lang="en-US"/>
              <a:t>   empty</a:t>
            </a:r>
            <a:endParaRPr/>
          </a:p>
          <a:p>
            <a:pPr indent="-342900" lvl="0" marL="342900" rtl="0" algn="l">
              <a:spcBef>
                <a:spcPts val="480"/>
              </a:spcBef>
              <a:spcAft>
                <a:spcPts val="0"/>
              </a:spcAft>
              <a:buSzPts val="1680"/>
              <a:buNone/>
            </a:pPr>
            <a:r>
              <a:rPr lang="en-US"/>
              <a:t>		</a:t>
            </a:r>
            <a:r>
              <a:rPr lang="en-US">
                <a:solidFill>
                  <a:srgbClr val="FF0000"/>
                </a:solidFill>
              </a:rPr>
              <a:t>delete</a:t>
            </a:r>
            <a:r>
              <a:rPr lang="en-US"/>
              <a:t>	</a:t>
            </a:r>
            <a:r>
              <a:rPr i="1" lang="en-US"/>
              <a:t>R</a:t>
            </a:r>
            <a:r>
              <a:rPr baseline="30000" lang="en-US"/>
              <a:t>+</a:t>
            </a:r>
            <a:r>
              <a:rPr lang="en-US"/>
              <a:t>   empty</a:t>
            </a:r>
            <a:endParaRPr/>
          </a:p>
          <a:p>
            <a:pPr indent="-342900" lvl="0" marL="342900" rtl="0" algn="l">
              <a:spcBef>
                <a:spcPts val="480"/>
              </a:spcBef>
              <a:spcAft>
                <a:spcPts val="0"/>
              </a:spcAft>
              <a:buSzPts val="1680"/>
              <a:buNone/>
            </a:pPr>
            <a:r>
              <a:rPr lang="en-US"/>
              <a:t>		</a:t>
            </a:r>
            <a:r>
              <a:rPr lang="en-US">
                <a:solidFill>
                  <a:srgbClr val="FF0000"/>
                </a:solidFill>
              </a:rPr>
              <a:t>modify</a:t>
            </a:r>
            <a:r>
              <a:rPr lang="en-US"/>
              <a:t>	</a:t>
            </a:r>
            <a:r>
              <a:rPr i="1" lang="en-US"/>
              <a:t>R</a:t>
            </a:r>
            <a:r>
              <a:rPr baseline="30000" lang="en-US"/>
              <a:t>+</a:t>
            </a:r>
            <a:r>
              <a:rPr lang="en-US"/>
              <a:t>  </a:t>
            </a:r>
            <a:r>
              <a:rPr lang="en-US">
                <a:latin typeface="Noto Sans Symbols"/>
                <a:ea typeface="Noto Sans Symbols"/>
                <a:cs typeface="Noto Sans Symbols"/>
                <a:sym typeface="Noto Sans Symbols"/>
              </a:rPr>
              <a:t>∪</a:t>
            </a:r>
            <a:r>
              <a:rPr lang="en-US"/>
              <a:t> (</a:t>
            </a:r>
            <a:r>
              <a:rPr i="1" lang="en-US"/>
              <a:t>R – R</a:t>
            </a:r>
            <a:r>
              <a:rPr baseline="30000" lang="en-US"/>
              <a:t>-</a:t>
            </a:r>
            <a:r>
              <a:rPr lang="en-US"/>
              <a:t> )</a:t>
            </a:r>
            <a:endParaRPr/>
          </a:p>
          <a:p>
            <a:pPr indent="-342900" lvl="0" marL="342900" rtl="0" algn="l">
              <a:spcBef>
                <a:spcPts val="480"/>
              </a:spcBef>
              <a:spcAft>
                <a:spcPts val="0"/>
              </a:spcAft>
              <a:buSzPts val="1680"/>
              <a:buNone/>
            </a:pPr>
            <a:r>
              <a:rPr lang="en-US"/>
              <a:t>Refreshing a view </a:t>
            </a:r>
            <a:r>
              <a:rPr i="1" lang="en-US"/>
              <a:t>V</a:t>
            </a:r>
            <a:r>
              <a:rPr lang="en-US"/>
              <a:t> is then done by computing </a:t>
            </a:r>
            <a:endParaRPr i="1"/>
          </a:p>
          <a:p>
            <a:pPr indent="-342900" lvl="0" marL="342900" rtl="0" algn="l">
              <a:spcBef>
                <a:spcPts val="480"/>
              </a:spcBef>
              <a:spcAft>
                <a:spcPts val="0"/>
              </a:spcAft>
              <a:buSzPts val="1680"/>
              <a:buNone/>
            </a:pPr>
            <a:r>
              <a:rPr i="1" lang="en-US"/>
              <a:t>	V</a:t>
            </a:r>
            <a:r>
              <a:rPr baseline="30000" lang="en-US"/>
              <a:t>+</a:t>
            </a:r>
            <a:r>
              <a:rPr lang="en-US"/>
              <a:t> </a:t>
            </a:r>
            <a:r>
              <a:rPr lang="en-US">
                <a:latin typeface="Noto Sans Symbols"/>
                <a:ea typeface="Noto Sans Symbols"/>
                <a:cs typeface="Noto Sans Symbols"/>
                <a:sym typeface="Noto Sans Symbols"/>
              </a:rPr>
              <a:t>∪</a:t>
            </a:r>
            <a:r>
              <a:rPr lang="en-US"/>
              <a:t> (</a:t>
            </a:r>
            <a:r>
              <a:rPr i="1" lang="en-US"/>
              <a:t>V – V</a:t>
            </a:r>
            <a:r>
              <a:rPr baseline="30000" i="1" lang="en-US"/>
              <a:t>-</a:t>
            </a:r>
            <a:r>
              <a:rPr lang="en-US"/>
              <a:t> )</a:t>
            </a:r>
            <a:endParaRPr/>
          </a:p>
          <a:p>
            <a:pPr indent="-2232" lvl="0" marL="2232" rtl="0" algn="l">
              <a:spcBef>
                <a:spcPts val="480"/>
              </a:spcBef>
              <a:spcAft>
                <a:spcPts val="0"/>
              </a:spcAft>
              <a:buSzPts val="1680"/>
              <a:buNone/>
            </a:pPr>
            <a:r>
              <a:rPr lang="en-US"/>
              <a:t>	computing </a:t>
            </a:r>
            <a:r>
              <a:rPr i="1" lang="en-US"/>
              <a:t>V</a:t>
            </a:r>
            <a:r>
              <a:rPr baseline="30000" lang="en-US"/>
              <a:t>+</a:t>
            </a:r>
            <a:r>
              <a:rPr lang="en-US"/>
              <a:t> and </a:t>
            </a:r>
            <a:r>
              <a:rPr i="1" lang="en-US"/>
              <a:t>V</a:t>
            </a:r>
            <a:r>
              <a:rPr baseline="30000" lang="en-US"/>
              <a:t>-</a:t>
            </a:r>
            <a:r>
              <a:rPr lang="en-US"/>
              <a:t> may require accessing base data</a:t>
            </a:r>
            <a:endParaRPr/>
          </a:p>
        </p:txBody>
      </p:sp>
      <p:sp>
        <p:nvSpPr>
          <p:cNvPr id="270" name="Google Shape;270;p1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71" name="Google Shape;271;p1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84" name="Google Shape;84;p2"/>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C3C14"/>
              </a:buClr>
              <a:buSzPts val="1680"/>
              <a:buChar char="■"/>
            </a:pPr>
            <a:r>
              <a:rPr lang="en-US"/>
              <a:t>Introduction</a:t>
            </a:r>
            <a:endParaRPr/>
          </a:p>
          <a:p>
            <a:pPr indent="-342900" lvl="0" marL="342900" rtl="0" algn="l">
              <a:spcBef>
                <a:spcPts val="480"/>
              </a:spcBef>
              <a:spcAft>
                <a:spcPts val="0"/>
              </a:spcAft>
              <a:buClr>
                <a:srgbClr val="8C3C14"/>
              </a:buClr>
              <a:buSzPts val="1680"/>
              <a:buChar char="■"/>
            </a:pPr>
            <a:r>
              <a:rPr lang="en-US"/>
              <a:t>Distributed and Parallel Database Design</a:t>
            </a:r>
            <a:endParaRPr/>
          </a:p>
          <a:p>
            <a:pPr indent="-342900" lvl="0" marL="342900" rtl="0" algn="l">
              <a:spcBef>
                <a:spcPts val="480"/>
              </a:spcBef>
              <a:spcAft>
                <a:spcPts val="0"/>
              </a:spcAft>
              <a:buClr>
                <a:srgbClr val="8C3C14"/>
              </a:buClr>
              <a:buSzPts val="1680"/>
              <a:buChar char="■"/>
            </a:pPr>
            <a:r>
              <a:rPr lang="en-US">
                <a:solidFill>
                  <a:srgbClr val="1771A9"/>
                </a:solidFill>
              </a:rPr>
              <a:t>Distributed Data Control</a:t>
            </a:r>
            <a:endParaRPr/>
          </a:p>
          <a:p>
            <a:pPr indent="-342900" lvl="0" marL="342900" rtl="0" algn="l">
              <a:spcBef>
                <a:spcPts val="480"/>
              </a:spcBef>
              <a:spcAft>
                <a:spcPts val="0"/>
              </a:spcAft>
              <a:buClr>
                <a:srgbClr val="8C3C14"/>
              </a:buClr>
              <a:buSzPts val="1680"/>
              <a:buChar char="■"/>
            </a:pPr>
            <a:r>
              <a:rPr lang="en-US"/>
              <a:t>Distributed Query Processing</a:t>
            </a:r>
            <a:endParaRPr/>
          </a:p>
          <a:p>
            <a:pPr indent="-342900" lvl="0" marL="342900" rtl="0" algn="l">
              <a:spcBef>
                <a:spcPts val="480"/>
              </a:spcBef>
              <a:spcAft>
                <a:spcPts val="0"/>
              </a:spcAft>
              <a:buClr>
                <a:srgbClr val="8C3C14"/>
              </a:buClr>
              <a:buSzPts val="1680"/>
              <a:buChar char="■"/>
            </a:pPr>
            <a:r>
              <a:rPr lang="en-US"/>
              <a:t>Distributed Transaction Processing</a:t>
            </a:r>
            <a:endParaRPr/>
          </a:p>
          <a:p>
            <a:pPr indent="-342900" lvl="0" marL="342900" rtl="0" algn="l">
              <a:spcBef>
                <a:spcPts val="480"/>
              </a:spcBef>
              <a:spcAft>
                <a:spcPts val="0"/>
              </a:spcAft>
              <a:buClr>
                <a:srgbClr val="8C3C14"/>
              </a:buClr>
              <a:buSzPts val="1680"/>
              <a:buChar char="■"/>
            </a:pPr>
            <a:r>
              <a:rPr lang="en-US"/>
              <a:t>Data Replication</a:t>
            </a:r>
            <a:endParaRPr/>
          </a:p>
          <a:p>
            <a:pPr indent="-342900" lvl="0" marL="342900" rtl="0" algn="l">
              <a:spcBef>
                <a:spcPts val="480"/>
              </a:spcBef>
              <a:spcAft>
                <a:spcPts val="0"/>
              </a:spcAft>
              <a:buClr>
                <a:srgbClr val="8C3C14"/>
              </a:buClr>
              <a:buSzPts val="1680"/>
              <a:buChar char="■"/>
            </a:pPr>
            <a:r>
              <a:rPr lang="en-US"/>
              <a:t>Database Integration – Multidatabase Systems</a:t>
            </a:r>
            <a:endParaRPr/>
          </a:p>
          <a:p>
            <a:pPr indent="-342900" lvl="0" marL="342900" rtl="0" algn="l">
              <a:spcBef>
                <a:spcPts val="480"/>
              </a:spcBef>
              <a:spcAft>
                <a:spcPts val="0"/>
              </a:spcAft>
              <a:buClr>
                <a:srgbClr val="8C3C14"/>
              </a:buClr>
              <a:buSzPts val="1680"/>
              <a:buChar char="■"/>
            </a:pPr>
            <a:r>
              <a:rPr lang="en-US"/>
              <a:t>Parallel Database Systems</a:t>
            </a:r>
            <a:endParaRPr/>
          </a:p>
          <a:p>
            <a:pPr indent="-342900" lvl="0" marL="342900" rtl="0" algn="l">
              <a:spcBef>
                <a:spcPts val="480"/>
              </a:spcBef>
              <a:spcAft>
                <a:spcPts val="0"/>
              </a:spcAft>
              <a:buClr>
                <a:srgbClr val="8C3C14"/>
              </a:buClr>
              <a:buSzPts val="1680"/>
              <a:buChar char="■"/>
            </a:pPr>
            <a:r>
              <a:rPr lang="en-US"/>
              <a:t>Peer-to-Peer Data Management</a:t>
            </a:r>
            <a:endParaRPr/>
          </a:p>
          <a:p>
            <a:pPr indent="-342900" lvl="0" marL="342900" rtl="0" algn="l">
              <a:spcBef>
                <a:spcPts val="480"/>
              </a:spcBef>
              <a:spcAft>
                <a:spcPts val="0"/>
              </a:spcAft>
              <a:buClr>
                <a:srgbClr val="8C3C14"/>
              </a:buClr>
              <a:buSzPts val="1680"/>
              <a:buChar char="■"/>
            </a:pPr>
            <a:r>
              <a:rPr lang="en-US"/>
              <a:t>Big Data Processing</a:t>
            </a:r>
            <a:endParaRPr/>
          </a:p>
          <a:p>
            <a:pPr indent="-342900" lvl="0" marL="342900" rtl="0" algn="l">
              <a:spcBef>
                <a:spcPts val="480"/>
              </a:spcBef>
              <a:spcAft>
                <a:spcPts val="0"/>
              </a:spcAft>
              <a:buClr>
                <a:srgbClr val="8C3C14"/>
              </a:buClr>
              <a:buSzPts val="1680"/>
              <a:buChar char="■"/>
            </a:pPr>
            <a:r>
              <a:rPr lang="en-US"/>
              <a:t>NoSQL, NewSQL and Polystores</a:t>
            </a:r>
            <a:endParaRPr/>
          </a:p>
          <a:p>
            <a:pPr indent="-342900" lvl="0" marL="342900" rtl="0" algn="l">
              <a:spcBef>
                <a:spcPts val="480"/>
              </a:spcBef>
              <a:spcAft>
                <a:spcPts val="0"/>
              </a:spcAft>
              <a:buClr>
                <a:srgbClr val="8C3C14"/>
              </a:buClr>
              <a:buSzPts val="1680"/>
              <a:buChar char="■"/>
            </a:pPr>
            <a:r>
              <a:rPr lang="en-US"/>
              <a:t>Web Data Management </a:t>
            </a:r>
            <a:endParaRPr/>
          </a:p>
        </p:txBody>
      </p:sp>
      <p:sp>
        <p:nvSpPr>
          <p:cNvPr id="85" name="Google Shape;85;p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86" name="Google Shape;86;p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idx="1" type="body"/>
          </p:nvPr>
        </p:nvSpPr>
        <p:spPr>
          <a:xfrm>
            <a:off x="347328" y="1643447"/>
            <a:ext cx="7780200" cy="44871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SzPts val="1400"/>
              <a:buNone/>
            </a:pPr>
            <a:r>
              <a:rPr lang="en-US">
                <a:latin typeface="Courier New"/>
                <a:ea typeface="Courier New"/>
                <a:cs typeface="Courier New"/>
                <a:sym typeface="Courier New"/>
              </a:rPr>
              <a:t>EG = 	</a:t>
            </a:r>
            <a:r>
              <a:rPr b="1" lang="en-US">
                <a:latin typeface="Courier New"/>
                <a:ea typeface="Courier New"/>
                <a:cs typeface="Courier New"/>
                <a:sym typeface="Courier New"/>
              </a:rPr>
              <a:t>SELECT</a:t>
            </a:r>
            <a:r>
              <a:rPr lang="en-US">
                <a:latin typeface="Courier New"/>
                <a:ea typeface="Courier New"/>
                <a:cs typeface="Courier New"/>
                <a:sym typeface="Courier New"/>
              </a:rPr>
              <a:t> DISTINCT ENAME, RESP</a:t>
            </a:r>
            <a:endParaRPr/>
          </a:p>
          <a:p>
            <a:pPr indent="-285750" lvl="1" marL="742950" rtl="0" algn="l">
              <a:spcBef>
                <a:spcPts val="0"/>
              </a:spcBef>
              <a:spcAft>
                <a:spcPts val="0"/>
              </a:spcAft>
              <a:buSzPts val="1400"/>
              <a:buNone/>
            </a:pPr>
            <a:r>
              <a:rPr b="1" lang="en-US">
                <a:latin typeface="Courier New"/>
                <a:ea typeface="Courier New"/>
                <a:cs typeface="Courier New"/>
                <a:sym typeface="Courier New"/>
              </a:rPr>
              <a:t>		FROM</a:t>
            </a:r>
            <a:r>
              <a:rPr lang="en-US">
                <a:latin typeface="Courier New"/>
                <a:ea typeface="Courier New"/>
                <a:cs typeface="Courier New"/>
                <a:sym typeface="Courier New"/>
              </a:rPr>
              <a:t>	EMP, ASG</a:t>
            </a:r>
            <a:endParaRPr/>
          </a:p>
          <a:p>
            <a:pPr indent="-285750" lvl="1" marL="742950" rtl="0" algn="l">
              <a:spcBef>
                <a:spcPts val="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WHERE</a:t>
            </a:r>
            <a:r>
              <a:rPr lang="en-US">
                <a:latin typeface="Courier New"/>
                <a:ea typeface="Courier New"/>
                <a:cs typeface="Courier New"/>
                <a:sym typeface="Courier New"/>
              </a:rPr>
              <a:t>	EMP.ENO=ASG.ENO</a:t>
            </a:r>
            <a:endParaRPr/>
          </a:p>
          <a:p>
            <a:pPr indent="-285750" lvl="1" marL="742950" rtl="0" algn="l">
              <a:spcBef>
                <a:spcPts val="400"/>
              </a:spcBef>
              <a:spcAft>
                <a:spcPts val="0"/>
              </a:spcAft>
              <a:buSzPts val="1400"/>
              <a:buNone/>
            </a:pPr>
            <a:r>
              <a:t/>
            </a:r>
            <a:endParaRPr>
              <a:latin typeface="Courier New"/>
              <a:ea typeface="Courier New"/>
              <a:cs typeface="Courier New"/>
              <a:sym typeface="Courier New"/>
            </a:endParaRPr>
          </a:p>
          <a:p>
            <a:pPr indent="-285750" lvl="1" marL="572596" rtl="0" algn="l">
              <a:spcBef>
                <a:spcPts val="400"/>
              </a:spcBef>
              <a:spcAft>
                <a:spcPts val="0"/>
              </a:spcAft>
              <a:buSzPts val="1400"/>
              <a:buNone/>
            </a:pPr>
            <a:r>
              <a:rPr lang="en-US">
                <a:latin typeface="Courier New"/>
                <a:ea typeface="Courier New"/>
                <a:cs typeface="Courier New"/>
                <a:sym typeface="Courier New"/>
              </a:rPr>
              <a:t>EG</a:t>
            </a:r>
            <a:r>
              <a:rPr baseline="30000" lang="en-US">
                <a:latin typeface="Courier New"/>
                <a:ea typeface="Courier New"/>
                <a:cs typeface="Courier New"/>
                <a:sym typeface="Courier New"/>
              </a:rPr>
              <a:t>+</a:t>
            </a:r>
            <a:r>
              <a:rPr lang="en-US">
                <a:latin typeface="Courier New"/>
                <a:ea typeface="Courier New"/>
                <a:cs typeface="Courier New"/>
                <a:sym typeface="Courier New"/>
              </a:rPr>
              <a:t>=	(</a:t>
            </a:r>
            <a:r>
              <a:rPr b="1" lang="en-US">
                <a:latin typeface="Courier New"/>
                <a:ea typeface="Courier New"/>
                <a:cs typeface="Courier New"/>
                <a:sym typeface="Courier New"/>
              </a:rPr>
              <a:t>SELECT</a:t>
            </a:r>
            <a:r>
              <a:rPr lang="en-US">
                <a:latin typeface="Courier New"/>
                <a:ea typeface="Courier New"/>
                <a:cs typeface="Courier New"/>
                <a:sym typeface="Courier New"/>
              </a:rPr>
              <a:t> DISTINCT ENAME, RESP</a:t>
            </a:r>
            <a:endParaRPr/>
          </a:p>
          <a:p>
            <a:pPr indent="-285750" lvl="1" marL="379674" rtl="0" algn="l">
              <a:spcBef>
                <a:spcPts val="0"/>
              </a:spcBef>
              <a:spcAft>
                <a:spcPts val="0"/>
              </a:spcAft>
              <a:buSzPts val="1400"/>
              <a:buNone/>
            </a:pPr>
            <a:r>
              <a:rPr b="1" lang="en-US">
                <a:latin typeface="Courier New"/>
                <a:ea typeface="Courier New"/>
                <a:cs typeface="Courier New"/>
                <a:sym typeface="Courier New"/>
              </a:rPr>
              <a:t>		FROM</a:t>
            </a:r>
            <a:r>
              <a:rPr lang="en-US">
                <a:latin typeface="Courier New"/>
                <a:ea typeface="Courier New"/>
                <a:cs typeface="Courier New"/>
                <a:sym typeface="Courier New"/>
              </a:rPr>
              <a:t>	EMP, ASG</a:t>
            </a:r>
            <a:r>
              <a:rPr baseline="30000" lang="en-US">
                <a:latin typeface="Courier New"/>
                <a:ea typeface="Courier New"/>
                <a:cs typeface="Courier New"/>
                <a:sym typeface="Courier New"/>
              </a:rPr>
              <a:t>+</a:t>
            </a:r>
            <a:endParaRPr/>
          </a:p>
          <a:p>
            <a:pPr indent="-285750" lvl="1" marL="379674" rtl="0" algn="l">
              <a:spcBef>
                <a:spcPts val="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WHERE</a:t>
            </a:r>
            <a:r>
              <a:rPr lang="en-US">
                <a:latin typeface="Courier New"/>
                <a:ea typeface="Courier New"/>
                <a:cs typeface="Courier New"/>
                <a:sym typeface="Courier New"/>
              </a:rPr>
              <a:t>	EMP.ENO=ASG</a:t>
            </a:r>
            <a:r>
              <a:rPr baseline="30000" lang="en-US">
                <a:latin typeface="Courier New"/>
                <a:ea typeface="Courier New"/>
                <a:cs typeface="Courier New"/>
                <a:sym typeface="Courier New"/>
              </a:rPr>
              <a:t>+</a:t>
            </a:r>
            <a:r>
              <a:rPr lang="en-US">
                <a:latin typeface="Courier New"/>
                <a:ea typeface="Courier New"/>
                <a:cs typeface="Courier New"/>
                <a:sym typeface="Courier New"/>
              </a:rPr>
              <a:t>.ENO) </a:t>
            </a:r>
            <a:r>
              <a:rPr b="1" lang="en-US">
                <a:latin typeface="Courier New"/>
                <a:ea typeface="Courier New"/>
                <a:cs typeface="Courier New"/>
                <a:sym typeface="Courier New"/>
              </a:rPr>
              <a:t>UNION</a:t>
            </a:r>
            <a:endParaRPr/>
          </a:p>
          <a:p>
            <a:pPr indent="-285750" lvl="1" marL="379674" rtl="0" algn="l">
              <a:spcBef>
                <a:spcPts val="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SELECT</a:t>
            </a:r>
            <a:r>
              <a:rPr lang="en-US">
                <a:latin typeface="Courier New"/>
                <a:ea typeface="Courier New"/>
                <a:cs typeface="Courier New"/>
                <a:sym typeface="Courier New"/>
              </a:rPr>
              <a:t> DISTINCT ENAME, RESP</a:t>
            </a:r>
            <a:endParaRPr/>
          </a:p>
          <a:p>
            <a:pPr indent="-285750" lvl="1" marL="379674" rtl="0" algn="l">
              <a:spcBef>
                <a:spcPts val="0"/>
              </a:spcBef>
              <a:spcAft>
                <a:spcPts val="0"/>
              </a:spcAft>
              <a:buSzPts val="1400"/>
              <a:buNone/>
            </a:pPr>
            <a:r>
              <a:rPr b="1" lang="en-US">
                <a:latin typeface="Courier New"/>
                <a:ea typeface="Courier New"/>
                <a:cs typeface="Courier New"/>
                <a:sym typeface="Courier New"/>
              </a:rPr>
              <a:t>		FROM</a:t>
            </a:r>
            <a:r>
              <a:rPr lang="en-US">
                <a:latin typeface="Courier New"/>
                <a:ea typeface="Courier New"/>
                <a:cs typeface="Courier New"/>
                <a:sym typeface="Courier New"/>
              </a:rPr>
              <a:t>	EMP</a:t>
            </a:r>
            <a:r>
              <a:rPr baseline="30000" lang="en-US">
                <a:latin typeface="Courier New"/>
                <a:ea typeface="Courier New"/>
                <a:cs typeface="Courier New"/>
                <a:sym typeface="Courier New"/>
              </a:rPr>
              <a:t>+</a:t>
            </a:r>
            <a:r>
              <a:rPr lang="en-US">
                <a:latin typeface="Courier New"/>
                <a:ea typeface="Courier New"/>
                <a:cs typeface="Courier New"/>
                <a:sym typeface="Courier New"/>
              </a:rPr>
              <a:t>, ASG</a:t>
            </a:r>
            <a:endParaRPr/>
          </a:p>
          <a:p>
            <a:pPr indent="-285750" lvl="1" marL="379674" rtl="0" algn="l">
              <a:spcBef>
                <a:spcPts val="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WHERE</a:t>
            </a:r>
            <a:r>
              <a:rPr lang="en-US">
                <a:latin typeface="Courier New"/>
                <a:ea typeface="Courier New"/>
                <a:cs typeface="Courier New"/>
                <a:sym typeface="Courier New"/>
              </a:rPr>
              <a:t>	EMP</a:t>
            </a:r>
            <a:r>
              <a:rPr baseline="30000" lang="en-US">
                <a:latin typeface="Courier New"/>
                <a:ea typeface="Courier New"/>
                <a:cs typeface="Courier New"/>
                <a:sym typeface="Courier New"/>
              </a:rPr>
              <a:t>+</a:t>
            </a:r>
            <a:r>
              <a:rPr lang="en-US">
                <a:latin typeface="Courier New"/>
                <a:ea typeface="Courier New"/>
                <a:cs typeface="Courier New"/>
                <a:sym typeface="Courier New"/>
              </a:rPr>
              <a:t>.ENO=ASG.ENO) </a:t>
            </a:r>
            <a:r>
              <a:rPr b="1" lang="en-US">
                <a:latin typeface="Courier New"/>
                <a:ea typeface="Courier New"/>
                <a:cs typeface="Courier New"/>
                <a:sym typeface="Courier New"/>
              </a:rPr>
              <a:t>UNION</a:t>
            </a:r>
            <a:endParaRPr/>
          </a:p>
          <a:p>
            <a:pPr indent="-285750" lvl="1" marL="379674" rtl="0" algn="l">
              <a:spcBef>
                <a:spcPts val="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SELECT</a:t>
            </a:r>
            <a:r>
              <a:rPr lang="en-US">
                <a:latin typeface="Courier New"/>
                <a:ea typeface="Courier New"/>
                <a:cs typeface="Courier New"/>
                <a:sym typeface="Courier New"/>
              </a:rPr>
              <a:t> DISTINCT ENAME, RESP</a:t>
            </a:r>
            <a:endParaRPr/>
          </a:p>
          <a:p>
            <a:pPr indent="-285750" lvl="1" marL="379674" rtl="0" algn="l">
              <a:spcBef>
                <a:spcPts val="0"/>
              </a:spcBef>
              <a:spcAft>
                <a:spcPts val="0"/>
              </a:spcAft>
              <a:buSzPts val="1400"/>
              <a:buNone/>
            </a:pPr>
            <a:r>
              <a:rPr b="1" lang="en-US">
                <a:latin typeface="Courier New"/>
                <a:ea typeface="Courier New"/>
                <a:cs typeface="Courier New"/>
                <a:sym typeface="Courier New"/>
              </a:rPr>
              <a:t>		FROM</a:t>
            </a:r>
            <a:r>
              <a:rPr lang="en-US">
                <a:latin typeface="Courier New"/>
                <a:ea typeface="Courier New"/>
                <a:cs typeface="Courier New"/>
                <a:sym typeface="Courier New"/>
              </a:rPr>
              <a:t>	EMP</a:t>
            </a:r>
            <a:r>
              <a:rPr baseline="30000" lang="en-US">
                <a:latin typeface="Courier New"/>
                <a:ea typeface="Courier New"/>
                <a:cs typeface="Courier New"/>
                <a:sym typeface="Courier New"/>
              </a:rPr>
              <a:t>+</a:t>
            </a:r>
            <a:r>
              <a:rPr lang="en-US">
                <a:latin typeface="Courier New"/>
                <a:ea typeface="Courier New"/>
                <a:cs typeface="Courier New"/>
                <a:sym typeface="Courier New"/>
              </a:rPr>
              <a:t>, ASG</a:t>
            </a:r>
            <a:r>
              <a:rPr baseline="30000" lang="en-US">
                <a:latin typeface="Courier New"/>
                <a:ea typeface="Courier New"/>
                <a:cs typeface="Courier New"/>
                <a:sym typeface="Courier New"/>
              </a:rPr>
              <a:t>+</a:t>
            </a:r>
            <a:endParaRPr/>
          </a:p>
          <a:p>
            <a:pPr indent="-285750" lvl="1" marL="379674" rtl="0" algn="l">
              <a:spcBef>
                <a:spcPts val="0"/>
              </a:spcBef>
              <a:spcAft>
                <a:spcPts val="0"/>
              </a:spcAft>
              <a:buSzPts val="1400"/>
              <a:buNone/>
            </a:pPr>
            <a:r>
              <a:rPr lang="en-US">
                <a:latin typeface="Courier New"/>
                <a:ea typeface="Courier New"/>
                <a:cs typeface="Courier New"/>
                <a:sym typeface="Courier New"/>
              </a:rPr>
              <a:t>		</a:t>
            </a:r>
            <a:r>
              <a:rPr b="1" lang="en-US">
                <a:latin typeface="Courier New"/>
                <a:ea typeface="Courier New"/>
                <a:cs typeface="Courier New"/>
                <a:sym typeface="Courier New"/>
              </a:rPr>
              <a:t>WHERE</a:t>
            </a:r>
            <a:r>
              <a:rPr lang="en-US">
                <a:latin typeface="Courier New"/>
                <a:ea typeface="Courier New"/>
                <a:cs typeface="Courier New"/>
                <a:sym typeface="Courier New"/>
              </a:rPr>
              <a:t>	EMP</a:t>
            </a:r>
            <a:r>
              <a:rPr baseline="30000" lang="en-US">
                <a:latin typeface="Courier New"/>
                <a:ea typeface="Courier New"/>
                <a:cs typeface="Courier New"/>
                <a:sym typeface="Courier New"/>
              </a:rPr>
              <a:t>+</a:t>
            </a:r>
            <a:r>
              <a:rPr lang="en-US">
                <a:latin typeface="Courier New"/>
                <a:ea typeface="Courier New"/>
                <a:cs typeface="Courier New"/>
                <a:sym typeface="Courier New"/>
              </a:rPr>
              <a:t>.ENO=ASG</a:t>
            </a:r>
            <a:r>
              <a:rPr baseline="30000" lang="en-US">
                <a:latin typeface="Courier New"/>
                <a:ea typeface="Courier New"/>
                <a:cs typeface="Courier New"/>
                <a:sym typeface="Courier New"/>
              </a:rPr>
              <a:t>+</a:t>
            </a:r>
            <a:r>
              <a:rPr lang="en-US">
                <a:latin typeface="Courier New"/>
                <a:ea typeface="Courier New"/>
                <a:cs typeface="Courier New"/>
                <a:sym typeface="Courier New"/>
              </a:rPr>
              <a:t>.ENO)</a:t>
            </a:r>
            <a:endParaRPr/>
          </a:p>
          <a:p>
            <a:pPr indent="-285750" lvl="1" marL="742950" rtl="0" algn="l">
              <a:spcBef>
                <a:spcPts val="400"/>
              </a:spcBef>
              <a:spcAft>
                <a:spcPts val="0"/>
              </a:spcAft>
              <a:buSzPts val="1400"/>
              <a:buNone/>
            </a:pPr>
            <a:r>
              <a:t/>
            </a:r>
            <a:endParaRPr>
              <a:latin typeface="Courier New"/>
              <a:ea typeface="Courier New"/>
              <a:cs typeface="Courier New"/>
              <a:sym typeface="Courier New"/>
            </a:endParaRPr>
          </a:p>
        </p:txBody>
      </p:sp>
      <p:sp>
        <p:nvSpPr>
          <p:cNvPr id="277" name="Google Shape;277;p1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a:t>
            </a:r>
            <a:endParaRPr/>
          </a:p>
        </p:txBody>
      </p:sp>
      <p:sp>
        <p:nvSpPr>
          <p:cNvPr id="278" name="Google Shape;278;p1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79" name="Google Shape;279;p1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80" name="Google Shape;280;p17"/>
          <p:cNvGrpSpPr/>
          <p:nvPr/>
        </p:nvGrpSpPr>
        <p:grpSpPr>
          <a:xfrm>
            <a:off x="5392825" y="277825"/>
            <a:ext cx="3015675" cy="986600"/>
            <a:chOff x="5392825" y="277825"/>
            <a:chExt cx="3015675" cy="986600"/>
          </a:xfrm>
        </p:grpSpPr>
        <p:pic>
          <p:nvPicPr>
            <p:cNvPr id="281" name="Google Shape;281;p17" title="Screenshot 2025-08-26 at 10.49.50 AM.png"/>
            <p:cNvPicPr preferRelativeResize="0"/>
            <p:nvPr/>
          </p:nvPicPr>
          <p:blipFill rotWithShape="1">
            <a:blip r:embed="rId3">
              <a:alphaModFix/>
            </a:blip>
            <a:srcRect b="14566" l="0" r="0" t="0"/>
            <a:stretch/>
          </p:blipFill>
          <p:spPr>
            <a:xfrm>
              <a:off x="5392825" y="277825"/>
              <a:ext cx="3015675" cy="407975"/>
            </a:xfrm>
            <a:prstGeom prst="rect">
              <a:avLst/>
            </a:prstGeom>
            <a:noFill/>
            <a:ln>
              <a:noFill/>
            </a:ln>
          </p:spPr>
        </p:pic>
        <p:pic>
          <p:nvPicPr>
            <p:cNvPr id="282" name="Google Shape;282;p17" title="Screenshot 2025-08-26 at 10.50.54 AM.png"/>
            <p:cNvPicPr preferRelativeResize="0"/>
            <p:nvPr/>
          </p:nvPicPr>
          <p:blipFill rotWithShape="1">
            <a:blip r:embed="rId4">
              <a:alphaModFix/>
            </a:blip>
            <a:srcRect b="17627" l="0" r="2723" t="0"/>
            <a:stretch/>
          </p:blipFill>
          <p:spPr>
            <a:xfrm>
              <a:off x="5441375" y="856450"/>
              <a:ext cx="2918574" cy="407975"/>
            </a:xfrm>
            <a:prstGeom prst="rect">
              <a:avLst/>
            </a:prstGeom>
            <a:noFill/>
            <a:ln>
              <a:noFill/>
            </a:ln>
          </p:spPr>
        </p:pic>
      </p:grpSp>
      <p:sp>
        <p:nvSpPr>
          <p:cNvPr id="283" name="Google Shape;283;p17"/>
          <p:cNvSpPr txBox="1"/>
          <p:nvPr/>
        </p:nvSpPr>
        <p:spPr>
          <a:xfrm>
            <a:off x="5988300" y="4025350"/>
            <a:ext cx="3086100" cy="165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EMP+ :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&lt;E9, B. Martin, Programmer&gt; → EMP</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ASG+ :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&lt;E4, P3, Programmer, 12&gt;,  </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&lt;</a:t>
            </a:r>
            <a:r>
              <a:rPr lang="en-US">
                <a:solidFill>
                  <a:schemeClr val="dk1"/>
                </a:solidFill>
                <a:latin typeface="Calibri"/>
                <a:ea typeface="Calibri"/>
                <a:cs typeface="Calibri"/>
                <a:sym typeface="Calibri"/>
              </a:rPr>
              <a:t>E</a:t>
            </a:r>
            <a:r>
              <a:rPr lang="en-US">
                <a:solidFill>
                  <a:schemeClr val="dk1"/>
                </a:solidFill>
                <a:latin typeface="Calibri"/>
                <a:ea typeface="Calibri"/>
                <a:cs typeface="Calibri"/>
                <a:sym typeface="Calibri"/>
              </a:rPr>
              <a:t>9, P3, Programmer, 12&gt;  → ASG.</a:t>
            </a:r>
            <a:endParaRPr>
              <a:solidFill>
                <a:schemeClr val="dk1"/>
              </a:solidFill>
              <a:latin typeface="Calibri"/>
              <a:ea typeface="Calibri"/>
              <a:cs typeface="Calibri"/>
              <a:sym typeface="Calibri"/>
            </a:endParaRPr>
          </a:p>
        </p:txBody>
      </p:sp>
      <p:sp>
        <p:nvSpPr>
          <p:cNvPr id="284" name="Google Shape;284;p17"/>
          <p:cNvSpPr txBox="1"/>
          <p:nvPr/>
        </p:nvSpPr>
        <p:spPr>
          <a:xfrm>
            <a:off x="5903850" y="2474850"/>
            <a:ext cx="3086100" cy="11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300">
                <a:solidFill>
                  <a:schemeClr val="dk1"/>
                </a:solidFill>
              </a:rPr>
              <a:t>Self-maintainability</a:t>
            </a:r>
            <a:r>
              <a:rPr lang="en-US" sz="1300">
                <a:solidFill>
                  <a:schemeClr val="dk1"/>
                </a:solidFill>
              </a:rPr>
              <a:t>: To avoid accessing base relations such that a view can be stored at a different site, the view should be maintainable using only the view and the differential relations. </a:t>
            </a:r>
            <a:endParaRPr sz="13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Techniques for Incremental View Maintenance </a:t>
            </a:r>
            <a:endParaRPr/>
          </a:p>
        </p:txBody>
      </p:sp>
      <p:sp>
        <p:nvSpPr>
          <p:cNvPr id="291" name="Google Shape;291;p1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Different techniques depending on:</a:t>
            </a:r>
            <a:endParaRPr/>
          </a:p>
          <a:p>
            <a:pPr indent="-285750" lvl="1" marL="742950" rtl="0" algn="l">
              <a:spcBef>
                <a:spcPts val="400"/>
              </a:spcBef>
              <a:spcAft>
                <a:spcPts val="0"/>
              </a:spcAft>
              <a:buSzPts val="1400"/>
              <a:buChar char="❑"/>
            </a:pPr>
            <a:r>
              <a:rPr lang="en-US"/>
              <a:t>View expressiveness</a:t>
            </a:r>
            <a:endParaRPr/>
          </a:p>
          <a:p>
            <a:pPr indent="-228600" lvl="2" marL="1143000" rtl="0" algn="l">
              <a:spcBef>
                <a:spcPts val="0"/>
              </a:spcBef>
              <a:spcAft>
                <a:spcPts val="0"/>
              </a:spcAft>
              <a:buSzPts val="1260"/>
              <a:buChar char="■"/>
            </a:pPr>
            <a:r>
              <a:rPr lang="en-US"/>
              <a:t>Non recursive views: SPJ with duplicate elimination, union and aggregation</a:t>
            </a:r>
            <a:endParaRPr/>
          </a:p>
          <a:p>
            <a:pPr indent="-228600" lvl="2" marL="1143000" rtl="0" algn="l">
              <a:spcBef>
                <a:spcPts val="0"/>
              </a:spcBef>
              <a:spcAft>
                <a:spcPts val="0"/>
              </a:spcAft>
              <a:buSzPts val="1260"/>
              <a:buChar char="■"/>
            </a:pPr>
            <a:r>
              <a:rPr lang="en-US"/>
              <a:t>Views with outerjoin</a:t>
            </a:r>
            <a:endParaRPr/>
          </a:p>
          <a:p>
            <a:pPr indent="-228600" lvl="2" marL="1143000" rtl="0" algn="l">
              <a:spcBef>
                <a:spcPts val="0"/>
              </a:spcBef>
              <a:spcAft>
                <a:spcPts val="0"/>
              </a:spcAft>
              <a:buSzPts val="1260"/>
              <a:buChar char="■"/>
            </a:pPr>
            <a:r>
              <a:rPr lang="en-US"/>
              <a:t>Recursive views</a:t>
            </a:r>
            <a:endParaRPr/>
          </a:p>
          <a:p>
            <a:pPr indent="-342900" lvl="0" marL="342900" rtl="0" algn="l">
              <a:spcBef>
                <a:spcPts val="480"/>
              </a:spcBef>
              <a:spcAft>
                <a:spcPts val="0"/>
              </a:spcAft>
              <a:buClr>
                <a:srgbClr val="8C3C14"/>
              </a:buClr>
              <a:buSzPts val="1680"/>
              <a:buChar char="■"/>
            </a:pPr>
            <a:r>
              <a:rPr lang="en-US"/>
              <a:t>Most frequent case is non recursive views</a:t>
            </a:r>
            <a:endParaRPr/>
          </a:p>
          <a:p>
            <a:pPr indent="-285750" lvl="1" marL="742950" rtl="0" algn="l">
              <a:spcBef>
                <a:spcPts val="400"/>
              </a:spcBef>
              <a:spcAft>
                <a:spcPts val="0"/>
              </a:spcAft>
              <a:buSzPts val="1400"/>
              <a:buChar char="❑"/>
            </a:pPr>
            <a:r>
              <a:rPr lang="en-US"/>
              <a:t>Problem: an individual tuple in the view may be derived from several base tuples</a:t>
            </a:r>
            <a:endParaRPr/>
          </a:p>
          <a:p>
            <a:pPr indent="-228600" lvl="2" marL="1143000" rtl="0" algn="l">
              <a:spcBef>
                <a:spcPts val="0"/>
              </a:spcBef>
              <a:spcAft>
                <a:spcPts val="0"/>
              </a:spcAft>
              <a:buSzPts val="1260"/>
              <a:buChar char="■"/>
            </a:pPr>
            <a:r>
              <a:rPr lang="en-US"/>
              <a:t>Example: tuple 〈M. Smith, Analyst〉 in EG corresponding to</a:t>
            </a:r>
            <a:endParaRPr/>
          </a:p>
          <a:p>
            <a:pPr indent="-228600" lvl="3" marL="1600200" rtl="0" algn="l">
              <a:spcBef>
                <a:spcPts val="0"/>
              </a:spcBef>
              <a:spcAft>
                <a:spcPts val="0"/>
              </a:spcAft>
              <a:buSzPts val="1120"/>
              <a:buChar char="❑"/>
            </a:pPr>
            <a:r>
              <a:rPr lang="en-US"/>
              <a:t> 〈E2, M. Smith, … 〉 in EMP</a:t>
            </a:r>
            <a:endParaRPr/>
          </a:p>
          <a:p>
            <a:pPr indent="-228600" lvl="3" marL="1600200" rtl="0" algn="l">
              <a:spcBef>
                <a:spcPts val="0"/>
              </a:spcBef>
              <a:spcAft>
                <a:spcPts val="0"/>
              </a:spcAft>
              <a:buSzPts val="1120"/>
              <a:buChar char="❑"/>
            </a:pPr>
            <a:r>
              <a:rPr lang="en-US"/>
              <a:t>〈E2,P1,Analyst,24 〉 and 〈E2,P2,Analyst,6〉 in ASG</a:t>
            </a:r>
            <a:endParaRPr/>
          </a:p>
          <a:p>
            <a:pPr indent="-228600" lvl="2" marL="1143000" rtl="0" algn="l">
              <a:spcBef>
                <a:spcPts val="0"/>
              </a:spcBef>
              <a:spcAft>
                <a:spcPts val="0"/>
              </a:spcAft>
              <a:buSzPts val="1260"/>
              <a:buChar char="■"/>
            </a:pPr>
            <a:r>
              <a:rPr lang="en-US"/>
              <a:t>Makes deletion difficult</a:t>
            </a:r>
            <a:endParaRPr/>
          </a:p>
          <a:p>
            <a:pPr indent="-285750" lvl="1" marL="742950" rtl="0" algn="l">
              <a:spcBef>
                <a:spcPts val="400"/>
              </a:spcBef>
              <a:spcAft>
                <a:spcPts val="0"/>
              </a:spcAft>
              <a:buSzPts val="1400"/>
              <a:buChar char="❑"/>
            </a:pPr>
            <a:r>
              <a:rPr lang="en-US"/>
              <a:t>Solution: Counting</a:t>
            </a:r>
            <a:endParaRPr/>
          </a:p>
          <a:p>
            <a:pPr indent="-196850" lvl="1" marL="742950" rtl="0" algn="l">
              <a:spcBef>
                <a:spcPts val="400"/>
              </a:spcBef>
              <a:spcAft>
                <a:spcPts val="0"/>
              </a:spcAft>
              <a:buSzPts val="1400"/>
              <a:buNone/>
            </a:pPr>
            <a:r>
              <a:t/>
            </a:r>
            <a:endParaRPr/>
          </a:p>
        </p:txBody>
      </p:sp>
      <p:sp>
        <p:nvSpPr>
          <p:cNvPr id="292" name="Google Shape;292;p1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293" name="Google Shape;293;p1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Counting Algorithm</a:t>
            </a:r>
            <a:endParaRPr/>
          </a:p>
        </p:txBody>
      </p:sp>
      <p:sp>
        <p:nvSpPr>
          <p:cNvPr id="300" name="Google Shape;300;p1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457177" lvl="0" marL="457177" rtl="0" algn="l">
              <a:spcBef>
                <a:spcPts val="0"/>
              </a:spcBef>
              <a:spcAft>
                <a:spcPts val="0"/>
              </a:spcAft>
              <a:buSzPts val="1680"/>
              <a:buChar char="■"/>
            </a:pPr>
            <a:r>
              <a:rPr lang="en-US"/>
              <a:t>Basic idea</a:t>
            </a:r>
            <a:endParaRPr/>
          </a:p>
          <a:p>
            <a:pPr indent="-380980" lvl="1" marL="838157" rtl="0" algn="l">
              <a:spcBef>
                <a:spcPts val="400"/>
              </a:spcBef>
              <a:spcAft>
                <a:spcPts val="0"/>
              </a:spcAft>
              <a:buSzPts val="1400"/>
              <a:buChar char="❑"/>
            </a:pPr>
            <a:r>
              <a:rPr lang="en-US"/>
              <a:t>Maintain a count of the number of derivations for each tuple in the view</a:t>
            </a:r>
            <a:endParaRPr/>
          </a:p>
          <a:p>
            <a:pPr indent="-380980" lvl="1" marL="838157" rtl="0" algn="l">
              <a:spcBef>
                <a:spcPts val="400"/>
              </a:spcBef>
              <a:spcAft>
                <a:spcPts val="0"/>
              </a:spcAft>
              <a:buSzPts val="1400"/>
              <a:buChar char="❑"/>
            </a:pPr>
            <a:r>
              <a:rPr lang="en-US"/>
              <a:t>Increment (resp. decrement) tuple counts based on insertions (resp. deletions)</a:t>
            </a:r>
            <a:endParaRPr/>
          </a:p>
          <a:p>
            <a:pPr indent="-380980" lvl="1" marL="838157" rtl="0" algn="l">
              <a:spcBef>
                <a:spcPts val="400"/>
              </a:spcBef>
              <a:spcAft>
                <a:spcPts val="0"/>
              </a:spcAft>
              <a:buSzPts val="1400"/>
              <a:buChar char="❑"/>
            </a:pPr>
            <a:r>
              <a:rPr lang="en-US"/>
              <a:t>A tuple in the view whose count is zero can be deleted</a:t>
            </a:r>
            <a:endParaRPr/>
          </a:p>
          <a:p>
            <a:pPr indent="-457177" lvl="0" marL="457177" rtl="0" algn="l">
              <a:spcBef>
                <a:spcPts val="480"/>
              </a:spcBef>
              <a:spcAft>
                <a:spcPts val="0"/>
              </a:spcAft>
              <a:buSzPts val="1680"/>
              <a:buChar char="■"/>
            </a:pPr>
            <a:r>
              <a:rPr lang="en-US"/>
              <a:t>Algorithm</a:t>
            </a:r>
            <a:endParaRPr/>
          </a:p>
          <a:p>
            <a:pPr indent="-380980" lvl="1" marL="838157" rtl="0" algn="l">
              <a:spcBef>
                <a:spcPts val="400"/>
              </a:spcBef>
              <a:spcAft>
                <a:spcPts val="0"/>
              </a:spcAft>
              <a:buSzPts val="1400"/>
              <a:buFont typeface="Century Schoolbook"/>
              <a:buAutoNum type="arabicPeriod"/>
            </a:pPr>
            <a:r>
              <a:rPr lang="en-US"/>
              <a:t>Compute </a:t>
            </a:r>
            <a:r>
              <a:rPr i="1" lang="en-US"/>
              <a:t>V</a:t>
            </a:r>
            <a:r>
              <a:rPr baseline="30000" lang="en-US"/>
              <a:t>+</a:t>
            </a:r>
            <a:r>
              <a:rPr lang="en-US"/>
              <a:t> and </a:t>
            </a:r>
            <a:r>
              <a:rPr i="1" lang="en-US"/>
              <a:t>V</a:t>
            </a:r>
            <a:r>
              <a:rPr baseline="30000" lang="en-US"/>
              <a:t>-</a:t>
            </a:r>
            <a:r>
              <a:rPr lang="en-US"/>
              <a:t> using </a:t>
            </a:r>
            <a:r>
              <a:rPr i="1" lang="en-US"/>
              <a:t>V</a:t>
            </a:r>
            <a:r>
              <a:rPr lang="en-US"/>
              <a:t>, base relations and diff. relations</a:t>
            </a:r>
            <a:endParaRPr/>
          </a:p>
          <a:p>
            <a:pPr indent="-380980" lvl="1" marL="838157" rtl="0" algn="l">
              <a:spcBef>
                <a:spcPts val="400"/>
              </a:spcBef>
              <a:spcAft>
                <a:spcPts val="0"/>
              </a:spcAft>
              <a:buSzPts val="1400"/>
              <a:buFont typeface="Century Schoolbook"/>
              <a:buAutoNum type="arabicPeriod"/>
            </a:pPr>
            <a:r>
              <a:rPr lang="en-US"/>
              <a:t>Compute positive in </a:t>
            </a:r>
            <a:r>
              <a:rPr i="1" lang="en-US"/>
              <a:t>V</a:t>
            </a:r>
            <a:r>
              <a:rPr baseline="30000" lang="en-US"/>
              <a:t>+</a:t>
            </a:r>
            <a:r>
              <a:rPr lang="en-US"/>
              <a:t> and negative counts in V</a:t>
            </a:r>
            <a:r>
              <a:rPr baseline="30000" lang="en-US"/>
              <a:t>-</a:t>
            </a:r>
            <a:endParaRPr/>
          </a:p>
          <a:p>
            <a:pPr indent="-380980" lvl="1" marL="838157" rtl="0" algn="l">
              <a:spcBef>
                <a:spcPts val="400"/>
              </a:spcBef>
              <a:spcAft>
                <a:spcPts val="0"/>
              </a:spcAft>
              <a:buSzPts val="1400"/>
              <a:buFont typeface="Century Schoolbook"/>
              <a:buAutoNum type="arabicPeriod"/>
            </a:pPr>
            <a:r>
              <a:rPr lang="en-US"/>
              <a:t>Compute </a:t>
            </a:r>
            <a:r>
              <a:rPr i="1" lang="en-US"/>
              <a:t>V</a:t>
            </a:r>
            <a:r>
              <a:rPr baseline="30000" lang="en-US"/>
              <a:t>+</a:t>
            </a:r>
            <a:r>
              <a:rPr lang="en-US"/>
              <a:t> </a:t>
            </a:r>
            <a:r>
              <a:rPr lang="en-US">
                <a:latin typeface="Noto Sans Symbols"/>
                <a:ea typeface="Noto Sans Symbols"/>
                <a:cs typeface="Noto Sans Symbols"/>
                <a:sym typeface="Noto Sans Symbols"/>
              </a:rPr>
              <a:t>∪</a:t>
            </a:r>
            <a:r>
              <a:rPr lang="en-US"/>
              <a:t>  (</a:t>
            </a:r>
            <a:r>
              <a:rPr i="1" lang="en-US"/>
              <a:t>V – V</a:t>
            </a:r>
            <a:r>
              <a:rPr baseline="30000" lang="en-US"/>
              <a:t>-</a:t>
            </a:r>
            <a:r>
              <a:rPr lang="en-US"/>
              <a:t> ), deleting each tuple in </a:t>
            </a:r>
            <a:r>
              <a:rPr i="1" lang="en-US"/>
              <a:t>V</a:t>
            </a:r>
            <a:r>
              <a:rPr lang="en-US"/>
              <a:t> with count=0</a:t>
            </a:r>
            <a:endParaRPr/>
          </a:p>
          <a:p>
            <a:pPr indent="-457177" lvl="0" marL="457177" rtl="0" algn="l">
              <a:spcBef>
                <a:spcPts val="480"/>
              </a:spcBef>
              <a:spcAft>
                <a:spcPts val="0"/>
              </a:spcAft>
              <a:buSzPts val="1680"/>
              <a:buChar char="■"/>
            </a:pPr>
            <a:r>
              <a:rPr lang="en-US"/>
              <a:t>Optimal: computes exactly the view tuples that are inserted or deleted</a:t>
            </a:r>
            <a:endParaRPr/>
          </a:p>
        </p:txBody>
      </p:sp>
      <p:sp>
        <p:nvSpPr>
          <p:cNvPr id="301" name="Google Shape;301;p1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02" name="Google Shape;302;p1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Exploiting Data Skew</a:t>
            </a:r>
            <a:endParaRPr/>
          </a:p>
        </p:txBody>
      </p:sp>
      <p:sp>
        <p:nvSpPr>
          <p:cNvPr id="309" name="Google Shape;309;p20"/>
          <p:cNvSpPr txBox="1"/>
          <p:nvPr>
            <p:ph idx="1" type="body"/>
          </p:nvPr>
        </p:nvSpPr>
        <p:spPr>
          <a:xfrm>
            <a:off x="457200" y="1600200"/>
            <a:ext cx="8229600" cy="4530725"/>
          </a:xfrm>
          <a:prstGeom prst="rect">
            <a:avLst/>
          </a:prstGeom>
          <a:blipFill rotWithShape="1">
            <a:blip r:embed="rId3">
              <a:alphaModFix/>
            </a:blip>
            <a:stretch>
              <a:fillRect b="0" l="-462" r="0" t="-1116"/>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310" name="Google Shape;310;p2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11" name="Google Shape;311;p2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 Triangle Count</a:t>
            </a:r>
            <a:endParaRPr/>
          </a:p>
        </p:txBody>
      </p:sp>
      <p:sp>
        <p:nvSpPr>
          <p:cNvPr id="318" name="Google Shape;318;p21"/>
          <p:cNvSpPr txBox="1"/>
          <p:nvPr>
            <p:ph idx="1" type="body"/>
          </p:nvPr>
        </p:nvSpPr>
        <p:spPr>
          <a:xfrm>
            <a:off x="457200" y="1600200"/>
            <a:ext cx="8229600" cy="4530725"/>
          </a:xfrm>
          <a:prstGeom prst="rect">
            <a:avLst/>
          </a:prstGeom>
          <a:blipFill rotWithShape="1">
            <a:blip r:embed="rId3">
              <a:alphaModFix/>
            </a:blip>
            <a:stretch>
              <a:fillRect b="0" l="-462"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319" name="Google Shape;319;p2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20" name="Google Shape;320;p2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1" name="Google Shape;321;p21"/>
          <p:cNvPicPr preferRelativeResize="0"/>
          <p:nvPr/>
        </p:nvPicPr>
        <p:blipFill rotWithShape="1">
          <a:blip r:embed="rId4">
            <a:alphaModFix/>
          </a:blip>
          <a:srcRect b="0" l="0" r="0" t="0"/>
          <a:stretch/>
        </p:blipFill>
        <p:spPr>
          <a:xfrm>
            <a:off x="2537774" y="1594156"/>
            <a:ext cx="4068452" cy="4554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Naïve Maintenance for Triangle Count</a:t>
            </a:r>
            <a:endParaRPr/>
          </a:p>
        </p:txBody>
      </p:sp>
      <p:sp>
        <p:nvSpPr>
          <p:cNvPr id="328" name="Google Shape;328;p2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Compute from scratch</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a:p>
            <a:pPr indent="0" lvl="0" marL="0" rtl="0" algn="l">
              <a:spcBef>
                <a:spcPts val="480"/>
              </a:spcBef>
              <a:spcAft>
                <a:spcPts val="0"/>
              </a:spcAft>
              <a:buSzPts val="1680"/>
              <a:buNone/>
            </a:pPr>
            <a:r>
              <a:t/>
            </a:r>
            <a:endParaRPr/>
          </a:p>
          <a:p>
            <a:pPr indent="-342900" lvl="0" marL="342900" rtl="0" algn="l">
              <a:spcBef>
                <a:spcPts val="480"/>
              </a:spcBef>
              <a:spcAft>
                <a:spcPts val="0"/>
              </a:spcAft>
              <a:buClr>
                <a:srgbClr val="8C3C14"/>
              </a:buClr>
              <a:buSzPts val="1680"/>
              <a:buChar char="■"/>
            </a:pPr>
            <a:r>
              <a:rPr lang="en-US"/>
              <a:t>Maintenance time: </a:t>
            </a:r>
            <a:r>
              <a:rPr i="1" lang="en-US"/>
              <a:t>O(N</a:t>
            </a:r>
            <a:r>
              <a:rPr baseline="30000" i="1" lang="en-US"/>
              <a:t>1.5</a:t>
            </a:r>
            <a:r>
              <a:rPr i="1" lang="en-US"/>
              <a:t>)</a:t>
            </a:r>
            <a:r>
              <a:rPr lang="en-US"/>
              <a:t> </a:t>
            </a:r>
            <a:endParaRPr/>
          </a:p>
          <a:p>
            <a:pPr indent="-285750" lvl="1" marL="742950" rtl="0" algn="l">
              <a:spcBef>
                <a:spcPts val="400"/>
              </a:spcBef>
              <a:spcAft>
                <a:spcPts val="0"/>
              </a:spcAft>
              <a:buSzPts val="1400"/>
              <a:buChar char="❑"/>
            </a:pPr>
            <a:r>
              <a:rPr lang="en-US"/>
              <a:t>Assuming the input relations have size </a:t>
            </a:r>
            <a:r>
              <a:rPr i="1" lang="en-US"/>
              <a:t>O(N)</a:t>
            </a:r>
            <a:endParaRPr/>
          </a:p>
          <a:p>
            <a:pPr indent="-285750" lvl="1" marL="742950" rtl="0" algn="l">
              <a:spcBef>
                <a:spcPts val="400"/>
              </a:spcBef>
              <a:spcAft>
                <a:spcPts val="0"/>
              </a:spcAft>
              <a:buSzPts val="1400"/>
              <a:buChar char="❑"/>
            </a:pPr>
            <a:r>
              <a:rPr lang="en-US"/>
              <a:t>Using existing worst-case optimal join algorithms</a:t>
            </a:r>
            <a:endParaRPr/>
          </a:p>
          <a:p>
            <a:pPr indent="-196850" lvl="1" marL="742950" rtl="0" algn="l">
              <a:spcBef>
                <a:spcPts val="400"/>
              </a:spcBef>
              <a:spcAft>
                <a:spcPts val="0"/>
              </a:spcAft>
              <a:buSzPts val="1400"/>
              <a:buNone/>
            </a:pPr>
            <a:r>
              <a:t/>
            </a:r>
            <a:endParaRPr/>
          </a:p>
          <a:p>
            <a:pPr indent="-342900" lvl="0" marL="342900" rtl="0" algn="l">
              <a:spcBef>
                <a:spcPts val="480"/>
              </a:spcBef>
              <a:spcAft>
                <a:spcPts val="0"/>
              </a:spcAft>
              <a:buClr>
                <a:srgbClr val="8C3C14"/>
              </a:buClr>
              <a:buSzPts val="1680"/>
              <a:buChar char="■"/>
            </a:pPr>
            <a:r>
              <a:rPr lang="en-US"/>
              <a:t>No extra space needed </a:t>
            </a:r>
            <a:endParaRPr/>
          </a:p>
          <a:p>
            <a:pPr indent="-236220" lvl="0" marL="342900" rtl="0" algn="l">
              <a:spcBef>
                <a:spcPts val="480"/>
              </a:spcBef>
              <a:spcAft>
                <a:spcPts val="0"/>
              </a:spcAft>
              <a:buClr>
                <a:srgbClr val="8C3C14"/>
              </a:buClr>
              <a:buSzPts val="1680"/>
              <a:buNone/>
            </a:pPr>
            <a:r>
              <a:t/>
            </a:r>
            <a:endParaRPr/>
          </a:p>
        </p:txBody>
      </p:sp>
      <p:sp>
        <p:nvSpPr>
          <p:cNvPr id="329" name="Google Shape;329;p2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30" name="Google Shape;330;p2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1" name="Google Shape;331;p22"/>
          <p:cNvPicPr preferRelativeResize="0"/>
          <p:nvPr/>
        </p:nvPicPr>
        <p:blipFill rotWithShape="1">
          <a:blip r:embed="rId3">
            <a:alphaModFix/>
          </a:blip>
          <a:srcRect b="0" l="0" r="0" t="0"/>
          <a:stretch/>
        </p:blipFill>
        <p:spPr>
          <a:xfrm>
            <a:off x="2117182" y="2266814"/>
            <a:ext cx="4909636" cy="10801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Delta Processing for Triangle Count </a:t>
            </a:r>
            <a:endParaRPr/>
          </a:p>
        </p:txBody>
      </p:sp>
      <p:sp>
        <p:nvSpPr>
          <p:cNvPr id="338" name="Google Shape;338;p23"/>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Compute the change</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a:p>
            <a:pPr indent="0" lvl="0" marL="0" rtl="0" algn="l">
              <a:spcBef>
                <a:spcPts val="480"/>
              </a:spcBef>
              <a:spcAft>
                <a:spcPts val="0"/>
              </a:spcAft>
              <a:buSzPts val="1680"/>
              <a:buNone/>
            </a:pPr>
            <a:r>
              <a:t/>
            </a:r>
            <a:endParaRPr/>
          </a:p>
          <a:p>
            <a:pPr indent="-342900" lvl="0" marL="342900" rtl="0" algn="l">
              <a:spcBef>
                <a:spcPts val="480"/>
              </a:spcBef>
              <a:spcAft>
                <a:spcPts val="0"/>
              </a:spcAft>
              <a:buClr>
                <a:srgbClr val="8C3C14"/>
              </a:buClr>
              <a:buSzPts val="1680"/>
              <a:buChar char="■"/>
            </a:pPr>
            <a:r>
              <a:rPr lang="en-US"/>
              <a:t>Maintenance time: </a:t>
            </a:r>
            <a:r>
              <a:rPr i="1" lang="en-US"/>
              <a:t>O(N)</a:t>
            </a:r>
            <a:endParaRPr/>
          </a:p>
          <a:p>
            <a:pPr indent="-285750" lvl="1" marL="742950" rtl="0" algn="l">
              <a:spcBef>
                <a:spcPts val="400"/>
              </a:spcBef>
              <a:spcAft>
                <a:spcPts val="0"/>
              </a:spcAft>
              <a:buSzPts val="1400"/>
              <a:buChar char="❑"/>
            </a:pPr>
            <a:r>
              <a:rPr lang="en-US"/>
              <a:t>Intersect the set of </a:t>
            </a:r>
            <a:r>
              <a:rPr i="1" lang="en-US"/>
              <a:t>c </a:t>
            </a:r>
            <a:r>
              <a:rPr lang="en-US"/>
              <a:t>values paired with </a:t>
            </a:r>
            <a:r>
              <a:rPr i="1" lang="en-US">
                <a:solidFill>
                  <a:srgbClr val="FF0000"/>
                </a:solidFill>
              </a:rPr>
              <a:t>b’</a:t>
            </a:r>
            <a:r>
              <a:rPr lang="en-US"/>
              <a:t> in </a:t>
            </a:r>
            <a:r>
              <a:rPr i="1" lang="en-US"/>
              <a:t>S</a:t>
            </a:r>
            <a:r>
              <a:rPr lang="en-US"/>
              <a:t> and with </a:t>
            </a:r>
            <a:r>
              <a:rPr i="1" lang="en-US">
                <a:solidFill>
                  <a:srgbClr val="FF0000"/>
                </a:solidFill>
              </a:rPr>
              <a:t>a’</a:t>
            </a:r>
            <a:r>
              <a:rPr lang="en-US"/>
              <a:t> in </a:t>
            </a:r>
            <a:r>
              <a:rPr i="1" lang="en-US"/>
              <a:t>T</a:t>
            </a:r>
            <a:endParaRPr/>
          </a:p>
          <a:p>
            <a:pPr indent="-236220" lvl="0" marL="342900" rtl="0" algn="l">
              <a:spcBef>
                <a:spcPts val="480"/>
              </a:spcBef>
              <a:spcAft>
                <a:spcPts val="0"/>
              </a:spcAft>
              <a:buClr>
                <a:srgbClr val="8C3C14"/>
              </a:buClr>
              <a:buSzPts val="1680"/>
              <a:buNone/>
            </a:pPr>
            <a:r>
              <a:t/>
            </a:r>
            <a:endParaRPr/>
          </a:p>
          <a:p>
            <a:pPr indent="-342900" lvl="0" marL="342900" rtl="0" algn="l">
              <a:spcBef>
                <a:spcPts val="480"/>
              </a:spcBef>
              <a:spcAft>
                <a:spcPts val="0"/>
              </a:spcAft>
              <a:buClr>
                <a:srgbClr val="8C3C14"/>
              </a:buClr>
              <a:buSzPts val="1680"/>
              <a:buChar char="■"/>
            </a:pPr>
            <a:r>
              <a:rPr lang="en-US"/>
              <a:t>No extra space needed</a:t>
            </a:r>
            <a:endParaRPr/>
          </a:p>
        </p:txBody>
      </p:sp>
      <p:sp>
        <p:nvSpPr>
          <p:cNvPr id="339" name="Google Shape;339;p2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40" name="Google Shape;340;p2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1" name="Google Shape;341;p23"/>
          <p:cNvPicPr preferRelativeResize="0"/>
          <p:nvPr/>
        </p:nvPicPr>
        <p:blipFill rotWithShape="1">
          <a:blip r:embed="rId3">
            <a:alphaModFix/>
          </a:blip>
          <a:srcRect b="0" l="0" r="0" t="0"/>
          <a:stretch/>
        </p:blipFill>
        <p:spPr>
          <a:xfrm>
            <a:off x="2303748" y="2204864"/>
            <a:ext cx="4536504" cy="13006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Materialized View for Triangle Count</a:t>
            </a:r>
            <a:endParaRPr/>
          </a:p>
        </p:txBody>
      </p:sp>
      <p:sp>
        <p:nvSpPr>
          <p:cNvPr id="348" name="Google Shape;348;p2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Compute the change using materialized views</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a:p>
            <a:pPr indent="0" lvl="0" marL="0" rtl="0" algn="l">
              <a:spcBef>
                <a:spcPts val="480"/>
              </a:spcBef>
              <a:spcAft>
                <a:spcPts val="0"/>
              </a:spcAft>
              <a:buSzPts val="1680"/>
              <a:buNone/>
            </a:pPr>
            <a:r>
              <a:t/>
            </a:r>
            <a:endParaRPr/>
          </a:p>
          <a:p>
            <a:pPr indent="-342900" lvl="0" marL="342900" rtl="0" algn="l">
              <a:spcBef>
                <a:spcPts val="480"/>
              </a:spcBef>
              <a:spcAft>
                <a:spcPts val="0"/>
              </a:spcAft>
              <a:buClr>
                <a:srgbClr val="8C3C14"/>
              </a:buClr>
              <a:buSzPts val="1680"/>
              <a:buChar char="■"/>
            </a:pPr>
            <a:r>
              <a:rPr lang="en-US"/>
              <a:t>Maintenance time:</a:t>
            </a:r>
            <a:endParaRPr/>
          </a:p>
          <a:p>
            <a:pPr indent="-285750" lvl="1" marL="742950" rtl="0" algn="l">
              <a:spcBef>
                <a:spcPts val="400"/>
              </a:spcBef>
              <a:spcAft>
                <a:spcPts val="0"/>
              </a:spcAft>
              <a:buSzPts val="1400"/>
              <a:buChar char="❑"/>
            </a:pPr>
            <a:r>
              <a:rPr lang="en-US"/>
              <a:t>Updates to </a:t>
            </a:r>
            <a:r>
              <a:rPr i="1" lang="en-US"/>
              <a:t>R</a:t>
            </a:r>
            <a:r>
              <a:rPr lang="en-US"/>
              <a:t>: </a:t>
            </a:r>
            <a:r>
              <a:rPr i="1" lang="en-US"/>
              <a:t>O(1)</a:t>
            </a:r>
            <a:r>
              <a:rPr lang="en-US"/>
              <a:t> time to look up in </a:t>
            </a:r>
            <a:r>
              <a:rPr i="1" lang="en-US"/>
              <a:t>V</a:t>
            </a:r>
            <a:r>
              <a:rPr baseline="-25000" i="1" lang="en-US"/>
              <a:t>ST</a:t>
            </a:r>
            <a:endParaRPr/>
          </a:p>
          <a:p>
            <a:pPr indent="-285750" lvl="1" marL="742950" rtl="0" algn="l">
              <a:spcBef>
                <a:spcPts val="400"/>
              </a:spcBef>
              <a:spcAft>
                <a:spcPts val="0"/>
              </a:spcAft>
              <a:buSzPts val="1400"/>
              <a:buChar char="❑"/>
            </a:pPr>
            <a:r>
              <a:rPr lang="en-US"/>
              <a:t>Updates to </a:t>
            </a:r>
            <a:r>
              <a:rPr i="1" lang="en-US"/>
              <a:t>S</a:t>
            </a:r>
            <a:r>
              <a:rPr lang="en-US"/>
              <a:t> and </a:t>
            </a:r>
            <a:r>
              <a:rPr i="1" lang="en-US"/>
              <a:t>T</a:t>
            </a:r>
            <a:r>
              <a:rPr lang="en-US"/>
              <a:t>: </a:t>
            </a:r>
            <a:r>
              <a:rPr i="1" lang="en-US"/>
              <a:t>O(N)</a:t>
            </a:r>
            <a:r>
              <a:rPr lang="en-US"/>
              <a:t> time to maintain </a:t>
            </a:r>
            <a:r>
              <a:rPr i="1" lang="en-US"/>
              <a:t>V</a:t>
            </a:r>
            <a:r>
              <a:rPr baseline="-25000" i="1" lang="en-US"/>
              <a:t>ST</a:t>
            </a:r>
            <a:endParaRPr/>
          </a:p>
          <a:p>
            <a:pPr indent="-342900" lvl="0" marL="342900" rtl="0" algn="l">
              <a:spcBef>
                <a:spcPts val="480"/>
              </a:spcBef>
              <a:spcAft>
                <a:spcPts val="0"/>
              </a:spcAft>
              <a:buClr>
                <a:srgbClr val="8C3C14"/>
              </a:buClr>
              <a:buSzPts val="1680"/>
              <a:buChar char="■"/>
            </a:pPr>
            <a:r>
              <a:rPr lang="en-US"/>
              <a:t>Extra </a:t>
            </a:r>
            <a:r>
              <a:rPr i="1" lang="en-US"/>
              <a:t>O(N</a:t>
            </a:r>
            <a:r>
              <a:rPr baseline="30000" i="1" lang="en-US"/>
              <a:t>2</a:t>
            </a:r>
            <a:r>
              <a:rPr i="1" lang="en-US"/>
              <a:t>)</a:t>
            </a:r>
            <a:r>
              <a:rPr lang="en-US"/>
              <a:t> space needed for the view </a:t>
            </a:r>
            <a:r>
              <a:rPr i="1" lang="en-US"/>
              <a:t>V</a:t>
            </a:r>
            <a:r>
              <a:rPr baseline="-25000" i="1" lang="en-US"/>
              <a:t>ST</a:t>
            </a:r>
            <a:endParaRPr/>
          </a:p>
        </p:txBody>
      </p:sp>
      <p:sp>
        <p:nvSpPr>
          <p:cNvPr id="349" name="Google Shape;349;p2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50" name="Google Shape;350;p2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1" name="Google Shape;351;p24"/>
          <p:cNvPicPr preferRelativeResize="0"/>
          <p:nvPr/>
        </p:nvPicPr>
        <p:blipFill rotWithShape="1">
          <a:blip r:embed="rId3">
            <a:alphaModFix/>
          </a:blip>
          <a:srcRect b="0" l="0" r="0" t="0"/>
          <a:stretch/>
        </p:blipFill>
        <p:spPr>
          <a:xfrm>
            <a:off x="501413" y="2155164"/>
            <a:ext cx="5605353" cy="1722621"/>
          </a:xfrm>
          <a:prstGeom prst="rect">
            <a:avLst/>
          </a:prstGeom>
          <a:noFill/>
          <a:ln>
            <a:noFill/>
          </a:ln>
        </p:spPr>
      </p:pic>
      <p:pic>
        <p:nvPicPr>
          <p:cNvPr id="352" name="Google Shape;352;p24" title="Screenshot 2025-08-28 at 2.52.43 PM.png"/>
          <p:cNvPicPr preferRelativeResize="0"/>
          <p:nvPr/>
        </p:nvPicPr>
        <p:blipFill>
          <a:blip r:embed="rId4">
            <a:alphaModFix/>
          </a:blip>
          <a:stretch>
            <a:fillRect/>
          </a:stretch>
        </p:blipFill>
        <p:spPr>
          <a:xfrm>
            <a:off x="4623975" y="3410575"/>
            <a:ext cx="4377675" cy="93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Skew for Triangle Count</a:t>
            </a:r>
            <a:endParaRPr/>
          </a:p>
        </p:txBody>
      </p:sp>
      <p:sp>
        <p:nvSpPr>
          <p:cNvPr id="359" name="Google Shape;359;p25"/>
          <p:cNvSpPr txBox="1"/>
          <p:nvPr>
            <p:ph idx="1" type="body"/>
          </p:nvPr>
        </p:nvSpPr>
        <p:spPr>
          <a:xfrm>
            <a:off x="457200" y="1600200"/>
            <a:ext cx="8229600" cy="4530725"/>
          </a:xfrm>
          <a:prstGeom prst="rect">
            <a:avLst/>
          </a:prstGeom>
          <a:blipFill rotWithShape="1">
            <a:blip r:embed="rId3">
              <a:alphaModFix/>
            </a:blip>
            <a:stretch>
              <a:fillRect b="-558" l="-462" r="0" t="-1116"/>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360" name="Google Shape;360;p2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61" name="Google Shape;361;p2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2" name="Google Shape;362;p25"/>
          <p:cNvPicPr preferRelativeResize="0"/>
          <p:nvPr/>
        </p:nvPicPr>
        <p:blipFill rotWithShape="1">
          <a:blip r:embed="rId4">
            <a:alphaModFix/>
          </a:blip>
          <a:srcRect b="0" l="0" r="0" t="0"/>
          <a:stretch/>
        </p:blipFill>
        <p:spPr>
          <a:xfrm>
            <a:off x="1763688" y="2636912"/>
            <a:ext cx="5616624" cy="2729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Heavy/Light Partitioning of Relations</a:t>
            </a:r>
            <a:endParaRPr/>
          </a:p>
        </p:txBody>
      </p:sp>
      <p:sp>
        <p:nvSpPr>
          <p:cNvPr id="369" name="Google Shape;369;p26"/>
          <p:cNvSpPr txBox="1"/>
          <p:nvPr>
            <p:ph idx="1" type="body"/>
          </p:nvPr>
        </p:nvSpPr>
        <p:spPr>
          <a:xfrm>
            <a:off x="457200" y="1600200"/>
            <a:ext cx="8229600" cy="4530725"/>
          </a:xfrm>
          <a:prstGeom prst="rect">
            <a:avLst/>
          </a:prstGeom>
          <a:blipFill rotWithShape="1">
            <a:blip r:embed="rId3">
              <a:alphaModFix/>
            </a:blip>
            <a:stretch>
              <a:fillRect b="0" l="-462" r="0" t="-1116"/>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370" name="Google Shape;370;p2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71" name="Google Shape;371;p2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p26"/>
          <p:cNvPicPr preferRelativeResize="0"/>
          <p:nvPr/>
        </p:nvPicPr>
        <p:blipFill rotWithShape="1">
          <a:blip r:embed="rId4">
            <a:alphaModFix/>
          </a:blip>
          <a:srcRect b="0" l="0" r="0" t="0"/>
          <a:stretch/>
        </p:blipFill>
        <p:spPr>
          <a:xfrm>
            <a:off x="5251723" y="2609971"/>
            <a:ext cx="3435077" cy="35209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93" name="Google Shape;93;p3"/>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Distributed Data Control</a:t>
            </a:r>
            <a:endParaRPr/>
          </a:p>
          <a:p>
            <a:pPr indent="-285750" lvl="1" marL="742950" rtl="0" algn="l">
              <a:spcBef>
                <a:spcPts val="400"/>
              </a:spcBef>
              <a:spcAft>
                <a:spcPts val="0"/>
              </a:spcAft>
              <a:buSzPts val="1400"/>
              <a:buChar char="❑"/>
            </a:pPr>
            <a:r>
              <a:rPr lang="en-US">
                <a:solidFill>
                  <a:srgbClr val="1771A9"/>
                </a:solidFill>
              </a:rPr>
              <a:t>View management</a:t>
            </a:r>
            <a:endParaRPr/>
          </a:p>
          <a:p>
            <a:pPr indent="-285750" lvl="1" marL="742950" rtl="0" algn="l">
              <a:spcBef>
                <a:spcPts val="400"/>
              </a:spcBef>
              <a:spcAft>
                <a:spcPts val="0"/>
              </a:spcAft>
              <a:buClr>
                <a:srgbClr val="8C3C14"/>
              </a:buClr>
              <a:buSzPts val="1400"/>
              <a:buChar char="❑"/>
            </a:pPr>
            <a:r>
              <a:rPr lang="en-US">
                <a:solidFill>
                  <a:srgbClr val="1771A9"/>
                </a:solidFill>
              </a:rPr>
              <a:t>Data security</a:t>
            </a:r>
            <a:endParaRPr/>
          </a:p>
          <a:p>
            <a:pPr indent="-285750" lvl="1" marL="742950" rtl="0" algn="l">
              <a:spcBef>
                <a:spcPts val="400"/>
              </a:spcBef>
              <a:spcAft>
                <a:spcPts val="0"/>
              </a:spcAft>
              <a:buClr>
                <a:srgbClr val="8C3C14"/>
              </a:buClr>
              <a:buSzPts val="1400"/>
              <a:buChar char="❑"/>
            </a:pPr>
            <a:r>
              <a:rPr lang="en-US">
                <a:solidFill>
                  <a:srgbClr val="1771A9"/>
                </a:solidFill>
              </a:rPr>
              <a:t>Semantic integrity control</a:t>
            </a:r>
            <a:endParaRPr/>
          </a:p>
          <a:p>
            <a:pPr indent="-196850" lvl="1" marL="742950" rtl="0" algn="l">
              <a:spcBef>
                <a:spcPts val="400"/>
              </a:spcBef>
              <a:spcAft>
                <a:spcPts val="0"/>
              </a:spcAft>
              <a:buClr>
                <a:srgbClr val="8C3C14"/>
              </a:buClr>
              <a:buSzPts val="1400"/>
              <a:buNone/>
            </a:pPr>
            <a:r>
              <a:t/>
            </a:r>
            <a:endParaRPr>
              <a:solidFill>
                <a:srgbClr val="1771A9"/>
              </a:solidFill>
            </a:endParaRPr>
          </a:p>
        </p:txBody>
      </p:sp>
      <p:sp>
        <p:nvSpPr>
          <p:cNvPr id="94" name="Google Shape;94;p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95" name="Google Shape;95;p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Maintenance for Skew-Aware Views</a:t>
            </a:r>
            <a:endParaRPr/>
          </a:p>
        </p:txBody>
      </p:sp>
      <p:sp>
        <p:nvSpPr>
          <p:cNvPr id="379" name="Google Shape;379;p27"/>
          <p:cNvSpPr txBox="1"/>
          <p:nvPr>
            <p:ph idx="1" type="body"/>
          </p:nvPr>
        </p:nvSpPr>
        <p:spPr>
          <a:xfrm>
            <a:off x="457200" y="1600200"/>
            <a:ext cx="8229600" cy="4530725"/>
          </a:xfrm>
          <a:prstGeom prst="rect">
            <a:avLst/>
          </a:prstGeom>
          <a:blipFill rotWithShape="1">
            <a:blip r:embed="rId3">
              <a:alphaModFix/>
            </a:blip>
            <a:stretch>
              <a:fillRect b="0" l="-462"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380" name="Google Shape;380;p2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81" name="Google Shape;381;p2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2" name="Google Shape;382;p27"/>
          <p:cNvPicPr preferRelativeResize="0"/>
          <p:nvPr/>
        </p:nvPicPr>
        <p:blipFill rotWithShape="1">
          <a:blip r:embed="rId4">
            <a:alphaModFix/>
          </a:blip>
          <a:srcRect b="0" l="0" r="0" t="0"/>
          <a:stretch/>
        </p:blipFill>
        <p:spPr>
          <a:xfrm>
            <a:off x="1938759" y="1600200"/>
            <a:ext cx="5266481" cy="7058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Case 1: Light-Light Interaction</a:t>
            </a:r>
            <a:endParaRPr/>
          </a:p>
        </p:txBody>
      </p:sp>
      <p:sp>
        <p:nvSpPr>
          <p:cNvPr id="389" name="Google Shape;389;p28"/>
          <p:cNvSpPr txBox="1"/>
          <p:nvPr>
            <p:ph idx="1" type="body"/>
          </p:nvPr>
        </p:nvSpPr>
        <p:spPr>
          <a:xfrm>
            <a:off x="457200" y="1600200"/>
            <a:ext cx="8229600" cy="4530725"/>
          </a:xfrm>
          <a:prstGeom prst="rect">
            <a:avLst/>
          </a:prstGeom>
          <a:blipFill rotWithShape="1">
            <a:blip r:embed="rId3">
              <a:alphaModFix/>
            </a:blip>
            <a:stretch>
              <a:fillRect b="0" l="-462" r="0" t="-1116"/>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390" name="Google Shape;390;p2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391" name="Google Shape;391;p2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92" name="Google Shape;392;p28"/>
          <p:cNvPicPr preferRelativeResize="0"/>
          <p:nvPr/>
        </p:nvPicPr>
        <p:blipFill rotWithShape="1">
          <a:blip r:embed="rId4">
            <a:alphaModFix/>
          </a:blip>
          <a:srcRect b="0" l="0" r="0" t="0"/>
          <a:stretch/>
        </p:blipFill>
        <p:spPr>
          <a:xfrm>
            <a:off x="2123728" y="2327165"/>
            <a:ext cx="4896545" cy="489653"/>
          </a:xfrm>
          <a:prstGeom prst="rect">
            <a:avLst/>
          </a:prstGeom>
          <a:noFill/>
          <a:ln>
            <a:noFill/>
          </a:ln>
        </p:spPr>
      </p:pic>
      <p:pic>
        <p:nvPicPr>
          <p:cNvPr id="393" name="Google Shape;393;p28"/>
          <p:cNvPicPr preferRelativeResize="0"/>
          <p:nvPr/>
        </p:nvPicPr>
        <p:blipFill rotWithShape="1">
          <a:blip r:embed="rId5">
            <a:alphaModFix/>
          </a:blip>
          <a:srcRect b="0" l="0" r="0" t="0"/>
          <a:stretch/>
        </p:blipFill>
        <p:spPr>
          <a:xfrm>
            <a:off x="2167282" y="3543783"/>
            <a:ext cx="4809436" cy="61835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Case 2: Heavy-Heavy Interaction</a:t>
            </a:r>
            <a:endParaRPr/>
          </a:p>
        </p:txBody>
      </p:sp>
      <p:sp>
        <p:nvSpPr>
          <p:cNvPr id="400" name="Google Shape;400;p29"/>
          <p:cNvSpPr txBox="1"/>
          <p:nvPr>
            <p:ph idx="1" type="body"/>
          </p:nvPr>
        </p:nvSpPr>
        <p:spPr>
          <a:xfrm>
            <a:off x="457200" y="1600200"/>
            <a:ext cx="8229600" cy="4530725"/>
          </a:xfrm>
          <a:prstGeom prst="rect">
            <a:avLst/>
          </a:prstGeom>
          <a:blipFill rotWithShape="1">
            <a:blip r:embed="rId3">
              <a:alphaModFix/>
            </a:blip>
            <a:stretch>
              <a:fillRect b="0" l="-462" r="0" t="-1116"/>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401" name="Google Shape;401;p2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02" name="Google Shape;402;p2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03" name="Google Shape;403;p29"/>
          <p:cNvPicPr preferRelativeResize="0"/>
          <p:nvPr/>
        </p:nvPicPr>
        <p:blipFill rotWithShape="1">
          <a:blip r:embed="rId4">
            <a:alphaModFix/>
          </a:blip>
          <a:srcRect b="0" l="0" r="0" t="0"/>
          <a:stretch/>
        </p:blipFill>
        <p:spPr>
          <a:xfrm>
            <a:off x="2154856" y="2282033"/>
            <a:ext cx="4834287" cy="537143"/>
          </a:xfrm>
          <a:prstGeom prst="rect">
            <a:avLst/>
          </a:prstGeom>
          <a:noFill/>
          <a:ln>
            <a:noFill/>
          </a:ln>
        </p:spPr>
      </p:pic>
      <p:pic>
        <p:nvPicPr>
          <p:cNvPr id="404" name="Google Shape;404;p29"/>
          <p:cNvPicPr preferRelativeResize="0"/>
          <p:nvPr/>
        </p:nvPicPr>
        <p:blipFill rotWithShape="1">
          <a:blip r:embed="rId5">
            <a:alphaModFix/>
          </a:blip>
          <a:srcRect b="0" l="0" r="0" t="0"/>
          <a:stretch/>
        </p:blipFill>
        <p:spPr>
          <a:xfrm>
            <a:off x="2230913" y="3501009"/>
            <a:ext cx="4682171" cy="6177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Case 3: Light-Heavy Interaction</a:t>
            </a:r>
            <a:endParaRPr/>
          </a:p>
        </p:txBody>
      </p:sp>
      <p:sp>
        <p:nvSpPr>
          <p:cNvPr id="411" name="Google Shape;411;p30"/>
          <p:cNvSpPr txBox="1"/>
          <p:nvPr>
            <p:ph idx="1" type="body"/>
          </p:nvPr>
        </p:nvSpPr>
        <p:spPr>
          <a:xfrm>
            <a:off x="457200" y="1600200"/>
            <a:ext cx="8229600" cy="4530725"/>
          </a:xfrm>
          <a:prstGeom prst="rect">
            <a:avLst/>
          </a:prstGeom>
          <a:blipFill rotWithShape="1">
            <a:blip r:embed="rId3">
              <a:alphaModFix/>
            </a:blip>
            <a:stretch>
              <a:fillRect b="0" l="-462" r="0" t="-1116"/>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412" name="Google Shape;412;p3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13" name="Google Shape;413;p3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4" name="Google Shape;414;p30"/>
          <p:cNvPicPr preferRelativeResize="0"/>
          <p:nvPr/>
        </p:nvPicPr>
        <p:blipFill rotWithShape="1">
          <a:blip r:embed="rId4">
            <a:alphaModFix/>
          </a:blip>
          <a:srcRect b="0" l="0" r="0" t="0"/>
          <a:stretch/>
        </p:blipFill>
        <p:spPr>
          <a:xfrm>
            <a:off x="2499233" y="2321837"/>
            <a:ext cx="4320480" cy="486814"/>
          </a:xfrm>
          <a:prstGeom prst="rect">
            <a:avLst/>
          </a:prstGeom>
          <a:noFill/>
          <a:ln>
            <a:noFill/>
          </a:ln>
        </p:spPr>
      </p:pic>
      <p:pic>
        <p:nvPicPr>
          <p:cNvPr id="415" name="Google Shape;415;p30"/>
          <p:cNvPicPr preferRelativeResize="0"/>
          <p:nvPr/>
        </p:nvPicPr>
        <p:blipFill rotWithShape="1">
          <a:blip r:embed="rId5">
            <a:alphaModFix/>
          </a:blip>
          <a:srcRect b="0" l="0" r="0" t="0"/>
          <a:stretch/>
        </p:blipFill>
        <p:spPr>
          <a:xfrm>
            <a:off x="457200" y="3530288"/>
            <a:ext cx="3642662" cy="513051"/>
          </a:xfrm>
          <a:prstGeom prst="rect">
            <a:avLst/>
          </a:prstGeom>
          <a:noFill/>
          <a:ln>
            <a:noFill/>
          </a:ln>
        </p:spPr>
      </p:pic>
      <p:pic>
        <p:nvPicPr>
          <p:cNvPr id="416" name="Google Shape;416;p30"/>
          <p:cNvPicPr preferRelativeResize="0"/>
          <p:nvPr/>
        </p:nvPicPr>
        <p:blipFill rotWithShape="1">
          <a:blip r:embed="rId6">
            <a:alphaModFix/>
          </a:blip>
          <a:srcRect b="0" l="0" r="0" t="0"/>
          <a:stretch/>
        </p:blipFill>
        <p:spPr>
          <a:xfrm>
            <a:off x="5012978" y="3530287"/>
            <a:ext cx="3642663" cy="5130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Case 4: Heavy-Light Interaction</a:t>
            </a:r>
            <a:endParaRPr/>
          </a:p>
        </p:txBody>
      </p:sp>
      <p:sp>
        <p:nvSpPr>
          <p:cNvPr id="423" name="Google Shape;423;p31"/>
          <p:cNvSpPr txBox="1"/>
          <p:nvPr>
            <p:ph idx="1" type="body"/>
          </p:nvPr>
        </p:nvSpPr>
        <p:spPr>
          <a:xfrm>
            <a:off x="457200" y="1600200"/>
            <a:ext cx="8229600" cy="4530725"/>
          </a:xfrm>
          <a:prstGeom prst="rect">
            <a:avLst/>
          </a:prstGeom>
          <a:blipFill rotWithShape="1">
            <a:blip r:embed="rId3">
              <a:alphaModFix/>
            </a:blip>
            <a:stretch>
              <a:fillRect b="-837" l="-462" r="0" t="-1115"/>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 </a:t>
            </a:r>
            <a:endParaRPr/>
          </a:p>
        </p:txBody>
      </p:sp>
      <p:sp>
        <p:nvSpPr>
          <p:cNvPr id="424" name="Google Shape;424;p3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25" name="Google Shape;425;p3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6" name="Google Shape;426;p31"/>
          <p:cNvPicPr preferRelativeResize="0"/>
          <p:nvPr/>
        </p:nvPicPr>
        <p:blipFill rotWithShape="1">
          <a:blip r:embed="rId4">
            <a:alphaModFix/>
          </a:blip>
          <a:srcRect b="0" l="0" r="0" t="0"/>
          <a:stretch/>
        </p:blipFill>
        <p:spPr>
          <a:xfrm>
            <a:off x="2593124" y="2090390"/>
            <a:ext cx="3953620" cy="359420"/>
          </a:xfrm>
          <a:prstGeom prst="rect">
            <a:avLst/>
          </a:prstGeom>
          <a:noFill/>
          <a:ln>
            <a:noFill/>
          </a:ln>
        </p:spPr>
      </p:pic>
      <p:pic>
        <p:nvPicPr>
          <p:cNvPr id="427" name="Google Shape;427;p31"/>
          <p:cNvPicPr preferRelativeResize="0"/>
          <p:nvPr/>
        </p:nvPicPr>
        <p:blipFill rotWithShape="1">
          <a:blip r:embed="rId5">
            <a:alphaModFix/>
          </a:blip>
          <a:srcRect b="0" l="0" r="0" t="0"/>
          <a:stretch/>
        </p:blipFill>
        <p:spPr>
          <a:xfrm>
            <a:off x="3131840" y="4077072"/>
            <a:ext cx="2643071" cy="354226"/>
          </a:xfrm>
          <a:prstGeom prst="rect">
            <a:avLst/>
          </a:prstGeom>
          <a:noFill/>
          <a:ln>
            <a:noFill/>
          </a:ln>
        </p:spPr>
      </p:pic>
      <p:pic>
        <p:nvPicPr>
          <p:cNvPr id="428" name="Google Shape;428;p31"/>
          <p:cNvPicPr preferRelativeResize="0"/>
          <p:nvPr/>
        </p:nvPicPr>
        <p:blipFill rotWithShape="1">
          <a:blip r:embed="rId6">
            <a:alphaModFix/>
          </a:blip>
          <a:srcRect b="0" l="0" r="0" t="0"/>
          <a:stretch/>
        </p:blipFill>
        <p:spPr>
          <a:xfrm>
            <a:off x="2724976" y="3377803"/>
            <a:ext cx="3689915" cy="32855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View Self-maintainability</a:t>
            </a:r>
            <a:endParaRPr/>
          </a:p>
        </p:txBody>
      </p:sp>
      <p:sp>
        <p:nvSpPr>
          <p:cNvPr id="435" name="Google Shape;435;p3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 view is self-maintainable if the base relations need not be accessed</a:t>
            </a:r>
            <a:endParaRPr/>
          </a:p>
          <a:p>
            <a:pPr indent="-285750" lvl="1" marL="742950" rtl="0" algn="l">
              <a:spcBef>
                <a:spcPts val="400"/>
              </a:spcBef>
              <a:spcAft>
                <a:spcPts val="0"/>
              </a:spcAft>
              <a:buSzPts val="1400"/>
              <a:buChar char="❑"/>
            </a:pPr>
            <a:r>
              <a:rPr lang="en-US"/>
              <a:t>Not the case for the Counting algorithm</a:t>
            </a:r>
            <a:endParaRPr/>
          </a:p>
          <a:p>
            <a:pPr indent="-342900" lvl="0" marL="342900" rtl="0" algn="l">
              <a:spcBef>
                <a:spcPts val="480"/>
              </a:spcBef>
              <a:spcAft>
                <a:spcPts val="0"/>
              </a:spcAft>
              <a:buClr>
                <a:srgbClr val="8C3C14"/>
              </a:buClr>
              <a:buSzPts val="1680"/>
              <a:buChar char="■"/>
            </a:pPr>
            <a:r>
              <a:rPr lang="en-US"/>
              <a:t>Self-maintainability depends on views’ expressiveness</a:t>
            </a:r>
            <a:endParaRPr/>
          </a:p>
          <a:p>
            <a:pPr indent="-285750" lvl="1" marL="742950" rtl="0" algn="l">
              <a:spcBef>
                <a:spcPts val="400"/>
              </a:spcBef>
              <a:spcAft>
                <a:spcPts val="0"/>
              </a:spcAft>
              <a:buSzPts val="1400"/>
              <a:buChar char="❑"/>
            </a:pPr>
            <a:r>
              <a:rPr lang="en-US"/>
              <a:t>Most SPJ views are often self-maintainable wrt. deletion and modification, but not wrt. insertion</a:t>
            </a:r>
            <a:endParaRPr/>
          </a:p>
          <a:p>
            <a:pPr indent="-285750" lvl="1" marL="742950" rtl="0" algn="l">
              <a:spcBef>
                <a:spcPts val="400"/>
              </a:spcBef>
              <a:spcAft>
                <a:spcPts val="0"/>
              </a:spcAft>
              <a:buSzPts val="1400"/>
              <a:buChar char="❑"/>
            </a:pPr>
            <a:r>
              <a:rPr lang="en-US"/>
              <a:t>Example: a view </a:t>
            </a:r>
            <a:r>
              <a:rPr i="1" lang="en-US"/>
              <a:t>V</a:t>
            </a:r>
            <a:r>
              <a:rPr lang="en-US"/>
              <a:t> is self-maintainable wrt to deletion in </a:t>
            </a:r>
            <a:r>
              <a:rPr i="1" lang="en-US"/>
              <a:t>R</a:t>
            </a:r>
            <a:r>
              <a:rPr lang="en-US"/>
              <a:t> if the key of </a:t>
            </a:r>
            <a:r>
              <a:rPr i="1" lang="en-US"/>
              <a:t>R</a:t>
            </a:r>
            <a:r>
              <a:rPr lang="en-US"/>
              <a:t> is included in </a:t>
            </a:r>
            <a:r>
              <a:rPr i="1" lang="en-US"/>
              <a:t>V</a:t>
            </a:r>
            <a:endParaRPr/>
          </a:p>
        </p:txBody>
      </p:sp>
      <p:sp>
        <p:nvSpPr>
          <p:cNvPr id="436" name="Google Shape;436;p3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37" name="Google Shape;437;p3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444" name="Google Shape;444;p33"/>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Distributed Data Control</a:t>
            </a:r>
            <a:endParaRPr/>
          </a:p>
          <a:p>
            <a:pPr indent="-285750" lvl="1" marL="742950" rtl="0" algn="l">
              <a:spcBef>
                <a:spcPts val="400"/>
              </a:spcBef>
              <a:spcAft>
                <a:spcPts val="0"/>
              </a:spcAft>
              <a:buClr>
                <a:srgbClr val="8C3C14"/>
              </a:buClr>
              <a:buSzPts val="1400"/>
              <a:buChar char="❑"/>
            </a:pPr>
            <a:r>
              <a:rPr lang="en-US">
                <a:solidFill>
                  <a:srgbClr val="1771A9"/>
                </a:solidFill>
              </a:rPr>
              <a:t>View management</a:t>
            </a:r>
            <a:endParaRPr/>
          </a:p>
          <a:p>
            <a:pPr indent="-285750" lvl="1" marL="742950" rtl="0" algn="l">
              <a:spcBef>
                <a:spcPts val="400"/>
              </a:spcBef>
              <a:spcAft>
                <a:spcPts val="0"/>
              </a:spcAft>
              <a:buSzPts val="1400"/>
              <a:buChar char="❑"/>
            </a:pPr>
            <a:r>
              <a:rPr lang="en-US">
                <a:solidFill>
                  <a:srgbClr val="1771A9"/>
                </a:solidFill>
              </a:rPr>
              <a:t>Data security</a:t>
            </a:r>
            <a:endParaRPr/>
          </a:p>
          <a:p>
            <a:pPr indent="-285750" lvl="1" marL="742950" rtl="0" algn="l">
              <a:spcBef>
                <a:spcPts val="400"/>
              </a:spcBef>
              <a:spcAft>
                <a:spcPts val="0"/>
              </a:spcAft>
              <a:buClr>
                <a:srgbClr val="8C3C14"/>
              </a:buClr>
              <a:buSzPts val="1400"/>
              <a:buChar char="❑"/>
            </a:pPr>
            <a:r>
              <a:rPr lang="en-US">
                <a:solidFill>
                  <a:srgbClr val="1771A9"/>
                </a:solidFill>
              </a:rPr>
              <a:t>Semantic integrity control</a:t>
            </a:r>
            <a:endParaRPr/>
          </a:p>
          <a:p>
            <a:pPr indent="-196850" lvl="1" marL="742950" rtl="0" algn="l">
              <a:spcBef>
                <a:spcPts val="400"/>
              </a:spcBef>
              <a:spcAft>
                <a:spcPts val="0"/>
              </a:spcAft>
              <a:buClr>
                <a:srgbClr val="8C3C14"/>
              </a:buClr>
              <a:buSzPts val="1400"/>
              <a:buNone/>
            </a:pPr>
            <a:r>
              <a:t/>
            </a:r>
            <a:endParaRPr>
              <a:solidFill>
                <a:srgbClr val="1771A9"/>
              </a:solidFill>
            </a:endParaRPr>
          </a:p>
        </p:txBody>
      </p:sp>
      <p:sp>
        <p:nvSpPr>
          <p:cNvPr id="445" name="Google Shape;445;p3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46" name="Google Shape;446;p3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Security</a:t>
            </a:r>
            <a:endParaRPr/>
          </a:p>
        </p:txBody>
      </p:sp>
      <p:sp>
        <p:nvSpPr>
          <p:cNvPr id="452" name="Google Shape;452;p3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Char char="■"/>
            </a:pPr>
            <a:r>
              <a:rPr lang="en-US"/>
              <a:t>Data protection</a:t>
            </a:r>
            <a:endParaRPr/>
          </a:p>
          <a:p>
            <a:pPr indent="-285750" lvl="1" marL="742950" rtl="0" algn="l">
              <a:lnSpc>
                <a:spcPct val="100000"/>
              </a:lnSpc>
              <a:spcBef>
                <a:spcPts val="800"/>
              </a:spcBef>
              <a:spcAft>
                <a:spcPts val="0"/>
              </a:spcAft>
              <a:buSzPts val="1400"/>
              <a:buChar char="❑"/>
            </a:pPr>
            <a:r>
              <a:rPr lang="en-US"/>
              <a:t>Prevents the physical content of data to be understood by unauthorized users</a:t>
            </a:r>
            <a:endParaRPr/>
          </a:p>
          <a:p>
            <a:pPr indent="-285750" lvl="1" marL="742950" rtl="0" algn="l">
              <a:lnSpc>
                <a:spcPct val="100000"/>
              </a:lnSpc>
              <a:spcBef>
                <a:spcPts val="800"/>
              </a:spcBef>
              <a:spcAft>
                <a:spcPts val="0"/>
              </a:spcAft>
              <a:buSzPts val="1400"/>
              <a:buChar char="❑"/>
            </a:pPr>
            <a:r>
              <a:rPr lang="en-US"/>
              <a:t>Uses encryption/decryption techniques (Public key)</a:t>
            </a:r>
            <a:endParaRPr/>
          </a:p>
          <a:p>
            <a:pPr indent="-342900" lvl="0" marL="342900" rtl="0" algn="l">
              <a:lnSpc>
                <a:spcPct val="100000"/>
              </a:lnSpc>
              <a:spcBef>
                <a:spcPts val="960"/>
              </a:spcBef>
              <a:spcAft>
                <a:spcPts val="0"/>
              </a:spcAft>
              <a:buSzPts val="1680"/>
              <a:buChar char="■"/>
            </a:pPr>
            <a:r>
              <a:rPr lang="en-US"/>
              <a:t>Access control</a:t>
            </a:r>
            <a:endParaRPr/>
          </a:p>
          <a:p>
            <a:pPr indent="-285750" lvl="1" marL="742950" rtl="0" algn="l">
              <a:lnSpc>
                <a:spcPct val="100000"/>
              </a:lnSpc>
              <a:spcBef>
                <a:spcPts val="800"/>
              </a:spcBef>
              <a:spcAft>
                <a:spcPts val="0"/>
              </a:spcAft>
              <a:buSzPts val="1400"/>
              <a:buChar char="❑"/>
            </a:pPr>
            <a:r>
              <a:rPr lang="en-US"/>
              <a:t>Only authorized users perform operations they are allowed to on database objects</a:t>
            </a:r>
            <a:endParaRPr/>
          </a:p>
          <a:p>
            <a:pPr indent="-285750" lvl="1" marL="742950" rtl="0" algn="l">
              <a:lnSpc>
                <a:spcPct val="100000"/>
              </a:lnSpc>
              <a:spcBef>
                <a:spcPts val="800"/>
              </a:spcBef>
              <a:spcAft>
                <a:spcPts val="0"/>
              </a:spcAft>
              <a:buSzPts val="1400"/>
              <a:buChar char="❑"/>
            </a:pPr>
            <a:r>
              <a:rPr lang="en-US"/>
              <a:t>Discretionary access control (DAC)</a:t>
            </a:r>
            <a:endParaRPr/>
          </a:p>
          <a:p>
            <a:pPr indent="-228600" lvl="2" marL="1143000" rtl="0" algn="l">
              <a:lnSpc>
                <a:spcPct val="100000"/>
              </a:lnSpc>
              <a:spcBef>
                <a:spcPts val="720"/>
              </a:spcBef>
              <a:spcAft>
                <a:spcPts val="0"/>
              </a:spcAft>
              <a:buSzPts val="1260"/>
              <a:buChar char="■"/>
            </a:pPr>
            <a:r>
              <a:rPr lang="en-US"/>
              <a:t>Long been provided by DBMS with authorization rules</a:t>
            </a:r>
            <a:endParaRPr/>
          </a:p>
          <a:p>
            <a:pPr indent="-285750" lvl="1" marL="742950" rtl="0" algn="l">
              <a:lnSpc>
                <a:spcPct val="100000"/>
              </a:lnSpc>
              <a:spcBef>
                <a:spcPts val="800"/>
              </a:spcBef>
              <a:spcAft>
                <a:spcPts val="0"/>
              </a:spcAft>
              <a:buSzPts val="1400"/>
              <a:buChar char="❑"/>
            </a:pPr>
            <a:r>
              <a:rPr lang="en-US"/>
              <a:t>Mandatory / Multilevel access control (MAC)</a:t>
            </a:r>
            <a:endParaRPr/>
          </a:p>
          <a:p>
            <a:pPr indent="-228600" lvl="2" marL="1143000" rtl="0" algn="l">
              <a:lnSpc>
                <a:spcPct val="100000"/>
              </a:lnSpc>
              <a:spcBef>
                <a:spcPts val="720"/>
              </a:spcBef>
              <a:spcAft>
                <a:spcPts val="0"/>
              </a:spcAft>
              <a:buSzPts val="1260"/>
              <a:buChar char="■"/>
            </a:pPr>
            <a:r>
              <a:rPr lang="en-US"/>
              <a:t>Increases security with security levels</a:t>
            </a:r>
            <a:endParaRPr/>
          </a:p>
        </p:txBody>
      </p:sp>
      <p:sp>
        <p:nvSpPr>
          <p:cNvPr id="453" name="Google Shape;453;p3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54" name="Google Shape;454;p3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Discretionary Access Control</a:t>
            </a:r>
            <a:endParaRPr/>
          </a:p>
        </p:txBody>
      </p:sp>
      <p:sp>
        <p:nvSpPr>
          <p:cNvPr id="461" name="Google Shape;461;p35"/>
          <p:cNvSpPr txBox="1"/>
          <p:nvPr>
            <p:ph idx="1" type="body"/>
          </p:nvPr>
        </p:nvSpPr>
        <p:spPr>
          <a:xfrm>
            <a:off x="250031" y="1556792"/>
            <a:ext cx="8643938" cy="47595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Main actors</a:t>
            </a:r>
            <a:endParaRPr/>
          </a:p>
          <a:p>
            <a:pPr indent="-285750" lvl="1" marL="742950" rtl="0" algn="l">
              <a:spcBef>
                <a:spcPts val="400"/>
              </a:spcBef>
              <a:spcAft>
                <a:spcPts val="0"/>
              </a:spcAft>
              <a:buSzPts val="1400"/>
              <a:buChar char="❑"/>
            </a:pPr>
            <a:r>
              <a:rPr lang="en-US"/>
              <a:t>Subjects (users, groups of users) who execute operations</a:t>
            </a:r>
            <a:endParaRPr/>
          </a:p>
          <a:p>
            <a:pPr indent="-285750" lvl="1" marL="742950" rtl="0" algn="l">
              <a:spcBef>
                <a:spcPts val="400"/>
              </a:spcBef>
              <a:spcAft>
                <a:spcPts val="0"/>
              </a:spcAft>
              <a:buSzPts val="1400"/>
              <a:buChar char="❑"/>
            </a:pPr>
            <a:r>
              <a:rPr lang="en-US"/>
              <a:t>Operations (in queries or application programs)</a:t>
            </a:r>
            <a:endParaRPr/>
          </a:p>
          <a:p>
            <a:pPr indent="-285750" lvl="1" marL="742950" rtl="0" algn="l">
              <a:spcBef>
                <a:spcPts val="400"/>
              </a:spcBef>
              <a:spcAft>
                <a:spcPts val="0"/>
              </a:spcAft>
              <a:buSzPts val="1400"/>
              <a:buChar char="❑"/>
            </a:pPr>
            <a:r>
              <a:rPr lang="en-US"/>
              <a:t>Objects, on which operations are performed</a:t>
            </a:r>
            <a:endParaRPr/>
          </a:p>
          <a:p>
            <a:pPr indent="-342900" lvl="0" marL="342900" rtl="0" algn="l">
              <a:spcBef>
                <a:spcPts val="480"/>
              </a:spcBef>
              <a:spcAft>
                <a:spcPts val="0"/>
              </a:spcAft>
              <a:buClr>
                <a:srgbClr val="8C3C14"/>
              </a:buClr>
              <a:buSzPts val="1680"/>
              <a:buChar char="■"/>
            </a:pPr>
            <a:r>
              <a:rPr lang="en-US"/>
              <a:t>Checking whether a subject may perform an op. on an object</a:t>
            </a:r>
            <a:endParaRPr/>
          </a:p>
          <a:p>
            <a:pPr indent="-285750" lvl="1" marL="742950" rtl="0" algn="l">
              <a:spcBef>
                <a:spcPts val="400"/>
              </a:spcBef>
              <a:spcAft>
                <a:spcPts val="0"/>
              </a:spcAft>
              <a:buSzPts val="1400"/>
              <a:buChar char="❑"/>
            </a:pPr>
            <a:r>
              <a:rPr lang="en-US"/>
              <a:t>Authorization= (subject, op. type, object def.)</a:t>
            </a:r>
            <a:endParaRPr/>
          </a:p>
          <a:p>
            <a:pPr indent="-285750" lvl="1" marL="742950" rtl="0" algn="l">
              <a:spcBef>
                <a:spcPts val="400"/>
              </a:spcBef>
              <a:spcAft>
                <a:spcPts val="0"/>
              </a:spcAft>
              <a:buSzPts val="1400"/>
              <a:buChar char="❑"/>
            </a:pPr>
            <a:r>
              <a:rPr lang="en-US"/>
              <a:t>Defined using GRANT OR REVOKE </a:t>
            </a:r>
            <a:r>
              <a:rPr lang="en-US" sz="1200"/>
              <a:t>[The revoking process is complex as it must be recursive.]</a:t>
            </a:r>
            <a:endParaRPr sz="1200"/>
          </a:p>
          <a:p>
            <a:pPr indent="-285750" lvl="1" marL="742950" rtl="0" algn="l">
              <a:spcBef>
                <a:spcPts val="400"/>
              </a:spcBef>
              <a:spcAft>
                <a:spcPts val="0"/>
              </a:spcAft>
              <a:buSzPts val="1400"/>
              <a:buChar char="❑"/>
            </a:pPr>
            <a:r>
              <a:rPr lang="en-US"/>
              <a:t>Centralized: one single user class (admin.) may grant or revoke</a:t>
            </a:r>
            <a:endParaRPr/>
          </a:p>
          <a:p>
            <a:pPr indent="-285750" lvl="1" marL="742950" rtl="0" algn="l">
              <a:spcBef>
                <a:spcPts val="400"/>
              </a:spcBef>
              <a:spcAft>
                <a:spcPts val="0"/>
              </a:spcAft>
              <a:buSzPts val="1400"/>
              <a:buChar char="❑"/>
            </a:pPr>
            <a:r>
              <a:rPr lang="en-US"/>
              <a:t>Decentralized, with op. type GRANT</a:t>
            </a:r>
            <a:endParaRPr/>
          </a:p>
          <a:p>
            <a:pPr indent="-228600" lvl="2" marL="1143000" rtl="0" algn="l">
              <a:spcBef>
                <a:spcPts val="360"/>
              </a:spcBef>
              <a:spcAft>
                <a:spcPts val="0"/>
              </a:spcAft>
              <a:buSzPts val="1260"/>
              <a:buChar char="■"/>
            </a:pPr>
            <a:r>
              <a:rPr lang="en-US"/>
              <a:t>More flexible but recursive revoking process which needs the hierarchy of grants</a:t>
            </a:r>
            <a:endParaRPr/>
          </a:p>
          <a:p>
            <a:pPr indent="-196850" lvl="1" marL="742950" rtl="0" algn="l">
              <a:spcBef>
                <a:spcPts val="400"/>
              </a:spcBef>
              <a:spcAft>
                <a:spcPts val="0"/>
              </a:spcAft>
              <a:buSzPts val="1400"/>
              <a:buNone/>
            </a:pPr>
            <a:r>
              <a:t/>
            </a:r>
            <a:endParaRPr/>
          </a:p>
          <a:p>
            <a:pPr indent="-196850" lvl="1" marL="742950" rtl="0" algn="l">
              <a:spcBef>
                <a:spcPts val="400"/>
              </a:spcBef>
              <a:spcAft>
                <a:spcPts val="0"/>
              </a:spcAft>
              <a:buSzPts val="1400"/>
              <a:buNone/>
            </a:pPr>
            <a:r>
              <a:t/>
            </a:r>
            <a:endParaRPr/>
          </a:p>
        </p:txBody>
      </p:sp>
      <p:sp>
        <p:nvSpPr>
          <p:cNvPr id="462" name="Google Shape;462;p3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63" name="Google Shape;463;p3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382ce90900c_0_36"/>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Discretionary Access Control</a:t>
            </a:r>
            <a:endParaRPr/>
          </a:p>
        </p:txBody>
      </p:sp>
      <p:sp>
        <p:nvSpPr>
          <p:cNvPr id="470" name="Google Shape;470;g382ce90900c_0_36"/>
          <p:cNvSpPr txBox="1"/>
          <p:nvPr>
            <p:ph idx="11" type="ftr"/>
          </p:nvPr>
        </p:nvSpPr>
        <p:spPr>
          <a:xfrm>
            <a:off x="405780" y="6356350"/>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71" name="Google Shape;471;g382ce90900c_0_36"/>
          <p:cNvSpPr txBox="1"/>
          <p:nvPr>
            <p:ph idx="12" type="sldNum"/>
          </p:nvPr>
        </p:nvSpPr>
        <p:spPr>
          <a:xfrm>
            <a:off x="673224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g382ce90900c_0_36"/>
          <p:cNvSpPr txBox="1"/>
          <p:nvPr/>
        </p:nvSpPr>
        <p:spPr>
          <a:xfrm>
            <a:off x="457200" y="1417525"/>
            <a:ext cx="3548400" cy="449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000">
                <a:solidFill>
                  <a:schemeClr val="dk1"/>
                </a:solidFill>
              </a:rPr>
              <a:t>Authorization matrix:</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lang="en-US" sz="2000">
                <a:solidFill>
                  <a:schemeClr val="dk1"/>
                </a:solidFill>
              </a:rPr>
              <a:t>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lnSpc>
                <a:spcPct val="115000"/>
              </a:lnSpc>
              <a:spcBef>
                <a:spcPts val="0"/>
              </a:spcBef>
              <a:spcAft>
                <a:spcPts val="0"/>
              </a:spcAft>
              <a:buNone/>
            </a:pPr>
            <a:r>
              <a:t/>
            </a:r>
            <a:endParaRPr sz="1700">
              <a:solidFill>
                <a:schemeClr val="dk1"/>
              </a:solidFill>
            </a:endParaRPr>
          </a:p>
          <a:p>
            <a:pPr indent="0" lvl="0" marL="0" rtl="0" algn="l">
              <a:lnSpc>
                <a:spcPct val="115000"/>
              </a:lnSpc>
              <a:spcBef>
                <a:spcPts val="0"/>
              </a:spcBef>
              <a:spcAft>
                <a:spcPts val="0"/>
              </a:spcAft>
              <a:buNone/>
            </a:pPr>
            <a:r>
              <a:rPr lang="en-US" sz="1700">
                <a:solidFill>
                  <a:schemeClr val="dk1"/>
                </a:solidFill>
              </a:rPr>
              <a:t>Role-based access control (RBAC)</a:t>
            </a:r>
            <a:endParaRPr sz="1700">
              <a:solidFill>
                <a:schemeClr val="dk1"/>
              </a:solidFill>
            </a:endParaRPr>
          </a:p>
        </p:txBody>
      </p:sp>
      <p:pic>
        <p:nvPicPr>
          <p:cNvPr id="473" name="Google Shape;473;g382ce90900c_0_36" title="Screenshot 2025-08-28 at 1.52.41 PM.png"/>
          <p:cNvPicPr preferRelativeResize="0"/>
          <p:nvPr/>
        </p:nvPicPr>
        <p:blipFill>
          <a:blip r:embed="rId3">
            <a:alphaModFix/>
          </a:blip>
          <a:stretch>
            <a:fillRect/>
          </a:stretch>
        </p:blipFill>
        <p:spPr>
          <a:xfrm>
            <a:off x="152400" y="1935025"/>
            <a:ext cx="8839197" cy="25091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Char char="■"/>
            </a:pPr>
            <a:r>
              <a:rPr lang="en-US"/>
              <a:t>Involves:</a:t>
            </a:r>
            <a:endParaRPr/>
          </a:p>
          <a:p>
            <a:pPr indent="-285750" lvl="1" marL="742950" rtl="0" algn="l">
              <a:lnSpc>
                <a:spcPct val="100000"/>
              </a:lnSpc>
              <a:spcBef>
                <a:spcPts val="1200"/>
              </a:spcBef>
              <a:spcAft>
                <a:spcPts val="0"/>
              </a:spcAft>
              <a:buSzPts val="1400"/>
              <a:buChar char="❑"/>
            </a:pPr>
            <a:r>
              <a:rPr lang="en-US"/>
              <a:t>View management</a:t>
            </a:r>
            <a:endParaRPr/>
          </a:p>
          <a:p>
            <a:pPr indent="-285750" lvl="1" marL="742950" rtl="0" algn="l">
              <a:lnSpc>
                <a:spcPct val="100000"/>
              </a:lnSpc>
              <a:spcBef>
                <a:spcPts val="1200"/>
              </a:spcBef>
              <a:spcAft>
                <a:spcPts val="0"/>
              </a:spcAft>
              <a:buSzPts val="1400"/>
              <a:buChar char="❑"/>
            </a:pPr>
            <a:r>
              <a:rPr lang="en-US"/>
              <a:t>Security control</a:t>
            </a:r>
            <a:endParaRPr/>
          </a:p>
          <a:p>
            <a:pPr indent="-285750" lvl="1" marL="742950" rtl="0" algn="l">
              <a:lnSpc>
                <a:spcPct val="100000"/>
              </a:lnSpc>
              <a:spcBef>
                <a:spcPts val="1200"/>
              </a:spcBef>
              <a:spcAft>
                <a:spcPts val="0"/>
              </a:spcAft>
              <a:buSzPts val="1400"/>
              <a:buChar char="❑"/>
            </a:pPr>
            <a:r>
              <a:rPr lang="en-US"/>
              <a:t>Integrity </a:t>
            </a:r>
            <a:r>
              <a:rPr lang="en-US">
                <a:solidFill>
                  <a:schemeClr val="dk2"/>
                </a:solidFill>
              </a:rPr>
              <a:t>control</a:t>
            </a:r>
            <a:endParaRPr/>
          </a:p>
          <a:p>
            <a:pPr indent="-342900" lvl="0" marL="342900" rtl="0" algn="l">
              <a:lnSpc>
                <a:spcPct val="100000"/>
              </a:lnSpc>
              <a:spcBef>
                <a:spcPts val="1440"/>
              </a:spcBef>
              <a:spcAft>
                <a:spcPts val="0"/>
              </a:spcAft>
              <a:buSzPts val="1680"/>
              <a:buChar char="■"/>
            </a:pPr>
            <a:r>
              <a:rPr lang="en-US"/>
              <a:t>Objective :</a:t>
            </a:r>
            <a:endParaRPr/>
          </a:p>
          <a:p>
            <a:pPr indent="-285750" lvl="1" marL="742950" rtl="0" algn="l">
              <a:lnSpc>
                <a:spcPct val="100000"/>
              </a:lnSpc>
              <a:spcBef>
                <a:spcPts val="1200"/>
              </a:spcBef>
              <a:spcAft>
                <a:spcPts val="0"/>
              </a:spcAft>
              <a:buSzPts val="1400"/>
              <a:buChar char="❑"/>
            </a:pPr>
            <a:r>
              <a:rPr lang="en-US"/>
              <a:t>Ensure that </a:t>
            </a:r>
            <a:r>
              <a:rPr lang="en-US">
                <a:solidFill>
                  <a:srgbClr val="FF0000"/>
                </a:solidFill>
              </a:rPr>
              <a:t>authorized</a:t>
            </a:r>
            <a:r>
              <a:rPr lang="en-US"/>
              <a:t> users perform </a:t>
            </a:r>
            <a:r>
              <a:rPr lang="en-US">
                <a:solidFill>
                  <a:srgbClr val="FF0000"/>
                </a:solidFill>
              </a:rPr>
              <a:t>correct</a:t>
            </a:r>
            <a:r>
              <a:rPr lang="en-US"/>
              <a:t> operations on the database, contributing to the maintenance of the database integrity.</a:t>
            </a:r>
            <a:endParaRPr/>
          </a:p>
        </p:txBody>
      </p:sp>
      <p:sp>
        <p:nvSpPr>
          <p:cNvPr id="101" name="Google Shape;101;p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Semantic Data Control</a:t>
            </a:r>
            <a:endParaRPr/>
          </a:p>
        </p:txBody>
      </p:sp>
      <p:sp>
        <p:nvSpPr>
          <p:cNvPr id="102" name="Google Shape;102;p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03" name="Google Shape;103;p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 with DAC</a:t>
            </a:r>
            <a:endParaRPr/>
          </a:p>
        </p:txBody>
      </p:sp>
      <p:sp>
        <p:nvSpPr>
          <p:cNvPr id="480" name="Google Shape;480;p3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 malicious user can access unauthorized data through an authorized user</a:t>
            </a:r>
            <a:endParaRPr/>
          </a:p>
          <a:p>
            <a:pPr indent="-342900" lvl="0" marL="342900" rtl="0" algn="l">
              <a:spcBef>
                <a:spcPts val="480"/>
              </a:spcBef>
              <a:spcAft>
                <a:spcPts val="0"/>
              </a:spcAft>
              <a:buClr>
                <a:srgbClr val="8C3C14"/>
              </a:buClr>
              <a:buSzPts val="1680"/>
              <a:buChar char="■"/>
            </a:pPr>
            <a:r>
              <a:rPr lang="en-US"/>
              <a:t>Example</a:t>
            </a:r>
            <a:endParaRPr/>
          </a:p>
          <a:p>
            <a:pPr indent="-285750" lvl="1" marL="742950" rtl="0" algn="l">
              <a:spcBef>
                <a:spcPts val="400"/>
              </a:spcBef>
              <a:spcAft>
                <a:spcPts val="0"/>
              </a:spcAft>
              <a:buSzPts val="1400"/>
              <a:buChar char="❑"/>
            </a:pPr>
            <a:r>
              <a:rPr lang="en-US"/>
              <a:t>User A has authorized access to </a:t>
            </a:r>
            <a:r>
              <a:rPr i="1" lang="en-US"/>
              <a:t>R</a:t>
            </a:r>
            <a:r>
              <a:rPr lang="en-US"/>
              <a:t> and </a:t>
            </a:r>
            <a:r>
              <a:rPr i="1" lang="en-US"/>
              <a:t>S</a:t>
            </a:r>
            <a:endParaRPr/>
          </a:p>
          <a:p>
            <a:pPr indent="-285750" lvl="1" marL="742950" rtl="0" algn="l">
              <a:spcBef>
                <a:spcPts val="400"/>
              </a:spcBef>
              <a:spcAft>
                <a:spcPts val="0"/>
              </a:spcAft>
              <a:buSzPts val="1400"/>
              <a:buChar char="❑"/>
            </a:pPr>
            <a:r>
              <a:rPr lang="en-US"/>
              <a:t>User B has authorized access to </a:t>
            </a:r>
            <a:r>
              <a:rPr i="1" lang="en-US"/>
              <a:t>S</a:t>
            </a:r>
            <a:r>
              <a:rPr lang="en-US"/>
              <a:t> only</a:t>
            </a:r>
            <a:endParaRPr/>
          </a:p>
          <a:p>
            <a:pPr indent="-285750" lvl="1" marL="742950" rtl="0" algn="l">
              <a:spcBef>
                <a:spcPts val="400"/>
              </a:spcBef>
              <a:spcAft>
                <a:spcPts val="0"/>
              </a:spcAft>
              <a:buSzPts val="1400"/>
              <a:buChar char="❑"/>
            </a:pPr>
            <a:r>
              <a:rPr lang="en-US"/>
              <a:t>B somehow manages to modify an application program used by A so it writes </a:t>
            </a:r>
            <a:r>
              <a:rPr i="1" lang="en-US"/>
              <a:t>R</a:t>
            </a:r>
            <a:r>
              <a:rPr lang="en-US"/>
              <a:t> data in </a:t>
            </a:r>
            <a:r>
              <a:rPr i="1" lang="en-US"/>
              <a:t>S</a:t>
            </a:r>
            <a:endParaRPr/>
          </a:p>
          <a:p>
            <a:pPr indent="-285750" lvl="1" marL="742950" rtl="0" algn="l">
              <a:spcBef>
                <a:spcPts val="400"/>
              </a:spcBef>
              <a:spcAft>
                <a:spcPts val="0"/>
              </a:spcAft>
              <a:buSzPts val="1400"/>
              <a:buChar char="❑"/>
            </a:pPr>
            <a:r>
              <a:rPr lang="en-US"/>
              <a:t>Then B can read unauthorized data  (in </a:t>
            </a:r>
            <a:r>
              <a:rPr i="1" lang="en-US"/>
              <a:t>S</a:t>
            </a:r>
            <a:r>
              <a:rPr lang="en-US"/>
              <a:t>) without violating authorization rules</a:t>
            </a:r>
            <a:endParaRPr/>
          </a:p>
          <a:p>
            <a:pPr indent="-342900" lvl="0" marL="342900" rtl="0" algn="l">
              <a:spcBef>
                <a:spcPts val="480"/>
              </a:spcBef>
              <a:spcAft>
                <a:spcPts val="0"/>
              </a:spcAft>
              <a:buClr>
                <a:srgbClr val="8C3C14"/>
              </a:buClr>
              <a:buSzPts val="1680"/>
              <a:buChar char="■"/>
            </a:pPr>
            <a:r>
              <a:rPr lang="en-US"/>
              <a:t>Solution: multilevel security based on the famous Bell and Lapuda model (MAC) for OS security</a:t>
            </a:r>
            <a:endParaRPr/>
          </a:p>
          <a:p>
            <a:pPr indent="-236220" lvl="0" marL="342900" rtl="0" algn="l">
              <a:spcBef>
                <a:spcPts val="480"/>
              </a:spcBef>
              <a:spcAft>
                <a:spcPts val="0"/>
              </a:spcAft>
              <a:buClr>
                <a:srgbClr val="8C3C14"/>
              </a:buClr>
              <a:buSzPts val="1680"/>
              <a:buNone/>
            </a:pPr>
            <a:r>
              <a:t/>
            </a:r>
            <a:endParaRPr/>
          </a:p>
        </p:txBody>
      </p:sp>
      <p:sp>
        <p:nvSpPr>
          <p:cNvPr id="481" name="Google Shape;481;p3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82" name="Google Shape;482;p3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Multilevel Access Control</a:t>
            </a:r>
            <a:endParaRPr/>
          </a:p>
        </p:txBody>
      </p:sp>
      <p:sp>
        <p:nvSpPr>
          <p:cNvPr id="489" name="Google Shape;489;p37"/>
          <p:cNvSpPr txBox="1"/>
          <p:nvPr>
            <p:ph idx="1" type="body"/>
          </p:nvPr>
        </p:nvSpPr>
        <p:spPr>
          <a:xfrm>
            <a:off x="241101" y="1859206"/>
            <a:ext cx="8643938" cy="47595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Different security levels (</a:t>
            </a:r>
            <a:r>
              <a:rPr i="1" lang="en-US"/>
              <a:t>clearances</a:t>
            </a:r>
            <a:r>
              <a:rPr lang="en-US"/>
              <a:t>)</a:t>
            </a:r>
            <a:endParaRPr/>
          </a:p>
          <a:p>
            <a:pPr indent="-285750" lvl="1" marL="742950" rtl="0" algn="l">
              <a:spcBef>
                <a:spcPts val="400"/>
              </a:spcBef>
              <a:spcAft>
                <a:spcPts val="0"/>
              </a:spcAft>
              <a:buSzPts val="1400"/>
              <a:buChar char="❑"/>
            </a:pPr>
            <a:r>
              <a:rPr i="1" lang="en-US"/>
              <a:t>Top Secret &gt; Secret &gt; Confidential &gt; Unclassified</a:t>
            </a:r>
            <a:endParaRPr/>
          </a:p>
          <a:p>
            <a:pPr indent="-342900" lvl="0" marL="342900" rtl="0" algn="l">
              <a:spcBef>
                <a:spcPts val="480"/>
              </a:spcBef>
              <a:spcAft>
                <a:spcPts val="0"/>
              </a:spcAft>
              <a:buClr>
                <a:srgbClr val="8C3C14"/>
              </a:buClr>
              <a:buSzPts val="1680"/>
              <a:buChar char="■"/>
            </a:pPr>
            <a:r>
              <a:rPr lang="en-US"/>
              <a:t>Access controlled by 2 rules:</a:t>
            </a:r>
            <a:endParaRPr/>
          </a:p>
          <a:p>
            <a:pPr indent="-285750" lvl="1" marL="742950" rtl="0" algn="l">
              <a:spcBef>
                <a:spcPts val="400"/>
              </a:spcBef>
              <a:spcAft>
                <a:spcPts val="0"/>
              </a:spcAft>
              <a:buSzPts val="1400"/>
              <a:buChar char="❑"/>
            </a:pPr>
            <a:r>
              <a:rPr lang="en-US"/>
              <a:t>No read up</a:t>
            </a:r>
            <a:endParaRPr/>
          </a:p>
          <a:p>
            <a:pPr indent="-228600" lvl="2" marL="1143000" rtl="0" algn="l">
              <a:spcBef>
                <a:spcPts val="360"/>
              </a:spcBef>
              <a:spcAft>
                <a:spcPts val="0"/>
              </a:spcAft>
              <a:buSzPts val="1260"/>
              <a:buChar char="■"/>
            </a:pPr>
            <a:r>
              <a:rPr lang="en-US"/>
              <a:t>subject </a:t>
            </a:r>
            <a:r>
              <a:rPr i="1" lang="en-US"/>
              <a:t>S</a:t>
            </a:r>
            <a:r>
              <a:rPr lang="en-US"/>
              <a:t> is allowed to read an object of level </a:t>
            </a:r>
            <a:r>
              <a:rPr i="1" lang="en-US"/>
              <a:t>L</a:t>
            </a:r>
            <a:r>
              <a:rPr lang="en-US"/>
              <a:t> only if </a:t>
            </a:r>
            <a:r>
              <a:rPr i="1" lang="en-US"/>
              <a:t>level(S) ≥ L </a:t>
            </a:r>
            <a:endParaRPr/>
          </a:p>
          <a:p>
            <a:pPr indent="-228600" lvl="2" marL="1143000" rtl="0" algn="l">
              <a:spcBef>
                <a:spcPts val="360"/>
              </a:spcBef>
              <a:spcAft>
                <a:spcPts val="0"/>
              </a:spcAft>
              <a:buSzPts val="1260"/>
              <a:buChar char="■"/>
            </a:pPr>
            <a:r>
              <a:rPr lang="en-US"/>
              <a:t>Protect data from unauthorized disclosure, e.g. a subject with secret clearance cannot read top secret data</a:t>
            </a:r>
            <a:endParaRPr/>
          </a:p>
          <a:p>
            <a:pPr indent="-285750" lvl="1" marL="742950" rtl="0" algn="l">
              <a:spcBef>
                <a:spcPts val="400"/>
              </a:spcBef>
              <a:spcAft>
                <a:spcPts val="0"/>
              </a:spcAft>
              <a:buSzPts val="1400"/>
              <a:buChar char="❑"/>
            </a:pPr>
            <a:r>
              <a:rPr lang="en-US"/>
              <a:t>No write down:</a:t>
            </a:r>
            <a:endParaRPr/>
          </a:p>
          <a:p>
            <a:pPr indent="-228600" lvl="2" marL="1143000" rtl="0" algn="l">
              <a:spcBef>
                <a:spcPts val="360"/>
              </a:spcBef>
              <a:spcAft>
                <a:spcPts val="0"/>
              </a:spcAft>
              <a:buSzPts val="1260"/>
              <a:buChar char="■"/>
            </a:pPr>
            <a:r>
              <a:rPr lang="en-US"/>
              <a:t>subject </a:t>
            </a:r>
            <a:r>
              <a:rPr i="1" lang="en-US"/>
              <a:t>S</a:t>
            </a:r>
            <a:r>
              <a:rPr lang="en-US"/>
              <a:t> is allowed to write an object of level </a:t>
            </a:r>
            <a:r>
              <a:rPr i="1" lang="en-US"/>
              <a:t>L</a:t>
            </a:r>
            <a:r>
              <a:rPr lang="en-US"/>
              <a:t> only if </a:t>
            </a:r>
            <a:r>
              <a:rPr i="1" lang="en-US"/>
              <a:t>level(S) </a:t>
            </a:r>
            <a:r>
              <a:rPr lang="en-US"/>
              <a:t>≤</a:t>
            </a:r>
            <a:r>
              <a:rPr i="1" lang="en-US"/>
              <a:t> L </a:t>
            </a:r>
            <a:endParaRPr/>
          </a:p>
          <a:p>
            <a:pPr indent="-228600" lvl="2" marL="1143000" rtl="0" algn="l">
              <a:spcBef>
                <a:spcPts val="360"/>
              </a:spcBef>
              <a:spcAft>
                <a:spcPts val="0"/>
              </a:spcAft>
              <a:buSzPts val="1260"/>
              <a:buChar char="■"/>
            </a:pPr>
            <a:r>
              <a:rPr lang="en-US"/>
              <a:t>Protect data from unauthorized change, e.g. a subject with top secret clearance can only write top secret data but not secret data (which could then contain top secret data)</a:t>
            </a:r>
            <a:endParaRPr i="1"/>
          </a:p>
          <a:p>
            <a:pPr indent="-148589" lvl="2" marL="1143000" rtl="0" algn="l">
              <a:spcBef>
                <a:spcPts val="360"/>
              </a:spcBef>
              <a:spcAft>
                <a:spcPts val="0"/>
              </a:spcAft>
              <a:buSzPts val="1260"/>
              <a:buNone/>
            </a:pPr>
            <a:r>
              <a:t/>
            </a:r>
            <a:endParaRPr/>
          </a:p>
        </p:txBody>
      </p:sp>
      <p:sp>
        <p:nvSpPr>
          <p:cNvPr id="490" name="Google Shape;490;p3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491" name="Google Shape;491;p3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MAC in Relational DB</a:t>
            </a:r>
            <a:endParaRPr/>
          </a:p>
        </p:txBody>
      </p:sp>
      <p:sp>
        <p:nvSpPr>
          <p:cNvPr id="498" name="Google Shape;498;p3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 relation can be classified at different levels:</a:t>
            </a:r>
            <a:endParaRPr/>
          </a:p>
          <a:p>
            <a:pPr indent="-285750" lvl="1" marL="742950" rtl="0" algn="l">
              <a:spcBef>
                <a:spcPts val="400"/>
              </a:spcBef>
              <a:spcAft>
                <a:spcPts val="0"/>
              </a:spcAft>
              <a:buSzPts val="1400"/>
              <a:buChar char="❑"/>
            </a:pPr>
            <a:r>
              <a:rPr lang="en-US"/>
              <a:t>Relation: all tuples have the same clearance</a:t>
            </a:r>
            <a:endParaRPr/>
          </a:p>
          <a:p>
            <a:pPr indent="-285750" lvl="1" marL="742950" rtl="0" algn="l">
              <a:spcBef>
                <a:spcPts val="400"/>
              </a:spcBef>
              <a:spcAft>
                <a:spcPts val="0"/>
              </a:spcAft>
              <a:buSzPts val="1400"/>
              <a:buChar char="❑"/>
            </a:pPr>
            <a:r>
              <a:rPr lang="en-US"/>
              <a:t>Tuple: every tuple has a clearance</a:t>
            </a:r>
            <a:endParaRPr/>
          </a:p>
          <a:p>
            <a:pPr indent="-285750" lvl="1" marL="742950" rtl="0" algn="l">
              <a:spcBef>
                <a:spcPts val="400"/>
              </a:spcBef>
              <a:spcAft>
                <a:spcPts val="0"/>
              </a:spcAft>
              <a:buSzPts val="1400"/>
              <a:buChar char="❑"/>
            </a:pPr>
            <a:r>
              <a:rPr lang="en-US"/>
              <a:t>Attribute: every attribute has a clearance</a:t>
            </a:r>
            <a:endParaRPr/>
          </a:p>
          <a:p>
            <a:pPr indent="-342900" lvl="0" marL="342900" rtl="0" algn="l">
              <a:spcBef>
                <a:spcPts val="480"/>
              </a:spcBef>
              <a:spcAft>
                <a:spcPts val="0"/>
              </a:spcAft>
              <a:buClr>
                <a:srgbClr val="8C3C14"/>
              </a:buClr>
              <a:buSzPts val="1680"/>
              <a:buChar char="■"/>
            </a:pPr>
            <a:r>
              <a:rPr lang="en-US"/>
              <a:t>A classified relation is thus multilevel</a:t>
            </a:r>
            <a:endParaRPr/>
          </a:p>
          <a:p>
            <a:pPr indent="-285750" lvl="1" marL="742950" rtl="0" algn="l">
              <a:spcBef>
                <a:spcPts val="400"/>
              </a:spcBef>
              <a:spcAft>
                <a:spcPts val="0"/>
              </a:spcAft>
              <a:buSzPts val="1400"/>
              <a:buChar char="❑"/>
            </a:pPr>
            <a:r>
              <a:rPr lang="en-US"/>
              <a:t>Appears differently (with different data) to subjects with different clearances</a:t>
            </a:r>
            <a:endParaRPr/>
          </a:p>
        </p:txBody>
      </p:sp>
      <p:sp>
        <p:nvSpPr>
          <p:cNvPr id="499" name="Google Shape;499;p3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00" name="Google Shape;500;p3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a:t>
            </a:r>
            <a:endParaRPr/>
          </a:p>
        </p:txBody>
      </p:sp>
      <p:graphicFrame>
        <p:nvGraphicFramePr>
          <p:cNvPr id="507" name="Google Shape;507;p39"/>
          <p:cNvGraphicFramePr/>
          <p:nvPr/>
        </p:nvGraphicFramePr>
        <p:xfrm>
          <a:off x="622812" y="2213865"/>
          <a:ext cx="3000000" cy="3000000"/>
        </p:xfrm>
        <a:graphic>
          <a:graphicData uri="http://schemas.openxmlformats.org/drawingml/2006/table">
            <a:tbl>
              <a:tblPr>
                <a:noFill/>
                <a:tableStyleId>{B81C1241-B1F1-4BA9-9AAD-069862990652}</a:tableStyleId>
              </a:tblPr>
              <a:tblGrid>
                <a:gridCol w="771525"/>
                <a:gridCol w="630225"/>
                <a:gridCol w="1963750"/>
                <a:gridCol w="666750"/>
                <a:gridCol w="1368425"/>
                <a:gridCol w="647700"/>
                <a:gridCol w="1316025"/>
                <a:gridCol w="700100"/>
              </a:tblGrid>
              <a:tr h="412750">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PNO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2"/>
                          </a:solidFill>
                          <a:latin typeface="Book Antiqua"/>
                          <a:ea typeface="Book Antiqua"/>
                          <a:cs typeface="Book Antiqua"/>
                          <a:sym typeface="Book Antiqua"/>
                        </a:rPr>
                        <a:t>SL1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SL2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BUDGET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SL3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LOC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SL4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00150">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P1</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P2</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Instrumentation</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DB Develop.</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CAD/CAM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150000</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135000</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250000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Montreal</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New York</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New York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08" name="Google Shape;508;p39"/>
          <p:cNvSpPr txBox="1"/>
          <p:nvPr/>
        </p:nvSpPr>
        <p:spPr>
          <a:xfrm>
            <a:off x="296782" y="1628776"/>
            <a:ext cx="3395479" cy="3519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87">
                <a:solidFill>
                  <a:srgbClr val="000000"/>
                </a:solidFill>
                <a:latin typeface="Book Antiqua"/>
                <a:ea typeface="Book Antiqua"/>
                <a:cs typeface="Book Antiqua"/>
                <a:sym typeface="Book Antiqua"/>
              </a:rPr>
              <a:t>PROJ*: classified at attribute level</a:t>
            </a:r>
            <a:endParaRPr/>
          </a:p>
        </p:txBody>
      </p:sp>
      <p:graphicFrame>
        <p:nvGraphicFramePr>
          <p:cNvPr id="509" name="Google Shape;509;p39"/>
          <p:cNvGraphicFramePr/>
          <p:nvPr/>
        </p:nvGraphicFramePr>
        <p:xfrm>
          <a:off x="611188" y="4581525"/>
          <a:ext cx="3000000" cy="3000000"/>
        </p:xfrm>
        <a:graphic>
          <a:graphicData uri="http://schemas.openxmlformats.org/drawingml/2006/table">
            <a:tbl>
              <a:tblPr>
                <a:noFill/>
                <a:tableStyleId>{B81C1241-B1F1-4BA9-9AAD-069862990652}</a:tableStyleId>
              </a:tblPr>
              <a:tblGrid>
                <a:gridCol w="771525"/>
                <a:gridCol w="630225"/>
                <a:gridCol w="1963750"/>
                <a:gridCol w="666750"/>
                <a:gridCol w="1368425"/>
                <a:gridCol w="647700"/>
                <a:gridCol w="1316025"/>
                <a:gridCol w="700100"/>
              </a:tblGrid>
              <a:tr h="412750">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PNO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SL1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rgbClr val="000000"/>
                          </a:solidFill>
                          <a:latin typeface="Book Antiqua"/>
                          <a:ea typeface="Book Antiqua"/>
                          <a:cs typeface="Book Antiqua"/>
                          <a:sym typeface="Book Antiqua"/>
                        </a:rPr>
                        <a:t>PNAME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SL2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BUDGET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SL3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LOC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SL4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9775">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P1</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P2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rgbClr val="000000"/>
                          </a:solidFill>
                          <a:latin typeface="Book Antiqua"/>
                          <a:ea typeface="Book Antiqua"/>
                          <a:cs typeface="Book Antiqua"/>
                          <a:sym typeface="Book Antiqua"/>
                        </a:rPr>
                        <a:t>Instrumentation</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rgbClr val="000000"/>
                          </a:solidFill>
                          <a:latin typeface="Book Antiqua"/>
                          <a:ea typeface="Book Antiqua"/>
                          <a:cs typeface="Book Antiqua"/>
                          <a:sym typeface="Book Antiqua"/>
                        </a:rPr>
                        <a:t>DB Develop.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150000</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Montreal</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Null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p>
                      <a:pPr indent="0" lvl="0" marL="0" marR="0" rtl="0" algn="l">
                        <a:lnSpc>
                          <a:spcPct val="90000"/>
                        </a:lnSpc>
                        <a:spcBef>
                          <a:spcPts val="540"/>
                        </a:spcBef>
                        <a:spcAft>
                          <a:spcPts val="0"/>
                        </a:spcAft>
                        <a:buClr>
                          <a:schemeClr val="accent2"/>
                        </a:buClr>
                        <a:buSzPts val="1350"/>
                        <a:buFont typeface="Arial"/>
                        <a:buNone/>
                      </a:pPr>
                      <a:r>
                        <a:rPr b="0" i="0" lang="en-US" sz="1800" u="none" cap="none" strike="noStrike">
                          <a:solidFill>
                            <a:schemeClr val="dk1"/>
                          </a:solidFill>
                          <a:latin typeface="Book Antiqua"/>
                          <a:ea typeface="Book Antiqua"/>
                          <a:cs typeface="Book Antiqua"/>
                          <a:sym typeface="Book Antiqua"/>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10" name="Google Shape;510;p39"/>
          <p:cNvSpPr txBox="1"/>
          <p:nvPr/>
        </p:nvSpPr>
        <p:spPr>
          <a:xfrm>
            <a:off x="101932" y="4005263"/>
            <a:ext cx="5331907" cy="3519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87">
                <a:solidFill>
                  <a:srgbClr val="000000"/>
                </a:solidFill>
                <a:latin typeface="Book Antiqua"/>
                <a:ea typeface="Book Antiqua"/>
                <a:cs typeface="Book Antiqua"/>
                <a:sym typeface="Book Antiqua"/>
              </a:rPr>
              <a:t>PROJ* as seen by a subject with confidential clearance</a:t>
            </a:r>
            <a:endParaRPr/>
          </a:p>
        </p:txBody>
      </p:sp>
      <p:sp>
        <p:nvSpPr>
          <p:cNvPr id="511" name="Google Shape;511;p3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12" name="Google Shape;512;p39"/>
          <p:cNvSpPr txBox="1"/>
          <p:nvPr>
            <p:ph idx="12" type="sldNum"/>
          </p:nvPr>
        </p:nvSpPr>
        <p:spPr>
          <a:xfrm>
            <a:off x="6804248"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382ce90900c_0_47"/>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Example</a:t>
            </a:r>
            <a:endParaRPr/>
          </a:p>
        </p:txBody>
      </p:sp>
      <p:sp>
        <p:nvSpPr>
          <p:cNvPr id="519" name="Google Shape;519;g382ce90900c_0_47"/>
          <p:cNvSpPr txBox="1"/>
          <p:nvPr>
            <p:ph idx="11" type="ftr"/>
          </p:nvPr>
        </p:nvSpPr>
        <p:spPr>
          <a:xfrm>
            <a:off x="405780" y="6356350"/>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20" name="Google Shape;520;g382ce90900c_0_47"/>
          <p:cNvSpPr txBox="1"/>
          <p:nvPr>
            <p:ph idx="12" type="sldNum"/>
          </p:nvPr>
        </p:nvSpPr>
        <p:spPr>
          <a:xfrm>
            <a:off x="6804248"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1" name="Google Shape;521;g382ce90900c_0_47" title="Screenshot 2025-08-29 at 10.23.45 AM.png"/>
          <p:cNvPicPr preferRelativeResize="0"/>
          <p:nvPr/>
        </p:nvPicPr>
        <p:blipFill>
          <a:blip r:embed="rId3">
            <a:alphaModFix/>
          </a:blip>
          <a:stretch>
            <a:fillRect/>
          </a:stretch>
        </p:blipFill>
        <p:spPr>
          <a:xfrm>
            <a:off x="152400" y="1569913"/>
            <a:ext cx="8839200" cy="260828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Access Control</a:t>
            </a:r>
            <a:endParaRPr/>
          </a:p>
        </p:txBody>
      </p:sp>
      <p:sp>
        <p:nvSpPr>
          <p:cNvPr id="528" name="Google Shape;528;p40"/>
          <p:cNvSpPr txBox="1"/>
          <p:nvPr>
            <p:ph idx="1" type="body"/>
          </p:nvPr>
        </p:nvSpPr>
        <p:spPr>
          <a:xfrm>
            <a:off x="457200" y="1302025"/>
            <a:ext cx="8229600" cy="4828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700"/>
              <a:t>Remote user authentication is necessary since any site of a distributed DBMS</a:t>
            </a:r>
            <a:endParaRPr sz="1700"/>
          </a:p>
          <a:p>
            <a:pPr indent="0" lvl="0" marL="0" rtl="0" algn="l">
              <a:spcBef>
                <a:spcPts val="0"/>
              </a:spcBef>
              <a:spcAft>
                <a:spcPts val="0"/>
              </a:spcAft>
              <a:buNone/>
            </a:pPr>
            <a:r>
              <a:rPr lang="en-US" sz="1700"/>
              <a:t>may accept programs initiated, and authorized, at remote sites. To prevent remote access by unauthorized users or applications, users must also be identified and authenticated at the accessed site. Three solutions are possible for managing authentication</a:t>
            </a:r>
            <a:endParaRPr sz="1700"/>
          </a:p>
          <a:p>
            <a:pPr indent="0" lvl="0" marL="342900" rtl="0" algn="l">
              <a:spcBef>
                <a:spcPts val="0"/>
              </a:spcBef>
              <a:spcAft>
                <a:spcPts val="0"/>
              </a:spcAft>
              <a:buNone/>
            </a:pPr>
            <a:r>
              <a:t/>
            </a:r>
            <a:endParaRPr sz="1700"/>
          </a:p>
          <a:p>
            <a:pPr indent="-344170" lvl="0" marL="342900" rtl="0" algn="l">
              <a:spcBef>
                <a:spcPts val="0"/>
              </a:spcBef>
              <a:spcAft>
                <a:spcPts val="0"/>
              </a:spcAft>
              <a:buClr>
                <a:srgbClr val="8C3C14"/>
              </a:buClr>
              <a:buSzPts val="1700"/>
              <a:buChar char="■"/>
            </a:pPr>
            <a:r>
              <a:rPr lang="en-US" sz="1700"/>
              <a:t>Authentication information is maintained at a central site for global users which can then be authenticated only once and then accessed from multiple sites.</a:t>
            </a:r>
            <a:endParaRPr sz="1700"/>
          </a:p>
          <a:p>
            <a:pPr indent="0" lvl="0" marL="342900" rtl="0" algn="l">
              <a:spcBef>
                <a:spcPts val="0"/>
              </a:spcBef>
              <a:spcAft>
                <a:spcPts val="0"/>
              </a:spcAft>
              <a:buNone/>
            </a:pPr>
            <a:r>
              <a:t/>
            </a:r>
            <a:endParaRPr sz="1700"/>
          </a:p>
          <a:p>
            <a:pPr indent="-344170" lvl="0" marL="342900" rtl="0" algn="l">
              <a:spcBef>
                <a:spcPts val="0"/>
              </a:spcBef>
              <a:spcAft>
                <a:spcPts val="0"/>
              </a:spcAft>
              <a:buClr>
                <a:srgbClr val="8C3C14"/>
              </a:buClr>
              <a:buSzPts val="1700"/>
              <a:buChar char="■"/>
            </a:pPr>
            <a:r>
              <a:rPr lang="en-US" sz="1700"/>
              <a:t>The information for authenticating users (user name and password) is replicated at all sites in the catalog. Local programs, initiated at a remote site, must also indicate the user name and password.</a:t>
            </a:r>
            <a:endParaRPr sz="1700"/>
          </a:p>
          <a:p>
            <a:pPr indent="0" lvl="0" marL="342900" rtl="0" algn="l">
              <a:spcBef>
                <a:spcPts val="0"/>
              </a:spcBef>
              <a:spcAft>
                <a:spcPts val="0"/>
              </a:spcAft>
              <a:buNone/>
            </a:pPr>
            <a:r>
              <a:t/>
            </a:r>
            <a:endParaRPr sz="1700"/>
          </a:p>
          <a:p>
            <a:pPr indent="-344170" lvl="0" marL="342900" rtl="0" algn="l">
              <a:spcBef>
                <a:spcPts val="0"/>
              </a:spcBef>
              <a:spcAft>
                <a:spcPts val="0"/>
              </a:spcAft>
              <a:buClr>
                <a:srgbClr val="8C3C14"/>
              </a:buClr>
              <a:buSzPts val="1700"/>
              <a:buChar char="■"/>
            </a:pPr>
            <a:r>
              <a:rPr lang="en-US" sz="1700"/>
              <a:t>All sites of the distributed DBMS identify and authenticate themselves similar to the way users do. Intersite communication is thus protected by the use of the site password. Once the initiating site has been authenticated, there is no need for authenticating their remote users.</a:t>
            </a:r>
            <a:endParaRPr sz="1700"/>
          </a:p>
        </p:txBody>
      </p:sp>
      <p:sp>
        <p:nvSpPr>
          <p:cNvPr id="529" name="Google Shape;529;p4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30" name="Google Shape;530;p4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382ce90900c_0_59"/>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Access Control</a:t>
            </a:r>
            <a:endParaRPr/>
          </a:p>
        </p:txBody>
      </p:sp>
      <p:sp>
        <p:nvSpPr>
          <p:cNvPr id="537" name="Google Shape;537;g382ce90900c_0_59"/>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Additional problems in a distributed environment</a:t>
            </a:r>
            <a:endParaRPr/>
          </a:p>
          <a:p>
            <a:pPr indent="-285750" lvl="1" marL="742950" rtl="0" algn="l">
              <a:spcBef>
                <a:spcPts val="400"/>
              </a:spcBef>
              <a:spcAft>
                <a:spcPts val="0"/>
              </a:spcAft>
              <a:buSzPts val="1400"/>
              <a:buChar char="❑"/>
            </a:pPr>
            <a:r>
              <a:rPr lang="en-US"/>
              <a:t>Remote user authentication</a:t>
            </a:r>
            <a:endParaRPr/>
          </a:p>
          <a:p>
            <a:pPr indent="-228600" lvl="2" marL="1143000" rtl="0" algn="l">
              <a:spcBef>
                <a:spcPts val="360"/>
              </a:spcBef>
              <a:spcAft>
                <a:spcPts val="0"/>
              </a:spcAft>
              <a:buSzPts val="1260"/>
              <a:buChar char="■"/>
            </a:pPr>
            <a:r>
              <a:rPr lang="en-US"/>
              <a:t>Typically using a directory service</a:t>
            </a:r>
            <a:endParaRPr/>
          </a:p>
          <a:p>
            <a:pPr indent="-228600" lvl="3" marL="1600200" rtl="0" algn="l">
              <a:spcBef>
                <a:spcPts val="320"/>
              </a:spcBef>
              <a:spcAft>
                <a:spcPts val="0"/>
              </a:spcAft>
              <a:buSzPts val="1120"/>
              <a:buChar char="❑"/>
            </a:pPr>
            <a:r>
              <a:rPr lang="en-US"/>
              <a:t>Should be replicated at some sites for availability</a:t>
            </a:r>
            <a:endParaRPr/>
          </a:p>
          <a:p>
            <a:pPr indent="-285750" lvl="1" marL="742950" rtl="0" algn="l">
              <a:spcBef>
                <a:spcPts val="400"/>
              </a:spcBef>
              <a:spcAft>
                <a:spcPts val="0"/>
              </a:spcAft>
              <a:buSzPts val="1400"/>
              <a:buChar char="❑"/>
            </a:pPr>
            <a:r>
              <a:rPr lang="en-US"/>
              <a:t>Management of DAC rules</a:t>
            </a:r>
            <a:endParaRPr/>
          </a:p>
          <a:p>
            <a:pPr indent="-228600" lvl="2" marL="1143000" rtl="0" algn="l">
              <a:spcBef>
                <a:spcPts val="360"/>
              </a:spcBef>
              <a:spcAft>
                <a:spcPts val="0"/>
              </a:spcAft>
              <a:buSzPts val="1260"/>
              <a:buChar char="■"/>
            </a:pPr>
            <a:r>
              <a:rPr lang="en-US"/>
              <a:t>Problem if users’ group can span multiple sites</a:t>
            </a:r>
            <a:endParaRPr/>
          </a:p>
          <a:p>
            <a:pPr indent="-228600" lvl="3" marL="1600200" rtl="0" algn="l">
              <a:spcBef>
                <a:spcPts val="320"/>
              </a:spcBef>
              <a:spcAft>
                <a:spcPts val="0"/>
              </a:spcAft>
              <a:buSzPts val="1120"/>
              <a:buChar char="❑"/>
            </a:pPr>
            <a:r>
              <a:rPr lang="en-US"/>
              <a:t>Rules stored at some directory based on user groups location</a:t>
            </a:r>
            <a:endParaRPr/>
          </a:p>
          <a:p>
            <a:pPr indent="-228600" lvl="3" marL="1600200" rtl="0" algn="l">
              <a:spcBef>
                <a:spcPts val="320"/>
              </a:spcBef>
              <a:spcAft>
                <a:spcPts val="0"/>
              </a:spcAft>
              <a:buSzPts val="1120"/>
              <a:buChar char="❑"/>
            </a:pPr>
            <a:r>
              <a:rPr lang="en-US"/>
              <a:t>Accessing rules may incur remote queries</a:t>
            </a:r>
            <a:endParaRPr/>
          </a:p>
          <a:p>
            <a:pPr indent="-285750" lvl="1" marL="742950" rtl="0" algn="l">
              <a:spcBef>
                <a:spcPts val="400"/>
              </a:spcBef>
              <a:spcAft>
                <a:spcPts val="0"/>
              </a:spcAft>
              <a:buSzPts val="1400"/>
              <a:buChar char="❑"/>
            </a:pPr>
            <a:r>
              <a:rPr lang="en-US"/>
              <a:t>Covert channels in MAC</a:t>
            </a:r>
            <a:endParaRPr/>
          </a:p>
          <a:p>
            <a:pPr indent="0" lvl="0" marL="742950" rtl="0" algn="l">
              <a:spcBef>
                <a:spcPts val="400"/>
              </a:spcBef>
              <a:spcAft>
                <a:spcPts val="0"/>
              </a:spcAft>
              <a:buNone/>
            </a:pPr>
            <a:r>
              <a:t/>
            </a:r>
            <a:endParaRPr sz="1000"/>
          </a:p>
        </p:txBody>
      </p:sp>
      <p:sp>
        <p:nvSpPr>
          <p:cNvPr id="538" name="Google Shape;538;g382ce90900c_0_59"/>
          <p:cNvSpPr txBox="1"/>
          <p:nvPr>
            <p:ph idx="11" type="ftr"/>
          </p:nvPr>
        </p:nvSpPr>
        <p:spPr>
          <a:xfrm>
            <a:off x="405780" y="6356350"/>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39" name="Google Shape;539;g382ce90900c_0_59"/>
          <p:cNvSpPr txBox="1"/>
          <p:nvPr>
            <p:ph idx="12" type="sldNum"/>
          </p:nvPr>
        </p:nvSpPr>
        <p:spPr>
          <a:xfrm>
            <a:off x="673224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Covert Channels</a:t>
            </a:r>
            <a:endParaRPr/>
          </a:p>
        </p:txBody>
      </p:sp>
      <p:sp>
        <p:nvSpPr>
          <p:cNvPr id="546" name="Google Shape;546;p41"/>
          <p:cNvSpPr txBox="1"/>
          <p:nvPr>
            <p:ph idx="1" type="body"/>
          </p:nvPr>
        </p:nvSpPr>
        <p:spPr>
          <a:xfrm>
            <a:off x="395536" y="1196752"/>
            <a:ext cx="8219256" cy="496855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Indirect means to access unauthorized data</a:t>
            </a:r>
            <a:endParaRPr/>
          </a:p>
          <a:p>
            <a:pPr indent="-342900" lvl="0" marL="342900" rtl="0" algn="l">
              <a:spcBef>
                <a:spcPts val="480"/>
              </a:spcBef>
              <a:spcAft>
                <a:spcPts val="0"/>
              </a:spcAft>
              <a:buClr>
                <a:srgbClr val="8C3C14"/>
              </a:buClr>
              <a:buSzPts val="1680"/>
              <a:buChar char="■"/>
            </a:pPr>
            <a:r>
              <a:rPr lang="en-US"/>
              <a:t>Example</a:t>
            </a:r>
            <a:endParaRPr/>
          </a:p>
          <a:p>
            <a:pPr indent="-285750" lvl="1" marL="742950" rtl="0" algn="l">
              <a:spcBef>
                <a:spcPts val="400"/>
              </a:spcBef>
              <a:spcAft>
                <a:spcPts val="0"/>
              </a:spcAft>
              <a:buSzPts val="1400"/>
              <a:buChar char="❑"/>
            </a:pPr>
            <a:r>
              <a:rPr lang="en-US"/>
              <a:t>Consider a simple DDB with 2 sites: C (confidential) and S (secret)</a:t>
            </a:r>
            <a:endParaRPr/>
          </a:p>
          <a:p>
            <a:pPr indent="-285750" lvl="1" marL="742950" rtl="0" algn="l">
              <a:spcBef>
                <a:spcPts val="400"/>
              </a:spcBef>
              <a:spcAft>
                <a:spcPts val="0"/>
              </a:spcAft>
              <a:buSzPts val="1400"/>
              <a:buChar char="❑"/>
            </a:pPr>
            <a:r>
              <a:rPr lang="en-US"/>
              <a:t>Following the “no write down” rule, an update from a subject with secret clearance can only be sent to S</a:t>
            </a:r>
            <a:endParaRPr/>
          </a:p>
          <a:p>
            <a:pPr indent="-285750" lvl="1" marL="742950" rtl="0" algn="l">
              <a:spcBef>
                <a:spcPts val="400"/>
              </a:spcBef>
              <a:spcAft>
                <a:spcPts val="0"/>
              </a:spcAft>
              <a:buSzPts val="1400"/>
              <a:buChar char="❑"/>
            </a:pPr>
            <a:r>
              <a:rPr lang="en-US"/>
              <a:t>Following the “no read up” rule, a read query from the same subject can be sent to both C and S</a:t>
            </a:r>
            <a:endParaRPr/>
          </a:p>
          <a:p>
            <a:pPr indent="-285750" lvl="1" marL="742950" rtl="0" algn="l">
              <a:spcBef>
                <a:spcPts val="400"/>
              </a:spcBef>
              <a:spcAft>
                <a:spcPts val="0"/>
              </a:spcAft>
              <a:buSzPts val="1400"/>
              <a:buChar char="❑"/>
            </a:pPr>
            <a:r>
              <a:rPr lang="en-US"/>
              <a:t>But the query may contain secret information (e.g. in a select predicate), so is a potential covert channel</a:t>
            </a:r>
            <a:endParaRPr/>
          </a:p>
          <a:p>
            <a:pPr indent="-342900" lvl="0" marL="342900" rtl="0" algn="l">
              <a:spcBef>
                <a:spcPts val="480"/>
              </a:spcBef>
              <a:spcAft>
                <a:spcPts val="0"/>
              </a:spcAft>
              <a:buClr>
                <a:srgbClr val="8C3C14"/>
              </a:buClr>
              <a:buSzPts val="1680"/>
              <a:buChar char="■"/>
            </a:pPr>
            <a:r>
              <a:rPr lang="en-US"/>
              <a:t>Solution: replicate part of the DB</a:t>
            </a:r>
            <a:endParaRPr/>
          </a:p>
          <a:p>
            <a:pPr indent="-285750" lvl="1" marL="742950" rtl="0" algn="l">
              <a:spcBef>
                <a:spcPts val="400"/>
              </a:spcBef>
              <a:spcAft>
                <a:spcPts val="0"/>
              </a:spcAft>
              <a:buSzPts val="1400"/>
              <a:buChar char="❑"/>
            </a:pPr>
            <a:r>
              <a:rPr lang="en-US"/>
              <a:t>So that a site at security level </a:t>
            </a:r>
            <a:r>
              <a:rPr i="1" lang="en-US"/>
              <a:t>L </a:t>
            </a:r>
            <a:r>
              <a:rPr lang="en-US"/>
              <a:t>contains all data that a subject at level </a:t>
            </a:r>
            <a:r>
              <a:rPr i="1" lang="en-US"/>
              <a:t>L</a:t>
            </a:r>
            <a:r>
              <a:rPr lang="en-US"/>
              <a:t> can access (e.g. S above would replicate the confidential data so it can entirely process secret queries)</a:t>
            </a:r>
            <a:endParaRPr/>
          </a:p>
          <a:p>
            <a:pPr indent="-196850" lvl="1" marL="742950" rtl="0" algn="l">
              <a:spcBef>
                <a:spcPts val="400"/>
              </a:spcBef>
              <a:spcAft>
                <a:spcPts val="0"/>
              </a:spcAft>
              <a:buSzPts val="1400"/>
              <a:buNone/>
            </a:pPr>
            <a:r>
              <a:t/>
            </a:r>
            <a:endParaRPr/>
          </a:p>
          <a:p>
            <a:pPr indent="-196850" lvl="1" marL="742950" rtl="0" algn="l">
              <a:spcBef>
                <a:spcPts val="400"/>
              </a:spcBef>
              <a:spcAft>
                <a:spcPts val="0"/>
              </a:spcAft>
              <a:buSzPts val="1400"/>
              <a:buNone/>
            </a:pPr>
            <a:r>
              <a:t/>
            </a:r>
            <a:endParaRPr/>
          </a:p>
        </p:txBody>
      </p:sp>
      <p:sp>
        <p:nvSpPr>
          <p:cNvPr id="547" name="Google Shape;547;p4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48" name="Google Shape;548;p4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555" name="Google Shape;555;p42"/>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Distributed Data Control</a:t>
            </a:r>
            <a:endParaRPr/>
          </a:p>
          <a:p>
            <a:pPr indent="-285750" lvl="1" marL="742950" rtl="0" algn="l">
              <a:spcBef>
                <a:spcPts val="400"/>
              </a:spcBef>
              <a:spcAft>
                <a:spcPts val="0"/>
              </a:spcAft>
              <a:buClr>
                <a:srgbClr val="8C3C14"/>
              </a:buClr>
              <a:buSzPts val="1400"/>
              <a:buChar char="❑"/>
            </a:pPr>
            <a:r>
              <a:rPr lang="en-US">
                <a:solidFill>
                  <a:srgbClr val="1771A9"/>
                </a:solidFill>
              </a:rPr>
              <a:t>View management</a:t>
            </a:r>
            <a:endParaRPr/>
          </a:p>
          <a:p>
            <a:pPr indent="-285750" lvl="1" marL="742950" rtl="0" algn="l">
              <a:spcBef>
                <a:spcPts val="400"/>
              </a:spcBef>
              <a:spcAft>
                <a:spcPts val="0"/>
              </a:spcAft>
              <a:buClr>
                <a:srgbClr val="8C3C14"/>
              </a:buClr>
              <a:buSzPts val="1400"/>
              <a:buChar char="❑"/>
            </a:pPr>
            <a:r>
              <a:rPr lang="en-US">
                <a:solidFill>
                  <a:srgbClr val="1771A9"/>
                </a:solidFill>
              </a:rPr>
              <a:t>Data security</a:t>
            </a:r>
            <a:endParaRPr/>
          </a:p>
          <a:p>
            <a:pPr indent="-285750" lvl="1" marL="742950" rtl="0" algn="l">
              <a:spcBef>
                <a:spcPts val="400"/>
              </a:spcBef>
              <a:spcAft>
                <a:spcPts val="0"/>
              </a:spcAft>
              <a:buSzPts val="1400"/>
              <a:buChar char="❑"/>
            </a:pPr>
            <a:r>
              <a:rPr lang="en-US">
                <a:solidFill>
                  <a:srgbClr val="1771A9"/>
                </a:solidFill>
              </a:rPr>
              <a:t>Semantic integrity control</a:t>
            </a:r>
            <a:endParaRPr/>
          </a:p>
          <a:p>
            <a:pPr indent="-196850" lvl="1" marL="742950" rtl="0" algn="l">
              <a:spcBef>
                <a:spcPts val="400"/>
              </a:spcBef>
              <a:spcAft>
                <a:spcPts val="0"/>
              </a:spcAft>
              <a:buSzPts val="1400"/>
              <a:buNone/>
            </a:pPr>
            <a:r>
              <a:t/>
            </a:r>
            <a:endParaRPr>
              <a:solidFill>
                <a:srgbClr val="1771A9"/>
              </a:solidFill>
            </a:endParaRPr>
          </a:p>
          <a:p>
            <a:pPr indent="-196850" lvl="1" marL="742950" rtl="0" algn="l">
              <a:spcBef>
                <a:spcPts val="400"/>
              </a:spcBef>
              <a:spcAft>
                <a:spcPts val="0"/>
              </a:spcAft>
              <a:buSzPts val="1400"/>
              <a:buNone/>
            </a:pPr>
            <a:r>
              <a:t/>
            </a:r>
            <a:endParaRPr>
              <a:solidFill>
                <a:srgbClr val="1771A9"/>
              </a:solidFill>
            </a:endParaRPr>
          </a:p>
          <a:p>
            <a:pPr indent="-196850" lvl="1" marL="742950" rtl="0" algn="l">
              <a:spcBef>
                <a:spcPts val="400"/>
              </a:spcBef>
              <a:spcAft>
                <a:spcPts val="0"/>
              </a:spcAft>
              <a:buClr>
                <a:srgbClr val="8C3C14"/>
              </a:buClr>
              <a:buSzPts val="1400"/>
              <a:buNone/>
            </a:pPr>
            <a:r>
              <a:t/>
            </a:r>
            <a:endParaRPr>
              <a:solidFill>
                <a:srgbClr val="1771A9"/>
              </a:solidFill>
            </a:endParaRPr>
          </a:p>
        </p:txBody>
      </p:sp>
      <p:sp>
        <p:nvSpPr>
          <p:cNvPr id="556" name="Google Shape;556;p4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57" name="Google Shape;557;p4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Semantic Integrity Control</a:t>
            </a:r>
            <a:endParaRPr/>
          </a:p>
        </p:txBody>
      </p:sp>
      <p:sp>
        <p:nvSpPr>
          <p:cNvPr id="563" name="Google Shape;563;p43"/>
          <p:cNvSpPr txBox="1"/>
          <p:nvPr>
            <p:ph idx="1" type="body"/>
          </p:nvPr>
        </p:nvSpPr>
        <p:spPr>
          <a:xfrm>
            <a:off x="457200" y="1556792"/>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Font typeface="Arial"/>
              <a:buNone/>
            </a:pPr>
            <a:r>
              <a:rPr lang="en-US"/>
              <a:t>Maintain database </a:t>
            </a:r>
            <a:r>
              <a:rPr lang="en-US">
                <a:solidFill>
                  <a:srgbClr val="FF0000"/>
                </a:solidFill>
              </a:rPr>
              <a:t>consistency</a:t>
            </a:r>
            <a:r>
              <a:rPr lang="en-US"/>
              <a:t> by enforcing a set of constraints defined on the database.</a:t>
            </a:r>
            <a:endParaRPr/>
          </a:p>
          <a:p>
            <a:pPr indent="-342900" lvl="0" marL="342900" rtl="0" algn="l">
              <a:lnSpc>
                <a:spcPct val="100000"/>
              </a:lnSpc>
              <a:spcBef>
                <a:spcPts val="1200"/>
              </a:spcBef>
              <a:spcAft>
                <a:spcPts val="0"/>
              </a:spcAft>
              <a:buSzPts val="1680"/>
              <a:buChar char="■"/>
            </a:pPr>
            <a:r>
              <a:rPr lang="en-US">
                <a:solidFill>
                  <a:schemeClr val="dk2"/>
                </a:solidFill>
              </a:rPr>
              <a:t>Structural constraints</a:t>
            </a:r>
            <a:endParaRPr/>
          </a:p>
          <a:p>
            <a:pPr indent="-285750" lvl="1" marL="742950" rtl="0" algn="l">
              <a:lnSpc>
                <a:spcPct val="100000"/>
              </a:lnSpc>
              <a:spcBef>
                <a:spcPts val="1000"/>
              </a:spcBef>
              <a:spcAft>
                <a:spcPts val="0"/>
              </a:spcAft>
              <a:buSzPts val="1400"/>
              <a:buChar char="❑"/>
            </a:pPr>
            <a:r>
              <a:rPr lang="en-US"/>
              <a:t>Basic semantic properties inherent to a data model e.g., unique key constraint in relational model</a:t>
            </a:r>
            <a:endParaRPr/>
          </a:p>
          <a:p>
            <a:pPr indent="-342900" lvl="0" marL="342900" rtl="0" algn="l">
              <a:lnSpc>
                <a:spcPct val="100000"/>
              </a:lnSpc>
              <a:spcBef>
                <a:spcPts val="1200"/>
              </a:spcBef>
              <a:spcAft>
                <a:spcPts val="0"/>
              </a:spcAft>
              <a:buSzPts val="1680"/>
              <a:buChar char="■"/>
            </a:pPr>
            <a:r>
              <a:rPr lang="en-US">
                <a:solidFill>
                  <a:schemeClr val="dk2"/>
                </a:solidFill>
              </a:rPr>
              <a:t>Behavioral constraints</a:t>
            </a:r>
            <a:endParaRPr/>
          </a:p>
          <a:p>
            <a:pPr indent="-285750" lvl="1" marL="742950" rtl="0" algn="l">
              <a:lnSpc>
                <a:spcPct val="100000"/>
              </a:lnSpc>
              <a:spcBef>
                <a:spcPts val="1000"/>
              </a:spcBef>
              <a:spcAft>
                <a:spcPts val="0"/>
              </a:spcAft>
              <a:buSzPts val="1400"/>
              <a:buChar char="❑"/>
            </a:pPr>
            <a:r>
              <a:rPr lang="en-US"/>
              <a:t>Regulate application behavior, e.g., dependencies in the relational model</a:t>
            </a:r>
            <a:endParaRPr/>
          </a:p>
          <a:p>
            <a:pPr indent="-342900" lvl="0" marL="342900" rtl="0" algn="l">
              <a:spcBef>
                <a:spcPts val="480"/>
              </a:spcBef>
              <a:spcAft>
                <a:spcPts val="0"/>
              </a:spcAft>
              <a:buClr>
                <a:srgbClr val="8C3C14"/>
              </a:buClr>
              <a:buSzPts val="1680"/>
              <a:buChar char="■"/>
            </a:pPr>
            <a:r>
              <a:rPr lang="en-US"/>
              <a:t>Two components</a:t>
            </a:r>
            <a:endParaRPr/>
          </a:p>
          <a:p>
            <a:pPr indent="-285750" lvl="1" marL="742950" rtl="0" algn="l">
              <a:spcBef>
                <a:spcPts val="400"/>
              </a:spcBef>
              <a:spcAft>
                <a:spcPts val="0"/>
              </a:spcAft>
              <a:buSzPts val="1400"/>
              <a:buChar char="❑"/>
            </a:pPr>
            <a:r>
              <a:rPr lang="en-US"/>
              <a:t>Integrity constraint specification</a:t>
            </a:r>
            <a:endParaRPr/>
          </a:p>
          <a:p>
            <a:pPr indent="-285750" lvl="1" marL="742950" rtl="0" algn="l">
              <a:spcBef>
                <a:spcPts val="400"/>
              </a:spcBef>
              <a:spcAft>
                <a:spcPts val="0"/>
              </a:spcAft>
              <a:buSzPts val="1400"/>
              <a:buChar char="❑"/>
            </a:pPr>
            <a:r>
              <a:rPr lang="en-US"/>
              <a:t>Integrity constraint enforcement</a:t>
            </a:r>
            <a:endParaRPr/>
          </a:p>
        </p:txBody>
      </p:sp>
      <p:sp>
        <p:nvSpPr>
          <p:cNvPr id="564" name="Google Shape;564;p4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65" name="Google Shape;565;p4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Outline</a:t>
            </a:r>
            <a:endParaRPr/>
          </a:p>
        </p:txBody>
      </p:sp>
      <p:sp>
        <p:nvSpPr>
          <p:cNvPr id="110" name="Google Shape;110;p5"/>
          <p:cNvSpPr txBox="1"/>
          <p:nvPr>
            <p:ph idx="1" type="body"/>
          </p:nvPr>
        </p:nvSpPr>
        <p:spPr>
          <a:xfrm>
            <a:off x="457200" y="1268760"/>
            <a:ext cx="8229600" cy="486216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8C3C14"/>
              </a:buClr>
              <a:buSzPts val="1680"/>
              <a:buChar char="■"/>
            </a:pPr>
            <a:r>
              <a:rPr lang="en-US">
                <a:solidFill>
                  <a:srgbClr val="1771A9"/>
                </a:solidFill>
              </a:rPr>
              <a:t>Distributed Data Control</a:t>
            </a:r>
            <a:endParaRPr/>
          </a:p>
          <a:p>
            <a:pPr indent="-285750" lvl="1" marL="742950" rtl="0" algn="l">
              <a:spcBef>
                <a:spcPts val="400"/>
              </a:spcBef>
              <a:spcAft>
                <a:spcPts val="0"/>
              </a:spcAft>
              <a:buSzPts val="1400"/>
              <a:buChar char="❑"/>
            </a:pPr>
            <a:r>
              <a:rPr lang="en-US">
                <a:solidFill>
                  <a:srgbClr val="1771A9"/>
                </a:solidFill>
              </a:rPr>
              <a:t>View management</a:t>
            </a:r>
            <a:endParaRPr/>
          </a:p>
          <a:p>
            <a:pPr indent="-285750" lvl="1" marL="742950" rtl="0" algn="l">
              <a:spcBef>
                <a:spcPts val="400"/>
              </a:spcBef>
              <a:spcAft>
                <a:spcPts val="0"/>
              </a:spcAft>
              <a:buClr>
                <a:srgbClr val="8C3C14"/>
              </a:buClr>
              <a:buSzPts val="1400"/>
              <a:buChar char="❑"/>
            </a:pPr>
            <a:r>
              <a:rPr lang="en-US">
                <a:solidFill>
                  <a:srgbClr val="1771A9"/>
                </a:solidFill>
              </a:rPr>
              <a:t>Data security</a:t>
            </a:r>
            <a:endParaRPr/>
          </a:p>
          <a:p>
            <a:pPr indent="-285750" lvl="1" marL="742950" rtl="0" algn="l">
              <a:spcBef>
                <a:spcPts val="400"/>
              </a:spcBef>
              <a:spcAft>
                <a:spcPts val="0"/>
              </a:spcAft>
              <a:buClr>
                <a:srgbClr val="8C3C14"/>
              </a:buClr>
              <a:buSzPts val="1400"/>
              <a:buChar char="❑"/>
            </a:pPr>
            <a:r>
              <a:rPr lang="en-US">
                <a:solidFill>
                  <a:srgbClr val="1771A9"/>
                </a:solidFill>
              </a:rPr>
              <a:t>Semantic integrity control</a:t>
            </a:r>
            <a:endParaRPr/>
          </a:p>
          <a:p>
            <a:pPr indent="-196850" lvl="1" marL="742950" rtl="0" algn="l">
              <a:spcBef>
                <a:spcPts val="400"/>
              </a:spcBef>
              <a:spcAft>
                <a:spcPts val="0"/>
              </a:spcAft>
              <a:buClr>
                <a:srgbClr val="8C3C14"/>
              </a:buClr>
              <a:buSzPts val="1400"/>
              <a:buNone/>
            </a:pPr>
            <a:r>
              <a:t/>
            </a:r>
            <a:endParaRPr>
              <a:solidFill>
                <a:srgbClr val="1771A9"/>
              </a:solidFill>
            </a:endParaRPr>
          </a:p>
        </p:txBody>
      </p:sp>
      <p:sp>
        <p:nvSpPr>
          <p:cNvPr id="111" name="Google Shape;111;p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12" name="Google Shape;112;p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Semantic Integrity Control</a:t>
            </a:r>
            <a:endParaRPr/>
          </a:p>
        </p:txBody>
      </p:sp>
      <p:sp>
        <p:nvSpPr>
          <p:cNvPr id="571" name="Google Shape;571;p44"/>
          <p:cNvSpPr txBox="1"/>
          <p:nvPr>
            <p:ph idx="1" type="body"/>
          </p:nvPr>
        </p:nvSpPr>
        <p:spPr>
          <a:xfrm>
            <a:off x="467544" y="1484784"/>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Char char="■"/>
            </a:pPr>
            <a:r>
              <a:rPr lang="en-US">
                <a:solidFill>
                  <a:schemeClr val="dk2"/>
                </a:solidFill>
              </a:rPr>
              <a:t>Procedural</a:t>
            </a:r>
            <a:endParaRPr/>
          </a:p>
          <a:p>
            <a:pPr indent="-285750" lvl="1" marL="742950" rtl="0" algn="l">
              <a:spcBef>
                <a:spcPts val="800"/>
              </a:spcBef>
              <a:spcAft>
                <a:spcPts val="0"/>
              </a:spcAft>
              <a:buSzPts val="1400"/>
              <a:buChar char="❑"/>
            </a:pPr>
            <a:r>
              <a:rPr lang="en-US"/>
              <a:t>Control embedded in each application program</a:t>
            </a:r>
            <a:endParaRPr/>
          </a:p>
          <a:p>
            <a:pPr indent="-342900" lvl="0" marL="342900" rtl="0" algn="l">
              <a:lnSpc>
                <a:spcPct val="100000"/>
              </a:lnSpc>
              <a:spcBef>
                <a:spcPts val="960"/>
              </a:spcBef>
              <a:spcAft>
                <a:spcPts val="0"/>
              </a:spcAft>
              <a:buSzPts val="1680"/>
              <a:buChar char="■"/>
            </a:pPr>
            <a:r>
              <a:rPr lang="en-US">
                <a:solidFill>
                  <a:schemeClr val="dk2"/>
                </a:solidFill>
              </a:rPr>
              <a:t>Declarative</a:t>
            </a:r>
            <a:endParaRPr/>
          </a:p>
          <a:p>
            <a:pPr indent="-285750" lvl="1" marL="742950" rtl="0" algn="l">
              <a:spcBef>
                <a:spcPts val="800"/>
              </a:spcBef>
              <a:spcAft>
                <a:spcPts val="0"/>
              </a:spcAft>
              <a:buSzPts val="1400"/>
              <a:buChar char="❑"/>
            </a:pPr>
            <a:r>
              <a:rPr lang="en-US"/>
              <a:t>Assertions in predicate calculus</a:t>
            </a:r>
            <a:endParaRPr/>
          </a:p>
          <a:p>
            <a:pPr indent="-285750" lvl="1" marL="742950" rtl="0" algn="l">
              <a:lnSpc>
                <a:spcPct val="100000"/>
              </a:lnSpc>
              <a:spcBef>
                <a:spcPts val="800"/>
              </a:spcBef>
              <a:spcAft>
                <a:spcPts val="0"/>
              </a:spcAft>
              <a:buSzPts val="1400"/>
              <a:buChar char="❑"/>
            </a:pPr>
            <a:r>
              <a:rPr lang="en-US"/>
              <a:t>Easy to define constraints</a:t>
            </a:r>
            <a:endParaRPr/>
          </a:p>
          <a:p>
            <a:pPr indent="-285750" lvl="1" marL="742950" rtl="0" algn="l">
              <a:lnSpc>
                <a:spcPct val="100000"/>
              </a:lnSpc>
              <a:spcBef>
                <a:spcPts val="800"/>
              </a:spcBef>
              <a:spcAft>
                <a:spcPts val="0"/>
              </a:spcAft>
              <a:buSzPts val="1400"/>
              <a:buChar char="❑"/>
            </a:pPr>
            <a:r>
              <a:rPr lang="en-US"/>
              <a:t>Definition of database consistency clear</a:t>
            </a:r>
            <a:endParaRPr/>
          </a:p>
          <a:p>
            <a:pPr indent="-285750" lvl="1" marL="742950" rtl="0" algn="l">
              <a:lnSpc>
                <a:spcPct val="100000"/>
              </a:lnSpc>
              <a:spcBef>
                <a:spcPts val="800"/>
              </a:spcBef>
              <a:spcAft>
                <a:spcPts val="0"/>
              </a:spcAft>
              <a:buSzPts val="1400"/>
              <a:buChar char="❑"/>
            </a:pPr>
            <a:r>
              <a:rPr lang="en-US"/>
              <a:t>But inefficient to check assertions for each update</a:t>
            </a:r>
            <a:endParaRPr/>
          </a:p>
          <a:p>
            <a:pPr indent="-228600" lvl="2" marL="1143000" rtl="0" algn="l">
              <a:lnSpc>
                <a:spcPct val="100000"/>
              </a:lnSpc>
              <a:spcBef>
                <a:spcPts val="720"/>
              </a:spcBef>
              <a:spcAft>
                <a:spcPts val="0"/>
              </a:spcAft>
              <a:buSzPts val="1260"/>
              <a:buChar char="■"/>
            </a:pPr>
            <a:r>
              <a:rPr lang="en-US"/>
              <a:t>Limit the search space</a:t>
            </a:r>
            <a:endParaRPr/>
          </a:p>
          <a:p>
            <a:pPr indent="-228600" lvl="2" marL="1143000" rtl="0" algn="l">
              <a:lnSpc>
                <a:spcPct val="100000"/>
              </a:lnSpc>
              <a:spcBef>
                <a:spcPts val="720"/>
              </a:spcBef>
              <a:spcAft>
                <a:spcPts val="0"/>
              </a:spcAft>
              <a:buSzPts val="1260"/>
              <a:buChar char="■"/>
            </a:pPr>
            <a:r>
              <a:rPr lang="en-US"/>
              <a:t>Decrease the number of data accesses/assertion</a:t>
            </a:r>
            <a:endParaRPr/>
          </a:p>
          <a:p>
            <a:pPr indent="-228600" lvl="2" marL="1143000" rtl="0" algn="l">
              <a:lnSpc>
                <a:spcPct val="100000"/>
              </a:lnSpc>
              <a:spcBef>
                <a:spcPts val="720"/>
              </a:spcBef>
              <a:spcAft>
                <a:spcPts val="0"/>
              </a:spcAft>
              <a:buSzPts val="1260"/>
              <a:buChar char="■"/>
            </a:pPr>
            <a:r>
              <a:rPr lang="en-US"/>
              <a:t>Preventive strategies</a:t>
            </a:r>
            <a:endParaRPr/>
          </a:p>
          <a:p>
            <a:pPr indent="-228600" lvl="2" marL="1143000" rtl="0" algn="l">
              <a:lnSpc>
                <a:spcPct val="100000"/>
              </a:lnSpc>
              <a:spcBef>
                <a:spcPts val="720"/>
              </a:spcBef>
              <a:spcAft>
                <a:spcPts val="0"/>
              </a:spcAft>
              <a:buSzPts val="1260"/>
              <a:buChar char="■"/>
            </a:pPr>
            <a:r>
              <a:rPr lang="en-US"/>
              <a:t>Checking at compile time</a:t>
            </a:r>
            <a:endParaRPr/>
          </a:p>
        </p:txBody>
      </p:sp>
      <p:sp>
        <p:nvSpPr>
          <p:cNvPr id="572" name="Google Shape;572;p4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73" name="Google Shape;573;p4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g382ce90900c_0_67"/>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Semantic Integrity Control</a:t>
            </a:r>
            <a:endParaRPr/>
          </a:p>
        </p:txBody>
      </p:sp>
      <p:sp>
        <p:nvSpPr>
          <p:cNvPr id="579" name="Google Shape;579;g382ce90900c_0_67"/>
          <p:cNvSpPr txBox="1"/>
          <p:nvPr>
            <p:ph idx="1" type="body"/>
          </p:nvPr>
        </p:nvSpPr>
        <p:spPr>
          <a:xfrm>
            <a:off x="467544" y="1484784"/>
            <a:ext cx="8229600" cy="4530600"/>
          </a:xfrm>
          <a:prstGeom prst="rect">
            <a:avLst/>
          </a:prstGeom>
          <a:noFill/>
          <a:ln>
            <a:noFill/>
          </a:ln>
        </p:spPr>
        <p:txBody>
          <a:bodyPr anchorCtr="0" anchor="t" bIns="45700" lIns="91425" spcFirstLastPara="1" rIns="91425" wrap="square" tIns="45700">
            <a:noAutofit/>
          </a:bodyPr>
          <a:lstStyle/>
          <a:p>
            <a:pPr indent="-356870" lvl="0" marL="342900" rtl="0" algn="l">
              <a:lnSpc>
                <a:spcPct val="100000"/>
              </a:lnSpc>
              <a:spcBef>
                <a:spcPts val="0"/>
              </a:spcBef>
              <a:spcAft>
                <a:spcPts val="0"/>
              </a:spcAft>
              <a:buSzPts val="1900"/>
              <a:buChar char="■"/>
            </a:pPr>
            <a:r>
              <a:rPr lang="en-US" sz="1900">
                <a:solidFill>
                  <a:schemeClr val="dk2"/>
                </a:solidFill>
              </a:rPr>
              <a:t>Various solutions have been investigated to design an integrity manager by combining optimization strategies. </a:t>
            </a:r>
            <a:endParaRPr sz="1900">
              <a:solidFill>
                <a:schemeClr val="dk2"/>
              </a:solidFill>
            </a:endParaRPr>
          </a:p>
          <a:p>
            <a:pPr indent="0" lvl="0" marL="0" rtl="0" algn="l">
              <a:lnSpc>
                <a:spcPct val="100000"/>
              </a:lnSpc>
              <a:spcBef>
                <a:spcPts val="0"/>
              </a:spcBef>
              <a:spcAft>
                <a:spcPts val="0"/>
              </a:spcAft>
              <a:buNone/>
            </a:pPr>
            <a:r>
              <a:t/>
            </a:r>
            <a:endParaRPr sz="1900">
              <a:solidFill>
                <a:schemeClr val="dk2"/>
              </a:solidFill>
            </a:endParaRPr>
          </a:p>
          <a:p>
            <a:pPr indent="-356870" lvl="0" marL="342900" rtl="0" algn="l">
              <a:lnSpc>
                <a:spcPct val="100000"/>
              </a:lnSpc>
              <a:spcBef>
                <a:spcPts val="0"/>
              </a:spcBef>
              <a:spcAft>
                <a:spcPts val="0"/>
              </a:spcAft>
              <a:buSzPts val="1900"/>
              <a:buChar char="■"/>
            </a:pPr>
            <a:r>
              <a:rPr lang="en-US" sz="1900">
                <a:solidFill>
                  <a:schemeClr val="dk2"/>
                </a:solidFill>
              </a:rPr>
              <a:t>Limit the number of constraints that need to be enforced, </a:t>
            </a:r>
            <a:endParaRPr sz="1900">
              <a:solidFill>
                <a:schemeClr val="dk2"/>
              </a:solidFill>
            </a:endParaRPr>
          </a:p>
          <a:p>
            <a:pPr indent="-356870" lvl="0" marL="342900" rtl="0" algn="l">
              <a:lnSpc>
                <a:spcPct val="100000"/>
              </a:lnSpc>
              <a:spcBef>
                <a:spcPts val="0"/>
              </a:spcBef>
              <a:spcAft>
                <a:spcPts val="0"/>
              </a:spcAft>
              <a:buSzPts val="1900"/>
              <a:buChar char="■"/>
            </a:pPr>
            <a:r>
              <a:rPr lang="en-US" sz="1900">
                <a:solidFill>
                  <a:schemeClr val="dk2"/>
                </a:solidFill>
              </a:rPr>
              <a:t>Decrease the number of data accesses to enforce a given constraint in the presence of an update transaction, </a:t>
            </a:r>
            <a:endParaRPr sz="1900">
              <a:solidFill>
                <a:schemeClr val="dk2"/>
              </a:solidFill>
            </a:endParaRPr>
          </a:p>
          <a:p>
            <a:pPr indent="-356870" lvl="0" marL="342900" rtl="0" algn="l">
              <a:lnSpc>
                <a:spcPct val="100000"/>
              </a:lnSpc>
              <a:spcBef>
                <a:spcPts val="0"/>
              </a:spcBef>
              <a:spcAft>
                <a:spcPts val="0"/>
              </a:spcAft>
              <a:buSzPts val="1900"/>
              <a:buChar char="■"/>
            </a:pPr>
            <a:r>
              <a:rPr lang="en-US" sz="1900">
                <a:solidFill>
                  <a:schemeClr val="dk2"/>
                </a:solidFill>
              </a:rPr>
              <a:t>Define a preventive strategy that detect inconsistencies in a way that avoids undoing updates,</a:t>
            </a:r>
            <a:endParaRPr sz="1900">
              <a:solidFill>
                <a:schemeClr val="dk2"/>
              </a:solidFill>
            </a:endParaRPr>
          </a:p>
          <a:p>
            <a:pPr indent="-356870" lvl="0" marL="342900" rtl="0" algn="l">
              <a:lnSpc>
                <a:spcPct val="100000"/>
              </a:lnSpc>
              <a:spcBef>
                <a:spcPts val="0"/>
              </a:spcBef>
              <a:spcAft>
                <a:spcPts val="0"/>
              </a:spcAft>
              <a:buSzPts val="1900"/>
              <a:buChar char="■"/>
            </a:pPr>
            <a:r>
              <a:rPr lang="en-US" sz="1900">
                <a:solidFill>
                  <a:schemeClr val="dk2"/>
                </a:solidFill>
              </a:rPr>
              <a:t>Perform as much integrity control as possible at compile time.</a:t>
            </a:r>
            <a:endParaRPr sz="1900">
              <a:solidFill>
                <a:schemeClr val="dk2"/>
              </a:solidFill>
            </a:endParaRPr>
          </a:p>
        </p:txBody>
      </p:sp>
      <p:sp>
        <p:nvSpPr>
          <p:cNvPr id="580" name="Google Shape;580;g382ce90900c_0_67"/>
          <p:cNvSpPr txBox="1"/>
          <p:nvPr>
            <p:ph idx="11" type="ftr"/>
          </p:nvPr>
        </p:nvSpPr>
        <p:spPr>
          <a:xfrm>
            <a:off x="405780" y="6356350"/>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81" name="Google Shape;581;g382ce90900c_0_67"/>
          <p:cNvSpPr txBox="1"/>
          <p:nvPr>
            <p:ph idx="12" type="sldNum"/>
          </p:nvPr>
        </p:nvSpPr>
        <p:spPr>
          <a:xfrm>
            <a:off x="673224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Constraint Specification Language</a:t>
            </a:r>
            <a:endParaRPr/>
          </a:p>
        </p:txBody>
      </p:sp>
      <p:sp>
        <p:nvSpPr>
          <p:cNvPr id="587" name="Google Shape;587;p45"/>
          <p:cNvSpPr txBox="1"/>
          <p:nvPr>
            <p:ph idx="1" type="body"/>
          </p:nvPr>
        </p:nvSpPr>
        <p:spPr>
          <a:xfrm>
            <a:off x="467544" y="1124744"/>
            <a:ext cx="8229600" cy="50405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Font typeface="Arial"/>
              <a:buNone/>
            </a:pPr>
            <a:r>
              <a:rPr lang="en-US">
                <a:solidFill>
                  <a:srgbClr val="FF0000"/>
                </a:solidFill>
              </a:rPr>
              <a:t>Predefined constraints</a:t>
            </a:r>
            <a:endParaRPr/>
          </a:p>
          <a:p>
            <a:pPr indent="-285750" lvl="1" marL="742950" rtl="0" algn="l">
              <a:lnSpc>
                <a:spcPct val="100000"/>
              </a:lnSpc>
              <a:spcBef>
                <a:spcPts val="800"/>
              </a:spcBef>
              <a:spcAft>
                <a:spcPts val="0"/>
              </a:spcAft>
              <a:buSzPts val="1400"/>
              <a:buFont typeface="Century Schoolbook"/>
              <a:buNone/>
            </a:pPr>
            <a:r>
              <a:rPr lang="en-US"/>
              <a:t>specify the more common constraints of the relational model</a:t>
            </a:r>
            <a:endParaRPr/>
          </a:p>
          <a:p>
            <a:pPr indent="-285750" lvl="1" marL="742950" rtl="0" algn="l">
              <a:lnSpc>
                <a:spcPct val="100000"/>
              </a:lnSpc>
              <a:spcBef>
                <a:spcPts val="800"/>
              </a:spcBef>
              <a:spcAft>
                <a:spcPts val="0"/>
              </a:spcAft>
              <a:buSzPts val="1400"/>
              <a:buChar char="❑"/>
            </a:pPr>
            <a:r>
              <a:rPr lang="en-US">
                <a:solidFill>
                  <a:schemeClr val="dk2"/>
                </a:solidFill>
              </a:rPr>
              <a:t>Not-null attribute</a:t>
            </a:r>
            <a:endParaRPr/>
          </a:p>
          <a:p>
            <a:pPr indent="0" lvl="2" marL="1143000" rtl="0" algn="l">
              <a:spcBef>
                <a:spcPts val="720"/>
              </a:spcBef>
              <a:spcAft>
                <a:spcPts val="0"/>
              </a:spcAft>
              <a:buSzPts val="1260"/>
              <a:buNone/>
            </a:pPr>
            <a:r>
              <a:rPr lang="en-US"/>
              <a:t>	</a:t>
            </a:r>
            <a:r>
              <a:rPr lang="en-US">
                <a:latin typeface="Courier"/>
                <a:ea typeface="Courier"/>
                <a:cs typeface="Courier"/>
                <a:sym typeface="Courier"/>
              </a:rPr>
              <a:t>ENO </a:t>
            </a:r>
            <a:r>
              <a:rPr b="1" lang="en-US">
                <a:latin typeface="Courier"/>
                <a:ea typeface="Courier"/>
                <a:cs typeface="Courier"/>
                <a:sym typeface="Courier"/>
              </a:rPr>
              <a:t>NOT NULL IN</a:t>
            </a:r>
            <a:r>
              <a:rPr lang="en-US">
                <a:latin typeface="Courier"/>
                <a:ea typeface="Courier"/>
                <a:cs typeface="Courier"/>
                <a:sym typeface="Courier"/>
              </a:rPr>
              <a:t> EMP</a:t>
            </a:r>
            <a:endParaRPr/>
          </a:p>
          <a:p>
            <a:pPr indent="-285750" lvl="1" marL="742950" rtl="0" algn="l">
              <a:lnSpc>
                <a:spcPct val="100000"/>
              </a:lnSpc>
              <a:spcBef>
                <a:spcPts val="800"/>
              </a:spcBef>
              <a:spcAft>
                <a:spcPts val="0"/>
              </a:spcAft>
              <a:buSzPts val="1400"/>
              <a:buChar char="❑"/>
            </a:pPr>
            <a:r>
              <a:rPr lang="en-US">
                <a:solidFill>
                  <a:schemeClr val="dk2"/>
                </a:solidFill>
              </a:rPr>
              <a:t>Unique key</a:t>
            </a:r>
            <a:endParaRPr/>
          </a:p>
          <a:p>
            <a:pPr indent="0" lvl="2" marL="1143000" rtl="0" algn="l">
              <a:spcBef>
                <a:spcPts val="720"/>
              </a:spcBef>
              <a:spcAft>
                <a:spcPts val="0"/>
              </a:spcAft>
              <a:buSzPts val="1260"/>
              <a:buNone/>
            </a:pPr>
            <a:r>
              <a:rPr lang="en-US"/>
              <a:t>	</a:t>
            </a:r>
            <a:r>
              <a:rPr lang="en-US">
                <a:latin typeface="Courier"/>
                <a:ea typeface="Courier"/>
                <a:cs typeface="Courier"/>
                <a:sym typeface="Courier"/>
              </a:rPr>
              <a:t>(ENO, PNO) </a:t>
            </a:r>
            <a:r>
              <a:rPr b="1" lang="en-US">
                <a:latin typeface="Courier"/>
                <a:ea typeface="Courier"/>
                <a:cs typeface="Courier"/>
                <a:sym typeface="Courier"/>
              </a:rPr>
              <a:t>UNIQUE IN</a:t>
            </a:r>
            <a:r>
              <a:rPr lang="en-US">
                <a:latin typeface="Courier"/>
                <a:ea typeface="Courier"/>
                <a:cs typeface="Courier"/>
                <a:sym typeface="Courier"/>
              </a:rPr>
              <a:t> ASG</a:t>
            </a:r>
            <a:endParaRPr/>
          </a:p>
          <a:p>
            <a:pPr indent="-285750" lvl="1" marL="742950" rtl="0" algn="l">
              <a:lnSpc>
                <a:spcPct val="100000"/>
              </a:lnSpc>
              <a:spcBef>
                <a:spcPts val="800"/>
              </a:spcBef>
              <a:spcAft>
                <a:spcPts val="0"/>
              </a:spcAft>
              <a:buSzPts val="1400"/>
              <a:buChar char="❑"/>
            </a:pPr>
            <a:r>
              <a:rPr lang="en-US">
                <a:solidFill>
                  <a:schemeClr val="dk2"/>
                </a:solidFill>
              </a:rPr>
              <a:t>Foreign key </a:t>
            </a:r>
            <a:endParaRPr/>
          </a:p>
          <a:p>
            <a:pPr indent="0" lvl="2" marL="1143000" rtl="0" algn="l">
              <a:spcBef>
                <a:spcPts val="720"/>
              </a:spcBef>
              <a:spcAft>
                <a:spcPts val="0"/>
              </a:spcAft>
              <a:buSzPts val="1260"/>
              <a:buNone/>
            </a:pPr>
            <a:r>
              <a:rPr lang="en-US"/>
              <a:t>A key in a relation </a:t>
            </a:r>
            <a:r>
              <a:rPr i="1" lang="en-US"/>
              <a:t>R</a:t>
            </a:r>
            <a:r>
              <a:rPr lang="en-US"/>
              <a:t> is a foreign key if it is a primary key of another relation </a:t>
            </a:r>
            <a:r>
              <a:rPr i="1" lang="en-US"/>
              <a:t>S</a:t>
            </a:r>
            <a:r>
              <a:rPr lang="en-US"/>
              <a:t> and the existence of any of its values in </a:t>
            </a:r>
            <a:r>
              <a:rPr i="1" lang="en-US"/>
              <a:t>R</a:t>
            </a:r>
            <a:r>
              <a:rPr lang="en-US"/>
              <a:t> is dependent upon the existence of the same value in </a:t>
            </a:r>
            <a:r>
              <a:rPr i="1" lang="en-US"/>
              <a:t>S</a:t>
            </a:r>
            <a:endParaRPr/>
          </a:p>
          <a:p>
            <a:pPr indent="0" lvl="2" marL="1143000" rtl="0" algn="l">
              <a:spcBef>
                <a:spcPts val="720"/>
              </a:spcBef>
              <a:spcAft>
                <a:spcPts val="0"/>
              </a:spcAft>
              <a:buSzPts val="1260"/>
              <a:buNone/>
            </a:pPr>
            <a:r>
              <a:rPr lang="en-US"/>
              <a:t>	</a:t>
            </a:r>
            <a:r>
              <a:rPr lang="en-US">
                <a:latin typeface="Courier"/>
                <a:ea typeface="Courier"/>
                <a:cs typeface="Courier"/>
                <a:sym typeface="Courier"/>
              </a:rPr>
              <a:t>PNO </a:t>
            </a:r>
            <a:r>
              <a:rPr b="1" lang="en-US">
                <a:latin typeface="Courier"/>
                <a:ea typeface="Courier"/>
                <a:cs typeface="Courier"/>
                <a:sym typeface="Courier"/>
              </a:rPr>
              <a:t>IN</a:t>
            </a:r>
            <a:r>
              <a:rPr lang="en-US">
                <a:latin typeface="Courier"/>
                <a:ea typeface="Courier"/>
                <a:cs typeface="Courier"/>
                <a:sym typeface="Courier"/>
              </a:rPr>
              <a:t> ASG </a:t>
            </a:r>
            <a:r>
              <a:rPr b="1" lang="en-US">
                <a:latin typeface="Courier"/>
                <a:ea typeface="Courier"/>
                <a:cs typeface="Courier"/>
                <a:sym typeface="Courier"/>
              </a:rPr>
              <a:t>REFERENCES </a:t>
            </a:r>
            <a:r>
              <a:rPr lang="en-US">
                <a:latin typeface="Courier"/>
                <a:ea typeface="Courier"/>
                <a:cs typeface="Courier"/>
                <a:sym typeface="Courier"/>
              </a:rPr>
              <a:t>PNO </a:t>
            </a:r>
            <a:r>
              <a:rPr b="1" lang="en-US">
                <a:latin typeface="Courier"/>
                <a:ea typeface="Courier"/>
                <a:cs typeface="Courier"/>
                <a:sym typeface="Courier"/>
              </a:rPr>
              <a:t>IN</a:t>
            </a:r>
            <a:r>
              <a:rPr lang="en-US">
                <a:latin typeface="Courier"/>
                <a:ea typeface="Courier"/>
                <a:cs typeface="Courier"/>
                <a:sym typeface="Courier"/>
              </a:rPr>
              <a:t> PROJ</a:t>
            </a:r>
            <a:endParaRPr/>
          </a:p>
          <a:p>
            <a:pPr indent="-285750" lvl="1" marL="742950" rtl="0" algn="l">
              <a:lnSpc>
                <a:spcPct val="100000"/>
              </a:lnSpc>
              <a:spcBef>
                <a:spcPts val="800"/>
              </a:spcBef>
              <a:spcAft>
                <a:spcPts val="0"/>
              </a:spcAft>
              <a:buSzPts val="1400"/>
              <a:buChar char="❑"/>
            </a:pPr>
            <a:r>
              <a:rPr lang="en-US">
                <a:solidFill>
                  <a:schemeClr val="dk2"/>
                </a:solidFill>
              </a:rPr>
              <a:t>Functional dependency</a:t>
            </a:r>
            <a:endParaRPr/>
          </a:p>
          <a:p>
            <a:pPr indent="0" lvl="2" marL="1143000" rtl="0" algn="l">
              <a:spcBef>
                <a:spcPts val="720"/>
              </a:spcBef>
              <a:spcAft>
                <a:spcPts val="0"/>
              </a:spcAft>
              <a:buSzPts val="1260"/>
              <a:buNone/>
            </a:pPr>
            <a:r>
              <a:rPr lang="en-US"/>
              <a:t>	</a:t>
            </a:r>
            <a:r>
              <a:rPr lang="en-US">
                <a:latin typeface="Courier"/>
                <a:ea typeface="Courier"/>
                <a:cs typeface="Courier"/>
                <a:sym typeface="Courier"/>
              </a:rPr>
              <a:t>ENO </a:t>
            </a:r>
            <a:r>
              <a:rPr b="1" lang="en-US">
                <a:latin typeface="Courier"/>
                <a:ea typeface="Courier"/>
                <a:cs typeface="Courier"/>
                <a:sym typeface="Courier"/>
              </a:rPr>
              <a:t>IN</a:t>
            </a:r>
            <a:r>
              <a:rPr lang="en-US">
                <a:latin typeface="Courier"/>
                <a:ea typeface="Courier"/>
                <a:cs typeface="Courier"/>
                <a:sym typeface="Courier"/>
              </a:rPr>
              <a:t> EMP </a:t>
            </a:r>
            <a:r>
              <a:rPr b="1" lang="en-US">
                <a:latin typeface="Courier"/>
                <a:ea typeface="Courier"/>
                <a:cs typeface="Courier"/>
                <a:sym typeface="Courier"/>
              </a:rPr>
              <a:t>DETERMINES</a:t>
            </a:r>
            <a:r>
              <a:rPr lang="en-US">
                <a:latin typeface="Courier"/>
                <a:ea typeface="Courier"/>
                <a:cs typeface="Courier"/>
                <a:sym typeface="Courier"/>
              </a:rPr>
              <a:t> ENAME</a:t>
            </a:r>
            <a:endParaRPr/>
          </a:p>
        </p:txBody>
      </p:sp>
      <p:sp>
        <p:nvSpPr>
          <p:cNvPr id="588" name="Google Shape;588;p4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89" name="Google Shape;589;p4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Constraint Specification Language</a:t>
            </a:r>
            <a:endParaRPr/>
          </a:p>
        </p:txBody>
      </p:sp>
      <p:sp>
        <p:nvSpPr>
          <p:cNvPr id="595" name="Google Shape;595;p46"/>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Font typeface="Arial"/>
              <a:buNone/>
            </a:pPr>
            <a:r>
              <a:rPr lang="en-US">
                <a:solidFill>
                  <a:srgbClr val="FF0000"/>
                </a:solidFill>
              </a:rPr>
              <a:t>Precompiled constraints</a:t>
            </a:r>
            <a:endParaRPr/>
          </a:p>
          <a:p>
            <a:pPr indent="-285750" lvl="1" marL="742950" rtl="0" algn="l">
              <a:lnSpc>
                <a:spcPct val="100000"/>
              </a:lnSpc>
              <a:spcBef>
                <a:spcPts val="1000"/>
              </a:spcBef>
              <a:spcAft>
                <a:spcPts val="0"/>
              </a:spcAft>
              <a:buSzPts val="1400"/>
              <a:buFont typeface="Century Schoolbook"/>
              <a:buNone/>
            </a:pPr>
            <a:r>
              <a:rPr lang="en-US"/>
              <a:t>Express preconditions that must be satisfied by all tuples in a relation for a given update type </a:t>
            </a:r>
            <a:endParaRPr/>
          </a:p>
          <a:p>
            <a:pPr indent="-285750" lvl="1" marL="742950" rtl="0" algn="l">
              <a:lnSpc>
                <a:spcPct val="100000"/>
              </a:lnSpc>
              <a:spcBef>
                <a:spcPts val="1000"/>
              </a:spcBef>
              <a:spcAft>
                <a:spcPts val="0"/>
              </a:spcAft>
              <a:buSzPts val="1400"/>
              <a:buFont typeface="Century Schoolbook"/>
              <a:buNone/>
            </a:pPr>
            <a:r>
              <a:rPr lang="en-US"/>
              <a:t>			(INSERT, DELETE, MODIFY)</a:t>
            </a:r>
            <a:endParaRPr/>
          </a:p>
          <a:p>
            <a:pPr indent="-285750" lvl="1" marL="742950" rtl="0" algn="l">
              <a:lnSpc>
                <a:spcPct val="100000"/>
              </a:lnSpc>
              <a:spcBef>
                <a:spcPts val="1000"/>
              </a:spcBef>
              <a:spcAft>
                <a:spcPts val="0"/>
              </a:spcAft>
              <a:buSzPts val="1400"/>
              <a:buFont typeface="Century Schoolbook"/>
              <a:buNone/>
            </a:pPr>
            <a:r>
              <a:rPr lang="en-US"/>
              <a:t>	NEW - ranges over new tuples to be inserted</a:t>
            </a:r>
            <a:endParaRPr/>
          </a:p>
          <a:p>
            <a:pPr indent="-285750" lvl="1" marL="742950" rtl="0" algn="l">
              <a:lnSpc>
                <a:spcPct val="100000"/>
              </a:lnSpc>
              <a:spcBef>
                <a:spcPts val="1000"/>
              </a:spcBef>
              <a:spcAft>
                <a:spcPts val="0"/>
              </a:spcAft>
              <a:buSzPts val="1400"/>
              <a:buFont typeface="Century Schoolbook"/>
              <a:buNone/>
            </a:pPr>
            <a:r>
              <a:rPr lang="en-US"/>
              <a:t>	OLD  - ranges over old tuples to be deleted</a:t>
            </a:r>
            <a:endParaRPr/>
          </a:p>
          <a:p>
            <a:pPr indent="-285750" lvl="1" marL="742950" rtl="0" algn="l">
              <a:lnSpc>
                <a:spcPct val="100000"/>
              </a:lnSpc>
              <a:spcBef>
                <a:spcPts val="1000"/>
              </a:spcBef>
              <a:spcAft>
                <a:spcPts val="0"/>
              </a:spcAft>
              <a:buSzPts val="1400"/>
              <a:buFont typeface="Century Schoolbook"/>
              <a:buNone/>
            </a:pPr>
            <a:r>
              <a:rPr lang="en-US"/>
              <a:t>General Form</a:t>
            </a:r>
            <a:endParaRPr/>
          </a:p>
          <a:p>
            <a:pPr indent="-228600" lvl="2" marL="1143000" rtl="0" algn="l">
              <a:lnSpc>
                <a:spcPct val="100000"/>
              </a:lnSpc>
              <a:spcBef>
                <a:spcPts val="900"/>
              </a:spcBef>
              <a:spcAft>
                <a:spcPts val="0"/>
              </a:spcAft>
              <a:buSzPts val="1260"/>
              <a:buFont typeface="Arial"/>
              <a:buNone/>
            </a:pPr>
            <a:r>
              <a:rPr b="1" lang="en-US">
                <a:solidFill>
                  <a:srgbClr val="FF0000"/>
                </a:solidFill>
                <a:latin typeface="Courier"/>
                <a:ea typeface="Courier"/>
                <a:cs typeface="Courier"/>
                <a:sym typeface="Courier"/>
              </a:rPr>
              <a:t>CHECK ON</a:t>
            </a:r>
            <a:r>
              <a:rPr lang="en-US">
                <a:solidFill>
                  <a:srgbClr val="FF0000"/>
                </a:solidFill>
                <a:latin typeface="Courier"/>
                <a:ea typeface="Courier"/>
                <a:cs typeface="Courier"/>
                <a:sym typeface="Courier"/>
              </a:rPr>
              <a:t> &lt;relation&gt; [</a:t>
            </a:r>
            <a:r>
              <a:rPr b="1" lang="en-US">
                <a:solidFill>
                  <a:srgbClr val="FF0000"/>
                </a:solidFill>
                <a:latin typeface="Courier"/>
                <a:ea typeface="Courier"/>
                <a:cs typeface="Courier"/>
                <a:sym typeface="Courier"/>
              </a:rPr>
              <a:t>WHEN</a:t>
            </a:r>
            <a:r>
              <a:rPr lang="en-US">
                <a:solidFill>
                  <a:srgbClr val="FF0000"/>
                </a:solidFill>
                <a:latin typeface="Courier"/>
                <a:ea typeface="Courier"/>
                <a:cs typeface="Courier"/>
                <a:sym typeface="Courier"/>
              </a:rPr>
              <a:t> &lt;update type&gt;] &lt;qualification&gt;</a:t>
            </a:r>
            <a:endParaRPr/>
          </a:p>
        </p:txBody>
      </p:sp>
      <p:sp>
        <p:nvSpPr>
          <p:cNvPr id="596" name="Google Shape;596;p4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597" name="Google Shape;597;p4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Constraint Specification Language</a:t>
            </a:r>
            <a:endParaRPr/>
          </a:p>
        </p:txBody>
      </p:sp>
      <p:sp>
        <p:nvSpPr>
          <p:cNvPr id="603" name="Google Shape;603;p47"/>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Font typeface="Arial"/>
              <a:buNone/>
            </a:pPr>
            <a:r>
              <a:rPr lang="en-US">
                <a:solidFill>
                  <a:srgbClr val="FF0000"/>
                </a:solidFill>
              </a:rPr>
              <a:t>Precompiled constraints</a:t>
            </a:r>
            <a:endParaRPr/>
          </a:p>
          <a:p>
            <a:pPr indent="-285750" lvl="1" marL="742950" rtl="0" algn="l">
              <a:lnSpc>
                <a:spcPct val="100000"/>
              </a:lnSpc>
              <a:spcBef>
                <a:spcPts val="2000"/>
              </a:spcBef>
              <a:spcAft>
                <a:spcPts val="0"/>
              </a:spcAft>
              <a:buSzPts val="1400"/>
              <a:buChar char="❑"/>
            </a:pPr>
            <a:r>
              <a:rPr lang="en-US">
                <a:solidFill>
                  <a:schemeClr val="dk2"/>
                </a:solidFill>
              </a:rPr>
              <a:t>Domain constraint</a:t>
            </a:r>
            <a:endParaRPr/>
          </a:p>
          <a:p>
            <a:pPr indent="-228600" lvl="2" marL="1143000" rtl="0" algn="l">
              <a:lnSpc>
                <a:spcPct val="100000"/>
              </a:lnSpc>
              <a:spcBef>
                <a:spcPts val="1800"/>
              </a:spcBef>
              <a:spcAft>
                <a:spcPts val="0"/>
              </a:spcAft>
              <a:buSzPts val="1260"/>
              <a:buFont typeface="Arial"/>
              <a:buNone/>
            </a:pPr>
            <a:r>
              <a:rPr b="1" lang="en-US"/>
              <a:t>	</a:t>
            </a:r>
            <a:r>
              <a:rPr b="1" lang="en-US">
                <a:latin typeface="Courier"/>
                <a:ea typeface="Courier"/>
                <a:cs typeface="Courier"/>
                <a:sym typeface="Courier"/>
              </a:rPr>
              <a:t>CHECK ON</a:t>
            </a:r>
            <a:r>
              <a:rPr lang="en-US">
                <a:latin typeface="Courier"/>
                <a:ea typeface="Courier"/>
                <a:cs typeface="Courier"/>
                <a:sym typeface="Courier"/>
              </a:rPr>
              <a:t> PROJ (BUDGET≥500000 </a:t>
            </a:r>
            <a:r>
              <a:rPr b="1" lang="en-US">
                <a:latin typeface="Courier"/>
                <a:ea typeface="Courier"/>
                <a:cs typeface="Courier"/>
                <a:sym typeface="Courier"/>
              </a:rPr>
              <a:t>AND</a:t>
            </a:r>
            <a:r>
              <a:rPr lang="en-US">
                <a:latin typeface="Courier"/>
                <a:ea typeface="Courier"/>
                <a:cs typeface="Courier"/>
                <a:sym typeface="Courier"/>
              </a:rPr>
              <a:t> BUDGET≤1000000)</a:t>
            </a:r>
            <a:endParaRPr/>
          </a:p>
          <a:p>
            <a:pPr indent="-285750" lvl="1" marL="742950" rtl="0" algn="l">
              <a:lnSpc>
                <a:spcPct val="100000"/>
              </a:lnSpc>
              <a:spcBef>
                <a:spcPts val="2000"/>
              </a:spcBef>
              <a:spcAft>
                <a:spcPts val="0"/>
              </a:spcAft>
              <a:buSzPts val="1400"/>
              <a:buChar char="❑"/>
            </a:pPr>
            <a:r>
              <a:rPr lang="en-US">
                <a:solidFill>
                  <a:schemeClr val="dk2"/>
                </a:solidFill>
              </a:rPr>
              <a:t>Domain constraint on deletion</a:t>
            </a:r>
            <a:endParaRPr/>
          </a:p>
          <a:p>
            <a:pPr indent="-228600" lvl="2" marL="1143000" rtl="0" algn="l">
              <a:lnSpc>
                <a:spcPct val="100000"/>
              </a:lnSpc>
              <a:spcBef>
                <a:spcPts val="1800"/>
              </a:spcBef>
              <a:spcAft>
                <a:spcPts val="0"/>
              </a:spcAft>
              <a:buSzPts val="1260"/>
              <a:buFont typeface="Arial"/>
              <a:buNone/>
            </a:pPr>
            <a:r>
              <a:rPr b="1" lang="en-US"/>
              <a:t>	</a:t>
            </a:r>
            <a:r>
              <a:rPr b="1" lang="en-US">
                <a:latin typeface="Courier"/>
                <a:ea typeface="Courier"/>
                <a:cs typeface="Courier"/>
                <a:sym typeface="Courier"/>
              </a:rPr>
              <a:t>CHECK ON</a:t>
            </a:r>
            <a:r>
              <a:rPr lang="en-US">
                <a:latin typeface="Courier"/>
                <a:ea typeface="Courier"/>
                <a:cs typeface="Courier"/>
                <a:sym typeface="Courier"/>
              </a:rPr>
              <a:t> PROJ </a:t>
            </a:r>
            <a:r>
              <a:rPr b="1" lang="en-US">
                <a:latin typeface="Courier"/>
                <a:ea typeface="Courier"/>
                <a:cs typeface="Courier"/>
                <a:sym typeface="Courier"/>
              </a:rPr>
              <a:t>WHEN DELETE</a:t>
            </a:r>
            <a:r>
              <a:rPr lang="en-US">
                <a:latin typeface="Courier"/>
                <a:ea typeface="Courier"/>
                <a:cs typeface="Courier"/>
                <a:sym typeface="Courier"/>
              </a:rPr>
              <a:t> (BUDGET = 0)</a:t>
            </a:r>
            <a:endParaRPr/>
          </a:p>
          <a:p>
            <a:pPr indent="-285750" lvl="1" marL="742950" rtl="0" algn="l">
              <a:lnSpc>
                <a:spcPct val="100000"/>
              </a:lnSpc>
              <a:spcBef>
                <a:spcPts val="2000"/>
              </a:spcBef>
              <a:spcAft>
                <a:spcPts val="0"/>
              </a:spcAft>
              <a:buSzPts val="1400"/>
              <a:buChar char="❑"/>
            </a:pPr>
            <a:r>
              <a:rPr lang="en-US">
                <a:solidFill>
                  <a:schemeClr val="dk2"/>
                </a:solidFill>
              </a:rPr>
              <a:t>Transition constraint</a:t>
            </a:r>
            <a:endParaRPr/>
          </a:p>
          <a:p>
            <a:pPr indent="-228600" lvl="2" marL="1143000" rtl="0" algn="l">
              <a:lnSpc>
                <a:spcPct val="100000"/>
              </a:lnSpc>
              <a:spcBef>
                <a:spcPts val="1800"/>
              </a:spcBef>
              <a:spcAft>
                <a:spcPts val="0"/>
              </a:spcAft>
              <a:buSzPts val="1260"/>
              <a:buFont typeface="Arial"/>
              <a:buNone/>
            </a:pPr>
            <a:r>
              <a:rPr b="1" lang="en-US"/>
              <a:t>	</a:t>
            </a:r>
            <a:r>
              <a:rPr b="1" lang="en-US">
                <a:latin typeface="Courier"/>
                <a:ea typeface="Courier"/>
                <a:cs typeface="Courier"/>
                <a:sym typeface="Courier"/>
              </a:rPr>
              <a:t>CHECK ON</a:t>
            </a:r>
            <a:r>
              <a:rPr lang="en-US">
                <a:latin typeface="Courier"/>
                <a:ea typeface="Courier"/>
                <a:cs typeface="Courier"/>
                <a:sym typeface="Courier"/>
              </a:rPr>
              <a:t> PROJ (</a:t>
            </a:r>
            <a:r>
              <a:rPr b="1" lang="en-US">
                <a:latin typeface="Courier"/>
                <a:ea typeface="Courier"/>
                <a:cs typeface="Courier"/>
                <a:sym typeface="Courier"/>
              </a:rPr>
              <a:t>NEW</a:t>
            </a:r>
            <a:r>
              <a:rPr lang="en-US">
                <a:latin typeface="Courier"/>
                <a:ea typeface="Courier"/>
                <a:cs typeface="Courier"/>
                <a:sym typeface="Courier"/>
              </a:rPr>
              <a:t>.BUDGET &gt; </a:t>
            </a:r>
            <a:r>
              <a:rPr b="1" lang="en-US">
                <a:latin typeface="Courier"/>
                <a:ea typeface="Courier"/>
                <a:cs typeface="Courier"/>
                <a:sym typeface="Courier"/>
              </a:rPr>
              <a:t>OLD</a:t>
            </a:r>
            <a:r>
              <a:rPr lang="en-US">
                <a:latin typeface="Courier"/>
                <a:ea typeface="Courier"/>
                <a:cs typeface="Courier"/>
                <a:sym typeface="Courier"/>
              </a:rPr>
              <a:t>.BUDGET </a:t>
            </a:r>
            <a:r>
              <a:rPr b="1" lang="en-US">
                <a:latin typeface="Courier"/>
                <a:ea typeface="Courier"/>
                <a:cs typeface="Courier"/>
                <a:sym typeface="Courier"/>
              </a:rPr>
              <a:t>AND</a:t>
            </a:r>
            <a:r>
              <a:rPr lang="en-US">
                <a:latin typeface="Courier"/>
                <a:ea typeface="Courier"/>
                <a:cs typeface="Courier"/>
                <a:sym typeface="Courier"/>
              </a:rPr>
              <a:t> 				</a:t>
            </a:r>
            <a:r>
              <a:rPr b="1" lang="en-US">
                <a:latin typeface="Courier"/>
                <a:ea typeface="Courier"/>
                <a:cs typeface="Courier"/>
                <a:sym typeface="Courier"/>
              </a:rPr>
              <a:t>NEW</a:t>
            </a:r>
            <a:r>
              <a:rPr lang="en-US">
                <a:latin typeface="Courier"/>
                <a:ea typeface="Courier"/>
                <a:cs typeface="Courier"/>
                <a:sym typeface="Courier"/>
              </a:rPr>
              <a:t>.PNO = </a:t>
            </a:r>
            <a:r>
              <a:rPr b="1" lang="en-US">
                <a:latin typeface="Courier"/>
                <a:ea typeface="Courier"/>
                <a:cs typeface="Courier"/>
                <a:sym typeface="Courier"/>
              </a:rPr>
              <a:t>OLD</a:t>
            </a:r>
            <a:r>
              <a:rPr lang="en-US">
                <a:latin typeface="Courier"/>
                <a:ea typeface="Courier"/>
                <a:cs typeface="Courier"/>
                <a:sym typeface="Courier"/>
              </a:rPr>
              <a:t>.PNO)</a:t>
            </a:r>
            <a:endParaRPr/>
          </a:p>
        </p:txBody>
      </p:sp>
      <p:sp>
        <p:nvSpPr>
          <p:cNvPr id="604" name="Google Shape;604;p4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05" name="Google Shape;605;p4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Constraint Specification Language</a:t>
            </a:r>
            <a:endParaRPr/>
          </a:p>
        </p:txBody>
      </p:sp>
      <p:sp>
        <p:nvSpPr>
          <p:cNvPr id="611" name="Google Shape;611;p4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None/>
            </a:pPr>
            <a:r>
              <a:rPr lang="en-US">
                <a:solidFill>
                  <a:srgbClr val="FF0000"/>
                </a:solidFill>
              </a:rPr>
              <a:t>General constraints</a:t>
            </a:r>
            <a:endParaRPr/>
          </a:p>
          <a:p>
            <a:pPr indent="-285750" lvl="1" marL="742950" rtl="0" algn="l">
              <a:spcBef>
                <a:spcPts val="400"/>
              </a:spcBef>
              <a:spcAft>
                <a:spcPts val="0"/>
              </a:spcAft>
              <a:buSzPts val="1400"/>
              <a:buNone/>
            </a:pPr>
            <a:r>
              <a:rPr lang="en-US"/>
              <a:t>	Constraints that must always be true. Formulae of tuple relational calculus where all variables are quantified. </a:t>
            </a:r>
            <a:endParaRPr/>
          </a:p>
          <a:p>
            <a:pPr indent="-285750" lvl="1" marL="742950" rtl="0" algn="l">
              <a:spcBef>
                <a:spcPts val="400"/>
              </a:spcBef>
              <a:spcAft>
                <a:spcPts val="0"/>
              </a:spcAft>
              <a:buSzPts val="1400"/>
              <a:buNone/>
            </a:pPr>
            <a:r>
              <a:rPr lang="en-US"/>
              <a:t>General Form</a:t>
            </a:r>
            <a:endParaRPr/>
          </a:p>
          <a:p>
            <a:pPr indent="-228600" lvl="2" marL="1143000" rtl="0" algn="l">
              <a:spcBef>
                <a:spcPts val="360"/>
              </a:spcBef>
              <a:spcAft>
                <a:spcPts val="0"/>
              </a:spcAft>
              <a:buSzPts val="1260"/>
              <a:buNone/>
            </a:pPr>
            <a:r>
              <a:rPr lang="en-US">
                <a:solidFill>
                  <a:schemeClr val="hlink"/>
                </a:solidFill>
              </a:rPr>
              <a:t>	</a:t>
            </a:r>
            <a:r>
              <a:rPr b="1" lang="en-US">
                <a:solidFill>
                  <a:srgbClr val="FF0000"/>
                </a:solidFill>
                <a:latin typeface="Courier"/>
                <a:ea typeface="Courier"/>
                <a:cs typeface="Courier"/>
                <a:sym typeface="Courier"/>
              </a:rPr>
              <a:t>CHECK ON</a:t>
            </a:r>
            <a:r>
              <a:rPr lang="en-US">
                <a:solidFill>
                  <a:srgbClr val="FF0000"/>
                </a:solidFill>
                <a:latin typeface="Courier"/>
                <a:ea typeface="Courier"/>
                <a:cs typeface="Courier"/>
                <a:sym typeface="Courier"/>
              </a:rPr>
              <a:t> &lt;variable&gt;:&lt;relation&gt;,(&lt;qualification&gt;)</a:t>
            </a:r>
            <a:endParaRPr/>
          </a:p>
          <a:p>
            <a:pPr indent="-285750" lvl="1" marL="742950" rtl="0" algn="l">
              <a:spcBef>
                <a:spcPts val="400"/>
              </a:spcBef>
              <a:spcAft>
                <a:spcPts val="0"/>
              </a:spcAft>
              <a:buSzPts val="1400"/>
              <a:buChar char="❑"/>
            </a:pPr>
            <a:r>
              <a:rPr lang="en-US">
                <a:solidFill>
                  <a:schemeClr val="dk2"/>
                </a:solidFill>
              </a:rPr>
              <a:t>Functional dependency</a:t>
            </a:r>
            <a:endParaRPr/>
          </a:p>
          <a:p>
            <a:pPr indent="-228600" lvl="2" marL="1143000" rtl="0" algn="l">
              <a:spcBef>
                <a:spcPts val="360"/>
              </a:spcBef>
              <a:spcAft>
                <a:spcPts val="0"/>
              </a:spcAft>
              <a:buSzPts val="1260"/>
              <a:buNone/>
            </a:pPr>
            <a:r>
              <a:rPr b="1" lang="en-US"/>
              <a:t>	</a:t>
            </a:r>
            <a:r>
              <a:rPr b="1" lang="en-US">
                <a:latin typeface="Courier"/>
                <a:ea typeface="Courier"/>
                <a:cs typeface="Courier"/>
                <a:sym typeface="Courier"/>
              </a:rPr>
              <a:t>CHECK ON</a:t>
            </a:r>
            <a:r>
              <a:rPr lang="en-US">
                <a:latin typeface="Courier"/>
                <a:ea typeface="Courier"/>
                <a:cs typeface="Courier"/>
                <a:sym typeface="Courier"/>
              </a:rPr>
              <a:t> e1:EMP, e2:EMP</a:t>
            </a:r>
            <a:endParaRPr/>
          </a:p>
          <a:p>
            <a:pPr indent="-228600" lvl="2" marL="1143000" rtl="0" algn="l">
              <a:spcBef>
                <a:spcPts val="360"/>
              </a:spcBef>
              <a:spcAft>
                <a:spcPts val="0"/>
              </a:spcAft>
              <a:buSzPts val="1260"/>
              <a:buNone/>
            </a:pPr>
            <a:r>
              <a:rPr lang="en-US">
                <a:latin typeface="Courier"/>
                <a:ea typeface="Courier"/>
                <a:cs typeface="Courier"/>
                <a:sym typeface="Courier"/>
              </a:rPr>
              <a:t>		(e1.ENAME = e2.ENAME </a:t>
            </a:r>
            <a:r>
              <a:rPr b="1" lang="en-US">
                <a:latin typeface="Courier"/>
                <a:ea typeface="Courier"/>
                <a:cs typeface="Courier"/>
                <a:sym typeface="Courier"/>
              </a:rPr>
              <a:t>IF</a:t>
            </a:r>
            <a:r>
              <a:rPr lang="en-US">
                <a:latin typeface="Courier"/>
                <a:ea typeface="Courier"/>
                <a:cs typeface="Courier"/>
                <a:sym typeface="Courier"/>
              </a:rPr>
              <a:t> e1.ENO = e2.ENO)</a:t>
            </a:r>
            <a:endParaRPr/>
          </a:p>
          <a:p>
            <a:pPr indent="-285750" lvl="1" marL="742950" rtl="0" algn="l">
              <a:spcBef>
                <a:spcPts val="400"/>
              </a:spcBef>
              <a:spcAft>
                <a:spcPts val="0"/>
              </a:spcAft>
              <a:buSzPts val="1400"/>
              <a:buChar char="❑"/>
            </a:pPr>
            <a:r>
              <a:rPr lang="en-US">
                <a:solidFill>
                  <a:schemeClr val="dk2"/>
                </a:solidFill>
              </a:rPr>
              <a:t>Constraint with aggregate function</a:t>
            </a:r>
            <a:endParaRPr/>
          </a:p>
          <a:p>
            <a:pPr indent="-228600" lvl="2" marL="1143000" rtl="0" algn="l">
              <a:spcBef>
                <a:spcPts val="360"/>
              </a:spcBef>
              <a:spcAft>
                <a:spcPts val="0"/>
              </a:spcAft>
              <a:buSzPts val="1260"/>
              <a:buNone/>
            </a:pPr>
            <a:r>
              <a:rPr b="1" lang="en-US"/>
              <a:t>	</a:t>
            </a:r>
            <a:r>
              <a:rPr b="1" lang="en-US">
                <a:latin typeface="Courier"/>
                <a:ea typeface="Courier"/>
                <a:cs typeface="Courier"/>
                <a:sym typeface="Courier"/>
              </a:rPr>
              <a:t>CHECK ON </a:t>
            </a:r>
            <a:r>
              <a:rPr lang="en-US">
                <a:latin typeface="Courier"/>
                <a:ea typeface="Courier"/>
                <a:cs typeface="Courier"/>
                <a:sym typeface="Courier"/>
              </a:rPr>
              <a:t>g:ASG, j:PROJ</a:t>
            </a:r>
            <a:endParaRPr/>
          </a:p>
          <a:p>
            <a:pPr indent="-228600" lvl="2" marL="1143000" rtl="0" algn="l">
              <a:spcBef>
                <a:spcPts val="360"/>
              </a:spcBef>
              <a:spcAft>
                <a:spcPts val="0"/>
              </a:spcAft>
              <a:buSzPts val="1260"/>
              <a:buNone/>
            </a:pPr>
            <a:r>
              <a:rPr lang="en-US">
                <a:latin typeface="Courier"/>
                <a:ea typeface="Courier"/>
                <a:cs typeface="Courier"/>
                <a:sym typeface="Courier"/>
              </a:rPr>
              <a:t>		(</a:t>
            </a:r>
            <a:r>
              <a:rPr b="1" lang="en-US">
                <a:latin typeface="Courier"/>
                <a:ea typeface="Courier"/>
                <a:cs typeface="Courier"/>
                <a:sym typeface="Courier"/>
              </a:rPr>
              <a:t>SUM</a:t>
            </a:r>
            <a:r>
              <a:rPr lang="en-US">
                <a:latin typeface="Courier"/>
                <a:ea typeface="Courier"/>
                <a:cs typeface="Courier"/>
                <a:sym typeface="Courier"/>
              </a:rPr>
              <a:t>(g.DUR </a:t>
            </a:r>
            <a:r>
              <a:rPr b="1" lang="en-US">
                <a:latin typeface="Courier"/>
                <a:ea typeface="Courier"/>
                <a:cs typeface="Courier"/>
                <a:sym typeface="Courier"/>
              </a:rPr>
              <a:t>WHERE</a:t>
            </a:r>
            <a:r>
              <a:rPr lang="en-US">
                <a:latin typeface="Courier"/>
                <a:ea typeface="Courier"/>
                <a:cs typeface="Courier"/>
                <a:sym typeface="Courier"/>
              </a:rPr>
              <a:t> g.PNO = j.PNO) &lt; 100 </a:t>
            </a:r>
            <a:r>
              <a:rPr b="1" lang="en-US">
                <a:latin typeface="Courier"/>
                <a:ea typeface="Courier"/>
                <a:cs typeface="Courier"/>
                <a:sym typeface="Courier"/>
              </a:rPr>
              <a:t>IF</a:t>
            </a:r>
            <a:r>
              <a:rPr lang="en-US">
                <a:latin typeface="Courier"/>
                <a:ea typeface="Courier"/>
                <a:cs typeface="Courier"/>
                <a:sym typeface="Courier"/>
              </a:rPr>
              <a:t> </a:t>
            </a:r>
            <a:endParaRPr/>
          </a:p>
          <a:p>
            <a:pPr indent="-228600" lvl="2" marL="1143000" rtl="0" algn="l">
              <a:spcBef>
                <a:spcPts val="360"/>
              </a:spcBef>
              <a:spcAft>
                <a:spcPts val="0"/>
              </a:spcAft>
              <a:buSzPts val="1260"/>
              <a:buNone/>
            </a:pPr>
            <a:r>
              <a:rPr lang="en-US">
                <a:latin typeface="Courier"/>
                <a:ea typeface="Courier"/>
                <a:cs typeface="Courier"/>
                <a:sym typeface="Courier"/>
              </a:rPr>
              <a:t>			j.PNAME = </a:t>
            </a:r>
            <a:r>
              <a:rPr lang="en-US">
                <a:latin typeface="Courier New"/>
                <a:ea typeface="Courier New"/>
                <a:cs typeface="Courier New"/>
                <a:sym typeface="Courier New"/>
              </a:rPr>
              <a:t>"</a:t>
            </a:r>
            <a:r>
              <a:rPr lang="en-US">
                <a:latin typeface="Courier"/>
                <a:ea typeface="Courier"/>
                <a:cs typeface="Courier"/>
                <a:sym typeface="Courier"/>
              </a:rPr>
              <a:t>CAD/CAM</a:t>
            </a:r>
            <a:r>
              <a:rPr lang="en-US">
                <a:latin typeface="Courier New"/>
                <a:ea typeface="Courier New"/>
                <a:cs typeface="Courier New"/>
                <a:sym typeface="Courier New"/>
              </a:rPr>
              <a:t>"</a:t>
            </a:r>
            <a:r>
              <a:rPr lang="en-US">
                <a:latin typeface="Courier"/>
                <a:ea typeface="Courier"/>
                <a:cs typeface="Courier"/>
                <a:sym typeface="Courier"/>
              </a:rPr>
              <a:t>)</a:t>
            </a:r>
            <a:endParaRPr/>
          </a:p>
        </p:txBody>
      </p:sp>
      <p:sp>
        <p:nvSpPr>
          <p:cNvPr id="612" name="Google Shape;612;p4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13" name="Google Shape;613;p4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Integrity Enforcement</a:t>
            </a:r>
            <a:endParaRPr/>
          </a:p>
        </p:txBody>
      </p:sp>
      <p:sp>
        <p:nvSpPr>
          <p:cNvPr id="619" name="Google Shape;619;p49"/>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Font typeface="Arial"/>
              <a:buNone/>
            </a:pPr>
            <a:r>
              <a:rPr lang="en-US"/>
              <a:t>Two methods</a:t>
            </a:r>
            <a:endParaRPr/>
          </a:p>
          <a:p>
            <a:pPr indent="-342900" lvl="0" marL="342900" rtl="0" algn="l">
              <a:lnSpc>
                <a:spcPct val="100000"/>
              </a:lnSpc>
              <a:spcBef>
                <a:spcPts val="480"/>
              </a:spcBef>
              <a:spcAft>
                <a:spcPts val="0"/>
              </a:spcAft>
              <a:buSzPts val="1680"/>
              <a:buChar char="■"/>
            </a:pPr>
            <a:r>
              <a:rPr lang="en-US">
                <a:solidFill>
                  <a:schemeClr val="dk2"/>
                </a:solidFill>
              </a:rPr>
              <a:t>Detection</a:t>
            </a:r>
            <a:endParaRPr/>
          </a:p>
          <a:p>
            <a:pPr indent="-285750" lvl="1" marL="742950" rtl="0" algn="l">
              <a:lnSpc>
                <a:spcPct val="100000"/>
              </a:lnSpc>
              <a:spcBef>
                <a:spcPts val="400"/>
              </a:spcBef>
              <a:spcAft>
                <a:spcPts val="0"/>
              </a:spcAft>
              <a:buSzPts val="1400"/>
              <a:buFont typeface="Century Schoolbook"/>
              <a:buNone/>
            </a:pPr>
            <a:r>
              <a:rPr lang="en-US"/>
              <a:t>Execute update </a:t>
            </a:r>
            <a:r>
              <a:rPr i="1" lang="en-US"/>
              <a:t>u</a:t>
            </a:r>
            <a:r>
              <a:rPr lang="en-US"/>
              <a:t>: </a:t>
            </a:r>
            <a:r>
              <a:rPr i="1" lang="en-US"/>
              <a:t>D</a:t>
            </a:r>
            <a:r>
              <a:rPr lang="en-US"/>
              <a:t> </a:t>
            </a:r>
            <a:r>
              <a:rPr lang="en-US">
                <a:latin typeface="Noto Sans Symbols"/>
                <a:ea typeface="Noto Sans Symbols"/>
                <a:cs typeface="Noto Sans Symbols"/>
                <a:sym typeface="Noto Sans Symbols"/>
              </a:rPr>
              <a:t>→</a:t>
            </a:r>
            <a:r>
              <a:rPr lang="en-US"/>
              <a:t> </a:t>
            </a:r>
            <a:r>
              <a:rPr i="1" lang="en-US"/>
              <a:t>D</a:t>
            </a:r>
            <a:r>
              <a:rPr baseline="-25000" i="1" lang="en-US"/>
              <a:t>u</a:t>
            </a:r>
            <a:endParaRPr i="1"/>
          </a:p>
          <a:p>
            <a:pPr indent="-285750" lvl="1" marL="742950" rtl="0" algn="l">
              <a:lnSpc>
                <a:spcPct val="100000"/>
              </a:lnSpc>
              <a:spcBef>
                <a:spcPts val="400"/>
              </a:spcBef>
              <a:spcAft>
                <a:spcPts val="0"/>
              </a:spcAft>
              <a:buSzPts val="1400"/>
              <a:buFont typeface="Century Schoolbook"/>
              <a:buNone/>
            </a:pPr>
            <a:r>
              <a:rPr lang="en-US"/>
              <a:t>If </a:t>
            </a:r>
            <a:r>
              <a:rPr i="1" lang="en-US"/>
              <a:t>D</a:t>
            </a:r>
            <a:r>
              <a:rPr baseline="-25000" i="1" lang="en-US"/>
              <a:t>u</a:t>
            </a:r>
            <a:r>
              <a:rPr lang="en-US"/>
              <a:t> is inconsistent then</a:t>
            </a:r>
            <a:endParaRPr/>
          </a:p>
          <a:p>
            <a:pPr indent="-285750" lvl="1" marL="742950" rtl="0" algn="l">
              <a:lnSpc>
                <a:spcPct val="100000"/>
              </a:lnSpc>
              <a:spcBef>
                <a:spcPts val="400"/>
              </a:spcBef>
              <a:spcAft>
                <a:spcPts val="0"/>
              </a:spcAft>
              <a:buSzPts val="1400"/>
              <a:buFont typeface="Century Schoolbook"/>
              <a:buNone/>
            </a:pPr>
            <a:r>
              <a:rPr lang="en-US"/>
              <a:t>	if possible: compensate </a:t>
            </a:r>
            <a:r>
              <a:rPr i="1" lang="en-US"/>
              <a:t>D</a:t>
            </a:r>
            <a:r>
              <a:rPr baseline="-25000" i="1" lang="en-US"/>
              <a:t>u</a:t>
            </a:r>
            <a:r>
              <a:rPr lang="en-US"/>
              <a:t> </a:t>
            </a:r>
            <a:r>
              <a:rPr lang="en-US">
                <a:latin typeface="Noto Sans Symbols"/>
                <a:ea typeface="Noto Sans Symbols"/>
                <a:cs typeface="Noto Sans Symbols"/>
                <a:sym typeface="Noto Sans Symbols"/>
              </a:rPr>
              <a:t>→</a:t>
            </a:r>
            <a:r>
              <a:rPr lang="en-US"/>
              <a:t> </a:t>
            </a:r>
            <a:r>
              <a:rPr i="1" lang="en-US"/>
              <a:t>D</a:t>
            </a:r>
            <a:r>
              <a:rPr baseline="-25000" i="1" lang="en-US"/>
              <a:t>u</a:t>
            </a:r>
            <a:r>
              <a:rPr baseline="30000" i="1" lang="en-US"/>
              <a:t>’</a:t>
            </a:r>
            <a:endParaRPr i="1"/>
          </a:p>
          <a:p>
            <a:pPr indent="-285750" lvl="1" marL="742950" rtl="0" algn="l">
              <a:lnSpc>
                <a:spcPct val="100000"/>
              </a:lnSpc>
              <a:spcBef>
                <a:spcPts val="400"/>
              </a:spcBef>
              <a:spcAft>
                <a:spcPts val="0"/>
              </a:spcAft>
              <a:buSzPts val="1400"/>
              <a:buFont typeface="Century Schoolbook"/>
              <a:buNone/>
            </a:pPr>
            <a:r>
              <a:rPr lang="en-US"/>
              <a:t>	else</a:t>
            </a:r>
            <a:endParaRPr/>
          </a:p>
          <a:p>
            <a:pPr indent="-285750" lvl="1" marL="742950" rtl="0" algn="l">
              <a:lnSpc>
                <a:spcPct val="100000"/>
              </a:lnSpc>
              <a:spcBef>
                <a:spcPts val="400"/>
              </a:spcBef>
              <a:spcAft>
                <a:spcPts val="0"/>
              </a:spcAft>
              <a:buSzPts val="1400"/>
              <a:buFont typeface="Century Schoolbook"/>
              <a:buNone/>
            </a:pPr>
            <a:r>
              <a:rPr lang="en-US"/>
              <a:t>		undo </a:t>
            </a:r>
            <a:r>
              <a:rPr i="1" lang="en-US"/>
              <a:t>D</a:t>
            </a:r>
            <a:r>
              <a:rPr baseline="-25000" i="1" lang="en-US"/>
              <a:t>u</a:t>
            </a:r>
            <a:r>
              <a:rPr lang="en-US"/>
              <a:t> </a:t>
            </a:r>
            <a:r>
              <a:rPr lang="en-US">
                <a:latin typeface="Noto Sans Symbols"/>
                <a:ea typeface="Noto Sans Symbols"/>
                <a:cs typeface="Noto Sans Symbols"/>
                <a:sym typeface="Noto Sans Symbols"/>
              </a:rPr>
              <a:t>→</a:t>
            </a:r>
            <a:r>
              <a:rPr lang="en-US"/>
              <a:t> </a:t>
            </a:r>
            <a:r>
              <a:rPr i="1" lang="en-US"/>
              <a:t>D</a:t>
            </a:r>
            <a:r>
              <a:rPr lang="en-US"/>
              <a:t> </a:t>
            </a:r>
            <a:endParaRPr/>
          </a:p>
          <a:p>
            <a:pPr indent="-342900" lvl="0" marL="342900" rtl="0" algn="l">
              <a:lnSpc>
                <a:spcPct val="100000"/>
              </a:lnSpc>
              <a:spcBef>
                <a:spcPts val="480"/>
              </a:spcBef>
              <a:spcAft>
                <a:spcPts val="0"/>
              </a:spcAft>
              <a:buSzPts val="1680"/>
              <a:buChar char="■"/>
            </a:pPr>
            <a:r>
              <a:rPr lang="en-US">
                <a:solidFill>
                  <a:schemeClr val="dk2"/>
                </a:solidFill>
              </a:rPr>
              <a:t>Preventive</a:t>
            </a:r>
            <a:endParaRPr/>
          </a:p>
          <a:p>
            <a:pPr indent="-285750" lvl="1" marL="742950" rtl="0" algn="l">
              <a:lnSpc>
                <a:spcPct val="100000"/>
              </a:lnSpc>
              <a:spcBef>
                <a:spcPts val="400"/>
              </a:spcBef>
              <a:spcAft>
                <a:spcPts val="0"/>
              </a:spcAft>
              <a:buSzPts val="1400"/>
              <a:buFont typeface="Century Schoolbook"/>
              <a:buNone/>
            </a:pPr>
            <a:r>
              <a:rPr lang="en-US"/>
              <a:t>Execute </a:t>
            </a:r>
            <a:r>
              <a:rPr i="1" lang="en-US"/>
              <a:t>u</a:t>
            </a:r>
            <a:r>
              <a:rPr lang="en-US"/>
              <a:t>: </a:t>
            </a:r>
            <a:r>
              <a:rPr i="1" lang="en-US"/>
              <a:t>D</a:t>
            </a:r>
            <a:r>
              <a:rPr lang="en-US"/>
              <a:t> </a:t>
            </a:r>
            <a:r>
              <a:rPr lang="en-US">
                <a:latin typeface="Noto Sans Symbols"/>
                <a:ea typeface="Noto Sans Symbols"/>
                <a:cs typeface="Noto Sans Symbols"/>
                <a:sym typeface="Noto Sans Symbols"/>
              </a:rPr>
              <a:t>→</a:t>
            </a:r>
            <a:r>
              <a:rPr lang="en-US"/>
              <a:t> </a:t>
            </a:r>
            <a:r>
              <a:rPr i="1" lang="en-US"/>
              <a:t>D</a:t>
            </a:r>
            <a:r>
              <a:rPr baseline="-25000" i="1" lang="en-US"/>
              <a:t>u</a:t>
            </a:r>
            <a:r>
              <a:rPr lang="en-US"/>
              <a:t> only if </a:t>
            </a:r>
            <a:r>
              <a:rPr i="1" lang="en-US"/>
              <a:t>D</a:t>
            </a:r>
            <a:r>
              <a:rPr baseline="-25000" i="1" lang="en-US"/>
              <a:t>u</a:t>
            </a:r>
            <a:r>
              <a:rPr lang="en-US"/>
              <a:t> will be consistent</a:t>
            </a:r>
            <a:endParaRPr/>
          </a:p>
          <a:p>
            <a:pPr indent="-285750" lvl="1" marL="742950" rtl="0" algn="l">
              <a:lnSpc>
                <a:spcPct val="100000"/>
              </a:lnSpc>
              <a:spcBef>
                <a:spcPts val="400"/>
              </a:spcBef>
              <a:spcAft>
                <a:spcPts val="0"/>
              </a:spcAft>
              <a:buSzPts val="1400"/>
              <a:buChar char="❑"/>
            </a:pPr>
            <a:r>
              <a:rPr lang="en-US"/>
              <a:t>Determine valid programs</a:t>
            </a:r>
            <a:endParaRPr/>
          </a:p>
          <a:p>
            <a:pPr indent="-285750" lvl="1" marL="742950" rtl="0" algn="l">
              <a:lnSpc>
                <a:spcPct val="100000"/>
              </a:lnSpc>
              <a:spcBef>
                <a:spcPts val="400"/>
              </a:spcBef>
              <a:spcAft>
                <a:spcPts val="0"/>
              </a:spcAft>
              <a:buSzPts val="1400"/>
              <a:buChar char="❑"/>
            </a:pPr>
            <a:r>
              <a:rPr lang="en-US"/>
              <a:t>Determine valid states</a:t>
            </a:r>
            <a:endParaRPr/>
          </a:p>
        </p:txBody>
      </p:sp>
      <p:sp>
        <p:nvSpPr>
          <p:cNvPr id="620" name="Google Shape;620;p49"/>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21" name="Google Shape;621;p49"/>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0"/>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Query Modification</a:t>
            </a:r>
            <a:endParaRPr/>
          </a:p>
        </p:txBody>
      </p:sp>
      <p:sp>
        <p:nvSpPr>
          <p:cNvPr id="627" name="Google Shape;627;p50"/>
          <p:cNvSpPr txBox="1"/>
          <p:nvPr>
            <p:ph idx="1" type="body"/>
          </p:nvPr>
        </p:nvSpPr>
        <p:spPr>
          <a:xfrm>
            <a:off x="518864" y="1340768"/>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Preventive</a:t>
            </a:r>
            <a:endParaRPr/>
          </a:p>
          <a:p>
            <a:pPr indent="-342900" lvl="0" marL="342900" rtl="0" algn="l">
              <a:spcBef>
                <a:spcPts val="480"/>
              </a:spcBef>
              <a:spcAft>
                <a:spcPts val="0"/>
              </a:spcAft>
              <a:buClr>
                <a:srgbClr val="8C3C14"/>
              </a:buClr>
              <a:buSzPts val="1680"/>
              <a:buChar char="■"/>
            </a:pPr>
            <a:r>
              <a:rPr lang="en-US"/>
              <a:t>Add the assertion qualification to the update query</a:t>
            </a:r>
            <a:endParaRPr/>
          </a:p>
          <a:p>
            <a:pPr indent="-342900" lvl="0" marL="342900" rtl="0" algn="l">
              <a:spcBef>
                <a:spcPts val="480"/>
              </a:spcBef>
              <a:spcAft>
                <a:spcPts val="0"/>
              </a:spcAft>
              <a:buClr>
                <a:srgbClr val="8C3C14"/>
              </a:buClr>
              <a:buSzPts val="1680"/>
              <a:buChar char="■"/>
            </a:pPr>
            <a:r>
              <a:rPr lang="en-US"/>
              <a:t>Only applicable to tuple calculus formulae with universally quantified variables</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UPDATE	</a:t>
            </a:r>
            <a:r>
              <a:rPr lang="en-US">
                <a:latin typeface="Courier New"/>
                <a:ea typeface="Courier New"/>
                <a:cs typeface="Courier New"/>
                <a:sym typeface="Courier New"/>
              </a:rPr>
              <a:t>PROJ</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SET	</a:t>
            </a:r>
            <a:r>
              <a:rPr lang="en-US">
                <a:latin typeface="Courier New"/>
                <a:ea typeface="Courier New"/>
                <a:cs typeface="Courier New"/>
                <a:sym typeface="Courier New"/>
              </a:rPr>
              <a:t>BUDGET = BUDGET*1.1</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WHERE</a:t>
            </a:r>
            <a:r>
              <a:rPr lang="en-US">
                <a:latin typeface="Courier New"/>
                <a:ea typeface="Courier New"/>
                <a:cs typeface="Courier New"/>
                <a:sym typeface="Courier New"/>
              </a:rPr>
              <a:t>	PNAME = "CAD/CAM"</a:t>
            </a:r>
            <a:endParaRPr/>
          </a:p>
          <a:p>
            <a:pPr indent="-228600" lvl="4" marL="2057400" rtl="0" algn="l">
              <a:spcBef>
                <a:spcPts val="394"/>
              </a:spcBef>
              <a:spcAft>
                <a:spcPts val="0"/>
              </a:spcAft>
              <a:buSzPts val="1477"/>
              <a:buFont typeface="Noto Sans Symbols"/>
              <a:buNone/>
            </a:pPr>
            <a:r>
              <a:rPr lang="en-US" sz="1969">
                <a:latin typeface="Noto Sans Symbols"/>
                <a:ea typeface="Noto Sans Symbols"/>
                <a:cs typeface="Noto Sans Symbols"/>
                <a:sym typeface="Noto Sans Symbols"/>
              </a:rPr>
              <a:t>	</a:t>
            </a:r>
            <a:endParaRPr>
              <a:latin typeface="Noto Sans Symbols"/>
              <a:ea typeface="Noto Sans Symbols"/>
              <a:cs typeface="Noto Sans Symbols"/>
              <a:sym typeface="Noto Sans Symbols"/>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UPDATE</a:t>
            </a:r>
            <a:r>
              <a:rPr lang="en-US">
                <a:latin typeface="Courier New"/>
                <a:ea typeface="Courier New"/>
                <a:cs typeface="Courier New"/>
                <a:sym typeface="Courier New"/>
              </a:rPr>
              <a:t>	PROJ</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SET</a:t>
            </a:r>
            <a:r>
              <a:rPr lang="en-US">
                <a:latin typeface="Courier New"/>
                <a:ea typeface="Courier New"/>
                <a:cs typeface="Courier New"/>
                <a:sym typeface="Courier New"/>
              </a:rPr>
              <a:t>	BUDGET = BUDGET*1.1</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WHERE</a:t>
            </a:r>
            <a:r>
              <a:rPr lang="en-US">
                <a:latin typeface="Courier New"/>
                <a:ea typeface="Courier New"/>
                <a:cs typeface="Courier New"/>
                <a:sym typeface="Courier New"/>
              </a:rPr>
              <a:t>	PNAME = "CAD/CAM"</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AND	NEW</a:t>
            </a:r>
            <a:r>
              <a:rPr lang="en-US">
                <a:latin typeface="Courier New"/>
                <a:ea typeface="Courier New"/>
                <a:cs typeface="Courier New"/>
                <a:sym typeface="Courier New"/>
              </a:rPr>
              <a:t>.BUDGET ≥ 500000</a:t>
            </a:r>
            <a:endParaRPr/>
          </a:p>
          <a:p>
            <a:pPr indent="-228600" lvl="2" marL="1143000" rtl="0" algn="l">
              <a:spcBef>
                <a:spcPts val="360"/>
              </a:spcBef>
              <a:spcAft>
                <a:spcPts val="0"/>
              </a:spcAft>
              <a:buSzPts val="1260"/>
              <a:buNone/>
            </a:pPr>
            <a:r>
              <a:rPr b="1" lang="en-US">
                <a:latin typeface="Courier New"/>
                <a:ea typeface="Courier New"/>
                <a:cs typeface="Courier New"/>
                <a:sym typeface="Courier New"/>
              </a:rPr>
              <a:t>AND	NEW</a:t>
            </a:r>
            <a:r>
              <a:rPr lang="en-US">
                <a:latin typeface="Courier New"/>
                <a:ea typeface="Courier New"/>
                <a:cs typeface="Courier New"/>
                <a:sym typeface="Courier New"/>
              </a:rPr>
              <a:t>.BUDGET ≤ 1000000</a:t>
            </a:r>
            <a:endParaRPr/>
          </a:p>
        </p:txBody>
      </p:sp>
      <p:sp>
        <p:nvSpPr>
          <p:cNvPr id="628" name="Google Shape;628;p50"/>
          <p:cNvSpPr/>
          <p:nvPr/>
        </p:nvSpPr>
        <p:spPr>
          <a:xfrm>
            <a:off x="3059832" y="4005064"/>
            <a:ext cx="288032" cy="434298"/>
          </a:xfrm>
          <a:prstGeom prst="downArrow">
            <a:avLst>
              <a:gd fmla="val 50000" name="adj1"/>
              <a:gd fmla="val 50000" name="adj2"/>
            </a:avLst>
          </a:prstGeom>
          <a:solidFill>
            <a:srgbClr val="6682AA"/>
          </a:solidFill>
          <a:ln>
            <a:noFill/>
          </a:ln>
        </p:spPr>
        <p:txBody>
          <a:bodyPr anchorCtr="0" anchor="t" bIns="32125" lIns="64275" spcFirstLastPara="1" rIns="64275" wrap="square" tIns="32125">
            <a:noAutofit/>
          </a:bodyPr>
          <a:lstStyle/>
          <a:p>
            <a:pPr indent="0" lvl="0" marL="0" marR="0" rtl="0" algn="ctr">
              <a:spcBef>
                <a:spcPts val="0"/>
              </a:spcBef>
              <a:spcAft>
                <a:spcPts val="0"/>
              </a:spcAft>
              <a:buNone/>
            </a:pPr>
            <a:r>
              <a:t/>
            </a:r>
            <a:endParaRPr sz="2109">
              <a:solidFill>
                <a:srgbClr val="263750"/>
              </a:solidFill>
              <a:latin typeface="Book Antiqua"/>
              <a:ea typeface="Book Antiqua"/>
              <a:cs typeface="Book Antiqua"/>
              <a:sym typeface="Book Antiqua"/>
            </a:endParaRPr>
          </a:p>
        </p:txBody>
      </p:sp>
      <p:sp>
        <p:nvSpPr>
          <p:cNvPr id="629" name="Google Shape;629;p50"/>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30" name="Google Shape;630;p50"/>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1"/>
          <p:cNvSpPr txBox="1"/>
          <p:nvPr>
            <p:ph idx="1" type="body"/>
          </p:nvPr>
        </p:nvSpPr>
        <p:spPr>
          <a:xfrm>
            <a:off x="539552" y="1196752"/>
            <a:ext cx="8382000" cy="4914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None/>
            </a:pPr>
            <a:r>
              <a:rPr lang="en-US"/>
              <a:t>Triple (</a:t>
            </a:r>
            <a:r>
              <a:rPr i="1" lang="en-US"/>
              <a:t>R,T,C</a:t>
            </a:r>
            <a:r>
              <a:rPr lang="en-US"/>
              <a:t>) where</a:t>
            </a:r>
            <a:endParaRPr/>
          </a:p>
          <a:p>
            <a:pPr indent="-342900" lvl="0" marL="342900" rtl="0" algn="l">
              <a:spcBef>
                <a:spcPts val="360"/>
              </a:spcBef>
              <a:spcAft>
                <a:spcPts val="0"/>
              </a:spcAft>
              <a:buSzPts val="1680"/>
              <a:buNone/>
            </a:pPr>
            <a:r>
              <a:rPr lang="en-US"/>
              <a:t>		</a:t>
            </a:r>
            <a:r>
              <a:rPr i="1" lang="en-US"/>
              <a:t>R</a:t>
            </a:r>
            <a:r>
              <a:rPr lang="en-US"/>
              <a:t>		relation</a:t>
            </a:r>
            <a:endParaRPr/>
          </a:p>
          <a:p>
            <a:pPr indent="-342900" lvl="0" marL="342900" rtl="0" algn="l">
              <a:spcBef>
                <a:spcPts val="360"/>
              </a:spcBef>
              <a:spcAft>
                <a:spcPts val="0"/>
              </a:spcAft>
              <a:buSzPts val="1680"/>
              <a:buNone/>
            </a:pPr>
            <a:r>
              <a:rPr lang="en-US"/>
              <a:t>		</a:t>
            </a:r>
            <a:r>
              <a:rPr i="1" lang="en-US"/>
              <a:t>T</a:t>
            </a:r>
            <a:r>
              <a:rPr lang="en-US"/>
              <a:t>		update type (insert, delete, modify)</a:t>
            </a:r>
            <a:endParaRPr/>
          </a:p>
          <a:p>
            <a:pPr indent="-342900" lvl="0" marL="342900" rtl="0" algn="l">
              <a:spcBef>
                <a:spcPts val="360"/>
              </a:spcBef>
              <a:spcAft>
                <a:spcPts val="0"/>
              </a:spcAft>
              <a:buSzPts val="1680"/>
              <a:buNone/>
            </a:pPr>
            <a:r>
              <a:rPr lang="en-US"/>
              <a:t>		</a:t>
            </a:r>
            <a:r>
              <a:rPr i="1" lang="en-US"/>
              <a:t>C</a:t>
            </a:r>
            <a:r>
              <a:rPr lang="en-US"/>
              <a:t>		assertion on differential relations</a:t>
            </a:r>
            <a:endParaRPr/>
          </a:p>
          <a:p>
            <a:pPr indent="-342900" lvl="0" marL="342900" rtl="0" algn="l">
              <a:spcBef>
                <a:spcPts val="480"/>
              </a:spcBef>
              <a:spcAft>
                <a:spcPts val="0"/>
              </a:spcAft>
              <a:buSzPts val="1680"/>
              <a:buNone/>
            </a:pPr>
            <a:r>
              <a:rPr lang="en-US"/>
              <a:t>Example: </a:t>
            </a:r>
            <a:r>
              <a:rPr lang="en-US">
                <a:solidFill>
                  <a:schemeClr val="dk2"/>
                </a:solidFill>
              </a:rPr>
              <a:t>Foreign key assertion</a:t>
            </a:r>
            <a:endParaRPr/>
          </a:p>
          <a:p>
            <a:pPr indent="-233351" lvl="1" marL="633381" rtl="0" algn="l">
              <a:spcBef>
                <a:spcPts val="400"/>
              </a:spcBef>
              <a:spcAft>
                <a:spcPts val="0"/>
              </a:spcAft>
              <a:buSzPts val="1400"/>
              <a:buNone/>
            </a:pPr>
            <a:r>
              <a:rPr lang="en-US">
                <a:latin typeface="Noto Sans Symbols"/>
                <a:ea typeface="Noto Sans Symbols"/>
                <a:cs typeface="Noto Sans Symbols"/>
                <a:sym typeface="Noto Sans Symbols"/>
              </a:rPr>
              <a:t>	∀</a:t>
            </a:r>
            <a:r>
              <a:rPr lang="en-US"/>
              <a:t>g </a:t>
            </a:r>
            <a:r>
              <a:rPr lang="en-US">
                <a:latin typeface="Noto Sans Symbols"/>
                <a:ea typeface="Noto Sans Symbols"/>
                <a:cs typeface="Noto Sans Symbols"/>
                <a:sym typeface="Noto Sans Symbols"/>
              </a:rPr>
              <a:t>∈</a:t>
            </a:r>
            <a:r>
              <a:rPr lang="en-US"/>
              <a:t> ASG, </a:t>
            </a:r>
            <a:r>
              <a:rPr lang="en-US">
                <a:latin typeface="Noto Sans Symbols"/>
                <a:ea typeface="Noto Sans Symbols"/>
                <a:cs typeface="Noto Sans Symbols"/>
                <a:sym typeface="Noto Sans Symbols"/>
              </a:rPr>
              <a:t>∃</a:t>
            </a:r>
            <a:r>
              <a:rPr lang="en-US"/>
              <a:t>j </a:t>
            </a:r>
            <a:r>
              <a:rPr lang="en-US">
                <a:latin typeface="Noto Sans Symbols"/>
                <a:ea typeface="Noto Sans Symbols"/>
                <a:cs typeface="Noto Sans Symbols"/>
                <a:sym typeface="Noto Sans Symbols"/>
              </a:rPr>
              <a:t>∈</a:t>
            </a:r>
            <a:r>
              <a:rPr lang="en-US"/>
              <a:t> PROJ :  g.PNO = j.PNO</a:t>
            </a:r>
            <a:endParaRPr/>
          </a:p>
          <a:p>
            <a:pPr indent="-233280" lvl="1" marL="242210" rtl="0" algn="l">
              <a:spcBef>
                <a:spcPts val="400"/>
              </a:spcBef>
              <a:spcAft>
                <a:spcPts val="0"/>
              </a:spcAft>
              <a:buSzPts val="1400"/>
              <a:buNone/>
            </a:pPr>
            <a:r>
              <a:rPr lang="en-US">
                <a:solidFill>
                  <a:srgbClr val="FF0000"/>
                </a:solidFill>
              </a:rPr>
              <a:t>Compiled assertions:</a:t>
            </a:r>
            <a:endParaRPr/>
          </a:p>
          <a:p>
            <a:pPr indent="-228600" lvl="2" marL="976263" rtl="0" algn="l">
              <a:spcBef>
                <a:spcPts val="360"/>
              </a:spcBef>
              <a:spcAft>
                <a:spcPts val="0"/>
              </a:spcAft>
              <a:buSzPts val="1260"/>
              <a:buNone/>
            </a:pPr>
            <a:r>
              <a:rPr lang="en-US"/>
              <a:t>	(ASG, </a:t>
            </a:r>
            <a:r>
              <a:rPr b="1" lang="en-US"/>
              <a:t>INSERT</a:t>
            </a:r>
            <a:r>
              <a:rPr lang="en-US"/>
              <a:t>, C1), (PROJ, </a:t>
            </a:r>
            <a:r>
              <a:rPr b="1" lang="en-US"/>
              <a:t>DELETE</a:t>
            </a:r>
            <a:r>
              <a:rPr lang="en-US"/>
              <a:t>, C2), (PROJ, </a:t>
            </a:r>
            <a:r>
              <a:rPr b="1" lang="en-US"/>
              <a:t>MODIFY</a:t>
            </a:r>
            <a:r>
              <a:rPr lang="en-US"/>
              <a:t>, C3)</a:t>
            </a:r>
            <a:endParaRPr/>
          </a:p>
          <a:p>
            <a:pPr indent="-233280" lvl="1" marL="398473" rtl="0" algn="l">
              <a:spcBef>
                <a:spcPts val="400"/>
              </a:spcBef>
              <a:spcAft>
                <a:spcPts val="0"/>
              </a:spcAft>
              <a:buSzPts val="1400"/>
              <a:buNone/>
            </a:pPr>
            <a:r>
              <a:rPr lang="en-US"/>
              <a:t>	where</a:t>
            </a:r>
            <a:endParaRPr/>
          </a:p>
          <a:p>
            <a:pPr indent="-228600" lvl="2" marL="976263" rtl="0" algn="l">
              <a:spcBef>
                <a:spcPts val="360"/>
              </a:spcBef>
              <a:spcAft>
                <a:spcPts val="0"/>
              </a:spcAft>
              <a:buSzPts val="1260"/>
              <a:buNone/>
            </a:pPr>
            <a:r>
              <a:rPr lang="en-US"/>
              <a:t>	C1:</a:t>
            </a:r>
            <a:r>
              <a:rPr lang="en-US">
                <a:latin typeface="Noto Sans Symbols"/>
                <a:ea typeface="Noto Sans Symbols"/>
                <a:cs typeface="Noto Sans Symbols"/>
                <a:sym typeface="Noto Sans Symbols"/>
              </a:rPr>
              <a:t>∀</a:t>
            </a:r>
            <a:r>
              <a:rPr b="1" lang="en-US"/>
              <a:t>NEW</a:t>
            </a:r>
            <a:r>
              <a:rPr lang="en-US"/>
              <a:t> </a:t>
            </a:r>
            <a:r>
              <a:rPr lang="en-US">
                <a:latin typeface="Noto Sans Symbols"/>
                <a:ea typeface="Noto Sans Symbols"/>
                <a:cs typeface="Noto Sans Symbols"/>
                <a:sym typeface="Noto Sans Symbols"/>
              </a:rPr>
              <a:t>∈</a:t>
            </a:r>
            <a:r>
              <a:rPr lang="en-US"/>
              <a:t> ASG+   </a:t>
            </a:r>
            <a:r>
              <a:rPr lang="en-US">
                <a:latin typeface="Noto Sans Symbols"/>
                <a:ea typeface="Noto Sans Symbols"/>
                <a:cs typeface="Noto Sans Symbols"/>
                <a:sym typeface="Noto Sans Symbols"/>
              </a:rPr>
              <a:t>∃</a:t>
            </a:r>
            <a:r>
              <a:rPr lang="en-US"/>
              <a:t>j </a:t>
            </a:r>
            <a:r>
              <a:rPr lang="en-US">
                <a:latin typeface="Noto Sans Symbols"/>
                <a:ea typeface="Noto Sans Symbols"/>
                <a:cs typeface="Noto Sans Symbols"/>
                <a:sym typeface="Noto Sans Symbols"/>
              </a:rPr>
              <a:t>∈ </a:t>
            </a:r>
            <a:r>
              <a:rPr lang="en-US"/>
              <a:t>PROJ: NEW.PNO = j.PNO</a:t>
            </a:r>
            <a:endParaRPr/>
          </a:p>
          <a:p>
            <a:pPr indent="-228600" lvl="2" marL="976263" rtl="0" algn="l">
              <a:spcBef>
                <a:spcPts val="360"/>
              </a:spcBef>
              <a:spcAft>
                <a:spcPts val="0"/>
              </a:spcAft>
              <a:buSzPts val="1260"/>
              <a:buNone/>
            </a:pPr>
            <a:r>
              <a:rPr lang="en-US"/>
              <a:t>	C2:</a:t>
            </a:r>
            <a:r>
              <a:rPr lang="en-US">
                <a:latin typeface="Noto Sans Symbols"/>
                <a:ea typeface="Noto Sans Symbols"/>
                <a:cs typeface="Noto Sans Symbols"/>
                <a:sym typeface="Noto Sans Symbols"/>
              </a:rPr>
              <a:t>∀</a:t>
            </a:r>
            <a:r>
              <a:rPr lang="en-US"/>
              <a:t>g </a:t>
            </a:r>
            <a:r>
              <a:rPr lang="en-US">
                <a:latin typeface="Noto Sans Symbols"/>
                <a:ea typeface="Noto Sans Symbols"/>
                <a:cs typeface="Noto Sans Symbols"/>
                <a:sym typeface="Noto Sans Symbols"/>
              </a:rPr>
              <a:t>∈</a:t>
            </a:r>
            <a:r>
              <a:rPr lang="en-US"/>
              <a:t> ASG, </a:t>
            </a:r>
            <a:r>
              <a:rPr lang="en-US">
                <a:latin typeface="Noto Sans Symbols"/>
                <a:ea typeface="Noto Sans Symbols"/>
                <a:cs typeface="Noto Sans Symbols"/>
                <a:sym typeface="Noto Sans Symbols"/>
              </a:rPr>
              <a:t>∀</a:t>
            </a:r>
            <a:r>
              <a:rPr b="1" lang="en-US"/>
              <a:t>OLD</a:t>
            </a:r>
            <a:r>
              <a:rPr lang="en-US"/>
              <a:t> </a:t>
            </a:r>
            <a:r>
              <a:rPr lang="en-US">
                <a:latin typeface="Noto Sans Symbols"/>
                <a:ea typeface="Noto Sans Symbols"/>
                <a:cs typeface="Noto Sans Symbols"/>
                <a:sym typeface="Noto Sans Symbols"/>
              </a:rPr>
              <a:t>∈</a:t>
            </a:r>
            <a:r>
              <a:rPr lang="en-US"/>
              <a:t> PROJ</a:t>
            </a:r>
            <a:r>
              <a:rPr baseline="30000" lang="en-US"/>
              <a:t>-</a:t>
            </a:r>
            <a:r>
              <a:rPr lang="en-US"/>
              <a:t> : g.PNO ≠ </a:t>
            </a:r>
            <a:r>
              <a:rPr b="1" lang="en-US"/>
              <a:t>OLD</a:t>
            </a:r>
            <a:r>
              <a:rPr lang="en-US"/>
              <a:t>.PNO</a:t>
            </a:r>
            <a:endParaRPr/>
          </a:p>
          <a:p>
            <a:pPr indent="-228600" lvl="2" marL="976263" rtl="0" algn="l">
              <a:spcBef>
                <a:spcPts val="360"/>
              </a:spcBef>
              <a:spcAft>
                <a:spcPts val="0"/>
              </a:spcAft>
              <a:buSzPts val="1260"/>
              <a:buNone/>
            </a:pPr>
            <a:r>
              <a:rPr lang="en-US"/>
              <a:t>	C3:</a:t>
            </a:r>
            <a:r>
              <a:rPr lang="en-US">
                <a:latin typeface="Noto Sans Symbols"/>
                <a:ea typeface="Noto Sans Symbols"/>
                <a:cs typeface="Noto Sans Symbols"/>
                <a:sym typeface="Noto Sans Symbols"/>
              </a:rPr>
              <a:t>∀</a:t>
            </a:r>
            <a:r>
              <a:rPr lang="en-US"/>
              <a:t>g </a:t>
            </a:r>
            <a:r>
              <a:rPr lang="en-US">
                <a:latin typeface="Noto Sans Symbols"/>
                <a:ea typeface="Noto Sans Symbols"/>
                <a:cs typeface="Noto Sans Symbols"/>
                <a:sym typeface="Noto Sans Symbols"/>
              </a:rPr>
              <a:t>∈</a:t>
            </a:r>
            <a:r>
              <a:rPr lang="en-US"/>
              <a:t> ASG, </a:t>
            </a:r>
            <a:r>
              <a:rPr lang="en-US">
                <a:latin typeface="Noto Sans Symbols"/>
                <a:ea typeface="Noto Sans Symbols"/>
                <a:cs typeface="Noto Sans Symbols"/>
                <a:sym typeface="Noto Sans Symbols"/>
              </a:rPr>
              <a:t>∀</a:t>
            </a:r>
            <a:r>
              <a:rPr b="1" lang="en-US"/>
              <a:t>OLD</a:t>
            </a:r>
            <a:r>
              <a:rPr lang="en-US"/>
              <a:t> </a:t>
            </a:r>
            <a:r>
              <a:rPr lang="en-US">
                <a:latin typeface="Noto Sans Symbols"/>
                <a:ea typeface="Noto Sans Symbols"/>
                <a:cs typeface="Noto Sans Symbols"/>
                <a:sym typeface="Noto Sans Symbols"/>
              </a:rPr>
              <a:t> ∈ </a:t>
            </a:r>
            <a:r>
              <a:rPr lang="en-US"/>
              <a:t>PROJ</a:t>
            </a:r>
            <a:r>
              <a:rPr baseline="30000" lang="en-US"/>
              <a:t>-</a:t>
            </a:r>
            <a:r>
              <a:rPr lang="en-US"/>
              <a:t>  </a:t>
            </a:r>
            <a:r>
              <a:rPr lang="en-US">
                <a:latin typeface="Noto Sans Symbols"/>
                <a:ea typeface="Noto Sans Symbols"/>
                <a:cs typeface="Noto Sans Symbols"/>
                <a:sym typeface="Noto Sans Symbols"/>
              </a:rPr>
              <a:t>∃</a:t>
            </a:r>
            <a:r>
              <a:rPr b="1" lang="en-US"/>
              <a:t>NEW</a:t>
            </a:r>
            <a:r>
              <a:rPr lang="en-US"/>
              <a:t> </a:t>
            </a:r>
            <a:r>
              <a:rPr lang="en-US">
                <a:latin typeface="Noto Sans Symbols"/>
                <a:ea typeface="Noto Sans Symbols"/>
                <a:cs typeface="Noto Sans Symbols"/>
                <a:sym typeface="Noto Sans Symbols"/>
              </a:rPr>
              <a:t>∈ </a:t>
            </a:r>
            <a:r>
              <a:rPr lang="en-US"/>
              <a:t>PROJ</a:t>
            </a:r>
            <a:r>
              <a:rPr baseline="30000" lang="en-US"/>
              <a:t>+</a:t>
            </a:r>
            <a:r>
              <a:rPr lang="en-US"/>
              <a:t>:  </a:t>
            </a:r>
            <a:endParaRPr/>
          </a:p>
          <a:p>
            <a:pPr indent="-228600" lvl="2" marL="976263" rtl="0" algn="l">
              <a:spcBef>
                <a:spcPts val="360"/>
              </a:spcBef>
              <a:spcAft>
                <a:spcPts val="0"/>
              </a:spcAft>
              <a:buSzPts val="1260"/>
              <a:buNone/>
            </a:pPr>
            <a:r>
              <a:rPr lang="en-US"/>
              <a:t>			g.PNO ≠</a:t>
            </a:r>
            <a:r>
              <a:rPr b="1" lang="en-US"/>
              <a:t>OLD</a:t>
            </a:r>
            <a:r>
              <a:rPr lang="en-US"/>
              <a:t>.PNO OR </a:t>
            </a:r>
            <a:r>
              <a:rPr b="1" lang="en-US"/>
              <a:t>OLD</a:t>
            </a:r>
            <a:r>
              <a:rPr lang="en-US"/>
              <a:t>.PNO = </a:t>
            </a:r>
            <a:r>
              <a:rPr b="1" lang="en-US"/>
              <a:t>NEW</a:t>
            </a:r>
            <a:r>
              <a:rPr lang="en-US"/>
              <a:t>.PNO</a:t>
            </a:r>
            <a:endParaRPr/>
          </a:p>
          <a:p>
            <a:pPr indent="-261645" lvl="0" marL="342900" rtl="0" algn="l">
              <a:spcBef>
                <a:spcPts val="366"/>
              </a:spcBef>
              <a:spcAft>
                <a:spcPts val="0"/>
              </a:spcAft>
              <a:buSzPts val="1280"/>
              <a:buNone/>
            </a:pPr>
            <a:r>
              <a:t/>
            </a:r>
            <a:endParaRPr sz="1828"/>
          </a:p>
        </p:txBody>
      </p:sp>
      <p:sp>
        <p:nvSpPr>
          <p:cNvPr id="636" name="Google Shape;636;p51"/>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Compiled Assertions</a:t>
            </a:r>
            <a:endParaRPr/>
          </a:p>
        </p:txBody>
      </p:sp>
      <p:sp>
        <p:nvSpPr>
          <p:cNvPr id="637" name="Google Shape;637;p51"/>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38" name="Google Shape;638;p51"/>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2"/>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None/>
            </a:pPr>
            <a:r>
              <a:rPr lang="en-US"/>
              <a:t>Given relation </a:t>
            </a:r>
            <a:r>
              <a:rPr i="1" lang="en-US"/>
              <a:t>R</a:t>
            </a:r>
            <a:r>
              <a:rPr lang="en-US"/>
              <a:t> and update </a:t>
            </a:r>
            <a:r>
              <a:rPr i="1" lang="en-US"/>
              <a:t>u</a:t>
            </a:r>
            <a:endParaRPr/>
          </a:p>
          <a:p>
            <a:pPr indent="-342900" lvl="0" marL="342900" rtl="0" algn="l">
              <a:spcBef>
                <a:spcPts val="480"/>
              </a:spcBef>
              <a:spcAft>
                <a:spcPts val="0"/>
              </a:spcAft>
              <a:buSzPts val="1680"/>
              <a:buNone/>
            </a:pPr>
            <a:r>
              <a:rPr lang="en-US"/>
              <a:t>		</a:t>
            </a:r>
            <a:r>
              <a:rPr i="1" lang="en-US"/>
              <a:t>R</a:t>
            </a:r>
            <a:r>
              <a:rPr baseline="30000" lang="en-US"/>
              <a:t>+</a:t>
            </a:r>
            <a:r>
              <a:rPr lang="en-US"/>
              <a:t>   contains tuples inserted by </a:t>
            </a:r>
            <a:r>
              <a:rPr i="1" lang="en-US"/>
              <a:t>u</a:t>
            </a:r>
            <a:endParaRPr/>
          </a:p>
          <a:p>
            <a:pPr indent="-342900" lvl="0" marL="342900" rtl="0" algn="l">
              <a:spcBef>
                <a:spcPts val="480"/>
              </a:spcBef>
              <a:spcAft>
                <a:spcPts val="0"/>
              </a:spcAft>
              <a:buSzPts val="1680"/>
              <a:buNone/>
            </a:pPr>
            <a:r>
              <a:rPr lang="en-US"/>
              <a:t>		</a:t>
            </a:r>
            <a:r>
              <a:rPr i="1" lang="en-US"/>
              <a:t>R</a:t>
            </a:r>
            <a:r>
              <a:rPr baseline="30000" lang="en-US"/>
              <a:t>-</a:t>
            </a:r>
            <a:r>
              <a:rPr lang="en-US"/>
              <a:t>    contains tuples deleted by </a:t>
            </a:r>
            <a:r>
              <a:rPr i="1" lang="en-US"/>
              <a:t>u</a:t>
            </a:r>
            <a:endParaRPr/>
          </a:p>
          <a:p>
            <a:pPr indent="-342900" lvl="0" marL="342900" rtl="0" algn="l">
              <a:spcBef>
                <a:spcPts val="480"/>
              </a:spcBef>
              <a:spcAft>
                <a:spcPts val="0"/>
              </a:spcAft>
              <a:buSzPts val="1680"/>
              <a:buNone/>
            </a:pPr>
            <a:r>
              <a:t/>
            </a:r>
            <a:endParaRPr/>
          </a:p>
          <a:p>
            <a:pPr indent="-342900" lvl="0" marL="342900" rtl="0" algn="l">
              <a:spcBef>
                <a:spcPts val="480"/>
              </a:spcBef>
              <a:spcAft>
                <a:spcPts val="0"/>
              </a:spcAft>
              <a:buSzPts val="1680"/>
              <a:buNone/>
            </a:pPr>
            <a:r>
              <a:rPr lang="en-US"/>
              <a:t>Type of </a:t>
            </a:r>
            <a:r>
              <a:rPr i="1" lang="en-US"/>
              <a:t>u</a:t>
            </a:r>
            <a:endParaRPr/>
          </a:p>
          <a:p>
            <a:pPr indent="-342900" lvl="0" marL="342900" rtl="0" algn="l">
              <a:spcBef>
                <a:spcPts val="480"/>
              </a:spcBef>
              <a:spcAft>
                <a:spcPts val="0"/>
              </a:spcAft>
              <a:buSzPts val="1680"/>
              <a:buNone/>
            </a:pPr>
            <a:r>
              <a:rPr lang="en-US"/>
              <a:t>		</a:t>
            </a:r>
            <a:r>
              <a:rPr lang="en-US">
                <a:solidFill>
                  <a:srgbClr val="FF0000"/>
                </a:solidFill>
              </a:rPr>
              <a:t>insert</a:t>
            </a:r>
            <a:r>
              <a:rPr lang="en-US"/>
              <a:t>	</a:t>
            </a:r>
            <a:r>
              <a:rPr i="1" lang="en-US"/>
              <a:t>R</a:t>
            </a:r>
            <a:r>
              <a:rPr baseline="30000" lang="en-US"/>
              <a:t>-</a:t>
            </a:r>
            <a:r>
              <a:rPr lang="en-US"/>
              <a:t>   empty</a:t>
            </a:r>
            <a:endParaRPr/>
          </a:p>
          <a:p>
            <a:pPr indent="-342900" lvl="0" marL="342900" rtl="0" algn="l">
              <a:spcBef>
                <a:spcPts val="480"/>
              </a:spcBef>
              <a:spcAft>
                <a:spcPts val="0"/>
              </a:spcAft>
              <a:buSzPts val="1680"/>
              <a:buNone/>
            </a:pPr>
            <a:r>
              <a:rPr lang="en-US"/>
              <a:t>		</a:t>
            </a:r>
            <a:r>
              <a:rPr lang="en-US">
                <a:solidFill>
                  <a:srgbClr val="FF0000"/>
                </a:solidFill>
              </a:rPr>
              <a:t>delete</a:t>
            </a:r>
            <a:r>
              <a:rPr lang="en-US"/>
              <a:t>	</a:t>
            </a:r>
            <a:r>
              <a:rPr i="1" lang="en-US"/>
              <a:t>R</a:t>
            </a:r>
            <a:r>
              <a:rPr baseline="30000" lang="en-US"/>
              <a:t>+</a:t>
            </a:r>
            <a:r>
              <a:rPr lang="en-US"/>
              <a:t>   empty</a:t>
            </a:r>
            <a:endParaRPr/>
          </a:p>
          <a:p>
            <a:pPr indent="-342900" lvl="0" marL="342900" rtl="0" algn="l">
              <a:spcBef>
                <a:spcPts val="480"/>
              </a:spcBef>
              <a:spcAft>
                <a:spcPts val="0"/>
              </a:spcAft>
              <a:buSzPts val="1680"/>
              <a:buNone/>
            </a:pPr>
            <a:r>
              <a:rPr lang="en-US"/>
              <a:t>	</a:t>
            </a:r>
            <a:r>
              <a:rPr lang="en-US">
                <a:solidFill>
                  <a:srgbClr val="FF0000"/>
                </a:solidFill>
              </a:rPr>
              <a:t>	modify</a:t>
            </a:r>
            <a:r>
              <a:rPr lang="en-US"/>
              <a:t>	</a:t>
            </a:r>
            <a:r>
              <a:rPr i="1" lang="en-US"/>
              <a:t>R</a:t>
            </a:r>
            <a:r>
              <a:rPr baseline="30000" lang="en-US"/>
              <a:t>+ </a:t>
            </a:r>
            <a:r>
              <a:rPr lang="en-US"/>
              <a:t>∪ (</a:t>
            </a:r>
            <a:r>
              <a:rPr i="1" lang="en-US"/>
              <a:t>R – R</a:t>
            </a:r>
            <a:r>
              <a:rPr baseline="30000" lang="en-US"/>
              <a:t>-</a:t>
            </a:r>
            <a:r>
              <a:rPr lang="en-US"/>
              <a:t>)</a:t>
            </a:r>
            <a:endParaRPr/>
          </a:p>
        </p:txBody>
      </p:sp>
      <p:sp>
        <p:nvSpPr>
          <p:cNvPr id="644" name="Google Shape;644;p52"/>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Differential Relations</a:t>
            </a:r>
            <a:endParaRPr/>
          </a:p>
        </p:txBody>
      </p:sp>
      <p:sp>
        <p:nvSpPr>
          <p:cNvPr id="645" name="Google Shape;645;p52"/>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46" name="Google Shape;646;p52"/>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82ce90900c_0_2"/>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300"/>
              <a:t>Distributed Query Processing: Semantics</a:t>
            </a:r>
            <a:endParaRPr sz="3300"/>
          </a:p>
        </p:txBody>
      </p:sp>
      <p:sp>
        <p:nvSpPr>
          <p:cNvPr id="119" name="Google Shape;119;g382ce90900c_0_2"/>
          <p:cNvSpPr txBox="1"/>
          <p:nvPr>
            <p:ph idx="12" type="sldNum"/>
          </p:nvPr>
        </p:nvSpPr>
        <p:spPr>
          <a:xfrm>
            <a:off x="673224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20" name="Google Shape;120;g382ce90900c_0_2" title="Screenshot 2025-08-26 at 2.51.20 PM.png"/>
          <p:cNvPicPr preferRelativeResize="0"/>
          <p:nvPr/>
        </p:nvPicPr>
        <p:blipFill>
          <a:blip r:embed="rId3">
            <a:alphaModFix/>
          </a:blip>
          <a:stretch>
            <a:fillRect/>
          </a:stretch>
        </p:blipFill>
        <p:spPr>
          <a:xfrm>
            <a:off x="243300" y="1271738"/>
            <a:ext cx="8657390" cy="463403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3"/>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Differential Relations</a:t>
            </a:r>
            <a:endParaRPr/>
          </a:p>
        </p:txBody>
      </p:sp>
      <p:sp>
        <p:nvSpPr>
          <p:cNvPr id="652" name="Google Shape;652;p53"/>
          <p:cNvSpPr txBox="1"/>
          <p:nvPr>
            <p:ph idx="1" type="body"/>
          </p:nvPr>
        </p:nvSpPr>
        <p:spPr>
          <a:xfrm>
            <a:off x="518864" y="1196752"/>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None/>
            </a:pPr>
            <a:r>
              <a:rPr lang="en-US"/>
              <a:t>Algorithm:</a:t>
            </a:r>
            <a:endParaRPr/>
          </a:p>
          <a:p>
            <a:pPr indent="-342900" lvl="0" marL="342900" rtl="0" algn="l">
              <a:spcBef>
                <a:spcPts val="360"/>
              </a:spcBef>
              <a:spcAft>
                <a:spcPts val="0"/>
              </a:spcAft>
              <a:buSzPts val="1680"/>
              <a:buNone/>
            </a:pPr>
            <a:r>
              <a:rPr lang="en-US">
                <a:solidFill>
                  <a:srgbClr val="FF0000"/>
                </a:solidFill>
              </a:rPr>
              <a:t>Input:</a:t>
            </a:r>
            <a:r>
              <a:rPr lang="en-US"/>
              <a:t>	Relation </a:t>
            </a:r>
            <a:r>
              <a:rPr i="1" lang="en-US"/>
              <a:t>R</a:t>
            </a:r>
            <a:r>
              <a:rPr lang="en-US"/>
              <a:t>, update </a:t>
            </a:r>
            <a:r>
              <a:rPr i="1" lang="en-US"/>
              <a:t>u</a:t>
            </a:r>
            <a:r>
              <a:rPr lang="en-US"/>
              <a:t>, compiled assertion </a:t>
            </a:r>
            <a:r>
              <a:rPr i="1" lang="en-US"/>
              <a:t>C</a:t>
            </a:r>
            <a:r>
              <a:rPr baseline="-25000" i="1" lang="en-US"/>
              <a:t>i</a:t>
            </a:r>
            <a:endParaRPr i="1"/>
          </a:p>
          <a:p>
            <a:pPr indent="-342900" lvl="0" marL="342900" rtl="0" algn="l">
              <a:spcBef>
                <a:spcPts val="360"/>
              </a:spcBef>
              <a:spcAft>
                <a:spcPts val="0"/>
              </a:spcAft>
              <a:buSzPts val="1680"/>
              <a:buNone/>
            </a:pPr>
            <a:r>
              <a:rPr lang="en-US">
                <a:solidFill>
                  <a:srgbClr val="FF0000"/>
                </a:solidFill>
              </a:rPr>
              <a:t>Step 1:</a:t>
            </a:r>
            <a:r>
              <a:rPr lang="en-US"/>
              <a:t>	Generate differential relations </a:t>
            </a:r>
            <a:r>
              <a:rPr i="1" lang="en-US"/>
              <a:t>R</a:t>
            </a:r>
            <a:r>
              <a:rPr baseline="30000" lang="en-US"/>
              <a:t>+</a:t>
            </a:r>
            <a:r>
              <a:rPr lang="en-US"/>
              <a:t> and </a:t>
            </a:r>
            <a:r>
              <a:rPr i="1" lang="en-US"/>
              <a:t>R</a:t>
            </a:r>
            <a:r>
              <a:rPr baseline="30000" lang="en-US"/>
              <a:t>–</a:t>
            </a:r>
            <a:endParaRPr/>
          </a:p>
          <a:p>
            <a:pPr indent="-342900" lvl="0" marL="342900" rtl="0" algn="l">
              <a:spcBef>
                <a:spcPts val="360"/>
              </a:spcBef>
              <a:spcAft>
                <a:spcPts val="0"/>
              </a:spcAft>
              <a:buSzPts val="1680"/>
              <a:buNone/>
            </a:pPr>
            <a:r>
              <a:rPr lang="en-US">
                <a:solidFill>
                  <a:srgbClr val="FF0000"/>
                </a:solidFill>
              </a:rPr>
              <a:t>Step 2:</a:t>
            </a:r>
            <a:r>
              <a:rPr lang="en-US"/>
              <a:t>	Retrieve the tuples of </a:t>
            </a:r>
            <a:r>
              <a:rPr i="1" lang="en-US"/>
              <a:t>R</a:t>
            </a:r>
            <a:r>
              <a:rPr baseline="30000" lang="en-US"/>
              <a:t>+</a:t>
            </a:r>
            <a:r>
              <a:rPr lang="en-US"/>
              <a:t> and </a:t>
            </a:r>
            <a:r>
              <a:rPr i="1" lang="en-US"/>
              <a:t>R</a:t>
            </a:r>
            <a:r>
              <a:rPr baseline="30000" lang="en-US"/>
              <a:t>–</a:t>
            </a:r>
            <a:r>
              <a:rPr lang="en-US"/>
              <a:t> which </a:t>
            </a:r>
            <a:r>
              <a:rPr b="1" lang="en-US"/>
              <a:t>do not </a:t>
            </a:r>
            <a:r>
              <a:rPr lang="en-US"/>
              <a:t>satisfy </a:t>
            </a:r>
            <a:r>
              <a:rPr i="1" lang="en-US"/>
              <a:t>C</a:t>
            </a:r>
            <a:r>
              <a:rPr baseline="-25000" i="1" lang="en-US"/>
              <a:t>i</a:t>
            </a:r>
            <a:endParaRPr i="1"/>
          </a:p>
          <a:p>
            <a:pPr indent="-342900" lvl="0" marL="342900" rtl="0" algn="l">
              <a:spcBef>
                <a:spcPts val="360"/>
              </a:spcBef>
              <a:spcAft>
                <a:spcPts val="0"/>
              </a:spcAft>
              <a:buSzPts val="1680"/>
              <a:buNone/>
            </a:pPr>
            <a:r>
              <a:rPr lang="en-US">
                <a:solidFill>
                  <a:srgbClr val="FF0000"/>
                </a:solidFill>
              </a:rPr>
              <a:t>Step 3:</a:t>
            </a:r>
            <a:r>
              <a:rPr lang="en-US"/>
              <a:t>	If retrieval is not successful, then the assertion is valid.</a:t>
            </a:r>
            <a:endParaRPr/>
          </a:p>
          <a:p>
            <a:pPr indent="-342900" lvl="0" marL="342900" rtl="0" algn="l">
              <a:spcBef>
                <a:spcPts val="360"/>
              </a:spcBef>
              <a:spcAft>
                <a:spcPts val="0"/>
              </a:spcAft>
              <a:buSzPts val="1680"/>
              <a:buNone/>
            </a:pPr>
            <a:r>
              <a:rPr lang="en-US"/>
              <a:t>Example :</a:t>
            </a:r>
            <a:endParaRPr/>
          </a:p>
          <a:p>
            <a:pPr indent="-285750" lvl="1" marL="742950" rtl="0" algn="l">
              <a:spcBef>
                <a:spcPts val="300"/>
              </a:spcBef>
              <a:spcAft>
                <a:spcPts val="0"/>
              </a:spcAft>
              <a:buSzPts val="1400"/>
              <a:buNone/>
            </a:pPr>
            <a:r>
              <a:rPr i="1" lang="en-US"/>
              <a:t>u</a:t>
            </a:r>
            <a:r>
              <a:rPr lang="en-US"/>
              <a:t> is delete on J. Enforcing (EMP, DELETE, C2) :</a:t>
            </a:r>
            <a:endParaRPr/>
          </a:p>
          <a:p>
            <a:pPr indent="-228600" lvl="2" marL="1143000" rtl="0" algn="l">
              <a:spcBef>
                <a:spcPts val="270"/>
              </a:spcBef>
              <a:spcAft>
                <a:spcPts val="0"/>
              </a:spcAft>
              <a:buSzPts val="1260"/>
              <a:buNone/>
            </a:pPr>
            <a:r>
              <a:rPr i="1" lang="en-US"/>
              <a:t>retrieve all</a:t>
            </a:r>
            <a:r>
              <a:rPr lang="en-US"/>
              <a:t> tuples of EMP</a:t>
            </a:r>
            <a:r>
              <a:rPr baseline="30000" lang="en-US"/>
              <a:t>-</a:t>
            </a:r>
            <a:endParaRPr/>
          </a:p>
          <a:p>
            <a:pPr indent="-228600" lvl="2" marL="1143000" rtl="0" algn="l">
              <a:spcBef>
                <a:spcPts val="270"/>
              </a:spcBef>
              <a:spcAft>
                <a:spcPts val="0"/>
              </a:spcAft>
              <a:buSzPts val="1260"/>
              <a:buNone/>
            </a:pPr>
            <a:r>
              <a:rPr i="1" lang="en-US"/>
              <a:t>into</a:t>
            </a:r>
            <a:r>
              <a:rPr lang="en-US"/>
              <a:t> RESULT</a:t>
            </a:r>
            <a:endParaRPr/>
          </a:p>
          <a:p>
            <a:pPr indent="-228600" lvl="2" marL="1143000" rtl="0" algn="l">
              <a:spcBef>
                <a:spcPts val="270"/>
              </a:spcBef>
              <a:spcAft>
                <a:spcPts val="0"/>
              </a:spcAft>
              <a:buSzPts val="1260"/>
              <a:buNone/>
            </a:pPr>
            <a:r>
              <a:rPr i="1" lang="en-US"/>
              <a:t>where</a:t>
            </a:r>
            <a:r>
              <a:rPr lang="en-US"/>
              <a:t> not(C2)</a:t>
            </a:r>
            <a:endParaRPr/>
          </a:p>
          <a:p>
            <a:pPr indent="-285750" lvl="1" marL="742950" rtl="0" algn="l">
              <a:spcBef>
                <a:spcPts val="300"/>
              </a:spcBef>
              <a:spcAft>
                <a:spcPts val="0"/>
              </a:spcAft>
              <a:buSzPts val="1400"/>
              <a:buNone/>
            </a:pPr>
            <a:r>
              <a:rPr lang="en-US"/>
              <a:t>If RESULT = </a:t>
            </a:r>
            <a:r>
              <a:rPr lang="en-US">
                <a:latin typeface="Noto Sans Symbols"/>
                <a:ea typeface="Noto Sans Symbols"/>
                <a:cs typeface="Noto Sans Symbols"/>
                <a:sym typeface="Noto Sans Symbols"/>
              </a:rPr>
              <a:t>{}</a:t>
            </a:r>
            <a:r>
              <a:rPr lang="en-US"/>
              <a:t>, the assertion is verified</a:t>
            </a:r>
            <a:endParaRPr/>
          </a:p>
        </p:txBody>
      </p:sp>
      <p:sp>
        <p:nvSpPr>
          <p:cNvPr id="653" name="Google Shape;653;p53"/>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54" name="Google Shape;654;p53"/>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4"/>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Char char="■"/>
            </a:pPr>
            <a:r>
              <a:rPr lang="en-US"/>
              <a:t>Problems:</a:t>
            </a:r>
            <a:endParaRPr/>
          </a:p>
          <a:p>
            <a:pPr indent="-285750" lvl="1" marL="742950" rtl="0" algn="l">
              <a:lnSpc>
                <a:spcPct val="100000"/>
              </a:lnSpc>
              <a:spcBef>
                <a:spcPts val="1300"/>
              </a:spcBef>
              <a:spcAft>
                <a:spcPts val="0"/>
              </a:spcAft>
              <a:buSzPts val="1400"/>
              <a:buChar char="❑"/>
            </a:pPr>
            <a:r>
              <a:rPr lang="en-US"/>
              <a:t>Definition of constraints</a:t>
            </a:r>
            <a:endParaRPr/>
          </a:p>
          <a:p>
            <a:pPr indent="-228600" lvl="2" marL="1143000" rtl="0" algn="l">
              <a:lnSpc>
                <a:spcPct val="100000"/>
              </a:lnSpc>
              <a:spcBef>
                <a:spcPts val="1170"/>
              </a:spcBef>
              <a:spcAft>
                <a:spcPts val="0"/>
              </a:spcAft>
              <a:buSzPts val="1260"/>
              <a:buChar char="■"/>
            </a:pPr>
            <a:r>
              <a:rPr lang="en-US"/>
              <a:t>Consideration for fragments</a:t>
            </a:r>
            <a:endParaRPr/>
          </a:p>
          <a:p>
            <a:pPr indent="-285750" lvl="1" marL="742950" rtl="0" algn="l">
              <a:lnSpc>
                <a:spcPct val="100000"/>
              </a:lnSpc>
              <a:spcBef>
                <a:spcPts val="1300"/>
              </a:spcBef>
              <a:spcAft>
                <a:spcPts val="0"/>
              </a:spcAft>
              <a:buSzPts val="1400"/>
              <a:buChar char="❑"/>
            </a:pPr>
            <a:r>
              <a:rPr lang="en-US"/>
              <a:t>Where to store</a:t>
            </a:r>
            <a:endParaRPr/>
          </a:p>
          <a:p>
            <a:pPr indent="-228600" lvl="2" marL="1143000" rtl="0" algn="l">
              <a:lnSpc>
                <a:spcPct val="100000"/>
              </a:lnSpc>
              <a:spcBef>
                <a:spcPts val="1170"/>
              </a:spcBef>
              <a:spcAft>
                <a:spcPts val="0"/>
              </a:spcAft>
              <a:buSzPts val="1260"/>
              <a:buChar char="■"/>
            </a:pPr>
            <a:r>
              <a:rPr lang="en-US"/>
              <a:t>Replication</a:t>
            </a:r>
            <a:endParaRPr/>
          </a:p>
          <a:p>
            <a:pPr indent="-228600" lvl="2" marL="1143000" rtl="0" algn="l">
              <a:lnSpc>
                <a:spcPct val="100000"/>
              </a:lnSpc>
              <a:spcBef>
                <a:spcPts val="1170"/>
              </a:spcBef>
              <a:spcAft>
                <a:spcPts val="0"/>
              </a:spcAft>
              <a:buSzPts val="1260"/>
              <a:buChar char="■"/>
            </a:pPr>
            <a:r>
              <a:rPr lang="en-US"/>
              <a:t>Non-replicated : fragments</a:t>
            </a:r>
            <a:endParaRPr/>
          </a:p>
          <a:p>
            <a:pPr indent="-285750" lvl="1" marL="742950" rtl="0" algn="l">
              <a:lnSpc>
                <a:spcPct val="100000"/>
              </a:lnSpc>
              <a:spcBef>
                <a:spcPts val="1300"/>
              </a:spcBef>
              <a:spcAft>
                <a:spcPts val="0"/>
              </a:spcAft>
              <a:buSzPts val="1400"/>
              <a:buChar char="❑"/>
            </a:pPr>
            <a:r>
              <a:rPr lang="en-US"/>
              <a:t>Enforcement</a:t>
            </a:r>
            <a:endParaRPr/>
          </a:p>
          <a:p>
            <a:pPr indent="-228600" lvl="2" marL="1143000" rtl="0" algn="l">
              <a:lnSpc>
                <a:spcPct val="100000"/>
              </a:lnSpc>
              <a:spcBef>
                <a:spcPts val="1170"/>
              </a:spcBef>
              <a:spcAft>
                <a:spcPts val="0"/>
              </a:spcAft>
              <a:buSzPts val="1260"/>
              <a:buChar char="■"/>
            </a:pPr>
            <a:r>
              <a:rPr lang="en-US"/>
              <a:t>Minimize costs </a:t>
            </a:r>
            <a:endParaRPr/>
          </a:p>
        </p:txBody>
      </p:sp>
      <p:sp>
        <p:nvSpPr>
          <p:cNvPr id="660" name="Google Shape;660;p54"/>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Integrity Control</a:t>
            </a:r>
            <a:endParaRPr/>
          </a:p>
        </p:txBody>
      </p:sp>
      <p:sp>
        <p:nvSpPr>
          <p:cNvPr id="661" name="Google Shape;661;p54"/>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62" name="Google Shape;662;p54"/>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382ce90900c_0_74"/>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Compile Time Validation:</a:t>
            </a:r>
            <a:endParaRPr/>
          </a:p>
          <a:p>
            <a:pPr indent="-342900" lvl="0" marL="457200" rtl="0" algn="l">
              <a:lnSpc>
                <a:spcPct val="100000"/>
              </a:lnSpc>
              <a:spcBef>
                <a:spcPts val="1300"/>
              </a:spcBef>
              <a:spcAft>
                <a:spcPts val="0"/>
              </a:spcAft>
              <a:buSzPts val="1800"/>
              <a:buAutoNum type="arabicPeriod"/>
            </a:pPr>
            <a:r>
              <a:rPr lang="en-US" sz="1800"/>
              <a:t>Read-lock the SI-related data items at SIS sites.</a:t>
            </a:r>
            <a:endParaRPr sz="1800"/>
          </a:p>
          <a:p>
            <a:pPr indent="-342900" lvl="0" marL="457200" rtl="0" algn="l">
              <a:lnSpc>
                <a:spcPct val="100000"/>
              </a:lnSpc>
              <a:spcBef>
                <a:spcPts val="1000"/>
              </a:spcBef>
              <a:spcAft>
                <a:spcPts val="0"/>
              </a:spcAft>
              <a:buSzPts val="1800"/>
              <a:buAutoNum type="arabicPeriod"/>
            </a:pPr>
            <a:r>
              <a:rPr lang="en-US" sz="1800"/>
              <a:t>These sites either evaluate SI and send the result to the control site or they send data to the control site, which does the SI validation.</a:t>
            </a:r>
            <a:endParaRPr sz="1800"/>
          </a:p>
          <a:p>
            <a:pPr indent="-342900" lvl="0" marL="457200" rtl="0" algn="l">
              <a:lnSpc>
                <a:spcPct val="100000"/>
              </a:lnSpc>
              <a:spcBef>
                <a:spcPts val="1000"/>
              </a:spcBef>
              <a:spcAft>
                <a:spcPts val="0"/>
              </a:spcAft>
              <a:buSzPts val="1800"/>
              <a:buAutoNum type="arabicPeriod"/>
            </a:pPr>
            <a:r>
              <a:rPr lang="en-US" sz="1800"/>
              <a:t>If a transaction violates SI, then reject that transaction and terminate it. Otherwise, continue to step 4.</a:t>
            </a:r>
            <a:endParaRPr sz="1800"/>
          </a:p>
          <a:p>
            <a:pPr indent="-342900" lvl="0" marL="457200" rtl="0" algn="l">
              <a:lnSpc>
                <a:spcPct val="100000"/>
              </a:lnSpc>
              <a:spcBef>
                <a:spcPts val="1000"/>
              </a:spcBef>
              <a:spcAft>
                <a:spcPts val="0"/>
              </a:spcAft>
              <a:buSzPts val="1800"/>
              <a:buAutoNum type="arabicPeriod"/>
            </a:pPr>
            <a:r>
              <a:rPr lang="en-US" sz="1800"/>
              <a:t>Lock data items at (Wonly + RW + Ronly) sites and execute the transaction. Note that requests to lock and commands to execute are piggybacked when the originating site sends a message to a remote site. This eliminates the need for multiple communications to the same site.</a:t>
            </a:r>
            <a:endParaRPr sz="1800"/>
          </a:p>
          <a:p>
            <a:pPr indent="-342900" lvl="0" marL="457200" rtl="0" algn="l">
              <a:lnSpc>
                <a:spcPct val="100000"/>
              </a:lnSpc>
              <a:spcBef>
                <a:spcPts val="1300"/>
              </a:spcBef>
              <a:spcAft>
                <a:spcPts val="1000"/>
              </a:spcAft>
              <a:buSzPts val="1800"/>
              <a:buAutoNum type="arabicPeriod"/>
            </a:pPr>
            <a:r>
              <a:rPr lang="en-US" sz="1800"/>
              <a:t>Unlock data items at the sites where successful transactions have committed.</a:t>
            </a:r>
            <a:r>
              <a:rPr lang="en-US" sz="1800"/>
              <a:t> </a:t>
            </a:r>
            <a:endParaRPr sz="1800"/>
          </a:p>
        </p:txBody>
      </p:sp>
      <p:sp>
        <p:nvSpPr>
          <p:cNvPr id="668" name="Google Shape;668;g382ce90900c_0_74"/>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Integrity Control</a:t>
            </a:r>
            <a:endParaRPr/>
          </a:p>
        </p:txBody>
      </p:sp>
      <p:sp>
        <p:nvSpPr>
          <p:cNvPr id="669" name="Google Shape;669;g382ce90900c_0_74"/>
          <p:cNvSpPr txBox="1"/>
          <p:nvPr>
            <p:ph idx="11" type="ftr"/>
          </p:nvPr>
        </p:nvSpPr>
        <p:spPr>
          <a:xfrm>
            <a:off x="405780" y="6356350"/>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70" name="Google Shape;670;g382ce90900c_0_74"/>
          <p:cNvSpPr txBox="1"/>
          <p:nvPr>
            <p:ph idx="12" type="sldNum"/>
          </p:nvPr>
        </p:nvSpPr>
        <p:spPr>
          <a:xfrm>
            <a:off x="673224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382ce90900c_0_84"/>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Run Time Validation:</a:t>
            </a:r>
            <a:endParaRPr/>
          </a:p>
          <a:p>
            <a:pPr indent="-342900" lvl="0" marL="457200" rtl="0" algn="l">
              <a:lnSpc>
                <a:spcPct val="100000"/>
              </a:lnSpc>
              <a:spcBef>
                <a:spcPts val="1300"/>
              </a:spcBef>
              <a:spcAft>
                <a:spcPts val="0"/>
              </a:spcAft>
              <a:buSzPts val="1800"/>
              <a:buAutoNum type="arabicPeriod"/>
            </a:pPr>
            <a:r>
              <a:rPr lang="en-US" sz="1800"/>
              <a:t>Read-lock all SI-related data items at SIS sites, read-lock data items for read-only at Ronly sites, and write-lock data items to read and write at RW sites.</a:t>
            </a:r>
            <a:endParaRPr sz="1800"/>
          </a:p>
          <a:p>
            <a:pPr indent="-342900" lvl="0" marL="457200" rtl="0" algn="l">
              <a:lnSpc>
                <a:spcPct val="100000"/>
              </a:lnSpc>
              <a:spcBef>
                <a:spcPts val="1300"/>
              </a:spcBef>
              <a:spcAft>
                <a:spcPts val="0"/>
              </a:spcAft>
              <a:buSzPts val="1800"/>
              <a:buAutoNum type="arabicPeriod"/>
            </a:pPr>
            <a:r>
              <a:rPr lang="en-US" sz="1800"/>
              <a:t>Read, compute, and generate final values to write at RW and Wonly sites.</a:t>
            </a:r>
            <a:endParaRPr sz="1800"/>
          </a:p>
          <a:p>
            <a:pPr indent="-342900" lvl="0" marL="457200" rtl="0" algn="l">
              <a:lnSpc>
                <a:spcPct val="100000"/>
              </a:lnSpc>
              <a:spcBef>
                <a:spcPts val="1300"/>
              </a:spcBef>
              <a:spcAft>
                <a:spcPts val="0"/>
              </a:spcAft>
              <a:buSzPts val="1800"/>
              <a:buAutoNum type="arabicPeriod"/>
            </a:pPr>
            <a:r>
              <a:rPr lang="en-US" sz="1800"/>
              <a:t>Read SI-related data items or ask for the results of validation from SIS sites.</a:t>
            </a:r>
            <a:endParaRPr sz="1800"/>
          </a:p>
          <a:p>
            <a:pPr indent="-342900" lvl="0" marL="457200" rtl="0" algn="l">
              <a:lnSpc>
                <a:spcPct val="100000"/>
              </a:lnSpc>
              <a:spcBef>
                <a:spcPts val="1300"/>
              </a:spcBef>
              <a:spcAft>
                <a:spcPts val="0"/>
              </a:spcAft>
              <a:buSzPts val="1800"/>
              <a:buAutoNum type="arabicPeriod"/>
            </a:pPr>
            <a:r>
              <a:rPr lang="en-US" sz="1800"/>
              <a:t>If there is a violation, then reject the transaction and unlock by sending messages and terminating the transaction; otherwise, continue to Step 5.</a:t>
            </a:r>
            <a:endParaRPr sz="1800"/>
          </a:p>
          <a:p>
            <a:pPr indent="-342900" lvl="0" marL="457200" rtl="0" algn="l">
              <a:lnSpc>
                <a:spcPct val="100000"/>
              </a:lnSpc>
              <a:spcBef>
                <a:spcPts val="1300"/>
              </a:spcBef>
              <a:spcAft>
                <a:spcPts val="0"/>
              </a:spcAft>
              <a:buSzPts val="1800"/>
              <a:buAutoNum type="arabicPeriod"/>
            </a:pPr>
            <a:r>
              <a:rPr lang="en-US" sz="1800"/>
              <a:t>Lock at Wonly sites and execute updates/commit for all successful transactions.</a:t>
            </a:r>
            <a:endParaRPr sz="1800"/>
          </a:p>
          <a:p>
            <a:pPr indent="-342900" lvl="0" marL="457200" rtl="0" algn="l">
              <a:lnSpc>
                <a:spcPct val="100000"/>
              </a:lnSpc>
              <a:spcBef>
                <a:spcPts val="1300"/>
              </a:spcBef>
              <a:spcAft>
                <a:spcPts val="1000"/>
              </a:spcAft>
              <a:buSzPts val="1800"/>
              <a:buAutoNum type="arabicPeriod"/>
            </a:pPr>
            <a:r>
              <a:rPr lang="en-US" sz="1800"/>
              <a:t>Unlock at sites for successful transactions and terminate.</a:t>
            </a:r>
            <a:endParaRPr sz="1800"/>
          </a:p>
        </p:txBody>
      </p:sp>
      <p:sp>
        <p:nvSpPr>
          <p:cNvPr id="676" name="Google Shape;676;g382ce90900c_0_84"/>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Integrity Control</a:t>
            </a:r>
            <a:endParaRPr/>
          </a:p>
        </p:txBody>
      </p:sp>
      <p:sp>
        <p:nvSpPr>
          <p:cNvPr id="677" name="Google Shape;677;g382ce90900c_0_84"/>
          <p:cNvSpPr txBox="1"/>
          <p:nvPr>
            <p:ph idx="11" type="ftr"/>
          </p:nvPr>
        </p:nvSpPr>
        <p:spPr>
          <a:xfrm>
            <a:off x="405780" y="6356350"/>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78" name="Google Shape;678;g382ce90900c_0_84"/>
          <p:cNvSpPr txBox="1"/>
          <p:nvPr>
            <p:ph idx="12" type="sldNum"/>
          </p:nvPr>
        </p:nvSpPr>
        <p:spPr>
          <a:xfrm>
            <a:off x="673224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382ce90900c_0_91"/>
          <p:cNvSpPr txBox="1"/>
          <p:nvPr>
            <p:ph idx="1" type="body"/>
          </p:nvPr>
        </p:nvSpPr>
        <p:spPr>
          <a:xfrm>
            <a:off x="457200" y="1600200"/>
            <a:ext cx="8229600" cy="453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Postexecution Time Validation</a:t>
            </a:r>
            <a:r>
              <a:rPr lang="en-US"/>
              <a:t>:</a:t>
            </a:r>
            <a:endParaRPr/>
          </a:p>
          <a:p>
            <a:pPr indent="-342900" lvl="0" marL="457200" rtl="0" algn="l">
              <a:lnSpc>
                <a:spcPct val="100000"/>
              </a:lnSpc>
              <a:spcBef>
                <a:spcPts val="1300"/>
              </a:spcBef>
              <a:spcAft>
                <a:spcPts val="0"/>
              </a:spcAft>
              <a:buSzPts val="1800"/>
              <a:buAutoNum type="arabicPeriod"/>
            </a:pPr>
            <a:r>
              <a:rPr lang="en-US" sz="1800"/>
              <a:t>Read-lock data items to read at Ronly sites.</a:t>
            </a:r>
            <a:endParaRPr sz="1800"/>
          </a:p>
          <a:p>
            <a:pPr indent="-342900" lvl="0" marL="457200" rtl="0" algn="l">
              <a:lnSpc>
                <a:spcPct val="100000"/>
              </a:lnSpc>
              <a:spcBef>
                <a:spcPts val="1300"/>
              </a:spcBef>
              <a:spcAft>
                <a:spcPts val="0"/>
              </a:spcAft>
              <a:buSzPts val="1800"/>
              <a:buAutoNum type="arabicPeriod"/>
            </a:pPr>
            <a:r>
              <a:rPr lang="en-US" sz="1800"/>
              <a:t>Write-lock data items to write or to read and write at Wonly and RW sites.</a:t>
            </a:r>
            <a:endParaRPr sz="1800"/>
          </a:p>
          <a:p>
            <a:pPr indent="-342900" lvl="0" marL="457200" rtl="0" algn="l">
              <a:lnSpc>
                <a:spcPct val="100000"/>
              </a:lnSpc>
              <a:spcBef>
                <a:spcPts val="1300"/>
              </a:spcBef>
              <a:spcAft>
                <a:spcPts val="0"/>
              </a:spcAft>
              <a:buSzPts val="1800"/>
              <a:buAutoNum type="arabicPeriod"/>
            </a:pPr>
            <a:r>
              <a:rPr lang="en-US" sz="1800"/>
              <a:t>Compute new values to be written.</a:t>
            </a:r>
            <a:endParaRPr sz="1800"/>
          </a:p>
          <a:p>
            <a:pPr indent="-342900" lvl="0" marL="457200" rtl="0" algn="l">
              <a:lnSpc>
                <a:spcPct val="100000"/>
              </a:lnSpc>
              <a:spcBef>
                <a:spcPts val="1300"/>
              </a:spcBef>
              <a:spcAft>
                <a:spcPts val="0"/>
              </a:spcAft>
              <a:buSzPts val="1800"/>
              <a:buAutoNum type="arabicPeriod"/>
            </a:pPr>
            <a:r>
              <a:rPr lang="en-US" sz="1800"/>
              <a:t>Send new values to the site where they need to be written at Wonly and RW sites.</a:t>
            </a:r>
            <a:endParaRPr sz="1800"/>
          </a:p>
          <a:p>
            <a:pPr indent="-342900" lvl="0" marL="457200" rtl="0" algn="l">
              <a:lnSpc>
                <a:spcPct val="100000"/>
              </a:lnSpc>
              <a:spcBef>
                <a:spcPts val="1300"/>
              </a:spcBef>
              <a:spcAft>
                <a:spcPts val="0"/>
              </a:spcAft>
              <a:buSzPts val="1800"/>
              <a:buAutoNum type="arabicPeriod"/>
            </a:pPr>
            <a:r>
              <a:rPr lang="en-US" sz="1800"/>
              <a:t>Send read-lock messages to lock SI-related data items at SIS sites; ask them to send SI-related data items back or the results of their validation to the control site.</a:t>
            </a:r>
            <a:endParaRPr sz="1800"/>
          </a:p>
          <a:p>
            <a:pPr indent="-342900" lvl="0" marL="457200" rtl="0" algn="l">
              <a:lnSpc>
                <a:spcPct val="100000"/>
              </a:lnSpc>
              <a:spcBef>
                <a:spcPts val="1300"/>
              </a:spcBef>
              <a:spcAft>
                <a:spcPts val="0"/>
              </a:spcAft>
              <a:buSzPts val="1800"/>
              <a:buAutoNum type="arabicPeriod"/>
            </a:pPr>
            <a:r>
              <a:rPr lang="en-US" sz="1800"/>
              <a:t>If a transaction fails validation, then send reject messages to all the sites at which the transaction has written, to undo the work.</a:t>
            </a:r>
            <a:endParaRPr sz="1800"/>
          </a:p>
          <a:p>
            <a:pPr indent="-342900" lvl="0" marL="457200" rtl="0" algn="l">
              <a:lnSpc>
                <a:spcPct val="100000"/>
              </a:lnSpc>
              <a:spcBef>
                <a:spcPts val="1300"/>
              </a:spcBef>
              <a:spcAft>
                <a:spcPts val="1000"/>
              </a:spcAft>
              <a:buSzPts val="1800"/>
              <a:buAutoNum type="arabicPeriod"/>
            </a:pPr>
            <a:r>
              <a:rPr lang="en-US" sz="1800"/>
              <a:t>Unlock the sites at which data items were locked and terminate.</a:t>
            </a:r>
            <a:endParaRPr sz="1800"/>
          </a:p>
        </p:txBody>
      </p:sp>
      <p:sp>
        <p:nvSpPr>
          <p:cNvPr id="684" name="Google Shape;684;g382ce90900c_0_91"/>
          <p:cNvSpPr txBox="1"/>
          <p:nvPr>
            <p:ph type="title"/>
          </p:nvPr>
        </p:nvSpPr>
        <p:spPr>
          <a:xfrm>
            <a:off x="457200" y="277813"/>
            <a:ext cx="8229600" cy="1139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Integrity Control</a:t>
            </a:r>
            <a:endParaRPr/>
          </a:p>
        </p:txBody>
      </p:sp>
      <p:sp>
        <p:nvSpPr>
          <p:cNvPr id="685" name="Google Shape;685;g382ce90900c_0_91"/>
          <p:cNvSpPr txBox="1"/>
          <p:nvPr>
            <p:ph idx="11" type="ftr"/>
          </p:nvPr>
        </p:nvSpPr>
        <p:spPr>
          <a:xfrm>
            <a:off x="405780" y="6356350"/>
            <a:ext cx="30861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86" name="Google Shape;686;g382ce90900c_0_91"/>
          <p:cNvSpPr txBox="1"/>
          <p:nvPr>
            <p:ph idx="12" type="sldNum"/>
          </p:nvPr>
        </p:nvSpPr>
        <p:spPr>
          <a:xfrm>
            <a:off x="6732240" y="6356350"/>
            <a:ext cx="2057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5"/>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Types of Distributed Assertions</a:t>
            </a:r>
            <a:endParaRPr/>
          </a:p>
        </p:txBody>
      </p:sp>
      <p:sp>
        <p:nvSpPr>
          <p:cNvPr id="692" name="Google Shape;692;p55"/>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Char char="■"/>
            </a:pPr>
            <a:r>
              <a:rPr lang="en-US"/>
              <a:t>Individual assertions</a:t>
            </a:r>
            <a:endParaRPr/>
          </a:p>
          <a:p>
            <a:pPr indent="-285750" lvl="1" marL="742950" rtl="0" algn="l">
              <a:lnSpc>
                <a:spcPct val="100000"/>
              </a:lnSpc>
              <a:spcBef>
                <a:spcPts val="1000"/>
              </a:spcBef>
              <a:spcAft>
                <a:spcPts val="0"/>
              </a:spcAft>
              <a:buSzPts val="1400"/>
              <a:buChar char="❑"/>
            </a:pPr>
            <a:r>
              <a:rPr lang="en-US"/>
              <a:t>Single relation, single variable</a:t>
            </a:r>
            <a:endParaRPr/>
          </a:p>
          <a:p>
            <a:pPr indent="-285750" lvl="1" marL="742950" rtl="0" algn="l">
              <a:lnSpc>
                <a:spcPct val="100000"/>
              </a:lnSpc>
              <a:spcBef>
                <a:spcPts val="1000"/>
              </a:spcBef>
              <a:spcAft>
                <a:spcPts val="0"/>
              </a:spcAft>
              <a:buSzPts val="1400"/>
              <a:buChar char="❑"/>
            </a:pPr>
            <a:r>
              <a:rPr lang="en-US"/>
              <a:t>Domain constraint</a:t>
            </a:r>
            <a:endParaRPr/>
          </a:p>
          <a:p>
            <a:pPr indent="-342900" lvl="0" marL="342900" rtl="0" algn="l">
              <a:lnSpc>
                <a:spcPct val="100000"/>
              </a:lnSpc>
              <a:spcBef>
                <a:spcPts val="1200"/>
              </a:spcBef>
              <a:spcAft>
                <a:spcPts val="0"/>
              </a:spcAft>
              <a:buSzPts val="1680"/>
              <a:buChar char="■"/>
            </a:pPr>
            <a:r>
              <a:rPr lang="en-US"/>
              <a:t>Set oriented assertions</a:t>
            </a:r>
            <a:endParaRPr/>
          </a:p>
          <a:p>
            <a:pPr indent="-285750" lvl="1" marL="742950" rtl="0" algn="l">
              <a:lnSpc>
                <a:spcPct val="100000"/>
              </a:lnSpc>
              <a:spcBef>
                <a:spcPts val="1000"/>
              </a:spcBef>
              <a:spcAft>
                <a:spcPts val="0"/>
              </a:spcAft>
              <a:buSzPts val="1400"/>
              <a:buChar char="❑"/>
            </a:pPr>
            <a:r>
              <a:rPr lang="en-US"/>
              <a:t>Single relation, multi-variable </a:t>
            </a:r>
            <a:endParaRPr/>
          </a:p>
          <a:p>
            <a:pPr indent="-228600" lvl="2" marL="1143000" rtl="0" algn="l">
              <a:lnSpc>
                <a:spcPct val="100000"/>
              </a:lnSpc>
              <a:spcBef>
                <a:spcPts val="900"/>
              </a:spcBef>
              <a:spcAft>
                <a:spcPts val="0"/>
              </a:spcAft>
              <a:buSzPts val="1260"/>
              <a:buChar char="■"/>
            </a:pPr>
            <a:r>
              <a:rPr lang="en-US"/>
              <a:t>functional dependency</a:t>
            </a:r>
            <a:endParaRPr/>
          </a:p>
          <a:p>
            <a:pPr indent="-285750" lvl="1" marL="742950" rtl="0" algn="l">
              <a:lnSpc>
                <a:spcPct val="100000"/>
              </a:lnSpc>
              <a:spcBef>
                <a:spcPts val="1000"/>
              </a:spcBef>
              <a:spcAft>
                <a:spcPts val="0"/>
              </a:spcAft>
              <a:buSzPts val="1400"/>
              <a:buChar char="❑"/>
            </a:pPr>
            <a:r>
              <a:rPr lang="en-US"/>
              <a:t>Multi-relation, multi-variable </a:t>
            </a:r>
            <a:endParaRPr/>
          </a:p>
          <a:p>
            <a:pPr indent="-228600" lvl="2" marL="1143000" rtl="0" algn="l">
              <a:lnSpc>
                <a:spcPct val="100000"/>
              </a:lnSpc>
              <a:spcBef>
                <a:spcPts val="900"/>
              </a:spcBef>
              <a:spcAft>
                <a:spcPts val="0"/>
              </a:spcAft>
              <a:buSzPts val="1260"/>
              <a:buChar char="■"/>
            </a:pPr>
            <a:r>
              <a:rPr lang="en-US"/>
              <a:t>foreign key</a:t>
            </a:r>
            <a:endParaRPr/>
          </a:p>
          <a:p>
            <a:pPr indent="-342900" lvl="0" marL="342900" rtl="0" algn="l">
              <a:lnSpc>
                <a:spcPct val="100000"/>
              </a:lnSpc>
              <a:spcBef>
                <a:spcPts val="1200"/>
              </a:spcBef>
              <a:spcAft>
                <a:spcPts val="0"/>
              </a:spcAft>
              <a:buSzPts val="1680"/>
              <a:buChar char="■"/>
            </a:pPr>
            <a:r>
              <a:rPr lang="en-US"/>
              <a:t>Assertions involving aggregates</a:t>
            </a:r>
            <a:endParaRPr/>
          </a:p>
        </p:txBody>
      </p:sp>
      <p:sp>
        <p:nvSpPr>
          <p:cNvPr id="693" name="Google Shape;693;p55"/>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694" name="Google Shape;694;p55"/>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Integrity Control</a:t>
            </a:r>
            <a:endParaRPr/>
          </a:p>
        </p:txBody>
      </p:sp>
      <p:sp>
        <p:nvSpPr>
          <p:cNvPr id="700" name="Google Shape;700;p56"/>
          <p:cNvSpPr txBox="1"/>
          <p:nvPr>
            <p:ph idx="1" type="body"/>
          </p:nvPr>
        </p:nvSpPr>
        <p:spPr>
          <a:xfrm>
            <a:off x="251520" y="1268760"/>
            <a:ext cx="8643938" cy="475952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Assertion Definition</a:t>
            </a:r>
            <a:endParaRPr/>
          </a:p>
          <a:p>
            <a:pPr indent="-285750" lvl="1" marL="742950" rtl="0" algn="l">
              <a:spcBef>
                <a:spcPts val="400"/>
              </a:spcBef>
              <a:spcAft>
                <a:spcPts val="0"/>
              </a:spcAft>
              <a:buSzPts val="1400"/>
              <a:buChar char="❑"/>
            </a:pPr>
            <a:r>
              <a:rPr lang="en-US"/>
              <a:t>Similar to the centralized techniques</a:t>
            </a:r>
            <a:endParaRPr/>
          </a:p>
          <a:p>
            <a:pPr indent="-285750" lvl="1" marL="742950" rtl="0" algn="l">
              <a:spcBef>
                <a:spcPts val="400"/>
              </a:spcBef>
              <a:spcAft>
                <a:spcPts val="0"/>
              </a:spcAft>
              <a:buSzPts val="1400"/>
              <a:buChar char="❑"/>
            </a:pPr>
            <a:r>
              <a:rPr lang="en-US"/>
              <a:t>Transform the assertions to compiled assertions</a:t>
            </a:r>
            <a:endParaRPr/>
          </a:p>
          <a:p>
            <a:pPr indent="-342900" lvl="0" marL="342900" rtl="0" algn="l">
              <a:spcBef>
                <a:spcPts val="480"/>
              </a:spcBef>
              <a:spcAft>
                <a:spcPts val="0"/>
              </a:spcAft>
              <a:buClr>
                <a:srgbClr val="8C3C14"/>
              </a:buClr>
              <a:buSzPts val="1680"/>
              <a:buChar char="■"/>
            </a:pPr>
            <a:r>
              <a:rPr lang="en-US"/>
              <a:t>Assertion Storage</a:t>
            </a:r>
            <a:endParaRPr/>
          </a:p>
          <a:p>
            <a:pPr indent="-285750" lvl="1" marL="742950" rtl="0" algn="l">
              <a:spcBef>
                <a:spcPts val="400"/>
              </a:spcBef>
              <a:spcAft>
                <a:spcPts val="0"/>
              </a:spcAft>
              <a:buSzPts val="1400"/>
              <a:buChar char="❑"/>
            </a:pPr>
            <a:r>
              <a:rPr lang="en-US"/>
              <a:t>Individual assertions</a:t>
            </a:r>
            <a:endParaRPr/>
          </a:p>
          <a:p>
            <a:pPr indent="-228600" lvl="2" marL="1143000" rtl="0" algn="l">
              <a:spcBef>
                <a:spcPts val="360"/>
              </a:spcBef>
              <a:spcAft>
                <a:spcPts val="0"/>
              </a:spcAft>
              <a:buSzPts val="1260"/>
              <a:buChar char="■"/>
            </a:pPr>
            <a:r>
              <a:rPr lang="en-US"/>
              <a:t>One relation, only fragments</a:t>
            </a:r>
            <a:endParaRPr/>
          </a:p>
          <a:p>
            <a:pPr indent="-228600" lvl="2" marL="1143000" rtl="0" algn="l">
              <a:spcBef>
                <a:spcPts val="360"/>
              </a:spcBef>
              <a:spcAft>
                <a:spcPts val="0"/>
              </a:spcAft>
              <a:buSzPts val="1260"/>
              <a:buChar char="■"/>
            </a:pPr>
            <a:r>
              <a:rPr lang="en-US"/>
              <a:t>At each fragment site, check for compatibility</a:t>
            </a:r>
            <a:endParaRPr/>
          </a:p>
          <a:p>
            <a:pPr indent="-228600" lvl="2" marL="1143000" rtl="0" algn="l">
              <a:spcBef>
                <a:spcPts val="360"/>
              </a:spcBef>
              <a:spcAft>
                <a:spcPts val="0"/>
              </a:spcAft>
              <a:buSzPts val="1260"/>
              <a:buChar char="■"/>
            </a:pPr>
            <a:r>
              <a:rPr lang="en-US"/>
              <a:t>If compatible, store; otherwise reject</a:t>
            </a:r>
            <a:endParaRPr/>
          </a:p>
          <a:p>
            <a:pPr indent="-228600" lvl="2" marL="1143000" rtl="0" algn="l">
              <a:spcBef>
                <a:spcPts val="360"/>
              </a:spcBef>
              <a:spcAft>
                <a:spcPts val="0"/>
              </a:spcAft>
              <a:buSzPts val="1260"/>
              <a:buChar char="■"/>
            </a:pPr>
            <a:r>
              <a:rPr lang="en-US"/>
              <a:t>If all the sites reject, globally reject</a:t>
            </a:r>
            <a:endParaRPr/>
          </a:p>
          <a:p>
            <a:pPr indent="-285750" lvl="1" marL="742950" rtl="0" algn="l">
              <a:spcBef>
                <a:spcPts val="400"/>
              </a:spcBef>
              <a:spcAft>
                <a:spcPts val="0"/>
              </a:spcAft>
              <a:buSzPts val="1400"/>
              <a:buChar char="❑"/>
            </a:pPr>
            <a:r>
              <a:rPr lang="en-US"/>
              <a:t>Set-oriented assertions</a:t>
            </a:r>
            <a:endParaRPr/>
          </a:p>
          <a:p>
            <a:pPr indent="-228600" lvl="2" marL="1143000" rtl="0" algn="l">
              <a:spcBef>
                <a:spcPts val="360"/>
              </a:spcBef>
              <a:spcAft>
                <a:spcPts val="0"/>
              </a:spcAft>
              <a:buSzPts val="1260"/>
              <a:buChar char="■"/>
            </a:pPr>
            <a:r>
              <a:rPr lang="en-US"/>
              <a:t>Involves joins (between fragments or relations)</a:t>
            </a:r>
            <a:endParaRPr/>
          </a:p>
          <a:p>
            <a:pPr indent="-228600" lvl="2" marL="1143000" rtl="0" algn="l">
              <a:spcBef>
                <a:spcPts val="360"/>
              </a:spcBef>
              <a:spcAft>
                <a:spcPts val="0"/>
              </a:spcAft>
              <a:buSzPts val="1260"/>
              <a:buChar char="■"/>
            </a:pPr>
            <a:r>
              <a:rPr lang="en-US"/>
              <a:t>May be necessary to perform joins to check for compatibility</a:t>
            </a:r>
            <a:endParaRPr/>
          </a:p>
          <a:p>
            <a:pPr indent="-228600" lvl="2" marL="1143000" rtl="0" algn="l">
              <a:spcBef>
                <a:spcPts val="360"/>
              </a:spcBef>
              <a:spcAft>
                <a:spcPts val="0"/>
              </a:spcAft>
              <a:buSzPts val="1260"/>
              <a:buChar char="■"/>
            </a:pPr>
            <a:r>
              <a:rPr lang="en-US"/>
              <a:t>Store if compatible</a:t>
            </a:r>
            <a:endParaRPr/>
          </a:p>
        </p:txBody>
      </p:sp>
      <p:sp>
        <p:nvSpPr>
          <p:cNvPr id="701" name="Google Shape;701;p5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702" name="Google Shape;702;p5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Distributed Integrity Control</a:t>
            </a:r>
            <a:endParaRPr/>
          </a:p>
        </p:txBody>
      </p:sp>
      <p:sp>
        <p:nvSpPr>
          <p:cNvPr id="708" name="Google Shape;708;p57"/>
          <p:cNvSpPr txBox="1"/>
          <p:nvPr>
            <p:ph idx="1" type="body"/>
          </p:nvPr>
        </p:nvSpPr>
        <p:spPr>
          <a:xfrm>
            <a:off x="395536" y="1124744"/>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80"/>
              <a:buChar char="■"/>
            </a:pPr>
            <a:r>
              <a:rPr lang="en-US"/>
              <a:t>Assertion Enforcement</a:t>
            </a:r>
            <a:endParaRPr/>
          </a:p>
          <a:p>
            <a:pPr indent="-285750" lvl="1" marL="742950" rtl="0" algn="l">
              <a:lnSpc>
                <a:spcPct val="100000"/>
              </a:lnSpc>
              <a:spcBef>
                <a:spcPts val="300"/>
              </a:spcBef>
              <a:spcAft>
                <a:spcPts val="0"/>
              </a:spcAft>
              <a:buSzPts val="1400"/>
              <a:buChar char="❑"/>
            </a:pPr>
            <a:r>
              <a:rPr lang="en-US"/>
              <a:t>Where to enforce each assertion depends on</a:t>
            </a:r>
            <a:endParaRPr/>
          </a:p>
          <a:p>
            <a:pPr indent="-228600" lvl="2" marL="1143000" rtl="0" algn="l">
              <a:lnSpc>
                <a:spcPct val="100000"/>
              </a:lnSpc>
              <a:spcBef>
                <a:spcPts val="270"/>
              </a:spcBef>
              <a:spcAft>
                <a:spcPts val="0"/>
              </a:spcAft>
              <a:buSzPts val="1260"/>
              <a:buChar char="■"/>
            </a:pPr>
            <a:r>
              <a:rPr lang="en-US"/>
              <a:t>Type of assertion</a:t>
            </a:r>
            <a:endParaRPr/>
          </a:p>
          <a:p>
            <a:pPr indent="-228600" lvl="2" marL="1143000" rtl="0" algn="l">
              <a:lnSpc>
                <a:spcPct val="100000"/>
              </a:lnSpc>
              <a:spcBef>
                <a:spcPts val="270"/>
              </a:spcBef>
              <a:spcAft>
                <a:spcPts val="0"/>
              </a:spcAft>
              <a:buSzPts val="1260"/>
              <a:buChar char="■"/>
            </a:pPr>
            <a:r>
              <a:rPr lang="en-US"/>
              <a:t>Type of update and where update is issued</a:t>
            </a:r>
            <a:endParaRPr/>
          </a:p>
          <a:p>
            <a:pPr indent="-285750" lvl="1" marL="742950" rtl="0" algn="l">
              <a:lnSpc>
                <a:spcPct val="100000"/>
              </a:lnSpc>
              <a:spcBef>
                <a:spcPts val="300"/>
              </a:spcBef>
              <a:spcAft>
                <a:spcPts val="0"/>
              </a:spcAft>
              <a:buSzPts val="1400"/>
              <a:buChar char="❑"/>
            </a:pPr>
            <a:r>
              <a:rPr lang="en-US"/>
              <a:t>Individual Assertions</a:t>
            </a:r>
            <a:endParaRPr/>
          </a:p>
          <a:p>
            <a:pPr indent="-228600" lvl="2" marL="1143000" rtl="0" algn="l">
              <a:lnSpc>
                <a:spcPct val="100000"/>
              </a:lnSpc>
              <a:spcBef>
                <a:spcPts val="270"/>
              </a:spcBef>
              <a:spcAft>
                <a:spcPts val="0"/>
              </a:spcAft>
              <a:buSzPts val="1260"/>
              <a:buChar char="■"/>
            </a:pPr>
            <a:r>
              <a:rPr lang="en-US"/>
              <a:t>If update = insert</a:t>
            </a:r>
            <a:endParaRPr/>
          </a:p>
          <a:p>
            <a:pPr indent="-228600" lvl="3" marL="1600200" rtl="0" algn="l">
              <a:lnSpc>
                <a:spcPct val="100000"/>
              </a:lnSpc>
              <a:spcBef>
                <a:spcPts val="240"/>
              </a:spcBef>
              <a:spcAft>
                <a:spcPts val="0"/>
              </a:spcAft>
              <a:buSzPts val="1120"/>
              <a:buChar char="❑"/>
            </a:pPr>
            <a:r>
              <a:rPr lang="en-US"/>
              <a:t>Enforce at the site where the update is issued</a:t>
            </a:r>
            <a:endParaRPr/>
          </a:p>
          <a:p>
            <a:pPr indent="-228600" lvl="2" marL="1143000" rtl="0" algn="l">
              <a:lnSpc>
                <a:spcPct val="100000"/>
              </a:lnSpc>
              <a:spcBef>
                <a:spcPts val="270"/>
              </a:spcBef>
              <a:spcAft>
                <a:spcPts val="0"/>
              </a:spcAft>
              <a:buSzPts val="1260"/>
              <a:buChar char="■"/>
            </a:pPr>
            <a:r>
              <a:rPr lang="en-US"/>
              <a:t>If update = qualified</a:t>
            </a:r>
            <a:endParaRPr/>
          </a:p>
          <a:p>
            <a:pPr indent="-228600" lvl="3" marL="1600200" rtl="0" algn="l">
              <a:lnSpc>
                <a:spcPct val="100000"/>
              </a:lnSpc>
              <a:spcBef>
                <a:spcPts val="240"/>
              </a:spcBef>
              <a:spcAft>
                <a:spcPts val="0"/>
              </a:spcAft>
              <a:buSzPts val="1120"/>
              <a:buChar char="❑"/>
            </a:pPr>
            <a:r>
              <a:rPr lang="en-US"/>
              <a:t>Send the assertions to all the sites involved</a:t>
            </a:r>
            <a:endParaRPr/>
          </a:p>
          <a:p>
            <a:pPr indent="-228600" lvl="3" marL="1600200" rtl="0" algn="l">
              <a:lnSpc>
                <a:spcPct val="100000"/>
              </a:lnSpc>
              <a:spcBef>
                <a:spcPts val="240"/>
              </a:spcBef>
              <a:spcAft>
                <a:spcPts val="0"/>
              </a:spcAft>
              <a:buSzPts val="1120"/>
              <a:buChar char="❑"/>
            </a:pPr>
            <a:r>
              <a:rPr lang="en-US"/>
              <a:t>Execute the qualification to obtain </a:t>
            </a:r>
            <a:r>
              <a:rPr i="1" lang="en-US"/>
              <a:t>R</a:t>
            </a:r>
            <a:r>
              <a:rPr baseline="30000" lang="en-US"/>
              <a:t>+</a:t>
            </a:r>
            <a:r>
              <a:rPr lang="en-US"/>
              <a:t> and </a:t>
            </a:r>
            <a:r>
              <a:rPr i="1" lang="en-US"/>
              <a:t>R</a:t>
            </a:r>
            <a:r>
              <a:rPr baseline="30000" lang="en-US"/>
              <a:t>-</a:t>
            </a:r>
            <a:endParaRPr/>
          </a:p>
          <a:p>
            <a:pPr indent="-228600" lvl="3" marL="1600200" rtl="0" algn="l">
              <a:lnSpc>
                <a:spcPct val="100000"/>
              </a:lnSpc>
              <a:spcBef>
                <a:spcPts val="240"/>
              </a:spcBef>
              <a:spcAft>
                <a:spcPts val="0"/>
              </a:spcAft>
              <a:buSzPts val="1120"/>
              <a:buChar char="❑"/>
            </a:pPr>
            <a:r>
              <a:rPr lang="en-US"/>
              <a:t>Each site enforces its own assertion</a:t>
            </a:r>
            <a:endParaRPr/>
          </a:p>
          <a:p>
            <a:pPr indent="-285750" lvl="1" marL="742950" rtl="0" algn="l">
              <a:lnSpc>
                <a:spcPct val="100000"/>
              </a:lnSpc>
              <a:spcBef>
                <a:spcPts val="300"/>
              </a:spcBef>
              <a:spcAft>
                <a:spcPts val="0"/>
              </a:spcAft>
              <a:buSzPts val="1400"/>
              <a:buChar char="❑"/>
            </a:pPr>
            <a:r>
              <a:rPr lang="en-US"/>
              <a:t>Set-oriented Assertions</a:t>
            </a:r>
            <a:endParaRPr/>
          </a:p>
          <a:p>
            <a:pPr indent="-228600" lvl="2" marL="1143000" rtl="0" algn="l">
              <a:lnSpc>
                <a:spcPct val="100000"/>
              </a:lnSpc>
              <a:spcBef>
                <a:spcPts val="270"/>
              </a:spcBef>
              <a:spcAft>
                <a:spcPts val="0"/>
              </a:spcAft>
              <a:buSzPts val="1260"/>
              <a:buChar char="■"/>
            </a:pPr>
            <a:r>
              <a:rPr lang="en-US"/>
              <a:t>Single relation</a:t>
            </a:r>
            <a:endParaRPr/>
          </a:p>
          <a:p>
            <a:pPr indent="-228600" lvl="3" marL="1600200" rtl="0" algn="l">
              <a:lnSpc>
                <a:spcPct val="100000"/>
              </a:lnSpc>
              <a:spcBef>
                <a:spcPts val="240"/>
              </a:spcBef>
              <a:spcAft>
                <a:spcPts val="0"/>
              </a:spcAft>
              <a:buSzPts val="1120"/>
              <a:buChar char="❑"/>
            </a:pPr>
            <a:r>
              <a:rPr lang="en-US"/>
              <a:t>Similar to individual assertions with qualified updates</a:t>
            </a:r>
            <a:endParaRPr/>
          </a:p>
          <a:p>
            <a:pPr indent="-228600" lvl="2" marL="1143000" rtl="0" algn="l">
              <a:lnSpc>
                <a:spcPct val="100000"/>
              </a:lnSpc>
              <a:spcBef>
                <a:spcPts val="270"/>
              </a:spcBef>
              <a:spcAft>
                <a:spcPts val="0"/>
              </a:spcAft>
              <a:buSzPts val="1260"/>
              <a:buChar char="■"/>
            </a:pPr>
            <a:r>
              <a:rPr lang="en-US"/>
              <a:t>Multi-relation</a:t>
            </a:r>
            <a:endParaRPr/>
          </a:p>
          <a:p>
            <a:pPr indent="-228600" lvl="3" marL="1600200" rtl="0" algn="l">
              <a:lnSpc>
                <a:spcPct val="100000"/>
              </a:lnSpc>
              <a:spcBef>
                <a:spcPts val="240"/>
              </a:spcBef>
              <a:spcAft>
                <a:spcPts val="0"/>
              </a:spcAft>
              <a:buSzPts val="1120"/>
              <a:buChar char="❑"/>
            </a:pPr>
            <a:r>
              <a:rPr lang="en-US"/>
              <a:t>Move data to perform joins; then send the result to query master site</a:t>
            </a:r>
            <a:endParaRPr/>
          </a:p>
        </p:txBody>
      </p:sp>
      <p:sp>
        <p:nvSpPr>
          <p:cNvPr id="709" name="Google Shape;709;p57"/>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710" name="Google Shape;710;p57"/>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717" name="Google Shape;717;p58"/>
          <p:cNvSpPr txBox="1"/>
          <p:nvPr>
            <p:ph idx="1" type="body"/>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C3C14"/>
              </a:buClr>
              <a:buSzPts val="1680"/>
              <a:buChar char="■"/>
            </a:pPr>
            <a:r>
              <a:rPr lang="en-US"/>
              <a:t>Solutions initially designed for centralized systems have been significantly extended for distributed systems</a:t>
            </a:r>
            <a:endParaRPr/>
          </a:p>
          <a:p>
            <a:pPr indent="-285750" lvl="1" marL="742950" rtl="0" algn="l">
              <a:spcBef>
                <a:spcPts val="400"/>
              </a:spcBef>
              <a:spcAft>
                <a:spcPts val="0"/>
              </a:spcAft>
              <a:buSzPts val="1400"/>
              <a:buChar char="❑"/>
            </a:pPr>
            <a:r>
              <a:rPr lang="en-US"/>
              <a:t>Materialized views and group-based discretionary access control</a:t>
            </a:r>
            <a:endParaRPr/>
          </a:p>
          <a:p>
            <a:pPr indent="-342900" lvl="0" marL="342900" rtl="0" algn="l">
              <a:spcBef>
                <a:spcPts val="480"/>
              </a:spcBef>
              <a:spcAft>
                <a:spcPts val="0"/>
              </a:spcAft>
              <a:buClr>
                <a:srgbClr val="8C3C14"/>
              </a:buClr>
              <a:buSzPts val="1680"/>
              <a:buChar char="■"/>
            </a:pPr>
            <a:r>
              <a:rPr lang="en-US"/>
              <a:t>Semantic integrity control has received less attention and is generally not well supported by distributed DBMS products</a:t>
            </a:r>
            <a:endParaRPr/>
          </a:p>
          <a:p>
            <a:pPr indent="-342900" lvl="0" marL="342900" rtl="0" algn="l">
              <a:spcBef>
                <a:spcPts val="480"/>
              </a:spcBef>
              <a:spcAft>
                <a:spcPts val="0"/>
              </a:spcAft>
              <a:buClr>
                <a:srgbClr val="8C3C14"/>
              </a:buClr>
              <a:buSzPts val="1680"/>
              <a:buChar char="■"/>
            </a:pPr>
            <a:r>
              <a:rPr lang="en-US"/>
              <a:t>Full data control is more complex and costly in distributed systems</a:t>
            </a:r>
            <a:endParaRPr/>
          </a:p>
          <a:p>
            <a:pPr indent="-285750" lvl="1" marL="742950" rtl="0" algn="l">
              <a:spcBef>
                <a:spcPts val="400"/>
              </a:spcBef>
              <a:spcAft>
                <a:spcPts val="0"/>
              </a:spcAft>
              <a:buSzPts val="1400"/>
              <a:buChar char="❑"/>
            </a:pPr>
            <a:r>
              <a:rPr lang="en-US"/>
              <a:t>Definition and storage of the rules (site selection)</a:t>
            </a:r>
            <a:endParaRPr/>
          </a:p>
          <a:p>
            <a:pPr indent="-285750" lvl="1" marL="742950" rtl="0" algn="l">
              <a:spcBef>
                <a:spcPts val="400"/>
              </a:spcBef>
              <a:spcAft>
                <a:spcPts val="0"/>
              </a:spcAft>
              <a:buSzPts val="1400"/>
              <a:buChar char="❑"/>
            </a:pPr>
            <a:r>
              <a:rPr lang="en-US"/>
              <a:t>Design of enforcement algorithms which minimize communication costs</a:t>
            </a:r>
            <a:endParaRPr/>
          </a:p>
          <a:p>
            <a:pPr indent="-236220" lvl="0" marL="342900" rtl="0" algn="l">
              <a:spcBef>
                <a:spcPts val="480"/>
              </a:spcBef>
              <a:spcAft>
                <a:spcPts val="0"/>
              </a:spcAft>
              <a:buClr>
                <a:srgbClr val="8C3C14"/>
              </a:buClr>
              <a:buSzPts val="1680"/>
              <a:buNone/>
            </a:pPr>
            <a:r>
              <a:t/>
            </a:r>
            <a:endParaRPr/>
          </a:p>
          <a:p>
            <a:pPr indent="-236220" lvl="0" marL="342900" rtl="0" algn="l">
              <a:spcBef>
                <a:spcPts val="480"/>
              </a:spcBef>
              <a:spcAft>
                <a:spcPts val="0"/>
              </a:spcAft>
              <a:buClr>
                <a:srgbClr val="8C3C14"/>
              </a:buClr>
              <a:buSzPts val="1680"/>
              <a:buNone/>
            </a:pPr>
            <a:r>
              <a:t/>
            </a:r>
            <a:endParaRPr/>
          </a:p>
        </p:txBody>
      </p:sp>
      <p:sp>
        <p:nvSpPr>
          <p:cNvPr id="718" name="Google Shape;718;p58"/>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719" name="Google Shape;719;p58"/>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82ce90900c_0_13"/>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300"/>
              <a:t>Distributed Query Processing: Semantics</a:t>
            </a:r>
            <a:endParaRPr sz="3300"/>
          </a:p>
        </p:txBody>
      </p:sp>
      <p:sp>
        <p:nvSpPr>
          <p:cNvPr id="127" name="Google Shape;127;g382ce90900c_0_13"/>
          <p:cNvSpPr txBox="1"/>
          <p:nvPr>
            <p:ph idx="12" type="sldNum"/>
          </p:nvPr>
        </p:nvSpPr>
        <p:spPr>
          <a:xfrm>
            <a:off x="673224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g382ce90900c_0_13"/>
          <p:cNvSpPr txBox="1"/>
          <p:nvPr/>
        </p:nvSpPr>
        <p:spPr>
          <a:xfrm>
            <a:off x="377675" y="1123100"/>
            <a:ext cx="83091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rgbClr val="292526"/>
                </a:solidFill>
              </a:rPr>
              <a:t>This database is distributed in a four-site system consisting of four database servers:</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in Minneapolis (MPLS), St. Paul (StP), St. Cloud (StC), and Mankato (MK). </a:t>
            </a:r>
            <a:endParaRPr>
              <a:solidFill>
                <a:srgbClr val="292526"/>
              </a:solidFill>
            </a:endParaRPr>
          </a:p>
          <a:p>
            <a:pPr indent="0" lvl="0" marL="0" rtl="0" algn="l">
              <a:lnSpc>
                <a:spcPct val="115000"/>
              </a:lnSpc>
              <a:spcBef>
                <a:spcPts val="0"/>
              </a:spcBef>
              <a:spcAft>
                <a:spcPts val="0"/>
              </a:spcAft>
              <a:buNone/>
            </a:pPr>
            <a:r>
              <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MPLS: &lt;Customer&gt;</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St. Paul: Local fragments of &lt;Loan, Account&gt;</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St. Cloud: Local fragments of &lt;Loan, Account&gt;</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Mankato: &lt;Branch, Transactions&gt;</a:t>
            </a:r>
            <a:endParaRPr>
              <a:solidFill>
                <a:srgbClr val="292526"/>
              </a:solidFill>
            </a:endParaRPr>
          </a:p>
          <a:p>
            <a:pPr indent="0" lvl="0" marL="0" rtl="0" algn="l">
              <a:lnSpc>
                <a:spcPct val="115000"/>
              </a:lnSpc>
              <a:spcBef>
                <a:spcPts val="0"/>
              </a:spcBef>
              <a:spcAft>
                <a:spcPts val="0"/>
              </a:spcAft>
              <a:buNone/>
            </a:pPr>
            <a:r>
              <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Question: </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Insert @ Loan: Initiated in St. Paul at the Grant branch, the loan number is 1234, the amount is</a:t>
            </a:r>
            <a:endParaRPr>
              <a:solidFill>
                <a:srgbClr val="292526"/>
              </a:solidFill>
            </a:endParaRPr>
          </a:p>
          <a:p>
            <a:pPr indent="0" lvl="0" marL="0" rtl="0" algn="l">
              <a:lnSpc>
                <a:spcPct val="115000"/>
              </a:lnSpc>
              <a:spcBef>
                <a:spcPts val="0"/>
              </a:spcBef>
              <a:spcAft>
                <a:spcPts val="0"/>
              </a:spcAft>
              <a:buNone/>
            </a:pPr>
            <a:r>
              <a:rPr lang="en-US">
                <a:solidFill>
                  <a:srgbClr val="292526"/>
                </a:solidFill>
              </a:rPr>
              <a:t>$150,000, and the loan belongs to customer 1111.</a:t>
            </a:r>
            <a:endParaRPr>
              <a:solidFill>
                <a:srgbClr val="2925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82ce90900c_0_23"/>
          <p:cNvSpPr txBox="1"/>
          <p:nvPr>
            <p:ph type="title"/>
          </p:nvPr>
        </p:nvSpPr>
        <p:spPr>
          <a:xfrm>
            <a:off x="457200" y="277813"/>
            <a:ext cx="8229600" cy="113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300"/>
              <a:t>Distributed Query Processing: Semantics</a:t>
            </a:r>
            <a:endParaRPr sz="3300"/>
          </a:p>
        </p:txBody>
      </p:sp>
      <p:sp>
        <p:nvSpPr>
          <p:cNvPr id="135" name="Google Shape;135;g382ce90900c_0_23"/>
          <p:cNvSpPr txBox="1"/>
          <p:nvPr>
            <p:ph idx="12" type="sldNum"/>
          </p:nvPr>
        </p:nvSpPr>
        <p:spPr>
          <a:xfrm>
            <a:off x="6732240" y="6356350"/>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6" name="Google Shape;136;g382ce90900c_0_23" title="Screenshot 2025-08-26 at 2.57.50 PM.png"/>
          <p:cNvPicPr preferRelativeResize="0"/>
          <p:nvPr/>
        </p:nvPicPr>
        <p:blipFill rotWithShape="1">
          <a:blip r:embed="rId3">
            <a:alphaModFix/>
          </a:blip>
          <a:srcRect b="0" l="0" r="0" t="1244"/>
          <a:stretch/>
        </p:blipFill>
        <p:spPr>
          <a:xfrm rot="5400000">
            <a:off x="2606401" y="-942162"/>
            <a:ext cx="3931199" cy="8349474"/>
          </a:xfrm>
          <a:prstGeom prst="rect">
            <a:avLst/>
          </a:prstGeom>
          <a:noFill/>
          <a:ln>
            <a:noFill/>
          </a:ln>
        </p:spPr>
      </p:pic>
      <p:sp>
        <p:nvSpPr>
          <p:cNvPr id="137" name="Google Shape;137;g382ce90900c_0_23"/>
          <p:cNvSpPr txBox="1"/>
          <p:nvPr/>
        </p:nvSpPr>
        <p:spPr>
          <a:xfrm>
            <a:off x="516825" y="5347250"/>
            <a:ext cx="6470400" cy="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 Transaction handling: Activation of ‘Read_Locks’, ‘Write_Locks’, ‘RW_Locks’ across sites</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idx="1" type="body"/>
          </p:nvPr>
        </p:nvSpPr>
        <p:spPr>
          <a:xfrm>
            <a:off x="169973" y="1417638"/>
            <a:ext cx="5718799"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80"/>
              <a:buNone/>
            </a:pPr>
            <a:r>
              <a:rPr lang="en-US"/>
              <a:t>View – virtual relation</a:t>
            </a:r>
            <a:endParaRPr/>
          </a:p>
          <a:p>
            <a:pPr indent="-400028" lvl="1" marL="742950" rtl="0" algn="l">
              <a:spcBef>
                <a:spcPts val="400"/>
              </a:spcBef>
              <a:spcAft>
                <a:spcPts val="0"/>
              </a:spcAft>
              <a:buSzPts val="1400"/>
              <a:buChar char="❑"/>
            </a:pPr>
            <a:r>
              <a:rPr lang="en-US"/>
              <a:t>generated from base relation(s) by a query</a:t>
            </a:r>
            <a:endParaRPr/>
          </a:p>
          <a:p>
            <a:pPr indent="-400028" lvl="1" marL="742950" rtl="0" algn="l">
              <a:spcBef>
                <a:spcPts val="400"/>
              </a:spcBef>
              <a:spcAft>
                <a:spcPts val="0"/>
              </a:spcAft>
              <a:buSzPts val="1400"/>
              <a:buChar char="❑"/>
            </a:pPr>
            <a:r>
              <a:rPr lang="en-US"/>
              <a:t>not stored as base relations</a:t>
            </a:r>
            <a:endParaRPr/>
          </a:p>
          <a:p>
            <a:pPr indent="-342900" lvl="0" marL="342900" rtl="0" algn="l">
              <a:spcBef>
                <a:spcPts val="480"/>
              </a:spcBef>
              <a:spcAft>
                <a:spcPts val="0"/>
              </a:spcAft>
              <a:buSzPts val="1680"/>
              <a:buNone/>
            </a:pPr>
            <a:r>
              <a:rPr lang="en-US"/>
              <a:t>Example :</a:t>
            </a:r>
            <a:endParaRPr/>
          </a:p>
          <a:p>
            <a:pPr indent="-400029" lvl="1" marL="742950" rtl="0" algn="l">
              <a:spcBef>
                <a:spcPts val="400"/>
              </a:spcBef>
              <a:spcAft>
                <a:spcPts val="0"/>
              </a:spcAft>
              <a:buSzPts val="1400"/>
              <a:buNone/>
            </a:pPr>
            <a:r>
              <a:rPr b="1" lang="en-US">
                <a:latin typeface="Courier New"/>
                <a:ea typeface="Courier New"/>
                <a:cs typeface="Courier New"/>
                <a:sym typeface="Courier New"/>
              </a:rPr>
              <a:t>CREATE VIEW	</a:t>
            </a:r>
            <a:r>
              <a:rPr lang="en-US">
                <a:latin typeface="Courier New"/>
                <a:ea typeface="Courier New"/>
                <a:cs typeface="Courier New"/>
                <a:sym typeface="Courier New"/>
              </a:rPr>
              <a:t>SYSAN(ENO,ENAME)</a:t>
            </a:r>
            <a:endParaRPr/>
          </a:p>
          <a:p>
            <a:pPr indent="-400029" lvl="1" marL="742950" rtl="0" algn="l">
              <a:spcBef>
                <a:spcPts val="400"/>
              </a:spcBef>
              <a:spcAft>
                <a:spcPts val="0"/>
              </a:spcAft>
              <a:buSzPts val="1400"/>
              <a:buNone/>
            </a:pPr>
            <a:r>
              <a:rPr b="1" lang="en-US">
                <a:latin typeface="Courier New"/>
                <a:ea typeface="Courier New"/>
                <a:cs typeface="Courier New"/>
                <a:sym typeface="Courier New"/>
              </a:rPr>
              <a:t>AS		SELECT	</a:t>
            </a:r>
            <a:r>
              <a:rPr lang="en-US">
                <a:latin typeface="Courier New"/>
                <a:ea typeface="Courier New"/>
                <a:cs typeface="Courier New"/>
                <a:sym typeface="Courier New"/>
              </a:rPr>
              <a:t>ENO,ENAME</a:t>
            </a:r>
            <a:endParaRPr/>
          </a:p>
          <a:p>
            <a:pPr indent="-400029" lvl="1" marL="742950" rtl="0" algn="l">
              <a:spcBef>
                <a:spcPts val="400"/>
              </a:spcBef>
              <a:spcAft>
                <a:spcPts val="0"/>
              </a:spcAft>
              <a:buSzPts val="1400"/>
              <a:buNone/>
            </a:pPr>
            <a:r>
              <a:rPr b="1" lang="en-US">
                <a:latin typeface="Courier New"/>
                <a:ea typeface="Courier New"/>
                <a:cs typeface="Courier New"/>
                <a:sym typeface="Courier New"/>
              </a:rPr>
              <a:t>		FROM</a:t>
            </a:r>
            <a:r>
              <a:rPr lang="en-US">
                <a:latin typeface="Courier New"/>
                <a:ea typeface="Courier New"/>
                <a:cs typeface="Courier New"/>
                <a:sym typeface="Courier New"/>
              </a:rPr>
              <a:t>	EMP</a:t>
            </a:r>
            <a:endParaRPr/>
          </a:p>
          <a:p>
            <a:pPr indent="-400029" lvl="1" marL="742950" rtl="0" algn="l">
              <a:spcBef>
                <a:spcPts val="400"/>
              </a:spcBef>
              <a:spcAft>
                <a:spcPts val="0"/>
              </a:spcAft>
              <a:buSzPts val="1400"/>
              <a:buNone/>
            </a:pPr>
            <a:r>
              <a:rPr b="1" lang="en-US">
                <a:latin typeface="Courier New"/>
                <a:ea typeface="Courier New"/>
                <a:cs typeface="Courier New"/>
                <a:sym typeface="Courier New"/>
              </a:rPr>
              <a:t>		WHERE	</a:t>
            </a:r>
            <a:r>
              <a:rPr lang="en-US">
                <a:latin typeface="Courier New"/>
                <a:ea typeface="Courier New"/>
                <a:cs typeface="Courier New"/>
                <a:sym typeface="Courier New"/>
              </a:rPr>
              <a:t>TITLE= "Syst. Anal."</a:t>
            </a:r>
            <a:endParaRPr/>
          </a:p>
        </p:txBody>
      </p:sp>
      <p:sp>
        <p:nvSpPr>
          <p:cNvPr id="143" name="Google Shape;143;p6"/>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View Management</a:t>
            </a:r>
            <a:endParaRPr/>
          </a:p>
        </p:txBody>
      </p:sp>
      <p:grpSp>
        <p:nvGrpSpPr>
          <p:cNvPr id="144" name="Google Shape;144;p6"/>
          <p:cNvGrpSpPr/>
          <p:nvPr/>
        </p:nvGrpSpPr>
        <p:grpSpPr>
          <a:xfrm>
            <a:off x="5989259" y="1598614"/>
            <a:ext cx="2727145" cy="2659179"/>
            <a:chOff x="5989259" y="1598614"/>
            <a:chExt cx="2727145" cy="2659179"/>
          </a:xfrm>
        </p:grpSpPr>
        <p:sp>
          <p:nvSpPr>
            <p:cNvPr id="145" name="Google Shape;145;p6"/>
            <p:cNvSpPr/>
            <p:nvPr/>
          </p:nvSpPr>
          <p:spPr>
            <a:xfrm>
              <a:off x="6070600" y="1873250"/>
              <a:ext cx="2560638" cy="444500"/>
            </a:xfrm>
            <a:prstGeom prst="rect">
              <a:avLst/>
            </a:prstGeom>
            <a:no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87">
                <a:solidFill>
                  <a:schemeClr val="dk1"/>
                </a:solidFill>
                <a:latin typeface="Arial"/>
                <a:ea typeface="Arial"/>
                <a:cs typeface="Arial"/>
                <a:sym typeface="Arial"/>
              </a:endParaRPr>
            </a:p>
          </p:txBody>
        </p:sp>
        <p:sp>
          <p:nvSpPr>
            <p:cNvPr id="146" name="Google Shape;146;p6"/>
            <p:cNvSpPr/>
            <p:nvPr/>
          </p:nvSpPr>
          <p:spPr>
            <a:xfrm>
              <a:off x="6098214" y="1941514"/>
              <a:ext cx="583490"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ENO</a:t>
              </a:r>
              <a:endParaRPr/>
            </a:p>
          </p:txBody>
        </p:sp>
        <p:sp>
          <p:nvSpPr>
            <p:cNvPr id="147" name="Google Shape;147;p6"/>
            <p:cNvSpPr/>
            <p:nvPr/>
          </p:nvSpPr>
          <p:spPr>
            <a:xfrm>
              <a:off x="6653928" y="1941514"/>
              <a:ext cx="823940"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ENAME</a:t>
              </a:r>
              <a:endParaRPr/>
            </a:p>
          </p:txBody>
        </p:sp>
        <p:sp>
          <p:nvSpPr>
            <p:cNvPr id="148" name="Google Shape;148;p6"/>
            <p:cNvSpPr/>
            <p:nvPr/>
          </p:nvSpPr>
          <p:spPr>
            <a:xfrm>
              <a:off x="7639535" y="1941514"/>
              <a:ext cx="686082"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TITLE</a:t>
              </a:r>
              <a:endParaRPr/>
            </a:p>
          </p:txBody>
        </p:sp>
        <p:cxnSp>
          <p:nvCxnSpPr>
            <p:cNvPr id="149" name="Google Shape;149;p6"/>
            <p:cNvCxnSpPr/>
            <p:nvPr/>
          </p:nvCxnSpPr>
          <p:spPr>
            <a:xfrm>
              <a:off x="6648450" y="1873250"/>
              <a:ext cx="0" cy="444500"/>
            </a:xfrm>
            <a:prstGeom prst="straightConnector1">
              <a:avLst/>
            </a:prstGeom>
            <a:noFill/>
            <a:ln cap="flat" cmpd="sng" w="12700">
              <a:solidFill>
                <a:srgbClr val="000000"/>
              </a:solidFill>
              <a:prstDash val="solid"/>
              <a:round/>
              <a:headEnd len="med" w="med" type="none"/>
              <a:tailEnd len="med" w="med" type="none"/>
            </a:ln>
          </p:spPr>
        </p:cxnSp>
        <p:cxnSp>
          <p:nvCxnSpPr>
            <p:cNvPr id="150" name="Google Shape;150;p6"/>
            <p:cNvCxnSpPr/>
            <p:nvPr/>
          </p:nvCxnSpPr>
          <p:spPr>
            <a:xfrm>
              <a:off x="7543800" y="1873250"/>
              <a:ext cx="0" cy="444500"/>
            </a:xfrm>
            <a:prstGeom prst="straightConnector1">
              <a:avLst/>
            </a:prstGeom>
            <a:noFill/>
            <a:ln cap="flat" cmpd="sng" w="12700">
              <a:solidFill>
                <a:srgbClr val="000000"/>
              </a:solidFill>
              <a:prstDash val="solid"/>
              <a:round/>
              <a:headEnd len="med" w="med" type="none"/>
              <a:tailEnd len="med" w="med" type="none"/>
            </a:ln>
          </p:spPr>
        </p:cxnSp>
        <p:sp>
          <p:nvSpPr>
            <p:cNvPr id="151" name="Google Shape;151;p6"/>
            <p:cNvSpPr/>
            <p:nvPr/>
          </p:nvSpPr>
          <p:spPr>
            <a:xfrm>
              <a:off x="6229112" y="23514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E1</a:t>
              </a:r>
              <a:endParaRPr/>
            </a:p>
          </p:txBody>
        </p:sp>
        <p:sp>
          <p:nvSpPr>
            <p:cNvPr id="152" name="Google Shape;152;p6"/>
            <p:cNvSpPr/>
            <p:nvPr/>
          </p:nvSpPr>
          <p:spPr>
            <a:xfrm>
              <a:off x="6692295" y="2351486"/>
              <a:ext cx="703716"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J. Doe</a:t>
              </a:r>
              <a:endParaRPr/>
            </a:p>
          </p:txBody>
        </p:sp>
        <p:sp>
          <p:nvSpPr>
            <p:cNvPr id="153" name="Google Shape;153;p6"/>
            <p:cNvSpPr/>
            <p:nvPr/>
          </p:nvSpPr>
          <p:spPr>
            <a:xfrm>
              <a:off x="7528962" y="2351486"/>
              <a:ext cx="1005080"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Elect. Eng</a:t>
              </a:r>
              <a:endParaRPr/>
            </a:p>
          </p:txBody>
        </p:sp>
        <p:sp>
          <p:nvSpPr>
            <p:cNvPr id="154" name="Google Shape;154;p6"/>
            <p:cNvSpPr/>
            <p:nvPr/>
          </p:nvSpPr>
          <p:spPr>
            <a:xfrm>
              <a:off x="6229112" y="25800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E2</a:t>
              </a:r>
              <a:endParaRPr/>
            </a:p>
          </p:txBody>
        </p:sp>
        <p:sp>
          <p:nvSpPr>
            <p:cNvPr id="155" name="Google Shape;155;p6"/>
            <p:cNvSpPr/>
            <p:nvPr/>
          </p:nvSpPr>
          <p:spPr>
            <a:xfrm>
              <a:off x="6662344" y="2580086"/>
              <a:ext cx="912106"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M. Smith</a:t>
              </a:r>
              <a:endParaRPr/>
            </a:p>
          </p:txBody>
        </p:sp>
        <p:sp>
          <p:nvSpPr>
            <p:cNvPr id="156" name="Google Shape;156;p6"/>
            <p:cNvSpPr/>
            <p:nvPr/>
          </p:nvSpPr>
          <p:spPr>
            <a:xfrm>
              <a:off x="7534064" y="2580085"/>
              <a:ext cx="1035537" cy="522449"/>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Syst. Anal.</a:t>
              </a:r>
              <a:endParaRPr/>
            </a:p>
            <a:p>
              <a:pPr indent="0" lvl="0" marL="0" marR="0" rtl="0" algn="l">
                <a:spcBef>
                  <a:spcPts val="0"/>
                </a:spcBef>
                <a:spcAft>
                  <a:spcPts val="0"/>
                </a:spcAft>
                <a:buNone/>
              </a:pPr>
              <a:r>
                <a:t/>
              </a:r>
              <a:endParaRPr sz="1406">
                <a:solidFill>
                  <a:srgbClr val="000000"/>
                </a:solidFill>
                <a:latin typeface="Arial"/>
                <a:ea typeface="Arial"/>
                <a:cs typeface="Arial"/>
                <a:sym typeface="Arial"/>
              </a:endParaRPr>
            </a:p>
          </p:txBody>
        </p:sp>
        <p:sp>
          <p:nvSpPr>
            <p:cNvPr id="157" name="Google Shape;157;p6"/>
            <p:cNvSpPr/>
            <p:nvPr/>
          </p:nvSpPr>
          <p:spPr>
            <a:xfrm>
              <a:off x="6229112" y="28086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E3</a:t>
              </a:r>
              <a:endParaRPr/>
            </a:p>
          </p:txBody>
        </p:sp>
        <p:sp>
          <p:nvSpPr>
            <p:cNvPr id="158" name="Google Shape;158;p6"/>
            <p:cNvSpPr/>
            <p:nvPr/>
          </p:nvSpPr>
          <p:spPr>
            <a:xfrm>
              <a:off x="6673750" y="2808686"/>
              <a:ext cx="705318"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A. Lee</a:t>
              </a:r>
              <a:endParaRPr/>
            </a:p>
          </p:txBody>
        </p:sp>
        <p:sp>
          <p:nvSpPr>
            <p:cNvPr id="159" name="Google Shape;159;p6"/>
            <p:cNvSpPr/>
            <p:nvPr/>
          </p:nvSpPr>
          <p:spPr>
            <a:xfrm>
              <a:off x="7528097" y="2808686"/>
              <a:ext cx="1096451"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Mech. Eng.</a:t>
              </a:r>
              <a:endParaRPr/>
            </a:p>
          </p:txBody>
        </p:sp>
        <p:sp>
          <p:nvSpPr>
            <p:cNvPr id="160" name="Google Shape;160;p6"/>
            <p:cNvSpPr/>
            <p:nvPr/>
          </p:nvSpPr>
          <p:spPr>
            <a:xfrm>
              <a:off x="6229112" y="30372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E4</a:t>
              </a:r>
              <a:endParaRPr/>
            </a:p>
          </p:txBody>
        </p:sp>
        <p:sp>
          <p:nvSpPr>
            <p:cNvPr id="161" name="Google Shape;161;p6"/>
            <p:cNvSpPr/>
            <p:nvPr/>
          </p:nvSpPr>
          <p:spPr>
            <a:xfrm>
              <a:off x="6658717" y="3037286"/>
              <a:ext cx="817528"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J. Miller</a:t>
              </a:r>
              <a:endParaRPr/>
            </a:p>
          </p:txBody>
        </p:sp>
        <p:sp>
          <p:nvSpPr>
            <p:cNvPr id="162" name="Google Shape;162;p6"/>
            <p:cNvSpPr/>
            <p:nvPr/>
          </p:nvSpPr>
          <p:spPr>
            <a:xfrm>
              <a:off x="7520567" y="3037286"/>
              <a:ext cx="1195837"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Programmer</a:t>
              </a:r>
              <a:endParaRPr/>
            </a:p>
          </p:txBody>
        </p:sp>
        <p:sp>
          <p:nvSpPr>
            <p:cNvPr id="163" name="Google Shape;163;p6"/>
            <p:cNvSpPr/>
            <p:nvPr/>
          </p:nvSpPr>
          <p:spPr>
            <a:xfrm>
              <a:off x="6229112" y="32658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E5</a:t>
              </a:r>
              <a:endParaRPr/>
            </a:p>
          </p:txBody>
        </p:sp>
        <p:sp>
          <p:nvSpPr>
            <p:cNvPr id="164" name="Google Shape;164;p6"/>
            <p:cNvSpPr/>
            <p:nvPr/>
          </p:nvSpPr>
          <p:spPr>
            <a:xfrm>
              <a:off x="6695452" y="3265886"/>
              <a:ext cx="913709"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B. Casey</a:t>
              </a:r>
              <a:endParaRPr/>
            </a:p>
          </p:txBody>
        </p:sp>
        <p:sp>
          <p:nvSpPr>
            <p:cNvPr id="165" name="Google Shape;165;p6"/>
            <p:cNvSpPr/>
            <p:nvPr/>
          </p:nvSpPr>
          <p:spPr>
            <a:xfrm>
              <a:off x="7534064" y="3265886"/>
              <a:ext cx="1035537"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Syst. Anal.</a:t>
              </a:r>
              <a:endParaRPr/>
            </a:p>
          </p:txBody>
        </p:sp>
        <p:sp>
          <p:nvSpPr>
            <p:cNvPr id="166" name="Google Shape;166;p6"/>
            <p:cNvSpPr/>
            <p:nvPr/>
          </p:nvSpPr>
          <p:spPr>
            <a:xfrm>
              <a:off x="6229112" y="34944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E6</a:t>
              </a:r>
              <a:endParaRPr/>
            </a:p>
          </p:txBody>
        </p:sp>
        <p:sp>
          <p:nvSpPr>
            <p:cNvPr id="167" name="Google Shape;167;p6"/>
            <p:cNvSpPr/>
            <p:nvPr/>
          </p:nvSpPr>
          <p:spPr>
            <a:xfrm>
              <a:off x="6667929" y="3494486"/>
              <a:ext cx="7245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L. Chu</a:t>
              </a:r>
              <a:endParaRPr/>
            </a:p>
          </p:txBody>
        </p:sp>
        <p:sp>
          <p:nvSpPr>
            <p:cNvPr id="168" name="Google Shape;168;p6"/>
            <p:cNvSpPr/>
            <p:nvPr/>
          </p:nvSpPr>
          <p:spPr>
            <a:xfrm>
              <a:off x="7528772" y="3494486"/>
              <a:ext cx="1054773"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Elect. Eng.</a:t>
              </a:r>
              <a:endParaRPr/>
            </a:p>
          </p:txBody>
        </p:sp>
        <p:sp>
          <p:nvSpPr>
            <p:cNvPr id="169" name="Google Shape;169;p6"/>
            <p:cNvSpPr/>
            <p:nvPr/>
          </p:nvSpPr>
          <p:spPr>
            <a:xfrm>
              <a:off x="6229112" y="37230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E7</a:t>
              </a:r>
              <a:endParaRPr/>
            </a:p>
          </p:txBody>
        </p:sp>
        <p:sp>
          <p:nvSpPr>
            <p:cNvPr id="170" name="Google Shape;170;p6"/>
            <p:cNvSpPr/>
            <p:nvPr/>
          </p:nvSpPr>
          <p:spPr>
            <a:xfrm>
              <a:off x="6672537" y="3723086"/>
              <a:ext cx="854398"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R. Davis</a:t>
              </a:r>
              <a:endParaRPr/>
            </a:p>
          </p:txBody>
        </p:sp>
        <p:sp>
          <p:nvSpPr>
            <p:cNvPr id="171" name="Google Shape;171;p6"/>
            <p:cNvSpPr/>
            <p:nvPr/>
          </p:nvSpPr>
          <p:spPr>
            <a:xfrm>
              <a:off x="7528097" y="3723086"/>
              <a:ext cx="1096451"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Mech. Eng.</a:t>
              </a:r>
              <a:endParaRPr/>
            </a:p>
          </p:txBody>
        </p:sp>
        <p:sp>
          <p:nvSpPr>
            <p:cNvPr id="172" name="Google Shape;172;p6"/>
            <p:cNvSpPr/>
            <p:nvPr/>
          </p:nvSpPr>
          <p:spPr>
            <a:xfrm>
              <a:off x="6229112" y="3951686"/>
              <a:ext cx="403954"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E8</a:t>
              </a:r>
              <a:endParaRPr/>
            </a:p>
          </p:txBody>
        </p:sp>
        <p:sp>
          <p:nvSpPr>
            <p:cNvPr id="173" name="Google Shape;173;p6"/>
            <p:cNvSpPr/>
            <p:nvPr/>
          </p:nvSpPr>
          <p:spPr>
            <a:xfrm>
              <a:off x="6715174" y="3951686"/>
              <a:ext cx="854398"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J. Jones</a:t>
              </a:r>
              <a:endParaRPr/>
            </a:p>
          </p:txBody>
        </p:sp>
        <p:sp>
          <p:nvSpPr>
            <p:cNvPr id="174" name="Google Shape;174;p6"/>
            <p:cNvSpPr/>
            <p:nvPr/>
          </p:nvSpPr>
          <p:spPr>
            <a:xfrm>
              <a:off x="7534064" y="3951686"/>
              <a:ext cx="1035537"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Syst. Anal.</a:t>
              </a:r>
              <a:endParaRPr/>
            </a:p>
          </p:txBody>
        </p:sp>
        <p:sp>
          <p:nvSpPr>
            <p:cNvPr id="175" name="Google Shape;175;p6"/>
            <p:cNvSpPr/>
            <p:nvPr/>
          </p:nvSpPr>
          <p:spPr>
            <a:xfrm>
              <a:off x="6070600" y="2276872"/>
              <a:ext cx="2560638" cy="1944688"/>
            </a:xfrm>
            <a:custGeom>
              <a:rect b="b" l="l" r="r" t="t"/>
              <a:pathLst>
                <a:path extrusionOk="0" h="1225" w="1613">
                  <a:moveTo>
                    <a:pt x="0" y="0"/>
                  </a:moveTo>
                  <a:lnTo>
                    <a:pt x="0" y="1224"/>
                  </a:lnTo>
                  <a:lnTo>
                    <a:pt x="1612" y="1224"/>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87">
                <a:solidFill>
                  <a:schemeClr val="dk1"/>
                </a:solidFill>
                <a:latin typeface="Arial"/>
                <a:ea typeface="Arial"/>
                <a:cs typeface="Arial"/>
                <a:sym typeface="Arial"/>
              </a:endParaRPr>
            </a:p>
          </p:txBody>
        </p:sp>
        <p:cxnSp>
          <p:nvCxnSpPr>
            <p:cNvPr id="176" name="Google Shape;176;p6"/>
            <p:cNvCxnSpPr/>
            <p:nvPr/>
          </p:nvCxnSpPr>
          <p:spPr>
            <a:xfrm>
              <a:off x="8629650" y="2290688"/>
              <a:ext cx="0" cy="1930400"/>
            </a:xfrm>
            <a:prstGeom prst="straightConnector1">
              <a:avLst/>
            </a:prstGeom>
            <a:noFill/>
            <a:ln cap="flat" cmpd="sng" w="12700">
              <a:solidFill>
                <a:srgbClr val="000000"/>
              </a:solidFill>
              <a:prstDash val="solid"/>
              <a:round/>
              <a:headEnd len="med" w="med" type="none"/>
              <a:tailEnd len="med" w="med" type="none"/>
            </a:ln>
          </p:spPr>
        </p:cxnSp>
        <p:cxnSp>
          <p:nvCxnSpPr>
            <p:cNvPr id="177" name="Google Shape;177;p6"/>
            <p:cNvCxnSpPr/>
            <p:nvPr/>
          </p:nvCxnSpPr>
          <p:spPr>
            <a:xfrm>
              <a:off x="7543800" y="2276872"/>
              <a:ext cx="0" cy="1930400"/>
            </a:xfrm>
            <a:prstGeom prst="straightConnector1">
              <a:avLst/>
            </a:prstGeom>
            <a:noFill/>
            <a:ln cap="flat" cmpd="sng" w="12700">
              <a:solidFill>
                <a:srgbClr val="000000"/>
              </a:solidFill>
              <a:prstDash val="solid"/>
              <a:round/>
              <a:headEnd len="med" w="med" type="none"/>
              <a:tailEnd len="med" w="med" type="none"/>
            </a:ln>
          </p:spPr>
        </p:cxnSp>
        <p:cxnSp>
          <p:nvCxnSpPr>
            <p:cNvPr id="178" name="Google Shape;178;p6"/>
            <p:cNvCxnSpPr/>
            <p:nvPr/>
          </p:nvCxnSpPr>
          <p:spPr>
            <a:xfrm>
              <a:off x="6648450" y="2276872"/>
              <a:ext cx="0" cy="1930400"/>
            </a:xfrm>
            <a:prstGeom prst="straightConnector1">
              <a:avLst/>
            </a:prstGeom>
            <a:noFill/>
            <a:ln cap="flat" cmpd="sng" w="12700">
              <a:solidFill>
                <a:srgbClr val="000000"/>
              </a:solidFill>
              <a:prstDash val="solid"/>
              <a:round/>
              <a:headEnd len="med" w="med" type="none"/>
              <a:tailEnd len="med" w="med" type="none"/>
            </a:ln>
          </p:spPr>
        </p:cxnSp>
        <p:sp>
          <p:nvSpPr>
            <p:cNvPr id="179" name="Google Shape;179;p6"/>
            <p:cNvSpPr/>
            <p:nvPr/>
          </p:nvSpPr>
          <p:spPr>
            <a:xfrm>
              <a:off x="5989259" y="1598614"/>
              <a:ext cx="572270" cy="306107"/>
            </a:xfrm>
            <a:prstGeom prst="rect">
              <a:avLst/>
            </a:prstGeom>
            <a:noFill/>
            <a:ln>
              <a:noFill/>
            </a:ln>
          </p:spPr>
          <p:txBody>
            <a:bodyPr anchorCtr="0" anchor="t" bIns="44425" lIns="90475" spcFirstLastPara="1" rIns="90475" wrap="square" tIns="44425">
              <a:spAutoFit/>
            </a:bodyPr>
            <a:lstStyle/>
            <a:p>
              <a:pPr indent="0" lvl="0" marL="0" marR="0" rtl="0" algn="l">
                <a:spcBef>
                  <a:spcPts val="0"/>
                </a:spcBef>
                <a:spcAft>
                  <a:spcPts val="0"/>
                </a:spcAft>
                <a:buNone/>
              </a:pPr>
              <a:r>
                <a:rPr lang="en-US" sz="1406">
                  <a:solidFill>
                    <a:srgbClr val="000000"/>
                  </a:solidFill>
                  <a:latin typeface="Arial"/>
                  <a:ea typeface="Arial"/>
                  <a:cs typeface="Arial"/>
                  <a:sym typeface="Arial"/>
                </a:rPr>
                <a:t>EMP</a:t>
              </a:r>
              <a:endParaRPr/>
            </a:p>
          </p:txBody>
        </p:sp>
      </p:grpSp>
      <p:pic>
        <p:nvPicPr>
          <p:cNvPr descr="A screenshot of a cell phone&#10;&#10;Description automatically generated" id="180" name="Google Shape;180;p6"/>
          <p:cNvPicPr preferRelativeResize="0"/>
          <p:nvPr/>
        </p:nvPicPr>
        <p:blipFill rotWithShape="1">
          <a:blip r:embed="rId3">
            <a:alphaModFix/>
          </a:blip>
          <a:srcRect b="0" l="0" r="0" t="0"/>
          <a:stretch/>
        </p:blipFill>
        <p:spPr>
          <a:xfrm>
            <a:off x="6132101" y="4411943"/>
            <a:ext cx="2497549" cy="1673889"/>
          </a:xfrm>
          <a:prstGeom prst="rect">
            <a:avLst/>
          </a:prstGeom>
          <a:noFill/>
          <a:ln>
            <a:noFill/>
          </a:ln>
        </p:spPr>
      </p:pic>
      <p:sp>
        <p:nvSpPr>
          <p:cNvPr id="181" name="Google Shape;181;p6"/>
          <p:cNvSpPr txBox="1"/>
          <p:nvPr>
            <p:ph idx="11" type="ftr"/>
          </p:nvPr>
        </p:nvSpPr>
        <p:spPr>
          <a:xfrm>
            <a:off x="405780" y="6356350"/>
            <a:ext cx="30861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 2020, M.T. Özsu &amp; P. Valduriez</a:t>
            </a:r>
            <a:endParaRPr/>
          </a:p>
        </p:txBody>
      </p:sp>
      <p:sp>
        <p:nvSpPr>
          <p:cNvPr id="182" name="Google Shape;182;p6"/>
          <p:cNvSpPr txBox="1"/>
          <p:nvPr>
            <p:ph idx="12" type="sldNum"/>
          </p:nvPr>
        </p:nvSpPr>
        <p:spPr>
          <a:xfrm>
            <a:off x="673224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2020-02-05T23:19:38Z</dcterms:created>
  <dc:creator>Tamer Ozsu</dc:creator>
</cp:coreProperties>
</file>