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9144000"/>
  <p:notesSz cx="6858000" cy="9144000"/>
  <p:embeddedFontLst>
    <p:embeddedFont>
      <p:font typeface="Noto Sans Symbols"/>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92" roundtripDataSignature="AMtx7mi/uy6sl07lstVDY3lRYoqG/qf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F96FCB-A323-45D0-928E-53F45BE792FD}">
  <a:tblStyle styleId="{E9F96FCB-A323-45D0-928E-53F45BE792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NotoSansSymbols-bold.fntdata"/><Relationship Id="rId90" Type="http://schemas.openxmlformats.org/officeDocument/2006/relationships/font" Target="fonts/NotoSansSymbols-regular.fntdata"/><Relationship Id="rId92" Type="http://customschemas.google.com/relationships/presentationmetadata" Target="meta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1" name="Google Shape;301;p28: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0" name="Google Shape;310;p29: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9" name="Google Shape;319;p30: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p31: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2: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7" name="Google Shape;337;p32: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4: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34: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BPA also does sorted access to the lists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4" name="Google Shape;364;p35: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3" name="Google Shape;373;p36: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7: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2" name="Google Shape;382;p37: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8: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1" name="Google Shape;391;p38: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9: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0" name="Google Shape;400;p39: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1:notes"/>
          <p:cNvSpPr/>
          <p:nvPr>
            <p:ph idx="2" type="sldImg"/>
          </p:nvPr>
        </p:nvSpPr>
        <p:spPr>
          <a:xfrm>
            <a:off x="1144588" y="687388"/>
            <a:ext cx="4568825" cy="34274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7" name="Google Shape;417;p41: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 name="Google Shape;43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2" name="Google Shape;442;p44:notes"/>
          <p:cNvSpPr txBox="1"/>
          <p:nvPr>
            <p:ph idx="12" type="sldNum"/>
          </p:nvPr>
        </p:nvSpPr>
        <p:spPr>
          <a:xfrm>
            <a:off x="3884414" y="8685895"/>
            <a:ext cx="2972098" cy="45659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0" name="Google Shape;50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000">
              <a:solidFill>
                <a:schemeClr val="dk1"/>
              </a:solidFill>
              <a:latin typeface="Calibri"/>
              <a:ea typeface="Calibri"/>
              <a:cs typeface="Calibri"/>
              <a:sym typeface="Calibri"/>
            </a:endParaRPr>
          </a:p>
        </p:txBody>
      </p:sp>
      <p:sp>
        <p:nvSpPr>
          <p:cNvPr id="596" name="Google Shape;59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2" name="Google Shape;612;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7" name="Google Shape;637;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645" name="Google Shape;645;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2" name="Google Shape;652;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78" name="Google Shape;678;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1" name="Google Shape;69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92" name="Google Shape;692;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9" name="Google Shape;719;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7" name="Google Shape;747;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4" name="Google Shape;754;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5"/>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8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560"/>
              <a:buNone/>
              <a:defRPr/>
            </a:lvl1pPr>
            <a:lvl2pPr lvl="1" algn="ctr">
              <a:spcBef>
                <a:spcPts val="400"/>
              </a:spcBef>
              <a:spcAft>
                <a:spcPts val="0"/>
              </a:spcAft>
              <a:buSzPts val="1200"/>
              <a:buNone/>
              <a:defRPr/>
            </a:lvl2pPr>
            <a:lvl3pPr lvl="2" algn="ctr">
              <a:spcBef>
                <a:spcPts val="360"/>
              </a:spcBef>
              <a:spcAft>
                <a:spcPts val="0"/>
              </a:spcAft>
              <a:buSzPts val="1170"/>
              <a:buNone/>
              <a:defRPr/>
            </a:lvl3pPr>
            <a:lvl4pPr lvl="3" algn="ctr">
              <a:spcBef>
                <a:spcPts val="320"/>
              </a:spcBef>
              <a:spcAft>
                <a:spcPts val="0"/>
              </a:spcAft>
              <a:buSzPts val="1120"/>
              <a:buNone/>
              <a:defRPr/>
            </a:lvl4pPr>
            <a:lvl5pPr lvl="4" algn="ctr">
              <a:spcBef>
                <a:spcPts val="320"/>
              </a:spcBef>
              <a:spcAft>
                <a:spcPts val="0"/>
              </a:spcAft>
              <a:buSzPts val="1200"/>
              <a:buNone/>
              <a:defRPr/>
            </a:lvl5pPr>
            <a:lvl6pPr lvl="5" algn="ctr">
              <a:spcBef>
                <a:spcPts val="400"/>
              </a:spcBef>
              <a:spcAft>
                <a:spcPts val="0"/>
              </a:spcAft>
              <a:buSzPts val="1500"/>
              <a:buNone/>
              <a:defRPr/>
            </a:lvl6pPr>
            <a:lvl7pPr lvl="6" algn="ctr">
              <a:spcBef>
                <a:spcPts val="400"/>
              </a:spcBef>
              <a:spcAft>
                <a:spcPts val="0"/>
              </a:spcAft>
              <a:buSzPts val="1500"/>
              <a:buNone/>
              <a:defRPr/>
            </a:lvl7pPr>
            <a:lvl8pPr lvl="7" algn="ctr">
              <a:spcBef>
                <a:spcPts val="400"/>
              </a:spcBef>
              <a:spcAft>
                <a:spcPts val="0"/>
              </a:spcAft>
              <a:buSzPts val="1500"/>
              <a:buNone/>
              <a:defRPr/>
            </a:lvl8pPr>
            <a:lvl9pPr lvl="8" algn="ctr">
              <a:spcBef>
                <a:spcPts val="400"/>
              </a:spcBef>
              <a:spcAft>
                <a:spcPts val="0"/>
              </a:spcAft>
              <a:buSzPts val="1500"/>
              <a:buNone/>
              <a:defRPr/>
            </a:lvl9pPr>
          </a:lstStyle>
          <a:p/>
        </p:txBody>
      </p:sp>
      <p:sp>
        <p:nvSpPr>
          <p:cNvPr id="19" name="Google Shape;19;p85"/>
          <p:cNvSpPr txBox="1"/>
          <p:nvPr>
            <p:ph idx="11" type="ftr"/>
          </p:nvPr>
        </p:nvSpPr>
        <p:spPr>
          <a:xfrm>
            <a:off x="323528"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94"/>
          <p:cNvSpPr txBox="1"/>
          <p:nvPr>
            <p:ph type="title"/>
          </p:nvPr>
        </p:nvSpPr>
        <p:spPr>
          <a:xfrm rot="5400000">
            <a:off x="4731544" y="2175669"/>
            <a:ext cx="5853112"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4"/>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67" name="Google Shape;67;p9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4"/>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4" name="Google Shape;24;p8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8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8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7"/>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8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8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Clr>
                <a:srgbClr val="8C3C14"/>
              </a:buClr>
              <a:buSzPts val="1960"/>
              <a:buChar char="■"/>
              <a:defRPr sz="2800"/>
            </a:lvl1pPr>
            <a:lvl2pPr indent="-335280" lvl="1" marL="914400" algn="l">
              <a:spcBef>
                <a:spcPts val="480"/>
              </a:spcBef>
              <a:spcAft>
                <a:spcPts val="0"/>
              </a:spcAft>
              <a:buClr>
                <a:srgbClr val="8C3C14"/>
              </a:buClr>
              <a:buSzPts val="1680"/>
              <a:buChar char="❑"/>
              <a:defRPr sz="2400"/>
            </a:lvl2pPr>
            <a:lvl3pPr indent="-317500" lvl="2" marL="1371600" algn="l">
              <a:spcBef>
                <a:spcPts val="400"/>
              </a:spcBef>
              <a:spcAft>
                <a:spcPts val="0"/>
              </a:spcAft>
              <a:buClr>
                <a:srgbClr val="8C3C14"/>
              </a:buClr>
              <a:buSzPts val="1400"/>
              <a:buChar char="■"/>
              <a:defRPr sz="2000"/>
            </a:lvl3pPr>
            <a:lvl4pPr indent="-308610" lvl="3" marL="1828800" algn="l">
              <a:spcBef>
                <a:spcPts val="360"/>
              </a:spcBef>
              <a:spcAft>
                <a:spcPts val="0"/>
              </a:spcAft>
              <a:buClr>
                <a:srgbClr val="8C3C14"/>
              </a:buClr>
              <a:buSzPts val="1260"/>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
        <p:nvSpPr>
          <p:cNvPr id="33" name="Google Shape;33;p8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88"/>
          <p:cNvSpPr txBox="1"/>
          <p:nvPr>
            <p:ph idx="2" type="body"/>
          </p:nvPr>
        </p:nvSpPr>
        <p:spPr>
          <a:xfrm>
            <a:off x="4648202" y="1584633"/>
            <a:ext cx="4038600" cy="4530725"/>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Clr>
                <a:srgbClr val="8C3C14"/>
              </a:buClr>
              <a:buSzPts val="1960"/>
              <a:buChar char="■"/>
              <a:defRPr sz="2800"/>
            </a:lvl1pPr>
            <a:lvl2pPr indent="-335280" lvl="1" marL="914400" algn="l">
              <a:spcBef>
                <a:spcPts val="480"/>
              </a:spcBef>
              <a:spcAft>
                <a:spcPts val="0"/>
              </a:spcAft>
              <a:buClr>
                <a:srgbClr val="8C3C14"/>
              </a:buClr>
              <a:buSzPts val="1680"/>
              <a:buChar char="❑"/>
              <a:defRPr sz="2400"/>
            </a:lvl2pPr>
            <a:lvl3pPr indent="-317500" lvl="2" marL="1371600" algn="l">
              <a:spcBef>
                <a:spcPts val="400"/>
              </a:spcBef>
              <a:spcAft>
                <a:spcPts val="0"/>
              </a:spcAft>
              <a:buClr>
                <a:srgbClr val="8C3C14"/>
              </a:buClr>
              <a:buSzPts val="1400"/>
              <a:buChar char="■"/>
              <a:defRPr sz="2000"/>
            </a:lvl3pPr>
            <a:lvl4pPr indent="-308610" lvl="3" marL="1828800" algn="l">
              <a:spcBef>
                <a:spcPts val="360"/>
              </a:spcBef>
              <a:spcAft>
                <a:spcPts val="0"/>
              </a:spcAft>
              <a:buClr>
                <a:srgbClr val="8C3C14"/>
              </a:buClr>
              <a:buSzPts val="1260"/>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8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8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39" name="Google Shape;39;p8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sz="2400"/>
            </a:lvl1pPr>
            <a:lvl2pPr indent="-317500" lvl="1" marL="914400" algn="l">
              <a:spcBef>
                <a:spcPts val="400"/>
              </a:spcBef>
              <a:spcAft>
                <a:spcPts val="0"/>
              </a:spcAft>
              <a:buClr>
                <a:srgbClr val="8C3C14"/>
              </a:buClr>
              <a:buSzPts val="1400"/>
              <a:buChar char="❑"/>
              <a:defRPr sz="2000"/>
            </a:lvl2pPr>
            <a:lvl3pPr indent="-308610" lvl="2" marL="1371600" algn="l">
              <a:spcBef>
                <a:spcPts val="360"/>
              </a:spcBef>
              <a:spcAft>
                <a:spcPts val="0"/>
              </a:spcAft>
              <a:buClr>
                <a:srgbClr val="8C3C14"/>
              </a:buClr>
              <a:buSzPts val="1260"/>
              <a:buChar char="■"/>
              <a:defRPr sz="1800"/>
            </a:lvl3pPr>
            <a:lvl4pPr indent="-299719" lvl="3" marL="1828800" algn="l">
              <a:spcBef>
                <a:spcPts val="320"/>
              </a:spcBef>
              <a:spcAft>
                <a:spcPts val="0"/>
              </a:spcAft>
              <a:buClr>
                <a:srgbClr val="8C3C14"/>
              </a:buClr>
              <a:buSzPts val="1120"/>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
        <p:nvSpPr>
          <p:cNvPr id="40" name="Google Shape;40;p8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41" name="Google Shape;41;p8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9"/>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9"/>
          <p:cNvSpPr txBox="1"/>
          <p:nvPr>
            <p:ph idx="4" type="body"/>
          </p:nvPr>
        </p:nvSpPr>
        <p:spPr>
          <a:xfrm>
            <a:off x="4646612"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sz="2400"/>
            </a:lvl1pPr>
            <a:lvl2pPr indent="-317500" lvl="1" marL="914400" algn="l">
              <a:spcBef>
                <a:spcPts val="400"/>
              </a:spcBef>
              <a:spcAft>
                <a:spcPts val="0"/>
              </a:spcAft>
              <a:buClr>
                <a:srgbClr val="8C3C14"/>
              </a:buClr>
              <a:buSzPts val="1400"/>
              <a:buChar char="❑"/>
              <a:defRPr sz="2000"/>
            </a:lvl2pPr>
            <a:lvl3pPr indent="-308610" lvl="2" marL="1371600" algn="l">
              <a:spcBef>
                <a:spcPts val="360"/>
              </a:spcBef>
              <a:spcAft>
                <a:spcPts val="0"/>
              </a:spcAft>
              <a:buClr>
                <a:srgbClr val="8C3C14"/>
              </a:buClr>
              <a:buSzPts val="1260"/>
              <a:buChar char="■"/>
              <a:defRPr sz="1800"/>
            </a:lvl3pPr>
            <a:lvl4pPr indent="-299719" lvl="3" marL="1828800" algn="l">
              <a:spcBef>
                <a:spcPts val="320"/>
              </a:spcBef>
              <a:spcAft>
                <a:spcPts val="0"/>
              </a:spcAft>
              <a:buClr>
                <a:srgbClr val="8C3C14"/>
              </a:buClr>
              <a:buSzPts val="1120"/>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9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0"/>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9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9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Clr>
                <a:srgbClr val="8C3C14"/>
              </a:buClr>
              <a:buSzPts val="2240"/>
              <a:buChar char="■"/>
              <a:defRPr sz="3200"/>
            </a:lvl1pPr>
            <a:lvl2pPr indent="-353060" lvl="1" marL="914400" algn="l">
              <a:spcBef>
                <a:spcPts val="560"/>
              </a:spcBef>
              <a:spcAft>
                <a:spcPts val="0"/>
              </a:spcAft>
              <a:buClr>
                <a:srgbClr val="8C3C14"/>
              </a:buClr>
              <a:buSzPts val="1960"/>
              <a:buChar char="❑"/>
              <a:defRPr sz="2800"/>
            </a:lvl2pPr>
            <a:lvl3pPr indent="-335280" lvl="2" marL="1371600" algn="l">
              <a:spcBef>
                <a:spcPts val="480"/>
              </a:spcBef>
              <a:spcAft>
                <a:spcPts val="0"/>
              </a:spcAft>
              <a:buClr>
                <a:srgbClr val="8C3C14"/>
              </a:buClr>
              <a:buSzPts val="1680"/>
              <a:buChar char="■"/>
              <a:defRPr sz="2400"/>
            </a:lvl3pPr>
            <a:lvl4pPr indent="-317500" lvl="3" marL="1828800" algn="l">
              <a:spcBef>
                <a:spcPts val="400"/>
              </a:spcBef>
              <a:spcAft>
                <a:spcPts val="0"/>
              </a:spcAft>
              <a:buClr>
                <a:srgbClr val="8C3C14"/>
              </a:buClr>
              <a:buSzPts val="1400"/>
              <a:buChar char="❑"/>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50" name="Google Shape;50;p9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51" name="Google Shape;51;p9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1"/>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9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2"/>
          <p:cNvSpPr/>
          <p:nvPr>
            <p:ph idx="2" type="pic"/>
          </p:nvPr>
        </p:nvSpPr>
        <p:spPr>
          <a:xfrm>
            <a:off x="1792288" y="612775"/>
            <a:ext cx="5486400" cy="4114800"/>
          </a:xfrm>
          <a:prstGeom prst="rect">
            <a:avLst/>
          </a:prstGeom>
          <a:noFill/>
          <a:ln>
            <a:noFill/>
          </a:ln>
        </p:spPr>
      </p:sp>
      <p:sp>
        <p:nvSpPr>
          <p:cNvPr id="56" name="Google Shape;56;p9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57" name="Google Shape;57;p9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2"/>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9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3"/>
          <p:cNvSpPr txBox="1"/>
          <p:nvPr>
            <p:ph idx="1" type="body"/>
          </p:nvPr>
        </p:nvSpPr>
        <p:spPr>
          <a:xfrm rot="5400000">
            <a:off x="2306638" y="-329181"/>
            <a:ext cx="4530725" cy="8229600"/>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62" name="Google Shape;62;p9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3"/>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4"/>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rgbClr val="CC99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11" name="Google Shape;11;p84"/>
          <p:cNvCxnSpPr/>
          <p:nvPr/>
        </p:nvCxnSpPr>
        <p:spPr>
          <a:xfrm>
            <a:off x="457200" y="6356350"/>
            <a:ext cx="8229600" cy="0"/>
          </a:xfrm>
          <a:prstGeom prst="straightConnector1">
            <a:avLst/>
          </a:prstGeom>
          <a:noFill/>
          <a:ln cap="flat" cmpd="sng" w="19050">
            <a:solidFill>
              <a:srgbClr val="CC9900"/>
            </a:solidFill>
            <a:prstDash val="solid"/>
            <a:round/>
            <a:headEnd len="med" w="med" type="none"/>
            <a:tailEnd len="med" w="med" type="none"/>
          </a:ln>
        </p:spPr>
      </p:cxnSp>
      <p:sp>
        <p:nvSpPr>
          <p:cNvPr id="12" name="Google Shape;12;p8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C3C14"/>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8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lvl1pPr indent="-327660" lvl="0" marL="457200" marR="0" rtl="0" algn="l">
              <a:spcBef>
                <a:spcPts val="480"/>
              </a:spcBef>
              <a:spcAft>
                <a:spcPts val="0"/>
              </a:spcAft>
              <a:buClr>
                <a:srgbClr val="CC9900"/>
              </a:buClr>
              <a:buSzPts val="1560"/>
              <a:buFont typeface="Noto Sans Symbols"/>
              <a:buChar char="■"/>
              <a:defRPr b="0" i="0" sz="24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rgbClr val="238038"/>
              </a:buClr>
              <a:buSzPts val="1200"/>
              <a:buFont typeface="Noto Sans Symbols"/>
              <a:buChar char="❑"/>
              <a:defRPr b="0"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rgbClr val="CC9900"/>
              </a:buClr>
              <a:buSzPts val="1170"/>
              <a:buFont typeface="Noto Sans Symbols"/>
              <a:buChar char="■"/>
              <a:defRPr b="0"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rgbClr val="238038"/>
              </a:buClr>
              <a:buSzPts val="1120"/>
              <a:buFont typeface="Noto Sans Symbols"/>
              <a:buChar char="❑"/>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SzPts val="1400"/>
              <a:buNone/>
              <a:defRPr b="0" i="0" sz="1600" u="none" cap="none" strike="noStrike">
                <a:solidFill>
                  <a:schemeClr val="dk1"/>
                </a:solidFill>
                <a:latin typeface="Arial"/>
                <a:ea typeface="Arial"/>
                <a:cs typeface="Arial"/>
                <a:sym typeface="Arial"/>
              </a:defRPr>
            </a:lvl5pPr>
            <a:lvl6pPr indent="-228600" lvl="5" marL="27432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6pPr>
            <a:lvl7pPr indent="-228600" lvl="6" marL="32004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7pPr>
            <a:lvl8pPr indent="-228600" lvl="7" marL="36576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8pPr>
            <a:lvl9pPr indent="-228600" lvl="8" marL="4114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4" name="Google Shape;14;p84"/>
          <p:cNvSpPr txBox="1"/>
          <p:nvPr>
            <p:ph idx="11" type="ftr"/>
          </p:nvPr>
        </p:nvSpPr>
        <p:spPr>
          <a:xfrm>
            <a:off x="119018" y="6479156"/>
            <a:ext cx="30861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 name="Google Shape;15;p84"/>
          <p:cNvSpPr txBox="1"/>
          <p:nvPr>
            <p:ph idx="12" type="sldNum"/>
          </p:nvPr>
        </p:nvSpPr>
        <p:spPr>
          <a:xfrm>
            <a:off x="7074294" y="6479156"/>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1200" u="none">
                <a:solidFill>
                  <a:srgbClr val="888888"/>
                </a:solidFill>
                <a:latin typeface="Arial"/>
                <a:ea typeface="Arial"/>
                <a:cs typeface="Arial"/>
                <a:sym typeface="Arial"/>
              </a:defRPr>
            </a:lvl1pPr>
            <a:lvl2pPr indent="0" lvl="1" marL="0" marR="0" rtl="0" algn="r">
              <a:spcBef>
                <a:spcPts val="0"/>
              </a:spcBef>
              <a:spcAft>
                <a:spcPts val="0"/>
              </a:spcAft>
              <a:buNone/>
              <a:defRPr b="0" sz="1200" u="none">
                <a:solidFill>
                  <a:srgbClr val="888888"/>
                </a:solidFill>
                <a:latin typeface="Arial"/>
                <a:ea typeface="Arial"/>
                <a:cs typeface="Arial"/>
                <a:sym typeface="Arial"/>
              </a:defRPr>
            </a:lvl2pPr>
            <a:lvl3pPr indent="0" lvl="2" marL="0" marR="0" rtl="0" algn="r">
              <a:spcBef>
                <a:spcPts val="0"/>
              </a:spcBef>
              <a:spcAft>
                <a:spcPts val="0"/>
              </a:spcAft>
              <a:buNone/>
              <a:defRPr b="0" sz="1200" u="none">
                <a:solidFill>
                  <a:srgbClr val="888888"/>
                </a:solidFill>
                <a:latin typeface="Arial"/>
                <a:ea typeface="Arial"/>
                <a:cs typeface="Arial"/>
                <a:sym typeface="Arial"/>
              </a:defRPr>
            </a:lvl3pPr>
            <a:lvl4pPr indent="0" lvl="3" marL="0" marR="0" rtl="0" algn="r">
              <a:spcBef>
                <a:spcPts val="0"/>
              </a:spcBef>
              <a:spcAft>
                <a:spcPts val="0"/>
              </a:spcAft>
              <a:buNone/>
              <a:defRPr b="0" sz="1200" u="none">
                <a:solidFill>
                  <a:srgbClr val="888888"/>
                </a:solidFill>
                <a:latin typeface="Arial"/>
                <a:ea typeface="Arial"/>
                <a:cs typeface="Arial"/>
                <a:sym typeface="Arial"/>
              </a:defRPr>
            </a:lvl4pPr>
            <a:lvl5pPr indent="0" lvl="4" marL="0" marR="0" rtl="0" algn="r">
              <a:spcBef>
                <a:spcPts val="0"/>
              </a:spcBef>
              <a:spcAft>
                <a:spcPts val="0"/>
              </a:spcAft>
              <a:buNone/>
              <a:defRPr b="0" sz="1200" u="none">
                <a:solidFill>
                  <a:srgbClr val="888888"/>
                </a:solidFill>
                <a:latin typeface="Arial"/>
                <a:ea typeface="Arial"/>
                <a:cs typeface="Arial"/>
                <a:sym typeface="Arial"/>
              </a:defRPr>
            </a:lvl5pPr>
            <a:lvl6pPr indent="0" lvl="5" marL="0" marR="0" rtl="0" algn="r">
              <a:spcBef>
                <a:spcPts val="0"/>
              </a:spcBef>
              <a:spcAft>
                <a:spcPts val="0"/>
              </a:spcAft>
              <a:buNone/>
              <a:defRPr b="0" sz="1200" u="none">
                <a:solidFill>
                  <a:srgbClr val="888888"/>
                </a:solidFill>
                <a:latin typeface="Arial"/>
                <a:ea typeface="Arial"/>
                <a:cs typeface="Arial"/>
                <a:sym typeface="Arial"/>
              </a:defRPr>
            </a:lvl6pPr>
            <a:lvl7pPr indent="0" lvl="6" marL="0" marR="0" rtl="0" algn="r">
              <a:spcBef>
                <a:spcPts val="0"/>
              </a:spcBef>
              <a:spcAft>
                <a:spcPts val="0"/>
              </a:spcAft>
              <a:buNone/>
              <a:defRPr b="0" sz="1200" u="none">
                <a:solidFill>
                  <a:srgbClr val="888888"/>
                </a:solidFill>
                <a:latin typeface="Arial"/>
                <a:ea typeface="Arial"/>
                <a:cs typeface="Arial"/>
                <a:sym typeface="Arial"/>
              </a:defRPr>
            </a:lvl7pPr>
            <a:lvl8pPr indent="0" lvl="7" marL="0" marR="0" rtl="0" algn="r">
              <a:spcBef>
                <a:spcPts val="0"/>
              </a:spcBef>
              <a:spcAft>
                <a:spcPts val="0"/>
              </a:spcAft>
              <a:buNone/>
              <a:defRPr b="0" sz="1200" u="none">
                <a:solidFill>
                  <a:srgbClr val="888888"/>
                </a:solidFill>
                <a:latin typeface="Arial"/>
                <a:ea typeface="Arial"/>
                <a:cs typeface="Arial"/>
                <a:sym typeface="Arial"/>
              </a:defRPr>
            </a:lvl8pPr>
            <a:lvl9pPr indent="0" lvl="8" marL="0" marR="0" rtl="0" algn="r">
              <a:spcBef>
                <a:spcPts val="0"/>
              </a:spcBef>
              <a:spcAft>
                <a:spcPts val="0"/>
              </a:spcAft>
              <a:buNone/>
              <a:defRPr b="0" sz="12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jpg"/><Relationship Id="rId4" Type="http://schemas.openxmlformats.org/officeDocument/2006/relationships/image" Target="../media/image13.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7.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8.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5.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2286000"/>
            <a:ext cx="7772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Principles of Distributed Database Systems</a:t>
            </a:r>
            <a:endParaRPr/>
          </a:p>
        </p:txBody>
      </p:sp>
      <p:sp>
        <p:nvSpPr>
          <p:cNvPr id="75" name="Google Shape;7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560"/>
              <a:buNone/>
            </a:pPr>
            <a:r>
              <a:rPr lang="en-US"/>
              <a:t>M. Tamer Özsu</a:t>
            </a:r>
            <a:endParaRPr/>
          </a:p>
          <a:p>
            <a:pPr indent="0" lvl="0" marL="0" rtl="0" algn="ctr">
              <a:spcBef>
                <a:spcPts val="480"/>
              </a:spcBef>
              <a:spcAft>
                <a:spcPts val="0"/>
              </a:spcAft>
              <a:buSzPts val="1560"/>
              <a:buNone/>
            </a:pPr>
            <a:r>
              <a:rPr lang="en-US"/>
              <a:t>Patrick Valduriez</a:t>
            </a:r>
            <a:endParaRPr/>
          </a:p>
        </p:txBody>
      </p:sp>
      <p:sp>
        <p:nvSpPr>
          <p:cNvPr id="76" name="Google Shape;76;p1"/>
          <p:cNvSpPr txBox="1"/>
          <p:nvPr>
            <p:ph idx="11" type="ftr"/>
          </p:nvPr>
        </p:nvSpPr>
        <p:spPr>
          <a:xfrm>
            <a:off x="323528"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7" name="Google Shape;77;p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Requirements for P2P Data Management (cont’d)</a:t>
            </a:r>
            <a:endParaRPr/>
          </a:p>
        </p:txBody>
      </p:sp>
      <p:sp>
        <p:nvSpPr>
          <p:cNvPr id="149" name="Google Shape;149;p10"/>
          <p:cNvSpPr txBox="1"/>
          <p:nvPr>
            <p:ph idx="1" type="body"/>
          </p:nvPr>
        </p:nvSpPr>
        <p:spPr>
          <a:xfrm>
            <a:off x="457200" y="1808289"/>
            <a:ext cx="8229600" cy="370894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Quality of service (QoS)</a:t>
            </a:r>
            <a:endParaRPr/>
          </a:p>
          <a:p>
            <a:pPr indent="-285750" lvl="1" marL="742950" rtl="0" algn="l">
              <a:spcBef>
                <a:spcPts val="400"/>
              </a:spcBef>
              <a:spcAft>
                <a:spcPts val="0"/>
              </a:spcAft>
              <a:buSzPts val="1400"/>
              <a:buChar char="❑"/>
            </a:pPr>
            <a:r>
              <a:rPr lang="en-US"/>
              <a:t>User-perceived efficiency: completeness of results, response time, data consistency, …</a:t>
            </a:r>
            <a:endParaRPr/>
          </a:p>
          <a:p>
            <a:pPr indent="-342900" lvl="0" marL="342900" rtl="0" algn="l">
              <a:spcBef>
                <a:spcPts val="480"/>
              </a:spcBef>
              <a:spcAft>
                <a:spcPts val="0"/>
              </a:spcAft>
              <a:buClr>
                <a:srgbClr val="8C3C14"/>
              </a:buClr>
              <a:buSzPts val="1680"/>
              <a:buChar char="■"/>
            </a:pPr>
            <a:r>
              <a:rPr lang="en-US"/>
              <a:t>Fault-tolerance</a:t>
            </a:r>
            <a:endParaRPr/>
          </a:p>
          <a:p>
            <a:pPr indent="-285750" lvl="1" marL="742950" rtl="0" algn="l">
              <a:spcBef>
                <a:spcPts val="400"/>
              </a:spcBef>
              <a:spcAft>
                <a:spcPts val="0"/>
              </a:spcAft>
              <a:buSzPts val="1400"/>
              <a:buChar char="❑"/>
            </a:pPr>
            <a:r>
              <a:rPr lang="en-US"/>
              <a:t>Efficiency and QoS despite failures</a:t>
            </a:r>
            <a:endParaRPr/>
          </a:p>
          <a:p>
            <a:pPr indent="-342900" lvl="0" marL="342900" rtl="0" algn="l">
              <a:spcBef>
                <a:spcPts val="480"/>
              </a:spcBef>
              <a:spcAft>
                <a:spcPts val="0"/>
              </a:spcAft>
              <a:buClr>
                <a:srgbClr val="8C3C14"/>
              </a:buClr>
              <a:buSzPts val="1680"/>
              <a:buChar char="■"/>
            </a:pPr>
            <a:r>
              <a:rPr lang="en-US"/>
              <a:t>Security</a:t>
            </a:r>
            <a:endParaRPr/>
          </a:p>
          <a:p>
            <a:pPr indent="-285750" lvl="1" marL="742950" rtl="0" algn="l">
              <a:spcBef>
                <a:spcPts val="400"/>
              </a:spcBef>
              <a:spcAft>
                <a:spcPts val="0"/>
              </a:spcAft>
              <a:buSzPts val="1400"/>
              <a:buChar char="❑"/>
            </a:pPr>
            <a:r>
              <a:rPr lang="en-US"/>
              <a:t>Data access control in the context of very open systems </a:t>
            </a:r>
            <a:endParaRPr/>
          </a:p>
        </p:txBody>
      </p:sp>
      <p:sp>
        <p:nvSpPr>
          <p:cNvPr id="150" name="Google Shape;150;p1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51" name="Google Shape;151;p1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158" name="Google Shape;158;p11"/>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p:txBody>
      </p:sp>
      <p:sp>
        <p:nvSpPr>
          <p:cNvPr id="159" name="Google Shape;159;p1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60" name="Google Shape;160;p1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Peer Reference Architecture</a:t>
            </a:r>
            <a:endParaRPr/>
          </a:p>
        </p:txBody>
      </p:sp>
      <p:pic>
        <p:nvPicPr>
          <p:cNvPr descr="C:\Documents and Settings\su8102\My Documents\1Patrick\BookOV\Book3\Chapter16 P2P\Chapter 16\Chapter 16\fig-16-arch.jpg" id="166" name="Google Shape;166;p12"/>
          <p:cNvPicPr preferRelativeResize="0"/>
          <p:nvPr/>
        </p:nvPicPr>
        <p:blipFill rotWithShape="1">
          <a:blip r:embed="rId3">
            <a:alphaModFix/>
          </a:blip>
          <a:srcRect b="0" l="0" r="0" t="0"/>
          <a:stretch/>
        </p:blipFill>
        <p:spPr>
          <a:xfrm>
            <a:off x="611560" y="1628800"/>
            <a:ext cx="8352928" cy="4594914"/>
          </a:xfrm>
          <a:prstGeom prst="rect">
            <a:avLst/>
          </a:prstGeom>
          <a:noFill/>
          <a:ln>
            <a:noFill/>
          </a:ln>
        </p:spPr>
      </p:pic>
      <p:sp>
        <p:nvSpPr>
          <p:cNvPr id="167" name="Google Shape;167;p1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68" name="Google Shape;168;p12"/>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P2P Network Topologies</a:t>
            </a:r>
            <a:endParaRPr/>
          </a:p>
        </p:txBody>
      </p:sp>
      <p:sp>
        <p:nvSpPr>
          <p:cNvPr id="174" name="Google Shape;174;p13"/>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Pure P2P systems</a:t>
            </a:r>
            <a:endParaRPr/>
          </a:p>
          <a:p>
            <a:pPr indent="-285750" lvl="1" marL="742950" rtl="0" algn="l">
              <a:spcBef>
                <a:spcPts val="400"/>
              </a:spcBef>
              <a:spcAft>
                <a:spcPts val="0"/>
              </a:spcAft>
              <a:buSzPts val="1400"/>
              <a:buChar char="❑"/>
            </a:pPr>
            <a:r>
              <a:rPr lang="en-US"/>
              <a:t>Unstructured systems</a:t>
            </a:r>
            <a:endParaRPr/>
          </a:p>
          <a:p>
            <a:pPr indent="-228600" lvl="2" marL="1143000" rtl="0" algn="l">
              <a:spcBef>
                <a:spcPts val="360"/>
              </a:spcBef>
              <a:spcAft>
                <a:spcPts val="0"/>
              </a:spcAft>
              <a:buSzPts val="1260"/>
              <a:buChar char="■"/>
            </a:pPr>
            <a:r>
              <a:rPr lang="en-US"/>
              <a:t>e.g. Napster, Gnutella, Freenet, Kazaa, BitTorrent</a:t>
            </a:r>
            <a:endParaRPr/>
          </a:p>
          <a:p>
            <a:pPr indent="-285750" lvl="1" marL="742950" rtl="0" algn="l">
              <a:spcBef>
                <a:spcPts val="400"/>
              </a:spcBef>
              <a:spcAft>
                <a:spcPts val="0"/>
              </a:spcAft>
              <a:buSzPts val="1400"/>
              <a:buChar char="❑"/>
            </a:pPr>
            <a:r>
              <a:rPr lang="en-US"/>
              <a:t>Structured systems (DHT)</a:t>
            </a:r>
            <a:endParaRPr/>
          </a:p>
          <a:p>
            <a:pPr indent="-228600" lvl="2" marL="1143000" rtl="0" algn="l">
              <a:spcBef>
                <a:spcPts val="360"/>
              </a:spcBef>
              <a:spcAft>
                <a:spcPts val="0"/>
              </a:spcAft>
              <a:buSzPts val="1260"/>
              <a:buChar char="■"/>
            </a:pPr>
            <a:r>
              <a:rPr lang="en-US"/>
              <a:t>e.g. LH* (the earliest form of DHT), CAN, CHORD, Tapestry, Freepastry, Pgrid, Baton</a:t>
            </a:r>
            <a:endParaRPr/>
          </a:p>
          <a:p>
            <a:pPr indent="-342900" lvl="0" marL="342900" rtl="0" algn="l">
              <a:spcBef>
                <a:spcPts val="480"/>
              </a:spcBef>
              <a:spcAft>
                <a:spcPts val="0"/>
              </a:spcAft>
              <a:buClr>
                <a:srgbClr val="8C3C14"/>
              </a:buClr>
              <a:buSzPts val="1680"/>
              <a:buChar char="■"/>
            </a:pPr>
            <a:r>
              <a:rPr lang="en-US"/>
              <a:t>Super-peer (hybrid) systems</a:t>
            </a:r>
            <a:endParaRPr/>
          </a:p>
          <a:p>
            <a:pPr indent="-285750" lvl="1" marL="742950" rtl="0" algn="l">
              <a:spcBef>
                <a:spcPts val="400"/>
              </a:spcBef>
              <a:spcAft>
                <a:spcPts val="0"/>
              </a:spcAft>
              <a:buSzPts val="1400"/>
              <a:buChar char="❑"/>
            </a:pPr>
            <a:r>
              <a:rPr lang="en-US"/>
              <a:t>e.g. Edutela, JXTA</a:t>
            </a:r>
            <a:endParaRPr/>
          </a:p>
          <a:p>
            <a:pPr indent="-342900" lvl="0" marL="342900" rtl="0" algn="l">
              <a:spcBef>
                <a:spcPts val="480"/>
              </a:spcBef>
              <a:spcAft>
                <a:spcPts val="0"/>
              </a:spcAft>
              <a:buClr>
                <a:srgbClr val="8C3C14"/>
              </a:buClr>
              <a:buSzPts val="1680"/>
              <a:buChar char="■"/>
            </a:pPr>
            <a:r>
              <a:rPr lang="en-US"/>
              <a:t>Two issues</a:t>
            </a:r>
            <a:endParaRPr/>
          </a:p>
          <a:p>
            <a:pPr indent="-285750" lvl="1" marL="742950" rtl="0" algn="l">
              <a:spcBef>
                <a:spcPts val="400"/>
              </a:spcBef>
              <a:spcAft>
                <a:spcPts val="0"/>
              </a:spcAft>
              <a:buSzPts val="1400"/>
              <a:buChar char="❑"/>
            </a:pPr>
            <a:r>
              <a:rPr lang="en-US"/>
              <a:t>Indexing data</a:t>
            </a:r>
            <a:endParaRPr/>
          </a:p>
          <a:p>
            <a:pPr indent="-285750" lvl="1" marL="742950" rtl="0" algn="l">
              <a:spcBef>
                <a:spcPts val="400"/>
              </a:spcBef>
              <a:spcAft>
                <a:spcPts val="0"/>
              </a:spcAft>
              <a:buSzPts val="1400"/>
              <a:buChar char="❑"/>
            </a:pPr>
            <a:r>
              <a:rPr lang="en-US"/>
              <a:t>Searching data</a:t>
            </a:r>
            <a:endParaRPr/>
          </a:p>
        </p:txBody>
      </p:sp>
      <p:sp>
        <p:nvSpPr>
          <p:cNvPr id="175" name="Google Shape;175;p1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76" name="Google Shape;176;p1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P2P Unstructured Network</a:t>
            </a:r>
            <a:endParaRPr/>
          </a:p>
        </p:txBody>
      </p:sp>
      <p:sp>
        <p:nvSpPr>
          <p:cNvPr id="182" name="Google Shape;182;p14"/>
          <p:cNvSpPr txBox="1"/>
          <p:nvPr>
            <p:ph idx="1" type="body"/>
          </p:nvPr>
        </p:nvSpPr>
        <p:spPr>
          <a:xfrm>
            <a:off x="467528" y="4355502"/>
            <a:ext cx="8229600" cy="188181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400"/>
              <a:buChar char="■"/>
            </a:pPr>
            <a:r>
              <a:rPr lang="en-US" sz="2000"/>
              <a:t>High autonomy (peer only needs to know neighbor to login)</a:t>
            </a:r>
            <a:endParaRPr/>
          </a:p>
          <a:p>
            <a:pPr indent="-342900" lvl="0" marL="342900" rtl="0" algn="l">
              <a:lnSpc>
                <a:spcPct val="90000"/>
              </a:lnSpc>
              <a:spcBef>
                <a:spcPts val="400"/>
              </a:spcBef>
              <a:spcAft>
                <a:spcPts val="0"/>
              </a:spcAft>
              <a:buSzPts val="1400"/>
              <a:buChar char="■"/>
            </a:pPr>
            <a:r>
              <a:rPr lang="en-US" sz="2000"/>
              <a:t>Searching by</a:t>
            </a:r>
            <a:endParaRPr/>
          </a:p>
          <a:p>
            <a:pPr indent="-285750" lvl="1" marL="742950" rtl="0" algn="l">
              <a:spcBef>
                <a:spcPts val="400"/>
              </a:spcBef>
              <a:spcAft>
                <a:spcPts val="0"/>
              </a:spcAft>
              <a:buSzPts val="1260"/>
              <a:buChar char="❑"/>
            </a:pPr>
            <a:r>
              <a:rPr lang="en-US" sz="1800"/>
              <a:t>Flooding the </a:t>
            </a:r>
            <a:r>
              <a:rPr lang="en-US"/>
              <a:t>network: general, may be inefficient</a:t>
            </a:r>
            <a:endParaRPr/>
          </a:p>
          <a:p>
            <a:pPr indent="-285750" lvl="1" marL="742950" rtl="0" algn="l">
              <a:spcBef>
                <a:spcPts val="400"/>
              </a:spcBef>
              <a:spcAft>
                <a:spcPts val="0"/>
              </a:spcAft>
              <a:buSzPts val="1260"/>
              <a:buChar char="❑"/>
            </a:pPr>
            <a:r>
              <a:rPr lang="en-US" sz="1800"/>
              <a:t>Gossiping between selected peers</a:t>
            </a:r>
            <a:r>
              <a:rPr lang="en-US"/>
              <a:t>: robust, efficient</a:t>
            </a:r>
            <a:endParaRPr/>
          </a:p>
          <a:p>
            <a:pPr indent="-342900" lvl="0" marL="342900" rtl="0" algn="l">
              <a:lnSpc>
                <a:spcPct val="90000"/>
              </a:lnSpc>
              <a:spcBef>
                <a:spcPts val="400"/>
              </a:spcBef>
              <a:spcAft>
                <a:spcPts val="0"/>
              </a:spcAft>
              <a:buSzPts val="1400"/>
              <a:buChar char="■"/>
            </a:pPr>
            <a:r>
              <a:rPr lang="en-US" sz="2000"/>
              <a:t>High-fault tolerance with replication</a:t>
            </a:r>
            <a:endParaRPr/>
          </a:p>
          <a:p>
            <a:pPr indent="-254000" lvl="0" marL="342900" rtl="0" algn="l">
              <a:lnSpc>
                <a:spcPct val="90000"/>
              </a:lnSpc>
              <a:spcBef>
                <a:spcPts val="400"/>
              </a:spcBef>
              <a:spcAft>
                <a:spcPts val="0"/>
              </a:spcAft>
              <a:buSzPts val="1400"/>
              <a:buNone/>
            </a:pPr>
            <a:r>
              <a:t/>
            </a:r>
            <a:endParaRPr sz="2000"/>
          </a:p>
        </p:txBody>
      </p:sp>
      <p:sp>
        <p:nvSpPr>
          <p:cNvPr id="183" name="Google Shape;183;p1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84" name="Google Shape;184;p1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p14"/>
          <p:cNvPicPr preferRelativeResize="0"/>
          <p:nvPr/>
        </p:nvPicPr>
        <p:blipFill rotWithShape="1">
          <a:blip r:embed="rId3">
            <a:alphaModFix/>
          </a:blip>
          <a:srcRect b="0" l="0" r="0" t="0"/>
          <a:stretch/>
        </p:blipFill>
        <p:spPr>
          <a:xfrm>
            <a:off x="2267744" y="817713"/>
            <a:ext cx="4248472" cy="35828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Search over Centralized Index</a:t>
            </a:r>
            <a:endParaRPr/>
          </a:p>
        </p:txBody>
      </p:sp>
      <p:sp>
        <p:nvSpPr>
          <p:cNvPr id="191" name="Google Shape;191;p15"/>
          <p:cNvSpPr txBox="1"/>
          <p:nvPr>
            <p:ph idx="1" type="body"/>
          </p:nvPr>
        </p:nvSpPr>
        <p:spPr>
          <a:xfrm>
            <a:off x="405780" y="2420888"/>
            <a:ext cx="4032448" cy="2592288"/>
          </a:xfrm>
          <a:prstGeom prst="rect">
            <a:avLst/>
          </a:prstGeom>
          <a:noFill/>
          <a:ln>
            <a:noFill/>
          </a:ln>
        </p:spPr>
        <p:txBody>
          <a:bodyPr anchorCtr="0" anchor="t" bIns="45700" lIns="91425" spcFirstLastPara="1" rIns="91425" wrap="square" tIns="45700">
            <a:noAutofit/>
          </a:bodyPr>
          <a:lstStyle/>
          <a:p>
            <a:pPr indent="-457177" lvl="0" marL="457177" rtl="0" algn="l">
              <a:spcBef>
                <a:spcPts val="0"/>
              </a:spcBef>
              <a:spcAft>
                <a:spcPts val="0"/>
              </a:spcAft>
              <a:buSzPts val="2000"/>
              <a:buFont typeface="Arial"/>
              <a:buAutoNum type="arabicPeriod"/>
            </a:pPr>
            <a:r>
              <a:rPr lang="en-US" sz="2000"/>
              <a:t>A peer asks the central index manager for resource</a:t>
            </a:r>
            <a:endParaRPr/>
          </a:p>
          <a:p>
            <a:pPr indent="-457177" lvl="0" marL="457177" rtl="0" algn="l">
              <a:spcBef>
                <a:spcPts val="400"/>
              </a:spcBef>
              <a:spcAft>
                <a:spcPts val="0"/>
              </a:spcAft>
              <a:buSzPts val="2000"/>
              <a:buFont typeface="Arial"/>
              <a:buAutoNum type="arabicPeriod"/>
            </a:pPr>
            <a:r>
              <a:rPr lang="en-US" sz="2000"/>
              <a:t>The response identifies the peer with the resource</a:t>
            </a:r>
            <a:endParaRPr/>
          </a:p>
          <a:p>
            <a:pPr indent="-457177" lvl="0" marL="457177" rtl="0" algn="l">
              <a:spcBef>
                <a:spcPts val="400"/>
              </a:spcBef>
              <a:spcAft>
                <a:spcPts val="0"/>
              </a:spcAft>
              <a:buSzPts val="2000"/>
              <a:buFont typeface="Arial"/>
              <a:buAutoNum type="arabicPeriod"/>
            </a:pPr>
            <a:r>
              <a:rPr lang="en-US" sz="2000"/>
              <a:t>The peer is asked for the resource</a:t>
            </a:r>
            <a:endParaRPr/>
          </a:p>
          <a:p>
            <a:pPr indent="-457177" lvl="0" marL="457177" rtl="0" algn="l">
              <a:spcBef>
                <a:spcPts val="400"/>
              </a:spcBef>
              <a:spcAft>
                <a:spcPts val="0"/>
              </a:spcAft>
              <a:buSzPts val="2000"/>
              <a:buFont typeface="Arial"/>
              <a:buAutoNum type="arabicPeriod"/>
            </a:pPr>
            <a:r>
              <a:rPr lang="en-US" sz="2000"/>
              <a:t>It is transferred</a:t>
            </a:r>
            <a:endParaRPr/>
          </a:p>
        </p:txBody>
      </p:sp>
      <p:sp>
        <p:nvSpPr>
          <p:cNvPr id="192" name="Google Shape;192;p1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93" name="Google Shape;193;p1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4" name="Google Shape;194;p15"/>
          <p:cNvPicPr preferRelativeResize="0"/>
          <p:nvPr/>
        </p:nvPicPr>
        <p:blipFill rotWithShape="1">
          <a:blip r:embed="rId3">
            <a:alphaModFix/>
          </a:blip>
          <a:srcRect b="0" l="0" r="0" t="0"/>
          <a:stretch/>
        </p:blipFill>
        <p:spPr>
          <a:xfrm>
            <a:off x="4387042" y="1628800"/>
            <a:ext cx="4330824" cy="39516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Search over Distributed Index</a:t>
            </a:r>
            <a:endParaRPr/>
          </a:p>
        </p:txBody>
      </p:sp>
      <p:sp>
        <p:nvSpPr>
          <p:cNvPr id="200" name="Google Shape;200;p16"/>
          <p:cNvSpPr txBox="1"/>
          <p:nvPr>
            <p:ph idx="1" type="body"/>
          </p:nvPr>
        </p:nvSpPr>
        <p:spPr>
          <a:xfrm>
            <a:off x="539552" y="1628800"/>
            <a:ext cx="3600400" cy="3384376"/>
          </a:xfrm>
          <a:prstGeom prst="rect">
            <a:avLst/>
          </a:prstGeom>
          <a:noFill/>
          <a:ln>
            <a:noFill/>
          </a:ln>
        </p:spPr>
        <p:txBody>
          <a:bodyPr anchorCtr="0" anchor="t" bIns="45700" lIns="91425" spcFirstLastPara="1" rIns="91425" wrap="square" tIns="45700">
            <a:noAutofit/>
          </a:bodyPr>
          <a:lstStyle/>
          <a:p>
            <a:pPr indent="-457177" lvl="0" marL="457177" rtl="0" algn="l">
              <a:spcBef>
                <a:spcPts val="0"/>
              </a:spcBef>
              <a:spcAft>
                <a:spcPts val="0"/>
              </a:spcAft>
              <a:buSzPts val="2000"/>
              <a:buFont typeface="Arial"/>
              <a:buAutoNum type="arabicPeriod"/>
            </a:pPr>
            <a:r>
              <a:rPr lang="en-US" sz="2000"/>
              <a:t>A peer sends the request for resource to all its neighbors</a:t>
            </a:r>
            <a:endParaRPr/>
          </a:p>
          <a:p>
            <a:pPr indent="-457177" lvl="0" marL="457177" rtl="0" algn="l">
              <a:spcBef>
                <a:spcPts val="400"/>
              </a:spcBef>
              <a:spcAft>
                <a:spcPts val="0"/>
              </a:spcAft>
              <a:buSzPts val="2000"/>
              <a:buFont typeface="Arial"/>
              <a:buAutoNum type="arabicPeriod"/>
            </a:pPr>
            <a:r>
              <a:rPr lang="en-US" sz="2000"/>
              <a:t>Each neighbor propagates to its neighbors if it doesn’t have the resource</a:t>
            </a:r>
            <a:endParaRPr/>
          </a:p>
          <a:p>
            <a:pPr indent="-457177" lvl="0" marL="457177" rtl="0" algn="l">
              <a:spcBef>
                <a:spcPts val="400"/>
              </a:spcBef>
              <a:spcAft>
                <a:spcPts val="0"/>
              </a:spcAft>
              <a:buSzPts val="2000"/>
              <a:buFont typeface="Arial"/>
              <a:buAutoNum type="arabicPeriod"/>
            </a:pPr>
            <a:r>
              <a:rPr lang="en-US" sz="2000"/>
              <a:t>The peer who has the resource responds by sending the resource</a:t>
            </a:r>
            <a:endParaRPr/>
          </a:p>
        </p:txBody>
      </p:sp>
      <p:sp>
        <p:nvSpPr>
          <p:cNvPr id="201" name="Google Shape;201;p1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02" name="Google Shape;202;p1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3" name="Google Shape;203;p16"/>
          <p:cNvPicPr preferRelativeResize="0"/>
          <p:nvPr/>
        </p:nvPicPr>
        <p:blipFill rotWithShape="1">
          <a:blip r:embed="rId3">
            <a:alphaModFix/>
          </a:blip>
          <a:srcRect b="0" l="0" r="0" t="0"/>
          <a:stretch/>
        </p:blipFill>
        <p:spPr>
          <a:xfrm>
            <a:off x="4526933" y="1417638"/>
            <a:ext cx="4104456" cy="42179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Structured P2P Network</a:t>
            </a:r>
            <a:endParaRPr/>
          </a:p>
        </p:txBody>
      </p:sp>
      <p:sp>
        <p:nvSpPr>
          <p:cNvPr id="209" name="Google Shape;209;p17"/>
          <p:cNvSpPr txBox="1"/>
          <p:nvPr>
            <p:ph idx="1" type="body"/>
          </p:nvPr>
        </p:nvSpPr>
        <p:spPr>
          <a:xfrm>
            <a:off x="468431" y="3865080"/>
            <a:ext cx="8229600" cy="211683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400"/>
              <a:buChar char="■"/>
            </a:pPr>
            <a:r>
              <a:rPr lang="en-US" sz="2000"/>
              <a:t>Simple API with </a:t>
            </a:r>
            <a:r>
              <a:rPr lang="en-US" sz="2000">
                <a:latin typeface="Arial"/>
                <a:ea typeface="Arial"/>
                <a:cs typeface="Arial"/>
                <a:sym typeface="Arial"/>
              </a:rPr>
              <a:t>put(key, data) </a:t>
            </a:r>
            <a:r>
              <a:rPr lang="en-US" sz="2000"/>
              <a:t>and </a:t>
            </a:r>
            <a:r>
              <a:rPr lang="en-US" sz="2000">
                <a:latin typeface="Arial"/>
                <a:ea typeface="Arial"/>
                <a:cs typeface="Arial"/>
                <a:sym typeface="Arial"/>
              </a:rPr>
              <a:t>get(key)</a:t>
            </a:r>
            <a:endParaRPr/>
          </a:p>
          <a:p>
            <a:pPr indent="-285750" lvl="1" marL="742950" rtl="0" algn="l">
              <a:spcBef>
                <a:spcPts val="360"/>
              </a:spcBef>
              <a:spcAft>
                <a:spcPts val="0"/>
              </a:spcAft>
              <a:buSzPts val="1260"/>
              <a:buChar char="❑"/>
            </a:pPr>
            <a:r>
              <a:rPr lang="en-US" sz="1800"/>
              <a:t>The key (an object id) is hashed to generate a peer id, which stores  the corresponding data</a:t>
            </a:r>
            <a:endParaRPr/>
          </a:p>
          <a:p>
            <a:pPr indent="-342900" lvl="0" marL="342900" rtl="0" algn="l">
              <a:lnSpc>
                <a:spcPct val="90000"/>
              </a:lnSpc>
              <a:spcBef>
                <a:spcPts val="400"/>
              </a:spcBef>
              <a:spcAft>
                <a:spcPts val="0"/>
              </a:spcAft>
              <a:buSzPts val="1400"/>
              <a:buChar char="■"/>
            </a:pPr>
            <a:r>
              <a:rPr lang="en-US" sz="2000"/>
              <a:t>Efficient exact-match search</a:t>
            </a:r>
            <a:endParaRPr/>
          </a:p>
          <a:p>
            <a:pPr indent="-342900" lvl="0" marL="342900" rtl="0" algn="l">
              <a:spcBef>
                <a:spcPts val="400"/>
              </a:spcBef>
              <a:spcAft>
                <a:spcPts val="0"/>
              </a:spcAft>
              <a:buClr>
                <a:srgbClr val="8C3C14"/>
              </a:buClr>
              <a:buSzPts val="1260"/>
              <a:buChar char="■"/>
            </a:pPr>
            <a:r>
              <a:rPr i="1" lang="en-US" sz="1800"/>
              <a:t>O</a:t>
            </a:r>
            <a:r>
              <a:rPr lang="en-US" sz="1800"/>
              <a:t>(</a:t>
            </a:r>
            <a:r>
              <a:rPr i="1" lang="en-US" sz="1800"/>
              <a:t>log n</a:t>
            </a:r>
            <a:r>
              <a:rPr lang="en-US" sz="1800"/>
              <a:t>) for </a:t>
            </a:r>
            <a:r>
              <a:rPr lang="en-US" sz="1800">
                <a:latin typeface="Arial"/>
                <a:ea typeface="Arial"/>
                <a:cs typeface="Arial"/>
                <a:sym typeface="Arial"/>
              </a:rPr>
              <a:t>put(key, data)</a:t>
            </a:r>
            <a:r>
              <a:rPr lang="en-US" sz="1800"/>
              <a:t>, </a:t>
            </a:r>
            <a:r>
              <a:rPr lang="en-US" sz="2000">
                <a:latin typeface="Arial"/>
                <a:ea typeface="Arial"/>
                <a:cs typeface="Arial"/>
                <a:sym typeface="Arial"/>
              </a:rPr>
              <a:t>get(key)</a:t>
            </a:r>
            <a:endParaRPr/>
          </a:p>
          <a:p>
            <a:pPr indent="-342900" lvl="0" marL="342900" rtl="0" algn="l">
              <a:lnSpc>
                <a:spcPct val="90000"/>
              </a:lnSpc>
              <a:spcBef>
                <a:spcPts val="400"/>
              </a:spcBef>
              <a:spcAft>
                <a:spcPts val="0"/>
              </a:spcAft>
              <a:buSzPts val="1400"/>
              <a:buChar char="■"/>
            </a:pPr>
            <a:r>
              <a:rPr lang="en-US" sz="2000"/>
              <a:t>Limited autonomy since a peer is responsible for a range of keys</a:t>
            </a:r>
            <a:endParaRPr/>
          </a:p>
        </p:txBody>
      </p:sp>
      <p:sp>
        <p:nvSpPr>
          <p:cNvPr id="210" name="Google Shape;210;p1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11" name="Google Shape;211;p1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2" name="Google Shape;212;p17"/>
          <p:cNvPicPr preferRelativeResize="0"/>
          <p:nvPr/>
        </p:nvPicPr>
        <p:blipFill rotWithShape="1">
          <a:blip r:embed="rId3">
            <a:alphaModFix/>
          </a:blip>
          <a:srcRect b="0" l="0" r="0" t="0"/>
          <a:stretch/>
        </p:blipFill>
        <p:spPr>
          <a:xfrm>
            <a:off x="424475" y="1268760"/>
            <a:ext cx="7409772" cy="22346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Super-peer Network</a:t>
            </a:r>
            <a:endParaRPr/>
          </a:p>
        </p:txBody>
      </p:sp>
      <p:sp>
        <p:nvSpPr>
          <p:cNvPr id="218" name="Google Shape;218;p18"/>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74"/>
              <a:buChar char="■"/>
            </a:pPr>
            <a:r>
              <a:rPr lang="en-US" sz="2391"/>
              <a:t>Not all peers are equal</a:t>
            </a:r>
            <a:endParaRPr/>
          </a:p>
          <a:p>
            <a:pPr indent="-342900" lvl="0" marL="342900" rtl="0" algn="l">
              <a:lnSpc>
                <a:spcPct val="90000"/>
              </a:lnSpc>
              <a:spcBef>
                <a:spcPts val="478"/>
              </a:spcBef>
              <a:spcAft>
                <a:spcPts val="0"/>
              </a:spcAft>
              <a:buSzPts val="1674"/>
              <a:buChar char="■"/>
            </a:pPr>
            <a:r>
              <a:rPr lang="en-US" sz="2391"/>
              <a:t>Super-peers can perform complex functions (meta-data management, indexing, access control, etc.)</a:t>
            </a:r>
            <a:endParaRPr/>
          </a:p>
          <a:p>
            <a:pPr indent="-285750" lvl="1" marL="742950" rtl="0" algn="l">
              <a:lnSpc>
                <a:spcPct val="90000"/>
              </a:lnSpc>
              <a:spcBef>
                <a:spcPts val="394"/>
              </a:spcBef>
              <a:spcAft>
                <a:spcPts val="0"/>
              </a:spcAft>
              <a:buSzPts val="1378"/>
              <a:buChar char="❑"/>
            </a:pPr>
            <a:r>
              <a:rPr lang="en-US" sz="1969"/>
              <a:t>Efficiency and QoS</a:t>
            </a:r>
            <a:endParaRPr sz="1969"/>
          </a:p>
          <a:p>
            <a:pPr indent="-285750" lvl="1" marL="742950" rtl="0" algn="l">
              <a:lnSpc>
                <a:spcPct val="90000"/>
              </a:lnSpc>
              <a:spcBef>
                <a:spcPts val="394"/>
              </a:spcBef>
              <a:spcAft>
                <a:spcPts val="0"/>
              </a:spcAft>
              <a:buSzPts val="1378"/>
              <a:buChar char="❑"/>
            </a:pPr>
            <a:r>
              <a:rPr lang="en-US" sz="1969"/>
              <a:t>Restricted autonomy</a:t>
            </a:r>
            <a:endParaRPr/>
          </a:p>
          <a:p>
            <a:pPr indent="-285750" lvl="1" marL="742950" rtl="0" algn="l">
              <a:lnSpc>
                <a:spcPct val="90000"/>
              </a:lnSpc>
              <a:spcBef>
                <a:spcPts val="394"/>
              </a:spcBef>
              <a:spcAft>
                <a:spcPts val="0"/>
              </a:spcAft>
              <a:buSzPts val="1378"/>
              <a:buChar char="❑"/>
            </a:pPr>
            <a:r>
              <a:rPr lang="en-US" sz="1969"/>
              <a:t>SP = single point of failure ⇒ use several super-peers</a:t>
            </a:r>
            <a:endParaRPr/>
          </a:p>
        </p:txBody>
      </p:sp>
      <p:sp>
        <p:nvSpPr>
          <p:cNvPr id="219" name="Google Shape;219;p1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20" name="Google Shape;220;p1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Search over a Super-peer System</a:t>
            </a:r>
            <a:endParaRPr/>
          </a:p>
        </p:txBody>
      </p:sp>
      <p:sp>
        <p:nvSpPr>
          <p:cNvPr id="226" name="Google Shape;226;p19"/>
          <p:cNvSpPr txBox="1"/>
          <p:nvPr>
            <p:ph idx="1" type="body"/>
          </p:nvPr>
        </p:nvSpPr>
        <p:spPr>
          <a:xfrm>
            <a:off x="405780" y="1626715"/>
            <a:ext cx="3828800" cy="3984848"/>
          </a:xfrm>
          <a:prstGeom prst="rect">
            <a:avLst/>
          </a:prstGeom>
          <a:noFill/>
          <a:ln>
            <a:noFill/>
          </a:ln>
        </p:spPr>
        <p:txBody>
          <a:bodyPr anchorCtr="0" anchor="t" bIns="45700" lIns="91425" spcFirstLastPara="1" rIns="91425" wrap="square" tIns="45700">
            <a:normAutofit/>
          </a:bodyPr>
          <a:lstStyle/>
          <a:p>
            <a:pPr indent="-457177" lvl="0" marL="457177" rtl="0" algn="l">
              <a:spcBef>
                <a:spcPts val="0"/>
              </a:spcBef>
              <a:spcAft>
                <a:spcPts val="0"/>
              </a:spcAft>
              <a:buSzPts val="2000"/>
              <a:buFont typeface="Arial"/>
              <a:buAutoNum type="arabicPeriod"/>
            </a:pPr>
            <a:r>
              <a:rPr lang="en-US" sz="2000"/>
              <a:t>A peer sends the request for resource to all its super-peer </a:t>
            </a:r>
            <a:endParaRPr/>
          </a:p>
          <a:p>
            <a:pPr indent="-457177" lvl="0" marL="457177" rtl="0" algn="l">
              <a:spcBef>
                <a:spcPts val="400"/>
              </a:spcBef>
              <a:spcAft>
                <a:spcPts val="0"/>
              </a:spcAft>
              <a:buSzPts val="2000"/>
              <a:buFont typeface="Arial"/>
              <a:buAutoNum type="arabicPeriod"/>
            </a:pPr>
            <a:r>
              <a:rPr lang="en-US" sz="2000"/>
              <a:t>The super-peer sends the request to other super-peers if necessary</a:t>
            </a:r>
            <a:endParaRPr/>
          </a:p>
          <a:p>
            <a:pPr indent="-457177" lvl="0" marL="457177" rtl="0" algn="l">
              <a:spcBef>
                <a:spcPts val="400"/>
              </a:spcBef>
              <a:spcAft>
                <a:spcPts val="0"/>
              </a:spcAft>
              <a:buSzPts val="2000"/>
              <a:buFont typeface="Arial"/>
              <a:buAutoNum type="arabicPeriod"/>
            </a:pPr>
            <a:r>
              <a:rPr lang="en-US" sz="2000"/>
              <a:t>The super-peer one of whose peers has the resource responds by indicating that peer</a:t>
            </a:r>
            <a:endParaRPr/>
          </a:p>
          <a:p>
            <a:pPr indent="-457177" lvl="0" marL="457177" rtl="0" algn="l">
              <a:spcBef>
                <a:spcPts val="400"/>
              </a:spcBef>
              <a:spcAft>
                <a:spcPts val="0"/>
              </a:spcAft>
              <a:buSzPts val="2000"/>
              <a:buFont typeface="Arial"/>
              <a:buAutoNum type="arabicPeriod"/>
            </a:pPr>
            <a:r>
              <a:rPr lang="en-US" sz="2000"/>
              <a:t>The super-peer notifies the original peer</a:t>
            </a:r>
            <a:endParaRPr/>
          </a:p>
        </p:txBody>
      </p:sp>
      <p:sp>
        <p:nvSpPr>
          <p:cNvPr id="227" name="Google Shape;227;p1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28" name="Google Shape;228;p1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9" name="Google Shape;229;p19"/>
          <p:cNvPicPr preferRelativeResize="0"/>
          <p:nvPr/>
        </p:nvPicPr>
        <p:blipFill rotWithShape="1">
          <a:blip r:embed="rId3">
            <a:alphaModFix/>
          </a:blip>
          <a:srcRect b="0" l="0" r="0" t="0"/>
          <a:stretch/>
        </p:blipFill>
        <p:spPr>
          <a:xfrm>
            <a:off x="4170784" y="1816224"/>
            <a:ext cx="4618856" cy="379533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84" name="Google Shape;84;p2"/>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Introduction</a:t>
            </a:r>
            <a:endParaRPr/>
          </a:p>
          <a:p>
            <a:pPr indent="-342900" lvl="0" marL="342900" rtl="0" algn="l">
              <a:spcBef>
                <a:spcPts val="480"/>
              </a:spcBef>
              <a:spcAft>
                <a:spcPts val="0"/>
              </a:spcAft>
              <a:buClr>
                <a:srgbClr val="8C3C14"/>
              </a:buClr>
              <a:buSzPts val="1680"/>
              <a:buChar char="■"/>
            </a:pPr>
            <a:r>
              <a:rPr lang="en-US"/>
              <a:t>Distributed and Parallel Database Design</a:t>
            </a:r>
            <a:endParaRPr/>
          </a:p>
          <a:p>
            <a:pPr indent="-342900" lvl="0" marL="342900" rtl="0" algn="l">
              <a:spcBef>
                <a:spcPts val="480"/>
              </a:spcBef>
              <a:spcAft>
                <a:spcPts val="0"/>
              </a:spcAft>
              <a:buClr>
                <a:srgbClr val="8C3C14"/>
              </a:buClr>
              <a:buSzPts val="1680"/>
              <a:buChar char="■"/>
            </a:pPr>
            <a:r>
              <a:rPr lang="en-US"/>
              <a:t>Distributed Data Control</a:t>
            </a:r>
            <a:endParaRPr/>
          </a:p>
          <a:p>
            <a:pPr indent="-342900" lvl="0" marL="342900" rtl="0" algn="l">
              <a:spcBef>
                <a:spcPts val="480"/>
              </a:spcBef>
              <a:spcAft>
                <a:spcPts val="0"/>
              </a:spcAft>
              <a:buClr>
                <a:srgbClr val="8C3C14"/>
              </a:buClr>
              <a:buSzPts val="1680"/>
              <a:buChar char="■"/>
            </a:pPr>
            <a:r>
              <a:rPr lang="en-US"/>
              <a:t>Distributed Query Processing</a:t>
            </a:r>
            <a:endParaRPr/>
          </a:p>
          <a:p>
            <a:pPr indent="-342900" lvl="0" marL="342900" rtl="0" algn="l">
              <a:spcBef>
                <a:spcPts val="480"/>
              </a:spcBef>
              <a:spcAft>
                <a:spcPts val="0"/>
              </a:spcAft>
              <a:buClr>
                <a:srgbClr val="8C3C14"/>
              </a:buClr>
              <a:buSzPts val="1680"/>
              <a:buChar char="■"/>
            </a:pPr>
            <a:r>
              <a:rPr lang="en-US"/>
              <a:t>Distributed Transaction Processing</a:t>
            </a:r>
            <a:endParaRPr/>
          </a:p>
          <a:p>
            <a:pPr indent="-342900" lvl="0" marL="342900" rtl="0" algn="l">
              <a:spcBef>
                <a:spcPts val="480"/>
              </a:spcBef>
              <a:spcAft>
                <a:spcPts val="0"/>
              </a:spcAft>
              <a:buClr>
                <a:srgbClr val="8C3C14"/>
              </a:buClr>
              <a:buSzPts val="1680"/>
              <a:buChar char="■"/>
            </a:pPr>
            <a:r>
              <a:rPr lang="en-US"/>
              <a:t>Data Replication</a:t>
            </a:r>
            <a:endParaRPr/>
          </a:p>
          <a:p>
            <a:pPr indent="-342900" lvl="0" marL="342900" rtl="0" algn="l">
              <a:spcBef>
                <a:spcPts val="480"/>
              </a:spcBef>
              <a:spcAft>
                <a:spcPts val="0"/>
              </a:spcAft>
              <a:buClr>
                <a:srgbClr val="8C3C14"/>
              </a:buClr>
              <a:buSzPts val="1680"/>
              <a:buChar char="■"/>
            </a:pPr>
            <a:r>
              <a:rPr lang="en-US"/>
              <a:t>Database Integration – Multidatabase Systems</a:t>
            </a:r>
            <a:endParaRPr/>
          </a:p>
          <a:p>
            <a:pPr indent="-342900" lvl="0" marL="342900" rtl="0" algn="l">
              <a:spcBef>
                <a:spcPts val="480"/>
              </a:spcBef>
              <a:spcAft>
                <a:spcPts val="0"/>
              </a:spcAft>
              <a:buClr>
                <a:srgbClr val="8C3C14"/>
              </a:buClr>
              <a:buSzPts val="1680"/>
              <a:buChar char="■"/>
            </a:pPr>
            <a:r>
              <a:rPr lang="en-US"/>
              <a:t>Parallel Database Systems</a:t>
            </a:r>
            <a:endParaRPr/>
          </a:p>
          <a:p>
            <a:pPr indent="-342900" lvl="0" marL="342900" rtl="0" algn="l">
              <a:spcBef>
                <a:spcPts val="480"/>
              </a:spcBef>
              <a:spcAft>
                <a:spcPts val="0"/>
              </a:spcAft>
              <a:buClr>
                <a:srgbClr val="8C3C14"/>
              </a:buClr>
              <a:buSzPts val="1680"/>
              <a:buChar char="■"/>
            </a:pPr>
            <a:r>
              <a:rPr lang="en-US">
                <a:solidFill>
                  <a:srgbClr val="1771A9"/>
                </a:solidFill>
              </a:rPr>
              <a:t>Peer-to-Peer Data Management</a:t>
            </a:r>
            <a:endParaRPr/>
          </a:p>
          <a:p>
            <a:pPr indent="-342900" lvl="0" marL="342900" rtl="0" algn="l">
              <a:spcBef>
                <a:spcPts val="480"/>
              </a:spcBef>
              <a:spcAft>
                <a:spcPts val="0"/>
              </a:spcAft>
              <a:buClr>
                <a:srgbClr val="8C3C14"/>
              </a:buClr>
              <a:buSzPts val="1680"/>
              <a:buChar char="■"/>
            </a:pPr>
            <a:r>
              <a:rPr lang="en-US"/>
              <a:t>Big Data Processing</a:t>
            </a:r>
            <a:endParaRPr/>
          </a:p>
          <a:p>
            <a:pPr indent="-342900" lvl="0" marL="342900" rtl="0" algn="l">
              <a:spcBef>
                <a:spcPts val="480"/>
              </a:spcBef>
              <a:spcAft>
                <a:spcPts val="0"/>
              </a:spcAft>
              <a:buClr>
                <a:srgbClr val="8C3C14"/>
              </a:buClr>
              <a:buSzPts val="1680"/>
              <a:buChar char="■"/>
            </a:pPr>
            <a:r>
              <a:rPr lang="en-US"/>
              <a:t>NoSQL, NewSQL and Polystores</a:t>
            </a:r>
            <a:endParaRPr/>
          </a:p>
          <a:p>
            <a:pPr indent="-342900" lvl="0" marL="342900" rtl="0" algn="l">
              <a:spcBef>
                <a:spcPts val="480"/>
              </a:spcBef>
              <a:spcAft>
                <a:spcPts val="0"/>
              </a:spcAft>
              <a:buClr>
                <a:srgbClr val="8C3C14"/>
              </a:buClr>
              <a:buSzPts val="1680"/>
              <a:buChar char="■"/>
            </a:pPr>
            <a:r>
              <a:rPr lang="en-US"/>
              <a:t>Web Data Management </a:t>
            </a:r>
            <a:endParaRPr/>
          </a:p>
        </p:txBody>
      </p:sp>
      <p:sp>
        <p:nvSpPr>
          <p:cNvPr id="85" name="Google Shape;85;p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86" name="Google Shape;86;p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P2P Systems Comparison</a:t>
            </a:r>
            <a:endParaRPr/>
          </a:p>
        </p:txBody>
      </p:sp>
      <p:sp>
        <p:nvSpPr>
          <p:cNvPr id="235" name="Google Shape;235;p2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36" name="Google Shape;236;p2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7" name="Google Shape;237;p20"/>
          <p:cNvPicPr preferRelativeResize="0"/>
          <p:nvPr/>
        </p:nvPicPr>
        <p:blipFill rotWithShape="1">
          <a:blip r:embed="rId3">
            <a:alphaModFix/>
          </a:blip>
          <a:srcRect b="0" l="0" r="0" t="0"/>
          <a:stretch/>
        </p:blipFill>
        <p:spPr>
          <a:xfrm>
            <a:off x="827584" y="2132856"/>
            <a:ext cx="7667665" cy="24482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244" name="Google Shape;244;p21"/>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a:p>
            <a:pPr indent="-196850" lvl="1" marL="742950" rtl="0" algn="l">
              <a:spcBef>
                <a:spcPts val="400"/>
              </a:spcBef>
              <a:spcAft>
                <a:spcPts val="0"/>
              </a:spcAft>
              <a:buSzPts val="1400"/>
              <a:buNone/>
            </a:pPr>
            <a:r>
              <a:t/>
            </a:r>
            <a:endParaRPr>
              <a:solidFill>
                <a:srgbClr val="1771A9"/>
              </a:solidFill>
            </a:endParaRPr>
          </a:p>
        </p:txBody>
      </p:sp>
      <p:sp>
        <p:nvSpPr>
          <p:cNvPr id="245" name="Google Shape;245;p2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46" name="Google Shape;246;p2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P2P Schema Mapping</a:t>
            </a:r>
            <a:endParaRPr/>
          </a:p>
        </p:txBody>
      </p:sp>
      <p:sp>
        <p:nvSpPr>
          <p:cNvPr id="252" name="Google Shape;252;p22"/>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Problem: support decentralized schema mapping so that a query expressed on one peer’s schema can be reformulated to a query on another peer’s schema</a:t>
            </a:r>
            <a:endParaRPr/>
          </a:p>
          <a:p>
            <a:pPr indent="-342900" lvl="0" marL="342900" rtl="0" algn="l">
              <a:spcBef>
                <a:spcPts val="480"/>
              </a:spcBef>
              <a:spcAft>
                <a:spcPts val="0"/>
              </a:spcAft>
              <a:buClr>
                <a:srgbClr val="8C3C14"/>
              </a:buClr>
              <a:buSzPts val="1680"/>
              <a:buChar char="■"/>
            </a:pPr>
            <a:r>
              <a:rPr lang="en-US"/>
              <a:t>Main approaches</a:t>
            </a:r>
            <a:endParaRPr/>
          </a:p>
          <a:p>
            <a:pPr indent="-285750" lvl="1" marL="742950" rtl="0" algn="l">
              <a:spcBef>
                <a:spcPts val="400"/>
              </a:spcBef>
              <a:spcAft>
                <a:spcPts val="0"/>
              </a:spcAft>
              <a:buSzPts val="1400"/>
              <a:buChar char="❑"/>
            </a:pPr>
            <a:r>
              <a:rPr lang="en-US"/>
              <a:t>Pairwise schema mapping</a:t>
            </a:r>
            <a:endParaRPr/>
          </a:p>
          <a:p>
            <a:pPr indent="-285750" lvl="1" marL="742950" rtl="0" algn="l">
              <a:spcBef>
                <a:spcPts val="400"/>
              </a:spcBef>
              <a:spcAft>
                <a:spcPts val="0"/>
              </a:spcAft>
              <a:buSzPts val="1400"/>
              <a:buChar char="❑"/>
            </a:pPr>
            <a:r>
              <a:rPr lang="en-US"/>
              <a:t>Mapping based on machine learning</a:t>
            </a:r>
            <a:endParaRPr/>
          </a:p>
          <a:p>
            <a:pPr indent="-285750" lvl="1" marL="742950" rtl="0" algn="l">
              <a:spcBef>
                <a:spcPts val="400"/>
              </a:spcBef>
              <a:spcAft>
                <a:spcPts val="0"/>
              </a:spcAft>
              <a:buSzPts val="1400"/>
              <a:buChar char="❑"/>
            </a:pPr>
            <a:r>
              <a:rPr lang="en-US"/>
              <a:t>Common agreement mapping</a:t>
            </a:r>
            <a:endParaRPr/>
          </a:p>
        </p:txBody>
      </p:sp>
      <p:sp>
        <p:nvSpPr>
          <p:cNvPr id="253" name="Google Shape;253;p2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54" name="Google Shape;254;p2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1" marL="0" rtl="0" algn="ctr">
              <a:spcBef>
                <a:spcPts val="0"/>
              </a:spcBef>
              <a:spcAft>
                <a:spcPts val="0"/>
              </a:spcAft>
              <a:buNone/>
            </a:pPr>
            <a:r>
              <a:rPr lang="en-US"/>
              <a:t>Pairwise Schema Mapping</a:t>
            </a:r>
            <a:endParaRPr/>
          </a:p>
        </p:txBody>
      </p:sp>
      <p:sp>
        <p:nvSpPr>
          <p:cNvPr id="260" name="Google Shape;260;p23"/>
          <p:cNvSpPr txBox="1"/>
          <p:nvPr>
            <p:ph idx="1" type="body"/>
          </p:nvPr>
        </p:nvSpPr>
        <p:spPr>
          <a:xfrm>
            <a:off x="241102" y="1750219"/>
            <a:ext cx="3824592" cy="4759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400"/>
              <a:buChar char="■"/>
            </a:pPr>
            <a:r>
              <a:rPr lang="en-US" sz="2000"/>
              <a:t>Each user defines the mapping between the local schema and the schema of any other peer that contains data that are of interest</a:t>
            </a:r>
            <a:endParaRPr/>
          </a:p>
          <a:p>
            <a:pPr indent="-342900" lvl="0" marL="342900" rtl="0" algn="l">
              <a:spcBef>
                <a:spcPts val="400"/>
              </a:spcBef>
              <a:spcAft>
                <a:spcPts val="0"/>
              </a:spcAft>
              <a:buClr>
                <a:srgbClr val="8C3C14"/>
              </a:buClr>
              <a:buSzPts val="1400"/>
              <a:buChar char="■"/>
            </a:pPr>
            <a:r>
              <a:rPr lang="en-US" sz="2000"/>
              <a:t>Relying on the transitivity of the defined mappings, the system tries to extract mappings between schemas that have no defined mapping</a:t>
            </a:r>
            <a:endParaRPr/>
          </a:p>
        </p:txBody>
      </p:sp>
      <p:pic>
        <p:nvPicPr>
          <p:cNvPr descr="C:\Documents and Settings\su8102\My Documents\1Patrick\BookOV\Book3\Chapter16 P2P\Chapter 16\Chapter 16\fig-16-mappingExample.jpg" id="261" name="Google Shape;261;p23"/>
          <p:cNvPicPr preferRelativeResize="0"/>
          <p:nvPr/>
        </p:nvPicPr>
        <p:blipFill rotWithShape="1">
          <a:blip r:embed="rId3">
            <a:alphaModFix/>
          </a:blip>
          <a:srcRect b="0" l="0" r="0" t="0"/>
          <a:stretch/>
        </p:blipFill>
        <p:spPr>
          <a:xfrm>
            <a:off x="4065694" y="2204864"/>
            <a:ext cx="5021985" cy="2808311"/>
          </a:xfrm>
          <a:prstGeom prst="rect">
            <a:avLst/>
          </a:prstGeom>
          <a:noFill/>
          <a:ln>
            <a:noFill/>
          </a:ln>
        </p:spPr>
      </p:pic>
      <p:sp>
        <p:nvSpPr>
          <p:cNvPr id="262" name="Google Shape;262;p2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63" name="Google Shape;263;p2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This approach is generally used when the shared data are defined based on ontologies and taxonomies as proposed for the semantic web</a:t>
            </a:r>
            <a:endParaRPr/>
          </a:p>
          <a:p>
            <a:pPr indent="-342900" lvl="0" marL="342900" rtl="0" algn="l">
              <a:spcBef>
                <a:spcPts val="480"/>
              </a:spcBef>
              <a:spcAft>
                <a:spcPts val="0"/>
              </a:spcAft>
              <a:buClr>
                <a:srgbClr val="8C3C14"/>
              </a:buClr>
              <a:buSzPts val="1680"/>
              <a:buChar char="■"/>
            </a:pPr>
            <a:r>
              <a:rPr lang="en-US"/>
              <a:t>It uses machine learning techniques to automatically extract the mappings between the shared schemas</a:t>
            </a:r>
            <a:endParaRPr/>
          </a:p>
          <a:p>
            <a:pPr indent="-342900" lvl="0" marL="342900" rtl="0" algn="l">
              <a:spcBef>
                <a:spcPts val="480"/>
              </a:spcBef>
              <a:spcAft>
                <a:spcPts val="0"/>
              </a:spcAft>
              <a:buClr>
                <a:srgbClr val="8C3C14"/>
              </a:buClr>
              <a:buSzPts val="1680"/>
              <a:buChar char="■"/>
            </a:pPr>
            <a:r>
              <a:rPr lang="en-US"/>
              <a:t>The extracted mappings are stored over the network, in order to be used for processing future queries</a:t>
            </a:r>
            <a:endParaRPr/>
          </a:p>
        </p:txBody>
      </p:sp>
      <p:sp>
        <p:nvSpPr>
          <p:cNvPr id="269" name="Google Shape;269;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Mapping Based on Machine Learning</a:t>
            </a:r>
            <a:endParaRPr/>
          </a:p>
        </p:txBody>
      </p:sp>
      <p:sp>
        <p:nvSpPr>
          <p:cNvPr id="270" name="Google Shape;270;p2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71" name="Google Shape;271;p2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Common Agreement Mapping</a:t>
            </a:r>
            <a:endParaRPr/>
          </a:p>
        </p:txBody>
      </p:sp>
      <p:sp>
        <p:nvSpPr>
          <p:cNvPr id="277" name="Google Shape;277;p25"/>
          <p:cNvSpPr txBox="1"/>
          <p:nvPr>
            <p:ph idx="1" type="body"/>
          </p:nvPr>
        </p:nvSpPr>
        <p:spPr>
          <a:xfrm>
            <a:off x="179512" y="1628800"/>
            <a:ext cx="3384376" cy="463292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400"/>
              <a:buChar char="■"/>
            </a:pPr>
            <a:r>
              <a:rPr lang="en-US" sz="2000"/>
              <a:t>Some (cooperating) peers must agree on a Common Schema Description (CSD)</a:t>
            </a:r>
            <a:endParaRPr/>
          </a:p>
          <a:p>
            <a:pPr indent="-342900" lvl="0" marL="342900" rtl="0" algn="l">
              <a:spcBef>
                <a:spcPts val="400"/>
              </a:spcBef>
              <a:spcAft>
                <a:spcPts val="0"/>
              </a:spcAft>
              <a:buClr>
                <a:srgbClr val="8C3C14"/>
              </a:buClr>
              <a:buSzPts val="1400"/>
              <a:buChar char="■"/>
            </a:pPr>
            <a:r>
              <a:rPr lang="en-US" sz="2000"/>
              <a:t>Given a CSD, a peer schema can be specified using views</a:t>
            </a:r>
            <a:endParaRPr/>
          </a:p>
          <a:p>
            <a:pPr indent="-285750" lvl="1" marL="742950" rtl="0" algn="l">
              <a:spcBef>
                <a:spcPts val="320"/>
              </a:spcBef>
              <a:spcAft>
                <a:spcPts val="0"/>
              </a:spcAft>
              <a:buSzPts val="1120"/>
              <a:buChar char="❑"/>
            </a:pPr>
            <a:r>
              <a:rPr lang="en-US" sz="1600"/>
              <a:t>Similar to the LAV approach</a:t>
            </a:r>
            <a:endParaRPr/>
          </a:p>
          <a:p>
            <a:pPr indent="-342900" lvl="0" marL="342900" rtl="0" algn="l">
              <a:spcBef>
                <a:spcPts val="400"/>
              </a:spcBef>
              <a:spcAft>
                <a:spcPts val="0"/>
              </a:spcAft>
              <a:buClr>
                <a:srgbClr val="8C3C14"/>
              </a:buClr>
              <a:buSzPts val="1400"/>
              <a:buChar char="■"/>
            </a:pPr>
            <a:r>
              <a:rPr lang="en-US" sz="2000"/>
              <a:t>When a peer decides to share data, it needs to map its local schema to the CSD</a:t>
            </a:r>
            <a:endParaRPr/>
          </a:p>
        </p:txBody>
      </p:sp>
      <p:pic>
        <p:nvPicPr>
          <p:cNvPr descr="C:\Documents and Settings\su8102\My Documents\1Patrick\BookOV\Book3\Chapter16 P2P\Chapter 16\Chapter 16\fig-16-mappingExample2.jpg" id="278" name="Google Shape;278;p25"/>
          <p:cNvPicPr preferRelativeResize="0"/>
          <p:nvPr/>
        </p:nvPicPr>
        <p:blipFill rotWithShape="1">
          <a:blip r:embed="rId3">
            <a:alphaModFix/>
          </a:blip>
          <a:srcRect b="0" l="0" r="0" t="0"/>
          <a:stretch/>
        </p:blipFill>
        <p:spPr>
          <a:xfrm>
            <a:off x="3347864" y="2132856"/>
            <a:ext cx="5486743" cy="2592288"/>
          </a:xfrm>
          <a:prstGeom prst="rect">
            <a:avLst/>
          </a:prstGeom>
          <a:noFill/>
          <a:ln>
            <a:noFill/>
          </a:ln>
        </p:spPr>
      </p:pic>
      <p:sp>
        <p:nvSpPr>
          <p:cNvPr id="279" name="Google Shape;279;p2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80" name="Google Shape;280;p2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287" name="Google Shape;287;p26"/>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a:p>
            <a:pPr indent="-196850" lvl="1" marL="742950" rtl="0" algn="l">
              <a:spcBef>
                <a:spcPts val="400"/>
              </a:spcBef>
              <a:spcAft>
                <a:spcPts val="0"/>
              </a:spcAft>
              <a:buSzPts val="1400"/>
              <a:buNone/>
            </a:pPr>
            <a:r>
              <a:t/>
            </a:r>
            <a:endParaRPr>
              <a:solidFill>
                <a:srgbClr val="1771A9"/>
              </a:solidFill>
            </a:endParaRPr>
          </a:p>
        </p:txBody>
      </p:sp>
      <p:sp>
        <p:nvSpPr>
          <p:cNvPr id="288" name="Google Shape;288;p2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89" name="Google Shape;289;p2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Querying over P2P Systems</a:t>
            </a:r>
            <a:endParaRPr/>
          </a:p>
        </p:txBody>
      </p:sp>
      <p:sp>
        <p:nvSpPr>
          <p:cNvPr id="295" name="Google Shape;295;p27"/>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P2P networks provide basic query routing</a:t>
            </a:r>
            <a:endParaRPr/>
          </a:p>
          <a:p>
            <a:pPr indent="-285750" lvl="1" marL="742950" rtl="0" algn="l">
              <a:spcBef>
                <a:spcPts val="400"/>
              </a:spcBef>
              <a:spcAft>
                <a:spcPts val="0"/>
              </a:spcAft>
              <a:buSzPts val="1400"/>
              <a:buChar char="❑"/>
            </a:pPr>
            <a:r>
              <a:rPr lang="en-US"/>
              <a:t>Sufficient for simple, exact-match queries, e.g. with a DHT</a:t>
            </a:r>
            <a:endParaRPr/>
          </a:p>
          <a:p>
            <a:pPr indent="-342900" lvl="0" marL="342900" rtl="0" algn="l">
              <a:spcBef>
                <a:spcPts val="480"/>
              </a:spcBef>
              <a:spcAft>
                <a:spcPts val="0"/>
              </a:spcAft>
              <a:buClr>
                <a:srgbClr val="8C3C14"/>
              </a:buClr>
              <a:buSzPts val="1680"/>
              <a:buChar char="■"/>
            </a:pPr>
            <a:r>
              <a:rPr lang="en-US"/>
              <a:t>Supporting more complex queries, particularly in DHTs, is difficult</a:t>
            </a:r>
            <a:endParaRPr/>
          </a:p>
          <a:p>
            <a:pPr indent="-342900" lvl="0" marL="342900" rtl="0" algn="l">
              <a:spcBef>
                <a:spcPts val="480"/>
              </a:spcBef>
              <a:spcAft>
                <a:spcPts val="0"/>
              </a:spcAft>
              <a:buClr>
                <a:srgbClr val="8C3C14"/>
              </a:buClr>
              <a:buSzPts val="1680"/>
              <a:buChar char="■"/>
            </a:pPr>
            <a:r>
              <a:rPr lang="en-US"/>
              <a:t>Main types of complex queries</a:t>
            </a:r>
            <a:endParaRPr/>
          </a:p>
          <a:p>
            <a:pPr indent="-285750" lvl="1" marL="742950" rtl="0" algn="l">
              <a:spcBef>
                <a:spcPts val="400"/>
              </a:spcBef>
              <a:spcAft>
                <a:spcPts val="0"/>
              </a:spcAft>
              <a:buSzPts val="1400"/>
              <a:buChar char="❑"/>
            </a:pPr>
            <a:r>
              <a:rPr lang="en-US"/>
              <a:t>Top-k queries</a:t>
            </a:r>
            <a:endParaRPr/>
          </a:p>
          <a:p>
            <a:pPr indent="-285750" lvl="1" marL="742950" rtl="0" algn="l">
              <a:spcBef>
                <a:spcPts val="400"/>
              </a:spcBef>
              <a:spcAft>
                <a:spcPts val="0"/>
              </a:spcAft>
              <a:buSzPts val="1400"/>
              <a:buChar char="❑"/>
            </a:pPr>
            <a:r>
              <a:rPr lang="en-US"/>
              <a:t>Join queries</a:t>
            </a:r>
            <a:endParaRPr/>
          </a:p>
          <a:p>
            <a:pPr indent="-285750" lvl="1" marL="742950" rtl="0" algn="l">
              <a:spcBef>
                <a:spcPts val="400"/>
              </a:spcBef>
              <a:spcAft>
                <a:spcPts val="0"/>
              </a:spcAft>
              <a:buSzPts val="1400"/>
              <a:buChar char="❑"/>
            </a:pPr>
            <a:r>
              <a:rPr lang="en-US"/>
              <a:t>Range queries</a:t>
            </a:r>
            <a:endParaRPr/>
          </a:p>
        </p:txBody>
      </p:sp>
      <p:sp>
        <p:nvSpPr>
          <p:cNvPr id="296" name="Google Shape;296;p2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97" name="Google Shape;297;p2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467544" y="476673"/>
            <a:ext cx="8299450" cy="746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Top-k Query</a:t>
            </a:r>
            <a:endParaRPr/>
          </a:p>
        </p:txBody>
      </p:sp>
      <p:sp>
        <p:nvSpPr>
          <p:cNvPr id="304" name="Google Shape;304;p28"/>
          <p:cNvSpPr txBox="1"/>
          <p:nvPr>
            <p:ph idx="1" type="body"/>
          </p:nvPr>
        </p:nvSpPr>
        <p:spPr>
          <a:xfrm>
            <a:off x="319027" y="1808820"/>
            <a:ext cx="8501122" cy="415088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20000"/>
              </a:lnSpc>
              <a:spcBef>
                <a:spcPts val="0"/>
              </a:spcBef>
              <a:spcAft>
                <a:spcPts val="0"/>
              </a:spcAft>
              <a:buSzPct val="70000"/>
              <a:buChar char="■"/>
            </a:pPr>
            <a:r>
              <a:rPr lang="en-US" sz="2600"/>
              <a:t>Returns only </a:t>
            </a:r>
            <a:r>
              <a:rPr i="1" lang="en-US" sz="2600"/>
              <a:t>k</a:t>
            </a:r>
            <a:r>
              <a:rPr lang="en-US" sz="2600"/>
              <a:t> of the most relevant answers, ordered by relevance</a:t>
            </a:r>
            <a:endParaRPr/>
          </a:p>
          <a:p>
            <a:pPr indent="-285750" lvl="1" marL="742950" rtl="0" algn="l">
              <a:lnSpc>
                <a:spcPct val="120000"/>
              </a:lnSpc>
              <a:spcBef>
                <a:spcPts val="341"/>
              </a:spcBef>
              <a:spcAft>
                <a:spcPts val="0"/>
              </a:spcAft>
              <a:buSzPct val="70000"/>
              <a:buChar char="❑"/>
            </a:pPr>
            <a:r>
              <a:rPr lang="en-US" sz="2200"/>
              <a:t>Like for a search engine</a:t>
            </a:r>
            <a:endParaRPr/>
          </a:p>
          <a:p>
            <a:pPr indent="-342900" lvl="0" marL="342900" rtl="0" algn="l">
              <a:lnSpc>
                <a:spcPct val="120000"/>
              </a:lnSpc>
              <a:spcBef>
                <a:spcPts val="403"/>
              </a:spcBef>
              <a:spcAft>
                <a:spcPts val="0"/>
              </a:spcAft>
              <a:buSzPct val="70000"/>
              <a:buChar char="■"/>
            </a:pPr>
            <a:r>
              <a:rPr lang="en-US" sz="2600"/>
              <a:t>Scoring function (sf) determines the relevance (</a:t>
            </a:r>
            <a:r>
              <a:rPr i="1" lang="en-US" sz="2600"/>
              <a:t>score</a:t>
            </a:r>
            <a:r>
              <a:rPr lang="en-US" sz="2600"/>
              <a:t>) of answers to the query</a:t>
            </a:r>
            <a:endParaRPr/>
          </a:p>
          <a:p>
            <a:pPr indent="-342900" lvl="0" marL="342900" rtl="0" algn="l">
              <a:lnSpc>
                <a:spcPct val="120000"/>
              </a:lnSpc>
              <a:spcBef>
                <a:spcPts val="403"/>
              </a:spcBef>
              <a:spcAft>
                <a:spcPts val="0"/>
              </a:spcAft>
              <a:buSzPct val="70000"/>
              <a:buChar char="■"/>
            </a:pPr>
            <a:r>
              <a:rPr lang="en-US" sz="2600"/>
              <a:t>Example</a:t>
            </a:r>
            <a:endParaRPr/>
          </a:p>
          <a:p>
            <a:pPr indent="0" lvl="0" marL="0" rtl="0" algn="l">
              <a:lnSpc>
                <a:spcPct val="120000"/>
              </a:lnSpc>
              <a:spcBef>
                <a:spcPts val="403"/>
              </a:spcBef>
              <a:spcAft>
                <a:spcPts val="0"/>
              </a:spcAft>
              <a:buSzPct val="70000"/>
              <a:buNone/>
            </a:pPr>
            <a:r>
              <a:t/>
            </a:r>
            <a:endParaRPr sz="2600"/>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SELECT</a:t>
            </a:r>
            <a:r>
              <a:rPr lang="en-US" sz="2300">
                <a:latin typeface="Courier New"/>
                <a:ea typeface="Courier New"/>
                <a:cs typeface="Courier New"/>
                <a:sym typeface="Courier New"/>
              </a:rPr>
              <a:t>	*</a:t>
            </a:r>
            <a:endParaRPr/>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FROM</a:t>
            </a:r>
            <a:r>
              <a:rPr lang="en-US" sz="2300">
                <a:latin typeface="Courier New"/>
                <a:ea typeface="Courier New"/>
                <a:cs typeface="Courier New"/>
                <a:sym typeface="Courier New"/>
              </a:rPr>
              <a:t>	Patient    P</a:t>
            </a:r>
            <a:endParaRPr/>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WHERE</a:t>
            </a:r>
            <a:r>
              <a:rPr lang="en-US" sz="2300">
                <a:latin typeface="Courier New"/>
                <a:ea typeface="Courier New"/>
                <a:cs typeface="Courier New"/>
                <a:sym typeface="Courier New"/>
              </a:rPr>
              <a:t>	(P.disease = “diabetes”) </a:t>
            </a:r>
            <a:endParaRPr/>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AND</a:t>
            </a:r>
            <a:r>
              <a:rPr lang="en-US" sz="2300">
                <a:latin typeface="Courier New"/>
                <a:ea typeface="Courier New"/>
                <a:cs typeface="Courier New"/>
                <a:sym typeface="Courier New"/>
              </a:rPr>
              <a:t>	(P.height &lt; 170) AND (P.weight &gt; 70)</a:t>
            </a:r>
            <a:endParaRPr b="1" sz="2300">
              <a:latin typeface="Courier New"/>
              <a:ea typeface="Courier New"/>
              <a:cs typeface="Courier New"/>
              <a:sym typeface="Courier New"/>
            </a:endParaRPr>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ORDER BY	</a:t>
            </a:r>
            <a:r>
              <a:rPr lang="en-US" sz="2300">
                <a:latin typeface="Courier New"/>
                <a:ea typeface="Courier New"/>
                <a:cs typeface="Courier New"/>
                <a:sym typeface="Courier New"/>
              </a:rPr>
              <a:t>sf(height, weight)</a:t>
            </a:r>
            <a:endParaRPr b="1" sz="2300">
              <a:latin typeface="Courier New"/>
              <a:ea typeface="Courier New"/>
              <a:cs typeface="Courier New"/>
              <a:sym typeface="Courier New"/>
            </a:endParaRPr>
          </a:p>
          <a:p>
            <a:pPr indent="-285750" lvl="1" marL="742950" rtl="0" algn="l">
              <a:lnSpc>
                <a:spcPct val="120000"/>
              </a:lnSpc>
              <a:spcBef>
                <a:spcPts val="0"/>
              </a:spcBef>
              <a:spcAft>
                <a:spcPts val="0"/>
              </a:spcAft>
              <a:buSzPct val="70000"/>
              <a:buNone/>
            </a:pPr>
            <a:r>
              <a:rPr b="1" lang="en-US" sz="2300">
                <a:latin typeface="Courier New"/>
                <a:ea typeface="Courier New"/>
                <a:cs typeface="Courier New"/>
                <a:sym typeface="Courier New"/>
              </a:rPr>
              <a:t>STOP AFTER </a:t>
            </a:r>
            <a:r>
              <a:rPr lang="en-US" sz="2300">
                <a:latin typeface="Courier New"/>
                <a:ea typeface="Courier New"/>
                <a:cs typeface="Courier New"/>
                <a:sym typeface="Courier New"/>
              </a:rPr>
              <a:t>10 </a:t>
            </a:r>
            <a:endParaRPr/>
          </a:p>
          <a:p>
            <a:pPr indent="-285772" lvl="1" marL="742950" rtl="0" algn="l">
              <a:lnSpc>
                <a:spcPct val="120000"/>
              </a:lnSpc>
              <a:spcBef>
                <a:spcPts val="341"/>
              </a:spcBef>
              <a:spcAft>
                <a:spcPts val="0"/>
              </a:spcAft>
              <a:buSzPct val="70000"/>
              <a:buChar char="❑"/>
            </a:pPr>
            <a:r>
              <a:rPr lang="en-US" sz="1700"/>
              <a:t> </a:t>
            </a:r>
            <a:r>
              <a:rPr lang="en-US" sz="2200"/>
              <a:t>Example of sf:</a:t>
            </a:r>
            <a:r>
              <a:rPr i="1" lang="en-US" sz="2200"/>
              <a:t> weight − </a:t>
            </a:r>
            <a:r>
              <a:rPr lang="en-US" sz="2200"/>
              <a:t>(</a:t>
            </a:r>
            <a:r>
              <a:rPr i="1" lang="en-US" sz="2200"/>
              <a:t>height -100</a:t>
            </a:r>
            <a:r>
              <a:rPr lang="en-US" sz="2200"/>
              <a:t>)</a:t>
            </a:r>
            <a:endParaRPr/>
          </a:p>
        </p:txBody>
      </p:sp>
      <p:sp>
        <p:nvSpPr>
          <p:cNvPr id="305" name="Google Shape;305;p2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06" name="Google Shape;306;p2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General Model for Top-k Queries</a:t>
            </a:r>
            <a:endParaRPr/>
          </a:p>
        </p:txBody>
      </p:sp>
      <p:sp>
        <p:nvSpPr>
          <p:cNvPr id="313" name="Google Shape;313;p29"/>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a:t>Suppose we have:</a:t>
            </a:r>
            <a:endParaRPr/>
          </a:p>
          <a:p>
            <a:pPr indent="-285750" lvl="1" marL="742950" rtl="0" algn="l">
              <a:lnSpc>
                <a:spcPct val="90000"/>
              </a:lnSpc>
              <a:spcBef>
                <a:spcPts val="400"/>
              </a:spcBef>
              <a:spcAft>
                <a:spcPts val="0"/>
              </a:spcAft>
              <a:buSzPts val="1400"/>
              <a:buChar char="❑"/>
            </a:pPr>
            <a:r>
              <a:rPr i="1" lang="en-US"/>
              <a:t>n</a:t>
            </a:r>
            <a:r>
              <a:rPr lang="en-US"/>
              <a:t> data items</a:t>
            </a:r>
            <a:endParaRPr/>
          </a:p>
          <a:p>
            <a:pPr indent="-228600" lvl="2" marL="1143000" rtl="0" algn="l">
              <a:spcBef>
                <a:spcPts val="360"/>
              </a:spcBef>
              <a:spcAft>
                <a:spcPts val="0"/>
              </a:spcAft>
              <a:buSzPts val="1260"/>
              <a:buChar char="■"/>
            </a:pPr>
            <a:r>
              <a:rPr lang="en-US"/>
              <a:t>items can be document, tuples, etc.</a:t>
            </a:r>
            <a:endParaRPr/>
          </a:p>
          <a:p>
            <a:pPr indent="-285750" lvl="1" marL="742950" rtl="0" algn="l">
              <a:lnSpc>
                <a:spcPct val="90000"/>
              </a:lnSpc>
              <a:spcBef>
                <a:spcPts val="400"/>
              </a:spcBef>
              <a:spcAft>
                <a:spcPts val="0"/>
              </a:spcAft>
              <a:buSzPts val="1400"/>
              <a:buChar char="❑"/>
            </a:pPr>
            <a:r>
              <a:rPr i="1" lang="en-US"/>
              <a:t>m</a:t>
            </a:r>
            <a:r>
              <a:rPr lang="en-US"/>
              <a:t> lists of </a:t>
            </a:r>
            <a:r>
              <a:rPr i="1" lang="en-US"/>
              <a:t>n</a:t>
            </a:r>
            <a:r>
              <a:rPr lang="en-US"/>
              <a:t> data items such that</a:t>
            </a:r>
            <a:endParaRPr/>
          </a:p>
          <a:p>
            <a:pPr indent="-228600" lvl="2" marL="1143000" rtl="0" algn="l">
              <a:lnSpc>
                <a:spcPct val="90000"/>
              </a:lnSpc>
              <a:spcBef>
                <a:spcPts val="360"/>
              </a:spcBef>
              <a:spcAft>
                <a:spcPts val="0"/>
              </a:spcAft>
              <a:buSzPts val="1260"/>
              <a:buChar char="■"/>
            </a:pPr>
            <a:r>
              <a:rPr lang="en-US"/>
              <a:t>Each data item has</a:t>
            </a:r>
            <a:endParaRPr/>
          </a:p>
          <a:p>
            <a:pPr indent="-228600" lvl="3" marL="1600200" rtl="0" algn="l">
              <a:lnSpc>
                <a:spcPct val="90000"/>
              </a:lnSpc>
              <a:spcBef>
                <a:spcPts val="320"/>
              </a:spcBef>
              <a:spcAft>
                <a:spcPts val="0"/>
              </a:spcAft>
              <a:buSzPts val="1120"/>
              <a:buChar char="❑"/>
            </a:pPr>
            <a:r>
              <a:rPr lang="en-US"/>
              <a:t>a local score in each list</a:t>
            </a:r>
            <a:endParaRPr/>
          </a:p>
          <a:p>
            <a:pPr indent="-228600" lvl="3" marL="1600200" rtl="0" algn="l">
              <a:lnSpc>
                <a:spcPct val="90000"/>
              </a:lnSpc>
              <a:spcBef>
                <a:spcPts val="320"/>
              </a:spcBef>
              <a:spcAft>
                <a:spcPts val="0"/>
              </a:spcAft>
              <a:buSzPts val="1120"/>
              <a:buChar char="❑"/>
            </a:pPr>
            <a:r>
              <a:rPr lang="en-US"/>
              <a:t>an overall score computed based on its local scores in all lists using a given scoring function </a:t>
            </a:r>
            <a:endParaRPr/>
          </a:p>
          <a:p>
            <a:pPr indent="-228600" lvl="2" marL="1143000" rtl="0" algn="l">
              <a:lnSpc>
                <a:spcPct val="90000"/>
              </a:lnSpc>
              <a:spcBef>
                <a:spcPts val="360"/>
              </a:spcBef>
              <a:spcAft>
                <a:spcPts val="0"/>
              </a:spcAft>
              <a:buSzPts val="1260"/>
              <a:buChar char="■"/>
            </a:pPr>
            <a:r>
              <a:rPr lang="en-US"/>
              <a:t>Each list</a:t>
            </a:r>
            <a:endParaRPr/>
          </a:p>
          <a:p>
            <a:pPr indent="-228600" lvl="3" marL="1600200" rtl="0" algn="l">
              <a:lnSpc>
                <a:spcPct val="90000"/>
              </a:lnSpc>
              <a:spcBef>
                <a:spcPts val="320"/>
              </a:spcBef>
              <a:spcAft>
                <a:spcPts val="0"/>
              </a:spcAft>
              <a:buSzPts val="1120"/>
              <a:buChar char="❑"/>
            </a:pPr>
            <a:r>
              <a:rPr lang="en-US"/>
              <a:t>contains all </a:t>
            </a:r>
            <a:r>
              <a:rPr i="1" lang="en-US"/>
              <a:t>n</a:t>
            </a:r>
            <a:r>
              <a:rPr lang="en-US"/>
              <a:t> data items (or item ids)</a:t>
            </a:r>
            <a:endParaRPr/>
          </a:p>
          <a:p>
            <a:pPr indent="-228600" lvl="3" marL="1600200" rtl="0" algn="l">
              <a:lnSpc>
                <a:spcPct val="90000"/>
              </a:lnSpc>
              <a:spcBef>
                <a:spcPts val="320"/>
              </a:spcBef>
              <a:spcAft>
                <a:spcPts val="0"/>
              </a:spcAft>
              <a:buSzPts val="1120"/>
              <a:buChar char="❑"/>
            </a:pPr>
            <a:r>
              <a:rPr lang="en-US"/>
              <a:t>is sorted in decreasing order of the local scores</a:t>
            </a:r>
            <a:endParaRPr/>
          </a:p>
          <a:p>
            <a:pPr indent="-342900" lvl="0" marL="342900" rtl="0" algn="l">
              <a:lnSpc>
                <a:spcPct val="90000"/>
              </a:lnSpc>
              <a:spcBef>
                <a:spcPts val="480"/>
              </a:spcBef>
              <a:spcAft>
                <a:spcPts val="0"/>
              </a:spcAft>
              <a:buSzPts val="1680"/>
              <a:buChar char="■"/>
            </a:pPr>
            <a:r>
              <a:rPr lang="en-US"/>
              <a:t>The objective is:</a:t>
            </a:r>
            <a:endParaRPr/>
          </a:p>
          <a:p>
            <a:pPr indent="-285750" lvl="1" marL="742950" rtl="0" algn="l">
              <a:lnSpc>
                <a:spcPct val="90000"/>
              </a:lnSpc>
              <a:spcBef>
                <a:spcPts val="400"/>
              </a:spcBef>
              <a:spcAft>
                <a:spcPts val="0"/>
              </a:spcAft>
              <a:buSzPts val="1400"/>
              <a:buChar char="❑"/>
            </a:pPr>
            <a:r>
              <a:rPr i="1" lang="en-US"/>
              <a:t>Given a scoring function, find the k data items whose overall scores are the highest</a:t>
            </a:r>
            <a:endParaRPr/>
          </a:p>
        </p:txBody>
      </p:sp>
      <p:sp>
        <p:nvSpPr>
          <p:cNvPr id="314" name="Google Shape;314;p2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15" name="Google Shape;315;p2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93" name="Google Shape;93;p3"/>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p:txBody>
      </p:sp>
      <p:sp>
        <p:nvSpPr>
          <p:cNvPr id="94" name="Google Shape;94;p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95" name="Google Shape;95;p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Execution Cost of Top-k Queries</a:t>
            </a:r>
            <a:endParaRPr/>
          </a:p>
        </p:txBody>
      </p:sp>
      <p:sp>
        <p:nvSpPr>
          <p:cNvPr id="322" name="Google Shape;322;p30"/>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Two modes of access to a sorted list</a:t>
            </a:r>
            <a:endParaRPr/>
          </a:p>
          <a:p>
            <a:pPr indent="-285750" lvl="1" marL="742950" rtl="0" algn="l">
              <a:spcBef>
                <a:spcPts val="400"/>
              </a:spcBef>
              <a:spcAft>
                <a:spcPts val="0"/>
              </a:spcAft>
              <a:buSzPts val="1400"/>
              <a:buChar char="❑"/>
            </a:pPr>
            <a:r>
              <a:rPr lang="en-US"/>
              <a:t>Sorted (sequential) access</a:t>
            </a:r>
            <a:endParaRPr/>
          </a:p>
          <a:p>
            <a:pPr indent="-228600" lvl="2" marL="1143000" rtl="0" algn="l">
              <a:spcBef>
                <a:spcPts val="360"/>
              </a:spcBef>
              <a:spcAft>
                <a:spcPts val="0"/>
              </a:spcAft>
              <a:buSzPts val="1260"/>
              <a:buChar char="■"/>
            </a:pPr>
            <a:r>
              <a:rPr lang="en-US"/>
              <a:t>Starts with the first data item, then accesses each next item</a:t>
            </a:r>
            <a:endParaRPr/>
          </a:p>
          <a:p>
            <a:pPr indent="-285750" lvl="1" marL="742950" rtl="0" algn="l">
              <a:spcBef>
                <a:spcPts val="400"/>
              </a:spcBef>
              <a:spcAft>
                <a:spcPts val="0"/>
              </a:spcAft>
              <a:buSzPts val="1400"/>
              <a:buChar char="❑"/>
            </a:pPr>
            <a:r>
              <a:rPr lang="en-US"/>
              <a:t>Random access</a:t>
            </a:r>
            <a:endParaRPr/>
          </a:p>
          <a:p>
            <a:pPr indent="-228600" lvl="2" marL="1143000" rtl="0" algn="l">
              <a:spcBef>
                <a:spcPts val="360"/>
              </a:spcBef>
              <a:spcAft>
                <a:spcPts val="0"/>
              </a:spcAft>
              <a:buSzPts val="1260"/>
              <a:buChar char="■"/>
            </a:pPr>
            <a:r>
              <a:rPr lang="en-US"/>
              <a:t>Looks up a given data item in the list by its identifier (e.g. TID)</a:t>
            </a:r>
            <a:endParaRPr/>
          </a:p>
          <a:p>
            <a:pPr indent="-342900" lvl="0" marL="342900" rtl="0" algn="l">
              <a:spcBef>
                <a:spcPts val="480"/>
              </a:spcBef>
              <a:spcAft>
                <a:spcPts val="0"/>
              </a:spcAft>
              <a:buClr>
                <a:srgbClr val="8C3C14"/>
              </a:buClr>
              <a:buSzPts val="1680"/>
              <a:buChar char="■"/>
            </a:pPr>
            <a:r>
              <a:rPr lang="en-US"/>
              <a:t>Given a top-k algorithm </a:t>
            </a:r>
            <a:r>
              <a:rPr i="1" lang="en-US"/>
              <a:t>A</a:t>
            </a:r>
            <a:r>
              <a:rPr lang="en-US"/>
              <a:t> and a database </a:t>
            </a:r>
            <a:r>
              <a:rPr i="1" lang="en-US"/>
              <a:t>D </a:t>
            </a:r>
            <a:r>
              <a:rPr lang="en-US"/>
              <a:t>(</a:t>
            </a:r>
            <a:r>
              <a:rPr i="1" lang="en-US"/>
              <a:t>i.e. set of sorted lists</a:t>
            </a:r>
            <a:r>
              <a:rPr lang="en-US"/>
              <a:t>),</a:t>
            </a:r>
            <a:r>
              <a:rPr i="1" lang="en-US"/>
              <a:t> </a:t>
            </a:r>
            <a:r>
              <a:rPr lang="en-US"/>
              <a:t>the cost of executing </a:t>
            </a:r>
            <a:r>
              <a:rPr i="1" lang="en-US"/>
              <a:t>A</a:t>
            </a:r>
            <a:r>
              <a:rPr lang="en-US"/>
              <a:t> over </a:t>
            </a:r>
            <a:r>
              <a:rPr i="1" lang="en-US"/>
              <a:t>D</a:t>
            </a:r>
            <a:r>
              <a:rPr lang="en-US"/>
              <a:t> is: </a:t>
            </a:r>
            <a:endParaRPr/>
          </a:p>
          <a:p>
            <a:pPr indent="-285750" lvl="1" marL="742950" rtl="0" algn="l">
              <a:spcBef>
                <a:spcPts val="400"/>
              </a:spcBef>
              <a:spcAft>
                <a:spcPts val="0"/>
              </a:spcAft>
              <a:buSzPts val="1400"/>
              <a:buChar char="❑"/>
            </a:pPr>
            <a:r>
              <a:rPr i="1" lang="en-US"/>
              <a:t>Cost</a:t>
            </a:r>
            <a:r>
              <a:rPr lang="en-US"/>
              <a:t>(</a:t>
            </a:r>
            <a:r>
              <a:rPr i="1" lang="en-US"/>
              <a:t>A, D</a:t>
            </a:r>
            <a:r>
              <a:rPr lang="en-US"/>
              <a:t>) = (#sorted-access * sorted-access-cost)</a:t>
            </a:r>
            <a:r>
              <a:rPr i="1" lang="en-US"/>
              <a:t> + </a:t>
            </a:r>
            <a:r>
              <a:rPr lang="en-US"/>
              <a:t>(#random-access * random-access-cost)</a:t>
            </a:r>
            <a:endParaRPr/>
          </a:p>
        </p:txBody>
      </p:sp>
      <p:sp>
        <p:nvSpPr>
          <p:cNvPr id="323" name="Google Shape;323;p3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24" name="Google Shape;324;p3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Basic Top-k Algorithms</a:t>
            </a:r>
            <a:endParaRPr/>
          </a:p>
        </p:txBody>
      </p:sp>
      <p:sp>
        <p:nvSpPr>
          <p:cNvPr id="331" name="Google Shape;331;p31"/>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Fagin’s Algorithm (FA)</a:t>
            </a:r>
            <a:endParaRPr/>
          </a:p>
          <a:p>
            <a:pPr indent="-285750" lvl="1" marL="742950" rtl="0" algn="l">
              <a:spcBef>
                <a:spcPts val="400"/>
              </a:spcBef>
              <a:spcAft>
                <a:spcPts val="0"/>
              </a:spcAft>
              <a:buSzPts val="1400"/>
              <a:buChar char="❑"/>
            </a:pPr>
            <a:r>
              <a:rPr lang="en-US"/>
              <a:t>General model of top-k queries using sorted lists</a:t>
            </a:r>
            <a:endParaRPr/>
          </a:p>
          <a:p>
            <a:pPr indent="-285750" lvl="1" marL="742950" rtl="0" algn="l">
              <a:spcBef>
                <a:spcPts val="400"/>
              </a:spcBef>
              <a:spcAft>
                <a:spcPts val="0"/>
              </a:spcAft>
              <a:buSzPts val="1400"/>
              <a:buChar char="❑"/>
            </a:pPr>
            <a:r>
              <a:rPr lang="en-US"/>
              <a:t>Simple algorithm</a:t>
            </a:r>
            <a:endParaRPr/>
          </a:p>
          <a:p>
            <a:pPr indent="-228600" lvl="2" marL="1143000" rtl="0" algn="l">
              <a:spcBef>
                <a:spcPts val="360"/>
              </a:spcBef>
              <a:spcAft>
                <a:spcPts val="0"/>
              </a:spcAft>
              <a:buSzPts val="1260"/>
              <a:buChar char="■"/>
            </a:pPr>
            <a:r>
              <a:rPr lang="en-US"/>
              <a:t>Do sorted access in parallel to the lists until </a:t>
            </a:r>
            <a:r>
              <a:rPr i="1" lang="en-US"/>
              <a:t>at least k data items have been seen in all lists</a:t>
            </a:r>
            <a:r>
              <a:rPr lang="en-US"/>
              <a:t> </a:t>
            </a:r>
            <a:endParaRPr/>
          </a:p>
          <a:p>
            <a:pPr indent="-342900" lvl="0" marL="342900" rtl="0" algn="l">
              <a:spcBef>
                <a:spcPts val="480"/>
              </a:spcBef>
              <a:spcAft>
                <a:spcPts val="0"/>
              </a:spcAft>
              <a:buClr>
                <a:srgbClr val="8C3C14"/>
              </a:buClr>
              <a:buSzPts val="1680"/>
              <a:buChar char="■"/>
            </a:pPr>
            <a:r>
              <a:rPr lang="en-US"/>
              <a:t>Threshold Algorithm (TA)</a:t>
            </a:r>
            <a:endParaRPr/>
          </a:p>
          <a:p>
            <a:pPr indent="-285750" lvl="1" marL="742950" rtl="0" algn="l">
              <a:spcBef>
                <a:spcPts val="400"/>
              </a:spcBef>
              <a:spcAft>
                <a:spcPts val="0"/>
              </a:spcAft>
              <a:buSzPts val="1400"/>
              <a:buChar char="❑"/>
            </a:pPr>
            <a:r>
              <a:rPr lang="en-US"/>
              <a:t>Proposed independently by several groups </a:t>
            </a:r>
            <a:endParaRPr/>
          </a:p>
          <a:p>
            <a:pPr indent="-285750" lvl="1" marL="742950" rtl="0" algn="l">
              <a:spcBef>
                <a:spcPts val="400"/>
              </a:spcBef>
              <a:spcAft>
                <a:spcPts val="0"/>
              </a:spcAft>
              <a:buSzPts val="1400"/>
              <a:buChar char="❑"/>
            </a:pPr>
            <a:r>
              <a:rPr lang="en-US"/>
              <a:t>Efficient algorithm over sorted lists</a:t>
            </a:r>
            <a:endParaRPr/>
          </a:p>
          <a:p>
            <a:pPr indent="-285750" lvl="1" marL="742950" rtl="0" algn="l">
              <a:spcBef>
                <a:spcPts val="400"/>
              </a:spcBef>
              <a:spcAft>
                <a:spcPts val="0"/>
              </a:spcAft>
              <a:buSzPts val="1400"/>
              <a:buChar char="❑"/>
            </a:pPr>
            <a:r>
              <a:rPr lang="en-US"/>
              <a:t>The basis for many TA-style distributed algorithms</a:t>
            </a:r>
            <a:endParaRPr/>
          </a:p>
          <a:p>
            <a:pPr indent="-228600" lvl="2" marL="1143000" rtl="0" algn="l">
              <a:spcBef>
                <a:spcPts val="360"/>
              </a:spcBef>
              <a:spcAft>
                <a:spcPts val="0"/>
              </a:spcAft>
              <a:buSzPts val="1260"/>
              <a:buChar char="■"/>
            </a:pPr>
            <a:r>
              <a:rPr lang="en-US"/>
              <a:t>Mainly for DHTs</a:t>
            </a:r>
            <a:endParaRPr/>
          </a:p>
          <a:p>
            <a:pPr indent="-228600" lvl="2" marL="1143000" rtl="0" algn="l">
              <a:spcBef>
                <a:spcPts val="360"/>
              </a:spcBef>
              <a:spcAft>
                <a:spcPts val="0"/>
              </a:spcAft>
              <a:buSzPts val="1260"/>
              <a:buChar char="■"/>
            </a:pPr>
            <a:r>
              <a:rPr lang="en-US"/>
              <a:t>Algorithms for unstructured or super-peer simpler</a:t>
            </a:r>
            <a:endParaRPr/>
          </a:p>
          <a:p>
            <a:pPr indent="-196850" lvl="1" marL="742950" rtl="0" algn="l">
              <a:spcBef>
                <a:spcPts val="400"/>
              </a:spcBef>
              <a:spcAft>
                <a:spcPts val="0"/>
              </a:spcAft>
              <a:buSzPts val="1400"/>
              <a:buNone/>
            </a:pPr>
            <a:r>
              <a:t/>
            </a:r>
            <a:endParaRPr/>
          </a:p>
        </p:txBody>
      </p:sp>
      <p:sp>
        <p:nvSpPr>
          <p:cNvPr id="332" name="Google Shape;332;p3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33" name="Google Shape;333;p3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a:t>
            </a:r>
            <a:endParaRPr/>
          </a:p>
        </p:txBody>
      </p:sp>
      <p:sp>
        <p:nvSpPr>
          <p:cNvPr id="340" name="Google Shape;340;p32"/>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a:t>Similar to FA in doing sorted access to the lists</a:t>
            </a:r>
            <a:endParaRPr/>
          </a:p>
          <a:p>
            <a:pPr indent="-285750" lvl="1" marL="742950" rtl="0" algn="l">
              <a:lnSpc>
                <a:spcPct val="90000"/>
              </a:lnSpc>
              <a:spcBef>
                <a:spcPts val="400"/>
              </a:spcBef>
              <a:spcAft>
                <a:spcPts val="0"/>
              </a:spcAft>
              <a:buSzPts val="1400"/>
              <a:buChar char="❑"/>
            </a:pPr>
            <a:r>
              <a:rPr lang="en-US"/>
              <a:t>But different stopping condition</a:t>
            </a:r>
            <a:endParaRPr/>
          </a:p>
          <a:p>
            <a:pPr indent="-342900" lvl="0" marL="342900" rtl="0" algn="l">
              <a:lnSpc>
                <a:spcPct val="90000"/>
              </a:lnSpc>
              <a:spcBef>
                <a:spcPts val="480"/>
              </a:spcBef>
              <a:spcAft>
                <a:spcPts val="0"/>
              </a:spcAft>
              <a:buSzPts val="1680"/>
              <a:buChar char="■"/>
            </a:pPr>
            <a:r>
              <a:rPr lang="en-US"/>
              <a:t>Unlike FA, no need to wait until the lists give </a:t>
            </a:r>
            <a:r>
              <a:rPr i="1" lang="en-US"/>
              <a:t>k </a:t>
            </a:r>
            <a:r>
              <a:rPr lang="en-US"/>
              <a:t>items</a:t>
            </a:r>
            <a:endParaRPr/>
          </a:p>
          <a:p>
            <a:pPr indent="-285750" lvl="1" marL="742950" rtl="0" algn="l">
              <a:lnSpc>
                <a:spcPct val="90000"/>
              </a:lnSpc>
              <a:spcBef>
                <a:spcPts val="400"/>
              </a:spcBef>
              <a:spcAft>
                <a:spcPts val="0"/>
              </a:spcAft>
              <a:buSzPts val="1400"/>
              <a:buChar char="❑"/>
            </a:pPr>
            <a:r>
              <a:rPr lang="en-US"/>
              <a:t>Once an item has been seen from a sorted access, get all its scores through random access</a:t>
            </a:r>
            <a:endParaRPr/>
          </a:p>
          <a:p>
            <a:pPr indent="-342900" lvl="0" marL="342900" rtl="0" algn="l">
              <a:lnSpc>
                <a:spcPct val="90000"/>
              </a:lnSpc>
              <a:spcBef>
                <a:spcPts val="480"/>
              </a:spcBef>
              <a:spcAft>
                <a:spcPts val="0"/>
              </a:spcAft>
              <a:buSzPts val="1680"/>
              <a:buChar char="■"/>
            </a:pPr>
            <a:r>
              <a:rPr i="1" lang="en-US"/>
              <a:t>But how do we know that the scores of seen items are higher than those of unseen items?</a:t>
            </a:r>
            <a:endParaRPr/>
          </a:p>
          <a:p>
            <a:pPr indent="-285750" lvl="1" marL="742950" rtl="0" algn="l">
              <a:lnSpc>
                <a:spcPct val="90000"/>
              </a:lnSpc>
              <a:spcBef>
                <a:spcPts val="400"/>
              </a:spcBef>
              <a:spcAft>
                <a:spcPts val="0"/>
              </a:spcAft>
              <a:buSzPts val="1400"/>
              <a:buChar char="❑"/>
            </a:pPr>
            <a:r>
              <a:rPr lang="en-US"/>
              <a:t>Use a </a:t>
            </a:r>
            <a:r>
              <a:rPr i="1" lang="en-US"/>
              <a:t>threshold</a:t>
            </a:r>
            <a:r>
              <a:rPr lang="en-US"/>
              <a:t> (</a:t>
            </a:r>
            <a:r>
              <a:rPr i="1" lang="en-US"/>
              <a:t>T</a:t>
            </a:r>
            <a:r>
              <a:rPr lang="en-US"/>
              <a:t>) to predict maximum possible score of unseen items</a:t>
            </a:r>
            <a:endParaRPr/>
          </a:p>
          <a:p>
            <a:pPr indent="-228600" lvl="2" marL="1143000" rtl="0" algn="l">
              <a:lnSpc>
                <a:spcPct val="90000"/>
              </a:lnSpc>
              <a:spcBef>
                <a:spcPts val="360"/>
              </a:spcBef>
              <a:spcAft>
                <a:spcPts val="0"/>
              </a:spcAft>
              <a:buSzPts val="1260"/>
              <a:buChar char="■"/>
            </a:pPr>
            <a:r>
              <a:rPr lang="en-US"/>
              <a:t>based on the last scores seen in the lists under sorted access</a:t>
            </a:r>
            <a:endParaRPr/>
          </a:p>
          <a:p>
            <a:pPr indent="-285750" lvl="1" marL="742950" rtl="0" algn="l">
              <a:lnSpc>
                <a:spcPct val="90000"/>
              </a:lnSpc>
              <a:spcBef>
                <a:spcPts val="400"/>
              </a:spcBef>
              <a:spcAft>
                <a:spcPts val="0"/>
              </a:spcAft>
              <a:buSzPts val="1400"/>
              <a:buChar char="❑"/>
            </a:pPr>
            <a:r>
              <a:rPr lang="en-US"/>
              <a:t>Then stop when there are at least </a:t>
            </a:r>
            <a:r>
              <a:rPr i="1" lang="en-US"/>
              <a:t>k</a:t>
            </a:r>
            <a:r>
              <a:rPr lang="en-US"/>
              <a:t> data items whose overall score ≥ </a:t>
            </a:r>
            <a:r>
              <a:rPr i="1" lang="en-US"/>
              <a:t>T</a:t>
            </a:r>
            <a:endParaRPr i="1"/>
          </a:p>
          <a:p>
            <a:pPr indent="-236220" lvl="0" marL="342900" rtl="0" algn="l">
              <a:lnSpc>
                <a:spcPct val="90000"/>
              </a:lnSpc>
              <a:spcBef>
                <a:spcPts val="480"/>
              </a:spcBef>
              <a:spcAft>
                <a:spcPts val="0"/>
              </a:spcAft>
              <a:buSzPts val="1680"/>
              <a:buNone/>
            </a:pPr>
            <a:r>
              <a:t/>
            </a:r>
            <a:endParaRPr/>
          </a:p>
        </p:txBody>
      </p:sp>
      <p:sp>
        <p:nvSpPr>
          <p:cNvPr id="341" name="Google Shape;341;p3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42" name="Google Shape;342;p3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 Example</a:t>
            </a:r>
            <a:endParaRPr/>
          </a:p>
        </p:txBody>
      </p:sp>
      <p:sp>
        <p:nvSpPr>
          <p:cNvPr id="348" name="Google Shape;348;p33"/>
          <p:cNvSpPr txBox="1"/>
          <p:nvPr>
            <p:ph idx="1" type="body"/>
          </p:nvPr>
        </p:nvSpPr>
        <p:spPr>
          <a:xfrm>
            <a:off x="251520" y="1459921"/>
            <a:ext cx="4906888"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120"/>
              <a:buChar char="■"/>
            </a:pPr>
            <a:r>
              <a:rPr lang="en-US" sz="1600"/>
              <a:t>Assume sf( ) = </a:t>
            </a:r>
            <a:r>
              <a:rPr i="1" lang="en-US" sz="1600"/>
              <a:t>s</a:t>
            </a:r>
            <a:r>
              <a:rPr baseline="-25000" lang="en-US" sz="1600"/>
              <a:t>1</a:t>
            </a:r>
            <a:r>
              <a:rPr lang="en-US" sz="1600"/>
              <a:t> + </a:t>
            </a:r>
            <a:r>
              <a:rPr i="1" lang="en-US" sz="1600"/>
              <a:t>s</a:t>
            </a:r>
            <a:r>
              <a:rPr baseline="-25000" lang="en-US" sz="1600"/>
              <a:t>2</a:t>
            </a:r>
            <a:r>
              <a:rPr lang="en-US" sz="1600"/>
              <a:t> + </a:t>
            </a:r>
            <a:r>
              <a:rPr i="1" lang="en-US" sz="1600"/>
              <a:t>s</a:t>
            </a:r>
            <a:r>
              <a:rPr baseline="-25000" lang="en-US" sz="1600"/>
              <a:t>3</a:t>
            </a:r>
            <a:r>
              <a:rPr lang="en-US" sz="1600"/>
              <a:t>, </a:t>
            </a:r>
            <a:r>
              <a:rPr i="1" lang="en-US" sz="1600"/>
              <a:t>k</a:t>
            </a:r>
            <a:r>
              <a:rPr lang="en-US" sz="1600"/>
              <a:t> = 3, </a:t>
            </a:r>
            <a:endParaRPr/>
          </a:p>
          <a:p>
            <a:pPr indent="-342900" lvl="0" marL="342900" rtl="0" algn="l">
              <a:spcBef>
                <a:spcPts val="320"/>
              </a:spcBef>
              <a:spcAft>
                <a:spcPts val="0"/>
              </a:spcAft>
              <a:buSzPts val="1120"/>
              <a:buNone/>
            </a:pPr>
            <a:r>
              <a:rPr lang="en-US" sz="1600"/>
              <a:t>	</a:t>
            </a:r>
            <a:r>
              <a:rPr i="1" lang="en-US" sz="1600"/>
              <a:t>Y</a:t>
            </a:r>
            <a:r>
              <a:rPr lang="en-US" sz="1600"/>
              <a:t>: {top seen items with overall scores}</a:t>
            </a:r>
            <a:endParaRPr/>
          </a:p>
          <a:p>
            <a:pPr indent="-342900" lvl="0" marL="342900" rtl="0" algn="l">
              <a:spcBef>
                <a:spcPts val="320"/>
              </a:spcBef>
              <a:spcAft>
                <a:spcPts val="0"/>
              </a:spcAft>
              <a:buClr>
                <a:srgbClr val="8C3C14"/>
              </a:buClr>
              <a:buSzPts val="1120"/>
              <a:buChar char="■"/>
            </a:pPr>
            <a:r>
              <a:rPr lang="en-US" sz="1600"/>
              <a:t>At position 1</a:t>
            </a:r>
            <a:endParaRPr/>
          </a:p>
          <a:p>
            <a:pPr indent="-285750" lvl="1" marL="742950" rtl="0" algn="l">
              <a:spcBef>
                <a:spcPts val="280"/>
              </a:spcBef>
              <a:spcAft>
                <a:spcPts val="0"/>
              </a:spcAft>
              <a:buSzPts val="980"/>
              <a:buChar char="❑"/>
            </a:pPr>
            <a:r>
              <a:rPr lang="en-US" sz="1400"/>
              <a:t>Look up the local scores of items </a:t>
            </a:r>
            <a:r>
              <a:rPr i="1" lang="en-US" sz="1400"/>
              <a:t>d</a:t>
            </a:r>
            <a:r>
              <a:rPr baseline="-25000" lang="en-US" sz="1400"/>
              <a:t>1</a:t>
            </a:r>
            <a:r>
              <a:rPr lang="en-US" sz="1400"/>
              <a:t>, </a:t>
            </a:r>
            <a:r>
              <a:rPr i="1" lang="en-US" sz="1400"/>
              <a:t>d</a:t>
            </a:r>
            <a:r>
              <a:rPr baseline="-25000" lang="en-US" sz="1400"/>
              <a:t>2</a:t>
            </a:r>
            <a:r>
              <a:rPr lang="en-US" sz="1400"/>
              <a:t> and </a:t>
            </a:r>
            <a:r>
              <a:rPr i="1" lang="en-US" sz="1400"/>
              <a:t>d</a:t>
            </a:r>
            <a:r>
              <a:rPr baseline="-25000" lang="en-US" sz="1400"/>
              <a:t>3</a:t>
            </a:r>
            <a:r>
              <a:rPr lang="en-US" sz="1400"/>
              <a:t> in other lists using random access and compute their overall scores (which are 65, 63 and 70, respectively)</a:t>
            </a:r>
            <a:endParaRPr/>
          </a:p>
          <a:p>
            <a:pPr indent="-285750" lvl="1" marL="742950" rtl="0" algn="l">
              <a:spcBef>
                <a:spcPts val="280"/>
              </a:spcBef>
              <a:spcAft>
                <a:spcPts val="0"/>
              </a:spcAft>
              <a:buSzPts val="980"/>
              <a:buChar char="❑"/>
            </a:pPr>
            <a:r>
              <a:rPr i="1" lang="en-US" sz="1400"/>
              <a:t>Y</a:t>
            </a:r>
            <a:r>
              <a:rPr lang="en-US" sz="1400"/>
              <a:t> = {(</a:t>
            </a:r>
            <a:r>
              <a:rPr i="1" lang="en-US" sz="1400"/>
              <a:t>d</a:t>
            </a:r>
            <a:r>
              <a:rPr baseline="-25000" lang="en-US" sz="1400"/>
              <a:t>1</a:t>
            </a:r>
            <a:r>
              <a:rPr lang="en-US" sz="1400"/>
              <a:t>,70) (</a:t>
            </a:r>
            <a:r>
              <a:rPr i="1" lang="en-US" sz="1400"/>
              <a:t>d</a:t>
            </a:r>
            <a:r>
              <a:rPr baseline="-25000" lang="en-US" sz="1400"/>
              <a:t>2</a:t>
            </a:r>
            <a:r>
              <a:rPr lang="en-US" sz="1400"/>
              <a:t>,65) (</a:t>
            </a:r>
            <a:r>
              <a:rPr i="1" lang="en-US" sz="1400"/>
              <a:t>d</a:t>
            </a:r>
            <a:r>
              <a:rPr baseline="-25000" lang="en-US" sz="1400"/>
              <a:t>3</a:t>
            </a:r>
            <a:r>
              <a:rPr lang="en-US" sz="1400"/>
              <a:t>,63)}, </a:t>
            </a:r>
            <a:r>
              <a:rPr i="1" lang="en-US" sz="1400"/>
              <a:t>T</a:t>
            </a:r>
            <a:r>
              <a:rPr lang="en-US" sz="1400"/>
              <a:t> = 30 + 28 + 30 = 88 </a:t>
            </a:r>
            <a:endParaRPr/>
          </a:p>
          <a:p>
            <a:pPr indent="-342900" lvl="0" marL="342900" rtl="0" algn="l">
              <a:spcBef>
                <a:spcPts val="320"/>
              </a:spcBef>
              <a:spcAft>
                <a:spcPts val="0"/>
              </a:spcAft>
              <a:buClr>
                <a:srgbClr val="8C3C14"/>
              </a:buClr>
              <a:buSzPts val="1120"/>
              <a:buChar char="■"/>
            </a:pPr>
            <a:r>
              <a:rPr lang="en-US" sz="1600"/>
              <a:t>Then</a:t>
            </a:r>
            <a:endParaRPr/>
          </a:p>
          <a:p>
            <a:pPr indent="-285750" lvl="1" marL="742950" rtl="0" algn="l">
              <a:spcBef>
                <a:spcPts val="280"/>
              </a:spcBef>
              <a:spcAft>
                <a:spcPts val="0"/>
              </a:spcAft>
              <a:buSzPts val="980"/>
              <a:buChar char="❑"/>
            </a:pPr>
            <a:r>
              <a:rPr lang="en-US" sz="1400"/>
              <a:t>At position 5, </a:t>
            </a:r>
            <a:r>
              <a:rPr i="1" lang="en-US" sz="1400"/>
              <a:t>Y</a:t>
            </a:r>
            <a:r>
              <a:rPr lang="en-US" sz="1400"/>
              <a:t> = same, </a:t>
            </a:r>
            <a:r>
              <a:rPr i="1" lang="en-US" sz="1400"/>
              <a:t>T</a:t>
            </a:r>
            <a:r>
              <a:rPr lang="en-US" sz="1400"/>
              <a:t> = 72</a:t>
            </a:r>
            <a:endParaRPr/>
          </a:p>
          <a:p>
            <a:pPr indent="-285750" lvl="1" marL="742950" rtl="0" algn="l">
              <a:spcBef>
                <a:spcPts val="280"/>
              </a:spcBef>
              <a:spcAft>
                <a:spcPts val="0"/>
              </a:spcAft>
              <a:buSzPts val="980"/>
              <a:buChar char="❑"/>
            </a:pPr>
            <a:r>
              <a:rPr lang="en-US" sz="1400"/>
              <a:t>At position 6, </a:t>
            </a:r>
            <a:r>
              <a:rPr i="1" lang="en-US" sz="1400"/>
              <a:t>Y</a:t>
            </a:r>
            <a:r>
              <a:rPr lang="en-US" sz="1400"/>
              <a:t> = same, </a:t>
            </a:r>
            <a:r>
              <a:rPr i="1" lang="en-US" sz="1400"/>
              <a:t>T</a:t>
            </a:r>
            <a:r>
              <a:rPr lang="en-US" sz="1400"/>
              <a:t> = 63</a:t>
            </a:r>
            <a:endParaRPr/>
          </a:p>
          <a:p>
            <a:pPr indent="0" lvl="2" marL="758825" rtl="0" algn="l">
              <a:spcBef>
                <a:spcPts val="280"/>
              </a:spcBef>
              <a:spcAft>
                <a:spcPts val="0"/>
              </a:spcAft>
              <a:buSzPts val="980"/>
              <a:buNone/>
            </a:pPr>
            <a:r>
              <a:rPr lang="en-US" sz="1400"/>
              <a:t>which is less than the overall score of the three data items in </a:t>
            </a:r>
            <a:r>
              <a:rPr i="1" lang="en-US" sz="1400"/>
              <a:t>Y</a:t>
            </a:r>
            <a:r>
              <a:rPr lang="en-US" sz="1400"/>
              <a:t>. Thus, TA stops</a:t>
            </a:r>
            <a:endParaRPr/>
          </a:p>
          <a:p>
            <a:pPr indent="-342900" lvl="0" marL="342900" rtl="0" algn="l">
              <a:spcBef>
                <a:spcPts val="320"/>
              </a:spcBef>
              <a:spcAft>
                <a:spcPts val="0"/>
              </a:spcAft>
              <a:buClr>
                <a:srgbClr val="8C3C14"/>
              </a:buClr>
              <a:buSzPts val="1120"/>
              <a:buChar char="■"/>
            </a:pPr>
            <a:r>
              <a:rPr lang="en-US" sz="1600"/>
              <a:t>Note that the contents of </a:t>
            </a:r>
            <a:r>
              <a:rPr i="1" lang="en-US" sz="1600"/>
              <a:t>Y</a:t>
            </a:r>
            <a:r>
              <a:rPr lang="en-US" sz="1600"/>
              <a:t> at position 6 is exactly the same as at position 3</a:t>
            </a:r>
            <a:endParaRPr/>
          </a:p>
          <a:p>
            <a:pPr indent="-285750" lvl="1" marL="742950" rtl="0" algn="l">
              <a:spcBef>
                <a:spcPts val="280"/>
              </a:spcBef>
              <a:spcAft>
                <a:spcPts val="0"/>
              </a:spcAft>
              <a:buSzPts val="980"/>
              <a:buChar char="❑"/>
            </a:pPr>
            <a:r>
              <a:rPr lang="en-US" sz="1400"/>
              <a:t>At position 2, </a:t>
            </a:r>
            <a:r>
              <a:rPr i="1" lang="en-US" sz="1400"/>
              <a:t>Y</a:t>
            </a:r>
            <a:r>
              <a:rPr lang="en-US" sz="1400"/>
              <a:t> = {(</a:t>
            </a:r>
            <a:r>
              <a:rPr i="1" lang="en-US" sz="1400"/>
              <a:t>d</a:t>
            </a:r>
            <a:r>
              <a:rPr baseline="-25000" lang="en-US" sz="1400"/>
              <a:t>3</a:t>
            </a:r>
            <a:r>
              <a:rPr lang="en-US" sz="1400"/>
              <a:t>,70) (</a:t>
            </a:r>
            <a:r>
              <a:rPr i="1" lang="en-US" sz="1400"/>
              <a:t>d</a:t>
            </a:r>
            <a:r>
              <a:rPr baseline="-25000" lang="en-US" sz="1400"/>
              <a:t>4</a:t>
            </a:r>
            <a:r>
              <a:rPr lang="en-US" sz="1400"/>
              <a:t>,70) (</a:t>
            </a:r>
            <a:r>
              <a:rPr i="1" lang="en-US" sz="1400"/>
              <a:t>d</a:t>
            </a:r>
            <a:r>
              <a:rPr baseline="-25000" lang="en-US" sz="1400"/>
              <a:t>5</a:t>
            </a:r>
            <a:r>
              <a:rPr lang="en-US" sz="1400"/>
              <a:t>,65)}, </a:t>
            </a:r>
            <a:r>
              <a:rPr i="1" lang="en-US" sz="1400"/>
              <a:t>T</a:t>
            </a:r>
            <a:r>
              <a:rPr lang="en-US" sz="1400"/>
              <a:t> = 84</a:t>
            </a:r>
            <a:endParaRPr/>
          </a:p>
          <a:p>
            <a:pPr indent="-285750" lvl="1" marL="742950" rtl="0" algn="l">
              <a:spcBef>
                <a:spcPts val="280"/>
              </a:spcBef>
              <a:spcAft>
                <a:spcPts val="0"/>
              </a:spcAft>
              <a:buSzPts val="980"/>
              <a:buChar char="❑"/>
            </a:pPr>
            <a:r>
              <a:rPr lang="en-US" sz="1400"/>
              <a:t>At position 3, </a:t>
            </a:r>
            <a:r>
              <a:rPr i="1" lang="en-US" sz="1400"/>
              <a:t>Y</a:t>
            </a:r>
            <a:r>
              <a:rPr lang="en-US" sz="1400"/>
              <a:t> = {(</a:t>
            </a:r>
            <a:r>
              <a:rPr i="1" lang="en-US" sz="1400"/>
              <a:t>d</a:t>
            </a:r>
            <a:r>
              <a:rPr baseline="-25000" lang="en-US" sz="1400"/>
              <a:t>3</a:t>
            </a:r>
            <a:r>
              <a:rPr lang="en-US" sz="1400"/>
              <a:t>,71) (</a:t>
            </a:r>
            <a:r>
              <a:rPr i="1" lang="en-US" sz="1400"/>
              <a:t>d</a:t>
            </a:r>
            <a:r>
              <a:rPr baseline="-25000" lang="en-US" sz="1400"/>
              <a:t>5</a:t>
            </a:r>
            <a:r>
              <a:rPr lang="en-US" sz="1400"/>
              <a:t>,70) (</a:t>
            </a:r>
            <a:r>
              <a:rPr i="1" lang="en-US" sz="1400"/>
              <a:t>d</a:t>
            </a:r>
            <a:r>
              <a:rPr baseline="-25000" lang="en-US" sz="1400"/>
              <a:t>8</a:t>
            </a:r>
            <a:r>
              <a:rPr lang="en-US" sz="1400"/>
              <a:t>,70)}, </a:t>
            </a:r>
            <a:r>
              <a:rPr i="1" lang="en-US" sz="1400"/>
              <a:t>T</a:t>
            </a:r>
            <a:r>
              <a:rPr lang="en-US" sz="1400"/>
              <a:t> = 80</a:t>
            </a:r>
            <a:endParaRPr/>
          </a:p>
          <a:p>
            <a:pPr indent="-285750" lvl="1" marL="742950" rtl="0" algn="l">
              <a:spcBef>
                <a:spcPts val="280"/>
              </a:spcBef>
              <a:spcAft>
                <a:spcPts val="0"/>
              </a:spcAft>
              <a:buSzPts val="980"/>
              <a:buChar char="❑"/>
            </a:pPr>
            <a:r>
              <a:rPr lang="en-US" sz="1400"/>
              <a:t>At position 4, </a:t>
            </a:r>
            <a:r>
              <a:rPr i="1" lang="en-US" sz="1400"/>
              <a:t>Y</a:t>
            </a:r>
            <a:r>
              <a:rPr lang="en-US" sz="1400"/>
              <a:t> = same, </a:t>
            </a:r>
            <a:r>
              <a:rPr i="1" lang="en-US" sz="1400"/>
              <a:t>T</a:t>
            </a:r>
            <a:r>
              <a:rPr lang="en-US" sz="1400"/>
              <a:t> = 75</a:t>
            </a:r>
            <a:endParaRPr/>
          </a:p>
        </p:txBody>
      </p:sp>
      <p:sp>
        <p:nvSpPr>
          <p:cNvPr id="349" name="Google Shape;349;p3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50" name="Google Shape;350;p3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1" name="Google Shape;351;p33"/>
          <p:cNvPicPr preferRelativeResize="0"/>
          <p:nvPr/>
        </p:nvPicPr>
        <p:blipFill rotWithShape="1">
          <a:blip r:embed="rId3">
            <a:alphaModFix/>
          </a:blip>
          <a:srcRect b="0" l="0" r="0" t="0"/>
          <a:stretch/>
        </p:blipFill>
        <p:spPr>
          <a:xfrm>
            <a:off x="5147180" y="2204865"/>
            <a:ext cx="3852803" cy="30243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Improvement over TA: BPA</a:t>
            </a:r>
            <a:endParaRPr/>
          </a:p>
        </p:txBody>
      </p:sp>
      <p:sp>
        <p:nvSpPr>
          <p:cNvPr id="358" name="Google Shape;358;p3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Best Position Algorithm</a:t>
            </a:r>
            <a:endParaRPr/>
          </a:p>
          <a:p>
            <a:pPr indent="-342900" lvl="0" marL="342900" rtl="0" algn="l">
              <a:spcBef>
                <a:spcPts val="480"/>
              </a:spcBef>
              <a:spcAft>
                <a:spcPts val="0"/>
              </a:spcAft>
              <a:buClr>
                <a:srgbClr val="8C3C14"/>
              </a:buClr>
              <a:buSzPts val="1680"/>
              <a:buChar char="■"/>
            </a:pPr>
            <a:r>
              <a:rPr lang="en-US"/>
              <a:t>Main idea: </a:t>
            </a:r>
            <a:r>
              <a:rPr i="1" lang="en-US"/>
              <a:t>keep track of the positions (and scores) of the items seen under sorted or random access</a:t>
            </a:r>
            <a:endParaRPr/>
          </a:p>
          <a:p>
            <a:pPr indent="-285750" lvl="1" marL="742950" rtl="0" algn="l">
              <a:spcBef>
                <a:spcPts val="400"/>
              </a:spcBef>
              <a:spcAft>
                <a:spcPts val="0"/>
              </a:spcAft>
              <a:buSzPts val="1400"/>
              <a:buChar char="❑"/>
            </a:pPr>
            <a:r>
              <a:rPr lang="en-US"/>
              <a:t>Enables BPA to stop as soon as possible</a:t>
            </a:r>
            <a:endParaRPr/>
          </a:p>
          <a:p>
            <a:pPr indent="-228600" lvl="2" marL="1143000" rtl="0" algn="l">
              <a:spcBef>
                <a:spcPts val="360"/>
              </a:spcBef>
              <a:spcAft>
                <a:spcPts val="0"/>
              </a:spcAft>
              <a:buSzPts val="1260"/>
              <a:buChar char="■"/>
            </a:pPr>
            <a:r>
              <a:rPr lang="en-US"/>
              <a:t>In the previous example, BPA stops at position 3 </a:t>
            </a:r>
            <a:endParaRPr/>
          </a:p>
          <a:p>
            <a:pPr indent="-342900" lvl="0" marL="342900" rtl="0" algn="l">
              <a:spcBef>
                <a:spcPts val="480"/>
              </a:spcBef>
              <a:spcAft>
                <a:spcPts val="0"/>
              </a:spcAft>
              <a:buClr>
                <a:srgbClr val="8C3C14"/>
              </a:buClr>
              <a:buSzPts val="1680"/>
              <a:buChar char="■"/>
            </a:pPr>
            <a:r>
              <a:rPr lang="en-US"/>
              <a:t>Best position = the greatest seen position in a list such that any position before it is also seen</a:t>
            </a:r>
            <a:endParaRPr/>
          </a:p>
          <a:p>
            <a:pPr indent="-285750" lvl="1" marL="742950" rtl="0" algn="l">
              <a:spcBef>
                <a:spcPts val="400"/>
              </a:spcBef>
              <a:spcAft>
                <a:spcPts val="0"/>
              </a:spcAft>
              <a:buSzPts val="1400"/>
              <a:buChar char="❑"/>
            </a:pPr>
            <a:r>
              <a:rPr lang="en-US"/>
              <a:t>Thus, we are sure that all positions between 1 and </a:t>
            </a:r>
            <a:r>
              <a:rPr i="1" lang="en-US"/>
              <a:t>best position </a:t>
            </a:r>
            <a:r>
              <a:rPr lang="en-US"/>
              <a:t>have been seen</a:t>
            </a:r>
            <a:endParaRPr/>
          </a:p>
          <a:p>
            <a:pPr indent="-342900" lvl="0" marL="342900" rtl="0" algn="l">
              <a:spcBef>
                <a:spcPts val="480"/>
              </a:spcBef>
              <a:spcAft>
                <a:spcPts val="0"/>
              </a:spcAft>
              <a:buClr>
                <a:srgbClr val="8C3C14"/>
              </a:buClr>
              <a:buSzPts val="1680"/>
              <a:buChar char="■"/>
            </a:pPr>
            <a:r>
              <a:rPr lang="en-US"/>
              <a:t>Stopping condition</a:t>
            </a:r>
            <a:endParaRPr/>
          </a:p>
          <a:p>
            <a:pPr indent="-285750" lvl="1" marL="742950" rtl="0" algn="l">
              <a:spcBef>
                <a:spcPts val="400"/>
              </a:spcBef>
              <a:spcAft>
                <a:spcPts val="0"/>
              </a:spcAft>
              <a:buSzPts val="1400"/>
              <a:buChar char="❑"/>
            </a:pPr>
            <a:r>
              <a:rPr lang="en-US"/>
              <a:t>Based on </a:t>
            </a:r>
            <a:r>
              <a:rPr i="1" lang="en-US"/>
              <a:t>best positions overall score</a:t>
            </a:r>
            <a:r>
              <a:rPr lang="en-US"/>
              <a:t>, i.e. the overall score computed based on the best positions in all lists</a:t>
            </a:r>
            <a:endParaRPr/>
          </a:p>
          <a:p>
            <a:pPr indent="-196850" lvl="1" marL="742950" rtl="0" algn="l">
              <a:spcBef>
                <a:spcPts val="400"/>
              </a:spcBef>
              <a:spcAft>
                <a:spcPts val="0"/>
              </a:spcAft>
              <a:buSzPts val="1400"/>
              <a:buNone/>
            </a:pPr>
            <a:r>
              <a:t/>
            </a:r>
            <a:endParaRPr/>
          </a:p>
          <a:p>
            <a:pPr indent="-196850" lvl="1" marL="742950" rtl="0" algn="l">
              <a:spcBef>
                <a:spcPts val="400"/>
              </a:spcBef>
              <a:spcAft>
                <a:spcPts val="0"/>
              </a:spcAft>
              <a:buSzPts val="1400"/>
              <a:buNone/>
            </a:pPr>
            <a:r>
              <a:t/>
            </a:r>
            <a:endParaRPr/>
          </a:p>
        </p:txBody>
      </p:sp>
      <p:sp>
        <p:nvSpPr>
          <p:cNvPr id="359" name="Google Shape;359;p3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60" name="Google Shape;360;p3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Top-k Query Processing in DHTs</a:t>
            </a:r>
            <a:endParaRPr/>
          </a:p>
        </p:txBody>
      </p:sp>
      <p:sp>
        <p:nvSpPr>
          <p:cNvPr id="367" name="Google Shape;367;p35"/>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Given </a:t>
            </a:r>
            <a:endParaRPr/>
          </a:p>
          <a:p>
            <a:pPr indent="-285750" lvl="1" marL="742950" rtl="0" algn="l">
              <a:spcBef>
                <a:spcPts val="400"/>
              </a:spcBef>
              <a:spcAft>
                <a:spcPts val="0"/>
              </a:spcAft>
              <a:buSzPts val="1400"/>
              <a:buChar char="❑"/>
            </a:pPr>
            <a:r>
              <a:rPr lang="en-US"/>
              <a:t>A DHT network</a:t>
            </a:r>
            <a:endParaRPr/>
          </a:p>
          <a:p>
            <a:pPr indent="-285750" lvl="1" marL="742950" rtl="0" algn="l">
              <a:spcBef>
                <a:spcPts val="400"/>
              </a:spcBef>
              <a:spcAft>
                <a:spcPts val="0"/>
              </a:spcAft>
              <a:buSzPts val="1400"/>
              <a:buChar char="❑"/>
            </a:pPr>
            <a:r>
              <a:rPr i="1" lang="en-US"/>
              <a:t>T </a:t>
            </a:r>
            <a:r>
              <a:rPr lang="en-US"/>
              <a:t>: a set of tuples which are stored in the DHT</a:t>
            </a:r>
            <a:endParaRPr/>
          </a:p>
          <a:p>
            <a:pPr indent="-285750" lvl="1" marL="742950" rtl="0" algn="l">
              <a:spcBef>
                <a:spcPts val="400"/>
              </a:spcBef>
              <a:spcAft>
                <a:spcPts val="0"/>
              </a:spcAft>
              <a:buSzPts val="1400"/>
              <a:buChar char="❑"/>
            </a:pPr>
            <a:r>
              <a:rPr i="1" lang="en-US"/>
              <a:t>Q </a:t>
            </a:r>
            <a:r>
              <a:rPr lang="en-US"/>
              <a:t>: a top-k query </a:t>
            </a:r>
            <a:endParaRPr/>
          </a:p>
          <a:p>
            <a:pPr indent="-285750" lvl="1" marL="742950" rtl="0" algn="l">
              <a:spcBef>
                <a:spcPts val="400"/>
              </a:spcBef>
              <a:spcAft>
                <a:spcPts val="0"/>
              </a:spcAft>
              <a:buSzPts val="1400"/>
              <a:buChar char="❑"/>
            </a:pPr>
            <a:r>
              <a:rPr i="1" lang="en-US"/>
              <a:t>sf </a:t>
            </a:r>
            <a:r>
              <a:rPr lang="en-US"/>
              <a:t>: a scoring function</a:t>
            </a:r>
            <a:endParaRPr/>
          </a:p>
          <a:p>
            <a:pPr indent="-342900" lvl="0" marL="342900" rtl="0" algn="l">
              <a:spcBef>
                <a:spcPts val="480"/>
              </a:spcBef>
              <a:spcAft>
                <a:spcPts val="0"/>
              </a:spcAft>
              <a:buClr>
                <a:srgbClr val="8C3C14"/>
              </a:buClr>
              <a:buSzPts val="1680"/>
              <a:buChar char="■"/>
            </a:pPr>
            <a:r>
              <a:rPr lang="en-US"/>
              <a:t>Goal</a:t>
            </a:r>
            <a:endParaRPr/>
          </a:p>
          <a:p>
            <a:pPr indent="-285750" lvl="1" marL="742950" rtl="0" algn="l">
              <a:spcBef>
                <a:spcPts val="400"/>
              </a:spcBef>
              <a:spcAft>
                <a:spcPts val="0"/>
              </a:spcAft>
              <a:buSzPts val="1400"/>
              <a:buChar char="❑"/>
            </a:pPr>
            <a:r>
              <a:rPr lang="en-US"/>
              <a:t>Retrieve efficiently the </a:t>
            </a:r>
            <a:r>
              <a:rPr i="1" lang="en-US"/>
              <a:t>k </a:t>
            </a:r>
            <a:r>
              <a:rPr lang="en-US"/>
              <a:t>tuples stored in the DHT whose scores are the highest according to </a:t>
            </a:r>
            <a:r>
              <a:rPr i="1" lang="en-US"/>
              <a:t>Q </a:t>
            </a:r>
            <a:r>
              <a:rPr lang="en-US"/>
              <a:t>and </a:t>
            </a:r>
            <a:r>
              <a:rPr i="1" lang="en-US"/>
              <a:t>sf</a:t>
            </a:r>
            <a:endParaRPr i="1"/>
          </a:p>
          <a:p>
            <a:pPr indent="-285750" lvl="1" marL="742950" rtl="0" algn="l">
              <a:spcBef>
                <a:spcPts val="400"/>
              </a:spcBef>
              <a:spcAft>
                <a:spcPts val="0"/>
              </a:spcAft>
              <a:buSzPts val="1400"/>
              <a:buChar char="❑"/>
            </a:pPr>
            <a:r>
              <a:rPr lang="en-US"/>
              <a:t>While avoiding centralized data storage</a:t>
            </a:r>
            <a:endParaRPr/>
          </a:p>
          <a:p>
            <a:pPr indent="-342900" lvl="0" marL="342900" rtl="0" algn="l">
              <a:spcBef>
                <a:spcPts val="480"/>
              </a:spcBef>
              <a:spcAft>
                <a:spcPts val="0"/>
              </a:spcAft>
              <a:buClr>
                <a:srgbClr val="8C3C14"/>
              </a:buClr>
              <a:buSzPts val="1680"/>
              <a:buChar char="■"/>
            </a:pPr>
            <a:r>
              <a:rPr lang="en-US"/>
              <a:t>DHTop algorithm</a:t>
            </a:r>
            <a:endParaRPr/>
          </a:p>
          <a:p>
            <a:pPr indent="-285750" lvl="1" marL="742950" rtl="0" algn="l">
              <a:spcBef>
                <a:spcPts val="400"/>
              </a:spcBef>
              <a:spcAft>
                <a:spcPts val="0"/>
              </a:spcAft>
              <a:buSzPts val="1400"/>
              <a:buChar char="❑"/>
            </a:pPr>
            <a:r>
              <a:rPr lang="en-US"/>
              <a:t>TA style</a:t>
            </a:r>
            <a:endParaRPr/>
          </a:p>
        </p:txBody>
      </p:sp>
      <p:sp>
        <p:nvSpPr>
          <p:cNvPr id="368" name="Google Shape;368;p3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69" name="Google Shape;369;p3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Storage Mechanism</a:t>
            </a:r>
            <a:endParaRPr/>
          </a:p>
        </p:txBody>
      </p:sp>
      <p:sp>
        <p:nvSpPr>
          <p:cNvPr id="376" name="Google Shape;376;p3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Two complementary methods for storing tuples in the DHT</a:t>
            </a:r>
            <a:endParaRPr/>
          </a:p>
          <a:p>
            <a:pPr indent="-285750" lvl="1" marL="742950" rtl="0" algn="l">
              <a:spcBef>
                <a:spcPts val="400"/>
              </a:spcBef>
              <a:spcAft>
                <a:spcPts val="0"/>
              </a:spcAft>
              <a:buSzPts val="1400"/>
              <a:buChar char="❑"/>
            </a:pPr>
            <a:r>
              <a:rPr b="1" lang="en-US"/>
              <a:t>Tuple storage</a:t>
            </a:r>
            <a:r>
              <a:rPr lang="en-US"/>
              <a:t>: each tuple of a relation is stored in the DHT using its tuple’s identifier (e.g. primary key)</a:t>
            </a:r>
            <a:endParaRPr/>
          </a:p>
          <a:p>
            <a:pPr indent="-228600" lvl="2" marL="1143000" rtl="0" algn="l">
              <a:spcBef>
                <a:spcPts val="360"/>
              </a:spcBef>
              <a:spcAft>
                <a:spcPts val="0"/>
              </a:spcAft>
              <a:buSzPts val="1260"/>
              <a:buChar char="■"/>
            </a:pPr>
            <a:r>
              <a:rPr lang="en-US"/>
              <a:t>Allows to retrieve tuples using their identifier</a:t>
            </a:r>
            <a:endParaRPr/>
          </a:p>
          <a:p>
            <a:pPr indent="-285750" lvl="1" marL="742950" rtl="0" algn="l">
              <a:spcBef>
                <a:spcPts val="400"/>
              </a:spcBef>
              <a:spcAft>
                <a:spcPts val="0"/>
              </a:spcAft>
              <a:buSzPts val="1400"/>
              <a:buChar char="❑"/>
            </a:pPr>
            <a:r>
              <a:rPr b="1" lang="en-US"/>
              <a:t>Attribute storage</a:t>
            </a:r>
            <a:r>
              <a:rPr lang="en-US"/>
              <a:t>: the values of some attributes of a tuple are stored individually in the DHT</a:t>
            </a:r>
            <a:endParaRPr/>
          </a:p>
          <a:p>
            <a:pPr indent="-228600" lvl="2" marL="1143000" rtl="0" algn="l">
              <a:spcBef>
                <a:spcPts val="360"/>
              </a:spcBef>
              <a:spcAft>
                <a:spcPts val="0"/>
              </a:spcAft>
              <a:buSzPts val="1260"/>
              <a:buChar char="■"/>
            </a:pPr>
            <a:r>
              <a:rPr lang="en-US"/>
              <a:t>Acts as secondary indices</a:t>
            </a:r>
            <a:endParaRPr/>
          </a:p>
          <a:p>
            <a:pPr indent="-228600" lvl="2" marL="1143000" rtl="0" algn="l">
              <a:spcBef>
                <a:spcPts val="360"/>
              </a:spcBef>
              <a:spcAft>
                <a:spcPts val="0"/>
              </a:spcAft>
              <a:buSzPts val="1260"/>
              <a:buChar char="■"/>
            </a:pPr>
            <a:r>
              <a:rPr lang="en-US"/>
              <a:t>Good support for exact match queries</a:t>
            </a:r>
            <a:endParaRPr/>
          </a:p>
        </p:txBody>
      </p:sp>
      <p:sp>
        <p:nvSpPr>
          <p:cNvPr id="377" name="Google Shape;377;p3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78" name="Google Shape;378;p3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Tuple Storage Method</a:t>
            </a:r>
            <a:endParaRPr/>
          </a:p>
        </p:txBody>
      </p:sp>
      <p:sp>
        <p:nvSpPr>
          <p:cNvPr id="385" name="Google Shape;385;p37"/>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Let </a:t>
            </a:r>
            <a:endParaRPr/>
          </a:p>
          <a:p>
            <a:pPr indent="-285750" lvl="1" marL="742950" rtl="0" algn="l">
              <a:spcBef>
                <a:spcPts val="400"/>
              </a:spcBef>
              <a:spcAft>
                <a:spcPts val="0"/>
              </a:spcAft>
              <a:buSzPts val="1400"/>
              <a:buChar char="❑"/>
            </a:pPr>
            <a:r>
              <a:rPr lang="en-US"/>
              <a:t>R (</a:t>
            </a:r>
            <a:r>
              <a:rPr i="1" lang="en-US" u="sng"/>
              <a:t>a</a:t>
            </a:r>
            <a:r>
              <a:rPr baseline="-25000" lang="en-US" u="sng"/>
              <a:t>1</a:t>
            </a:r>
            <a:r>
              <a:rPr lang="en-US"/>
              <a:t>, </a:t>
            </a:r>
            <a:r>
              <a:rPr i="1" lang="en-US"/>
              <a:t>a</a:t>
            </a:r>
            <a:r>
              <a:rPr baseline="-25000" lang="en-US"/>
              <a:t>2</a:t>
            </a:r>
            <a:r>
              <a:rPr lang="en-US"/>
              <a:t>, …, </a:t>
            </a:r>
            <a:r>
              <a:rPr i="1" lang="en-US"/>
              <a:t>a</a:t>
            </a:r>
            <a:r>
              <a:rPr baseline="-25000" i="1" lang="en-US"/>
              <a:t>m</a:t>
            </a:r>
            <a:r>
              <a:rPr lang="en-US"/>
              <a:t>) be a relation</a:t>
            </a:r>
            <a:endParaRPr/>
          </a:p>
          <a:p>
            <a:pPr indent="-285750" lvl="1" marL="742950" rtl="0" algn="l">
              <a:spcBef>
                <a:spcPts val="400"/>
              </a:spcBef>
              <a:spcAft>
                <a:spcPts val="0"/>
              </a:spcAft>
              <a:buSzPts val="1400"/>
              <a:buChar char="❑"/>
            </a:pPr>
            <a:r>
              <a:rPr i="1" lang="en-US"/>
              <a:t>t</a:t>
            </a:r>
            <a:r>
              <a:rPr lang="en-US"/>
              <a:t> </a:t>
            </a:r>
            <a:r>
              <a:rPr lang="en-US">
                <a:latin typeface="Noto Sans Symbols"/>
                <a:ea typeface="Noto Sans Symbols"/>
                <a:cs typeface="Noto Sans Symbols"/>
                <a:sym typeface="Noto Sans Symbols"/>
              </a:rPr>
              <a:t>〈</a:t>
            </a:r>
            <a:r>
              <a:rPr i="1" lang="en-US"/>
              <a:t>v</a:t>
            </a:r>
            <a:r>
              <a:rPr baseline="-25000" lang="en-US"/>
              <a:t>1</a:t>
            </a:r>
            <a:r>
              <a:rPr lang="en-US"/>
              <a:t>, </a:t>
            </a:r>
            <a:r>
              <a:rPr i="1" lang="en-US"/>
              <a:t>v</a:t>
            </a:r>
            <a:r>
              <a:rPr baseline="-25000" lang="en-US"/>
              <a:t>2</a:t>
            </a:r>
            <a:r>
              <a:rPr lang="en-US"/>
              <a:t>, …, </a:t>
            </a:r>
            <a:r>
              <a:rPr i="1" lang="en-US"/>
              <a:t>v</a:t>
            </a:r>
            <a:r>
              <a:rPr baseline="-25000" i="1" lang="en-US"/>
              <a:t>m</a:t>
            </a:r>
            <a:r>
              <a:rPr lang="en-US">
                <a:latin typeface="Noto Sans Symbols"/>
                <a:ea typeface="Noto Sans Symbols"/>
                <a:cs typeface="Noto Sans Symbols"/>
                <a:sym typeface="Noto Sans Symbols"/>
              </a:rPr>
              <a:t>〉</a:t>
            </a:r>
            <a:r>
              <a:rPr lang="en-US"/>
              <a:t> be a tuple of </a:t>
            </a:r>
            <a:r>
              <a:rPr i="1" lang="en-US"/>
              <a:t>R </a:t>
            </a:r>
            <a:endParaRPr/>
          </a:p>
          <a:p>
            <a:pPr indent="-285750" lvl="1" marL="742950" rtl="0" algn="l">
              <a:spcBef>
                <a:spcPts val="400"/>
              </a:spcBef>
              <a:spcAft>
                <a:spcPts val="0"/>
              </a:spcAft>
              <a:buSzPts val="1400"/>
              <a:buChar char="❑"/>
            </a:pPr>
            <a:r>
              <a:rPr i="1" lang="en-US"/>
              <a:t>v</a:t>
            </a:r>
            <a:r>
              <a:rPr baseline="-25000" lang="en-US"/>
              <a:t>1</a:t>
            </a:r>
            <a:r>
              <a:rPr lang="en-US"/>
              <a:t> be the primary key of tuple </a:t>
            </a:r>
            <a:r>
              <a:rPr i="1" lang="en-US"/>
              <a:t>t</a:t>
            </a:r>
            <a:endParaRPr i="1"/>
          </a:p>
          <a:p>
            <a:pPr indent="-285750" lvl="1" marL="742950" rtl="0" algn="l">
              <a:spcBef>
                <a:spcPts val="400"/>
              </a:spcBef>
              <a:spcAft>
                <a:spcPts val="0"/>
              </a:spcAft>
              <a:buSzPts val="1400"/>
              <a:buChar char="❑"/>
            </a:pPr>
            <a:r>
              <a:rPr i="1" lang="en-US"/>
              <a:t>h </a:t>
            </a:r>
            <a:r>
              <a:rPr lang="en-US"/>
              <a:t>: a hash function that hashes its inputs into a DHT key </a:t>
            </a:r>
            <a:endParaRPr/>
          </a:p>
          <a:p>
            <a:pPr indent="-342900" lvl="0" marL="342900" rtl="0" algn="l">
              <a:spcBef>
                <a:spcPts val="480"/>
              </a:spcBef>
              <a:spcAft>
                <a:spcPts val="0"/>
              </a:spcAft>
              <a:buClr>
                <a:srgbClr val="8C3C14"/>
              </a:buClr>
              <a:buSzPts val="1680"/>
              <a:buChar char="■"/>
            </a:pPr>
            <a:r>
              <a:rPr lang="en-US"/>
              <a:t>To store tuple </a:t>
            </a:r>
            <a:r>
              <a:rPr i="1" lang="en-US"/>
              <a:t>t </a:t>
            </a:r>
            <a:r>
              <a:rPr lang="en-US"/>
              <a:t>in the DHT, a peer does as follows:</a:t>
            </a:r>
            <a:endParaRPr/>
          </a:p>
          <a:p>
            <a:pPr indent="-285750" lvl="1" marL="742950" rtl="0" algn="l">
              <a:spcBef>
                <a:spcPts val="400"/>
              </a:spcBef>
              <a:spcAft>
                <a:spcPts val="0"/>
              </a:spcAft>
              <a:buSzPts val="1400"/>
              <a:buChar char="❑"/>
            </a:pPr>
            <a:r>
              <a:rPr lang="en-US"/>
              <a:t>   </a:t>
            </a:r>
            <a:r>
              <a:rPr i="1" lang="en-US"/>
              <a:t>ts_key</a:t>
            </a:r>
            <a:r>
              <a:rPr lang="en-US"/>
              <a:t> = </a:t>
            </a:r>
            <a:r>
              <a:rPr i="1" lang="en-US"/>
              <a:t>h</a:t>
            </a:r>
            <a:r>
              <a:rPr lang="en-US"/>
              <a:t>(</a:t>
            </a:r>
            <a:r>
              <a:rPr i="1" lang="en-US"/>
              <a:t>R</a:t>
            </a:r>
            <a:r>
              <a:rPr lang="en-US"/>
              <a:t>, </a:t>
            </a:r>
            <a:r>
              <a:rPr i="1" lang="en-US"/>
              <a:t>v</a:t>
            </a:r>
            <a:r>
              <a:rPr baseline="-25000" lang="en-US"/>
              <a:t>1</a:t>
            </a:r>
            <a:r>
              <a:rPr lang="en-US"/>
              <a:t>);</a:t>
            </a:r>
            <a:endParaRPr/>
          </a:p>
          <a:p>
            <a:pPr indent="-285750" lvl="1" marL="742950" rtl="0" algn="l">
              <a:spcBef>
                <a:spcPts val="400"/>
              </a:spcBef>
              <a:spcAft>
                <a:spcPts val="0"/>
              </a:spcAft>
              <a:buSzPts val="1400"/>
              <a:buChar char="❑"/>
            </a:pPr>
            <a:r>
              <a:rPr lang="en-US"/>
              <a:t>   put(</a:t>
            </a:r>
            <a:r>
              <a:rPr i="1" lang="en-US"/>
              <a:t>ts_key</a:t>
            </a:r>
            <a:r>
              <a:rPr lang="en-US"/>
              <a:t>,</a:t>
            </a:r>
            <a:r>
              <a:rPr lang="en-US">
                <a:latin typeface="Noto Sans Symbols"/>
                <a:ea typeface="Noto Sans Symbols"/>
                <a:cs typeface="Noto Sans Symbols"/>
                <a:sym typeface="Noto Sans Symbols"/>
              </a:rPr>
              <a:t>〈</a:t>
            </a:r>
            <a:r>
              <a:rPr i="1" lang="en-US"/>
              <a:t>v</a:t>
            </a:r>
            <a:r>
              <a:rPr baseline="-25000" lang="en-US"/>
              <a:t>1</a:t>
            </a:r>
            <a:r>
              <a:rPr lang="en-US"/>
              <a:t>, </a:t>
            </a:r>
            <a:r>
              <a:rPr i="1" lang="en-US"/>
              <a:t>v</a:t>
            </a:r>
            <a:r>
              <a:rPr baseline="-25000" lang="en-US"/>
              <a:t>2</a:t>
            </a:r>
            <a:r>
              <a:rPr lang="en-US"/>
              <a:t>, …, </a:t>
            </a:r>
            <a:r>
              <a:rPr i="1" lang="en-US"/>
              <a:t>v</a:t>
            </a:r>
            <a:r>
              <a:rPr baseline="-25000" i="1" lang="en-US"/>
              <a:t>m</a:t>
            </a:r>
            <a:r>
              <a:rPr lang="en-US">
                <a:latin typeface="Noto Sans Symbols"/>
                <a:ea typeface="Noto Sans Symbols"/>
                <a:cs typeface="Noto Sans Symbols"/>
                <a:sym typeface="Noto Sans Symbols"/>
              </a:rPr>
              <a:t>〉</a:t>
            </a:r>
            <a:r>
              <a:rPr lang="en-US"/>
              <a:t>);</a:t>
            </a:r>
            <a:endParaRPr/>
          </a:p>
        </p:txBody>
      </p:sp>
      <p:sp>
        <p:nvSpPr>
          <p:cNvPr id="386" name="Google Shape;386;p3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87" name="Google Shape;387;p3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Attribute-value Storage</a:t>
            </a:r>
            <a:endParaRPr/>
          </a:p>
        </p:txBody>
      </p:sp>
      <p:sp>
        <p:nvSpPr>
          <p:cNvPr id="394" name="Google Shape;394;p38"/>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80"/>
              <a:buChar char="■"/>
            </a:pPr>
            <a:r>
              <a:rPr lang="en-US"/>
              <a:t>Domain partitioning</a:t>
            </a:r>
            <a:endParaRPr/>
          </a:p>
          <a:p>
            <a:pPr indent="-285750" lvl="1" marL="742950" rtl="0" algn="l">
              <a:lnSpc>
                <a:spcPct val="90000"/>
              </a:lnSpc>
              <a:spcBef>
                <a:spcPts val="400"/>
              </a:spcBef>
              <a:spcAft>
                <a:spcPts val="0"/>
              </a:spcAft>
              <a:buSzPts val="1400"/>
              <a:buChar char="❑"/>
            </a:pPr>
            <a:r>
              <a:rPr lang="en-US"/>
              <a:t>Let </a:t>
            </a:r>
            <a:r>
              <a:rPr i="1" lang="en-US"/>
              <a:t>D</a:t>
            </a:r>
            <a:r>
              <a:rPr baseline="-25000" i="1" lang="en-US"/>
              <a:t>a</a:t>
            </a:r>
            <a:r>
              <a:rPr lang="en-US"/>
              <a:t> be the domain of an attribute </a:t>
            </a:r>
            <a:r>
              <a:rPr i="1" lang="en-US"/>
              <a:t>a</a:t>
            </a:r>
            <a:endParaRPr i="1"/>
          </a:p>
          <a:p>
            <a:pPr indent="-285750" lvl="1" marL="742950" rtl="0" algn="l">
              <a:lnSpc>
                <a:spcPct val="90000"/>
              </a:lnSpc>
              <a:spcBef>
                <a:spcPts val="400"/>
              </a:spcBef>
              <a:spcAft>
                <a:spcPts val="0"/>
              </a:spcAft>
              <a:buSzPts val="1400"/>
              <a:buChar char="❑"/>
            </a:pPr>
            <a:r>
              <a:rPr lang="en-US"/>
              <a:t>We partition</a:t>
            </a:r>
            <a:r>
              <a:rPr i="1" lang="en-US"/>
              <a:t> D</a:t>
            </a:r>
            <a:r>
              <a:rPr baseline="-25000" i="1" lang="en-US"/>
              <a:t>a</a:t>
            </a:r>
            <a:r>
              <a:rPr lang="en-US"/>
              <a:t> into </a:t>
            </a:r>
            <a:r>
              <a:rPr i="1" lang="en-US"/>
              <a:t>n</a:t>
            </a:r>
            <a:r>
              <a:rPr lang="en-US"/>
              <a:t> nonempty sub-domains </a:t>
            </a:r>
            <a:r>
              <a:rPr i="1" lang="en-US"/>
              <a:t>d</a:t>
            </a:r>
            <a:r>
              <a:rPr baseline="-25000" lang="en-US"/>
              <a:t>1</a:t>
            </a:r>
            <a:r>
              <a:rPr i="1" lang="en-US"/>
              <a:t>, d</a:t>
            </a:r>
            <a:r>
              <a:rPr baseline="-25000" lang="en-US"/>
              <a:t>2</a:t>
            </a:r>
            <a:r>
              <a:rPr i="1" lang="en-US"/>
              <a:t>, ..., d</a:t>
            </a:r>
            <a:r>
              <a:rPr baseline="-25000" i="1" lang="en-US"/>
              <a:t>n</a:t>
            </a:r>
            <a:endParaRPr baseline="-25000" i="1"/>
          </a:p>
          <a:p>
            <a:pPr indent="-285750" lvl="1" marL="742950" rtl="0" algn="l">
              <a:lnSpc>
                <a:spcPct val="90000"/>
              </a:lnSpc>
              <a:spcBef>
                <a:spcPts val="400"/>
              </a:spcBef>
              <a:spcAft>
                <a:spcPts val="0"/>
              </a:spcAft>
              <a:buSzPts val="1400"/>
              <a:buChar char="❑"/>
            </a:pPr>
            <a:r>
              <a:rPr lang="en-US"/>
              <a:t>Example:</a:t>
            </a:r>
            <a:endParaRPr/>
          </a:p>
          <a:p>
            <a:pPr indent="-228600" lvl="2" marL="1143000" rtl="0" algn="l">
              <a:lnSpc>
                <a:spcPct val="90000"/>
              </a:lnSpc>
              <a:spcBef>
                <a:spcPts val="360"/>
              </a:spcBef>
              <a:spcAft>
                <a:spcPts val="0"/>
              </a:spcAft>
              <a:buSzPts val="1260"/>
              <a:buChar char="■"/>
            </a:pPr>
            <a:r>
              <a:rPr lang="en-US"/>
              <a:t>Attribute “weight”, with domain [0..200] in kilograms, can be partitioned into </a:t>
            </a:r>
            <a:r>
              <a:rPr i="1" lang="en-US"/>
              <a:t>n</a:t>
            </a:r>
            <a:r>
              <a:rPr lang="en-US"/>
              <a:t>=40 sub-domains [0..5), [5..10), …, [190..195), [195..200]</a:t>
            </a:r>
            <a:endParaRPr sz="1617"/>
          </a:p>
          <a:p>
            <a:pPr indent="-342900" lvl="0" marL="342900" rtl="0" algn="l">
              <a:lnSpc>
                <a:spcPct val="90000"/>
              </a:lnSpc>
              <a:spcBef>
                <a:spcPts val="480"/>
              </a:spcBef>
              <a:spcAft>
                <a:spcPts val="0"/>
              </a:spcAft>
              <a:buSzPts val="1680"/>
              <a:buChar char="■"/>
            </a:pPr>
            <a:r>
              <a:rPr lang="en-US"/>
              <a:t>Exploitation by peers</a:t>
            </a:r>
            <a:endParaRPr/>
          </a:p>
          <a:p>
            <a:pPr indent="-285750" lvl="1" marL="742950" rtl="0" algn="l">
              <a:lnSpc>
                <a:spcPct val="90000"/>
              </a:lnSpc>
              <a:spcBef>
                <a:spcPts val="400"/>
              </a:spcBef>
              <a:spcAft>
                <a:spcPts val="0"/>
              </a:spcAft>
              <a:buSzPts val="1400"/>
              <a:buChar char="❑"/>
            </a:pPr>
            <a:r>
              <a:rPr lang="en-US"/>
              <a:t>All peers know the sub-domains of each attribute</a:t>
            </a:r>
            <a:endParaRPr sz="984"/>
          </a:p>
          <a:p>
            <a:pPr indent="-285750" lvl="1" marL="742950" rtl="0" algn="l">
              <a:lnSpc>
                <a:spcPct val="90000"/>
              </a:lnSpc>
              <a:spcBef>
                <a:spcPts val="400"/>
              </a:spcBef>
              <a:spcAft>
                <a:spcPts val="0"/>
              </a:spcAft>
              <a:buSzPts val="1400"/>
              <a:buChar char="❑"/>
            </a:pPr>
            <a:r>
              <a:rPr lang="en-US"/>
              <a:t>Thus, each peer can locally execute the following function: </a:t>
            </a:r>
            <a:endParaRPr/>
          </a:p>
          <a:p>
            <a:pPr indent="-228600" lvl="2" marL="1143000" rtl="0" algn="l">
              <a:lnSpc>
                <a:spcPct val="90000"/>
              </a:lnSpc>
              <a:spcBef>
                <a:spcPts val="360"/>
              </a:spcBef>
              <a:spcAft>
                <a:spcPts val="0"/>
              </a:spcAft>
              <a:buSzPts val="1260"/>
              <a:buChar char="■"/>
            </a:pPr>
            <a:r>
              <a:rPr i="1" lang="en-US"/>
              <a:t>sd</a:t>
            </a:r>
            <a:r>
              <a:rPr lang="en-US"/>
              <a:t>(</a:t>
            </a:r>
            <a:r>
              <a:rPr i="1" lang="en-US"/>
              <a:t>a, v</a:t>
            </a:r>
            <a:r>
              <a:rPr lang="en-US"/>
              <a:t>) : returns the sub-domain of attribute </a:t>
            </a:r>
            <a:r>
              <a:rPr i="1" lang="en-US"/>
              <a:t>a</a:t>
            </a:r>
            <a:r>
              <a:rPr lang="en-US"/>
              <a:t> to which value </a:t>
            </a:r>
            <a:r>
              <a:rPr i="1" lang="en-US"/>
              <a:t>v</a:t>
            </a:r>
            <a:r>
              <a:rPr lang="en-US"/>
              <a:t> belongs</a:t>
            </a:r>
            <a:endParaRPr/>
          </a:p>
        </p:txBody>
      </p:sp>
      <p:sp>
        <p:nvSpPr>
          <p:cNvPr id="395" name="Google Shape;395;p3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96" name="Google Shape;396;p3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Attribute-Value Storage (cont’d)</a:t>
            </a:r>
            <a:endParaRPr/>
          </a:p>
        </p:txBody>
      </p:sp>
      <p:sp>
        <p:nvSpPr>
          <p:cNvPr id="403" name="Google Shape;403;p39"/>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Let </a:t>
            </a:r>
            <a:endParaRPr/>
          </a:p>
          <a:p>
            <a:pPr indent="-285750" lvl="1" marL="742950" rtl="0" algn="l">
              <a:spcBef>
                <a:spcPts val="400"/>
              </a:spcBef>
              <a:spcAft>
                <a:spcPts val="0"/>
              </a:spcAft>
              <a:buSzPts val="1400"/>
              <a:buChar char="❑"/>
            </a:pPr>
            <a:r>
              <a:rPr i="1" lang="en-US"/>
              <a:t>R</a:t>
            </a:r>
            <a:r>
              <a:rPr lang="en-US"/>
              <a:t>(</a:t>
            </a:r>
            <a:r>
              <a:rPr i="1" lang="en-US"/>
              <a:t>a</a:t>
            </a:r>
            <a:r>
              <a:rPr baseline="-25000" lang="en-US"/>
              <a:t>1</a:t>
            </a:r>
            <a:r>
              <a:rPr lang="en-US"/>
              <a:t>, </a:t>
            </a:r>
            <a:r>
              <a:rPr i="1" lang="en-US"/>
              <a:t>a</a:t>
            </a:r>
            <a:r>
              <a:rPr baseline="-25000" lang="en-US"/>
              <a:t>2</a:t>
            </a:r>
            <a:r>
              <a:rPr lang="en-US"/>
              <a:t>, …, </a:t>
            </a:r>
            <a:r>
              <a:rPr i="1" lang="en-US"/>
              <a:t>a</a:t>
            </a:r>
            <a:r>
              <a:rPr baseline="-25000" i="1" lang="en-US"/>
              <a:t>m</a:t>
            </a:r>
            <a:r>
              <a:rPr lang="en-US"/>
              <a:t>) be a relation</a:t>
            </a:r>
            <a:endParaRPr/>
          </a:p>
          <a:p>
            <a:pPr indent="-285750" lvl="1" marL="742950" rtl="0" algn="l">
              <a:spcBef>
                <a:spcPts val="400"/>
              </a:spcBef>
              <a:spcAft>
                <a:spcPts val="0"/>
              </a:spcAft>
              <a:buSzPts val="1400"/>
              <a:buChar char="❑"/>
            </a:pPr>
            <a:r>
              <a:rPr i="1" lang="en-US"/>
              <a:t>t</a:t>
            </a:r>
            <a:r>
              <a:rPr lang="en-US"/>
              <a:t> 〈</a:t>
            </a:r>
            <a:r>
              <a:rPr i="1" lang="en-US"/>
              <a:t>v</a:t>
            </a:r>
            <a:r>
              <a:rPr baseline="-25000" lang="en-US"/>
              <a:t>1</a:t>
            </a:r>
            <a:r>
              <a:rPr lang="en-US"/>
              <a:t>, </a:t>
            </a:r>
            <a:r>
              <a:rPr i="1" lang="en-US"/>
              <a:t>v</a:t>
            </a:r>
            <a:r>
              <a:rPr baseline="-25000" lang="en-US"/>
              <a:t>2</a:t>
            </a:r>
            <a:r>
              <a:rPr lang="en-US"/>
              <a:t>, …, </a:t>
            </a:r>
            <a:r>
              <a:rPr i="1" lang="en-US"/>
              <a:t>v</a:t>
            </a:r>
            <a:r>
              <a:rPr baseline="-25000" i="1" lang="en-US"/>
              <a:t>m</a:t>
            </a:r>
            <a:r>
              <a:rPr lang="en-US"/>
              <a:t>〉 be a tuple of </a:t>
            </a:r>
            <a:r>
              <a:rPr i="1" lang="en-US"/>
              <a:t>R</a:t>
            </a:r>
            <a:endParaRPr/>
          </a:p>
          <a:p>
            <a:pPr indent="-285750" lvl="1" marL="742950" rtl="0" algn="l">
              <a:spcBef>
                <a:spcPts val="400"/>
              </a:spcBef>
              <a:spcAft>
                <a:spcPts val="0"/>
              </a:spcAft>
              <a:buSzPts val="1400"/>
              <a:buChar char="❑"/>
            </a:pPr>
            <a:r>
              <a:rPr i="1" lang="en-US"/>
              <a:t>ts_key</a:t>
            </a:r>
            <a:r>
              <a:rPr baseline="-25000" i="1" lang="en-US"/>
              <a:t>t</a:t>
            </a:r>
            <a:r>
              <a:rPr i="1" lang="en-US"/>
              <a:t> </a:t>
            </a:r>
            <a:r>
              <a:rPr lang="en-US"/>
              <a:t>: the key used for storing tuple </a:t>
            </a:r>
            <a:r>
              <a:rPr i="1" lang="en-US"/>
              <a:t>t </a:t>
            </a:r>
            <a:r>
              <a:rPr lang="en-US"/>
              <a:t>in the DHT, i.e. </a:t>
            </a:r>
            <a:r>
              <a:rPr i="1" lang="en-US"/>
              <a:t>h</a:t>
            </a:r>
            <a:r>
              <a:rPr lang="en-US"/>
              <a:t>(</a:t>
            </a:r>
            <a:r>
              <a:rPr i="1" lang="en-US"/>
              <a:t>R</a:t>
            </a:r>
            <a:r>
              <a:rPr lang="en-US"/>
              <a:t>, </a:t>
            </a:r>
            <a:r>
              <a:rPr i="1" lang="en-US"/>
              <a:t>v</a:t>
            </a:r>
            <a:r>
              <a:rPr baseline="-25000" lang="en-US"/>
              <a:t>1</a:t>
            </a:r>
            <a:r>
              <a:rPr lang="en-US"/>
              <a:t>);</a:t>
            </a:r>
            <a:endParaRPr/>
          </a:p>
          <a:p>
            <a:pPr indent="-342900" lvl="0" marL="342900" rtl="0" algn="l">
              <a:spcBef>
                <a:spcPts val="480"/>
              </a:spcBef>
              <a:spcAft>
                <a:spcPts val="0"/>
              </a:spcAft>
              <a:buClr>
                <a:srgbClr val="8C3C14"/>
              </a:buClr>
              <a:buSzPts val="1680"/>
              <a:buChar char="■"/>
            </a:pPr>
            <a:r>
              <a:rPr lang="en-US"/>
              <a:t>For storing the value </a:t>
            </a:r>
            <a:r>
              <a:rPr i="1" lang="en-US"/>
              <a:t>v</a:t>
            </a:r>
            <a:r>
              <a:rPr baseline="-25000" lang="en-US"/>
              <a:t>2</a:t>
            </a:r>
            <a:r>
              <a:rPr lang="en-US"/>
              <a:t> of attribute </a:t>
            </a:r>
            <a:r>
              <a:rPr i="1" lang="en-US"/>
              <a:t>a</a:t>
            </a:r>
            <a:r>
              <a:rPr baseline="-25000" lang="en-US"/>
              <a:t>2</a:t>
            </a:r>
            <a:r>
              <a:rPr lang="en-US"/>
              <a:t>  in the DHT :</a:t>
            </a:r>
            <a:endParaRPr/>
          </a:p>
          <a:p>
            <a:pPr indent="-285750" lvl="1" marL="742950" rtl="0" algn="l">
              <a:spcBef>
                <a:spcPts val="400"/>
              </a:spcBef>
              <a:spcAft>
                <a:spcPts val="0"/>
              </a:spcAft>
              <a:buSzPts val="1400"/>
              <a:buChar char="❑"/>
            </a:pPr>
            <a:r>
              <a:rPr lang="en-US"/>
              <a:t>let  </a:t>
            </a:r>
            <a:r>
              <a:rPr i="1" lang="en-US"/>
              <a:t>d</a:t>
            </a:r>
            <a:r>
              <a:rPr baseline="-25000" i="1" lang="en-US"/>
              <a:t>i</a:t>
            </a:r>
            <a:r>
              <a:rPr i="1" lang="en-US"/>
              <a:t>  </a:t>
            </a:r>
            <a:r>
              <a:rPr lang="en-US"/>
              <a:t>be the sub-domain to which </a:t>
            </a:r>
            <a:r>
              <a:rPr i="1" lang="en-US"/>
              <a:t>v</a:t>
            </a:r>
            <a:r>
              <a:rPr baseline="-25000" lang="en-US"/>
              <a:t>2</a:t>
            </a:r>
            <a:r>
              <a:rPr lang="en-US"/>
              <a:t> belongs, i.e.  </a:t>
            </a:r>
            <a:r>
              <a:rPr i="1" lang="en-US"/>
              <a:t>d</a:t>
            </a:r>
            <a:r>
              <a:rPr baseline="-25000" i="1" lang="en-US"/>
              <a:t>i</a:t>
            </a:r>
            <a:r>
              <a:rPr i="1" lang="en-US"/>
              <a:t> </a:t>
            </a:r>
            <a:r>
              <a:rPr lang="en-US"/>
              <a:t>= </a:t>
            </a:r>
            <a:r>
              <a:rPr i="1" lang="en-US"/>
              <a:t>sd</a:t>
            </a:r>
            <a:r>
              <a:rPr lang="en-US"/>
              <a:t>(</a:t>
            </a:r>
            <a:r>
              <a:rPr i="1" lang="en-US"/>
              <a:t>a</a:t>
            </a:r>
            <a:r>
              <a:rPr baseline="-25000" lang="en-US"/>
              <a:t>2</a:t>
            </a:r>
            <a:r>
              <a:rPr lang="en-US"/>
              <a:t>, </a:t>
            </a:r>
            <a:r>
              <a:rPr i="1" lang="en-US"/>
              <a:t>v</a:t>
            </a:r>
            <a:r>
              <a:rPr baseline="-25000" lang="en-US"/>
              <a:t>2</a:t>
            </a:r>
            <a:r>
              <a:rPr lang="en-US"/>
              <a:t>); </a:t>
            </a:r>
            <a:endParaRPr/>
          </a:p>
          <a:p>
            <a:pPr indent="-285750" lvl="1" marL="742950" rtl="0" algn="l">
              <a:spcBef>
                <a:spcPts val="400"/>
              </a:spcBef>
              <a:spcAft>
                <a:spcPts val="0"/>
              </a:spcAft>
              <a:buSzPts val="1400"/>
              <a:buNone/>
            </a:pPr>
            <a:r>
              <a:rPr lang="en-US"/>
              <a:t>   		</a:t>
            </a:r>
            <a:r>
              <a:rPr i="1" lang="en-US"/>
              <a:t>avs_key </a:t>
            </a:r>
            <a:r>
              <a:rPr lang="en-US"/>
              <a:t>← </a:t>
            </a:r>
            <a:r>
              <a:rPr i="1" lang="en-US"/>
              <a:t>h</a:t>
            </a:r>
            <a:r>
              <a:rPr lang="en-US"/>
              <a:t>(</a:t>
            </a:r>
            <a:r>
              <a:rPr i="1" lang="en-US"/>
              <a:t>R</a:t>
            </a:r>
            <a:r>
              <a:rPr lang="en-US"/>
              <a:t>, </a:t>
            </a:r>
            <a:r>
              <a:rPr i="1" lang="en-US"/>
              <a:t>a</a:t>
            </a:r>
            <a:r>
              <a:rPr baseline="-25000" lang="en-US"/>
              <a:t>2</a:t>
            </a:r>
            <a:r>
              <a:rPr lang="en-US"/>
              <a:t>, </a:t>
            </a:r>
            <a:r>
              <a:rPr i="1" lang="en-US"/>
              <a:t>d</a:t>
            </a:r>
            <a:r>
              <a:rPr baseline="-25000" i="1" lang="en-US"/>
              <a:t>i</a:t>
            </a:r>
            <a:r>
              <a:rPr lang="en-US"/>
              <a:t>);</a:t>
            </a:r>
            <a:endParaRPr/>
          </a:p>
          <a:p>
            <a:pPr indent="-285750" lvl="1" marL="742950" rtl="0" algn="l">
              <a:spcBef>
                <a:spcPts val="400"/>
              </a:spcBef>
              <a:spcAft>
                <a:spcPts val="0"/>
              </a:spcAft>
              <a:buSzPts val="1400"/>
              <a:buNone/>
            </a:pPr>
            <a:r>
              <a:rPr lang="en-US"/>
              <a:t>   		put(</a:t>
            </a:r>
            <a:r>
              <a:rPr i="1" lang="en-US"/>
              <a:t>avs_key</a:t>
            </a:r>
            <a:r>
              <a:rPr lang="en-US"/>
              <a:t>, 〈</a:t>
            </a:r>
            <a:r>
              <a:rPr i="1" lang="en-US"/>
              <a:t>v</a:t>
            </a:r>
            <a:r>
              <a:rPr baseline="-25000" lang="en-US"/>
              <a:t>2</a:t>
            </a:r>
            <a:r>
              <a:rPr lang="en-US"/>
              <a:t> , </a:t>
            </a:r>
            <a:r>
              <a:rPr i="1" lang="en-US"/>
              <a:t>ts_key</a:t>
            </a:r>
            <a:r>
              <a:rPr baseline="-25000" i="1" lang="en-US"/>
              <a:t>t</a:t>
            </a:r>
            <a:r>
              <a:rPr lang="en-US"/>
              <a:t>〉);</a:t>
            </a:r>
            <a:endParaRPr/>
          </a:p>
          <a:p>
            <a:pPr indent="-342900" lvl="0" marL="342900" rtl="0" algn="l">
              <a:spcBef>
                <a:spcPts val="480"/>
              </a:spcBef>
              <a:spcAft>
                <a:spcPts val="0"/>
              </a:spcAft>
              <a:buClr>
                <a:srgbClr val="8C3C14"/>
              </a:buClr>
              <a:buSzPts val="1680"/>
              <a:buChar char="■"/>
            </a:pPr>
            <a:r>
              <a:rPr lang="en-US"/>
              <a:t>Two important features:</a:t>
            </a:r>
            <a:endParaRPr/>
          </a:p>
          <a:p>
            <a:pPr indent="-457177" lvl="1" marL="914353" rtl="0" algn="l">
              <a:spcBef>
                <a:spcPts val="400"/>
              </a:spcBef>
              <a:spcAft>
                <a:spcPts val="0"/>
              </a:spcAft>
              <a:buSzPts val="1400"/>
              <a:buFont typeface="Arial"/>
              <a:buAutoNum type="arabicPeriod"/>
            </a:pPr>
            <a:r>
              <a:rPr lang="en-US"/>
              <a:t>After retrieving an attribute value, we are able to retrieve its entire tuple</a:t>
            </a:r>
            <a:endParaRPr/>
          </a:p>
          <a:p>
            <a:pPr indent="-457177" lvl="1" marL="914353" rtl="0" algn="l">
              <a:spcBef>
                <a:spcPts val="400"/>
              </a:spcBef>
              <a:spcAft>
                <a:spcPts val="0"/>
              </a:spcAft>
              <a:buSzPts val="1400"/>
              <a:buFont typeface="Arial"/>
              <a:buAutoNum type="arabicPeriod"/>
            </a:pPr>
            <a:r>
              <a:rPr lang="en-US"/>
              <a:t>The values that are “relatively close” are stored at the same peer</a:t>
            </a:r>
            <a:endParaRPr/>
          </a:p>
        </p:txBody>
      </p:sp>
      <p:sp>
        <p:nvSpPr>
          <p:cNvPr id="404" name="Google Shape;404;p3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05" name="Google Shape;405;p3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Motivations</a:t>
            </a:r>
            <a:endParaRPr/>
          </a:p>
        </p:txBody>
      </p:sp>
      <p:sp>
        <p:nvSpPr>
          <p:cNvPr id="101" name="Google Shape;101;p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968"/>
              <a:buChar char="■"/>
            </a:pPr>
            <a:r>
              <a:rPr lang="en-US" sz="2812"/>
              <a:t>P2P systems</a:t>
            </a:r>
            <a:endParaRPr/>
          </a:p>
          <a:p>
            <a:pPr indent="-285750" lvl="1" marL="742950" rtl="0" algn="l">
              <a:spcBef>
                <a:spcPts val="478"/>
              </a:spcBef>
              <a:spcAft>
                <a:spcPts val="0"/>
              </a:spcAft>
              <a:buSzPts val="1674"/>
              <a:buChar char="❑"/>
            </a:pPr>
            <a:r>
              <a:rPr lang="en-US" sz="2391"/>
              <a:t>Each peer can have same functionality</a:t>
            </a:r>
            <a:endParaRPr/>
          </a:p>
          <a:p>
            <a:pPr indent="-285750" lvl="1" marL="742950" rtl="0" algn="l">
              <a:spcBef>
                <a:spcPts val="478"/>
              </a:spcBef>
              <a:spcAft>
                <a:spcPts val="0"/>
              </a:spcAft>
              <a:buSzPts val="1674"/>
              <a:buChar char="❑"/>
            </a:pPr>
            <a:r>
              <a:rPr lang="en-US" sz="2391"/>
              <a:t>Decentralized control, large scale</a:t>
            </a:r>
            <a:endParaRPr/>
          </a:p>
          <a:p>
            <a:pPr indent="-285750" lvl="1" marL="742950" rtl="0" algn="l">
              <a:spcBef>
                <a:spcPts val="478"/>
              </a:spcBef>
              <a:spcAft>
                <a:spcPts val="0"/>
              </a:spcAft>
              <a:buSzPts val="1674"/>
              <a:buChar char="❑"/>
            </a:pPr>
            <a:r>
              <a:rPr lang="en-US" sz="2391"/>
              <a:t>Low-level, simple services</a:t>
            </a:r>
            <a:endParaRPr/>
          </a:p>
          <a:p>
            <a:pPr indent="-228600" lvl="2" marL="1143000" rtl="0" algn="l">
              <a:spcBef>
                <a:spcPts val="394"/>
              </a:spcBef>
              <a:spcAft>
                <a:spcPts val="0"/>
              </a:spcAft>
              <a:buSzPts val="1378"/>
              <a:buChar char="■"/>
            </a:pPr>
            <a:r>
              <a:rPr lang="en-US" sz="1969"/>
              <a:t>File sharing, computation sharing, com. sharing</a:t>
            </a:r>
            <a:endParaRPr/>
          </a:p>
          <a:p>
            <a:pPr indent="-342900" lvl="0" marL="342900" rtl="0" algn="l">
              <a:spcBef>
                <a:spcPts val="562"/>
              </a:spcBef>
              <a:spcAft>
                <a:spcPts val="0"/>
              </a:spcAft>
              <a:buClr>
                <a:srgbClr val="8C3C14"/>
              </a:buClr>
              <a:buSzPts val="1968"/>
              <a:buChar char="■"/>
            </a:pPr>
            <a:r>
              <a:rPr lang="en-US" sz="2812"/>
              <a:t>Traditional distributed DBMSs</a:t>
            </a:r>
            <a:endParaRPr/>
          </a:p>
          <a:p>
            <a:pPr indent="-285750" lvl="1" marL="742950" rtl="0" algn="l">
              <a:spcBef>
                <a:spcPts val="478"/>
              </a:spcBef>
              <a:spcAft>
                <a:spcPts val="0"/>
              </a:spcAft>
              <a:buSzPts val="1674"/>
              <a:buChar char="❑"/>
            </a:pPr>
            <a:r>
              <a:rPr lang="en-US" sz="2391"/>
              <a:t>High-level data management services</a:t>
            </a:r>
            <a:endParaRPr/>
          </a:p>
          <a:p>
            <a:pPr indent="-228600" lvl="2" marL="1143000" rtl="0" algn="l">
              <a:spcBef>
                <a:spcPts val="394"/>
              </a:spcBef>
              <a:spcAft>
                <a:spcPts val="0"/>
              </a:spcAft>
              <a:buSzPts val="1378"/>
              <a:buChar char="■"/>
            </a:pPr>
            <a:r>
              <a:rPr lang="en-US" sz="1969"/>
              <a:t>queries, transactions, consistency, security, etc.</a:t>
            </a:r>
            <a:endParaRPr/>
          </a:p>
          <a:p>
            <a:pPr indent="-285750" lvl="1" marL="742950" rtl="0" algn="l">
              <a:spcBef>
                <a:spcPts val="478"/>
              </a:spcBef>
              <a:spcAft>
                <a:spcPts val="0"/>
              </a:spcAft>
              <a:buSzPts val="1674"/>
              <a:buChar char="❑"/>
            </a:pPr>
            <a:r>
              <a:rPr lang="en-US" sz="2391"/>
              <a:t>Centralized control, limited scale</a:t>
            </a:r>
            <a:endParaRPr/>
          </a:p>
          <a:p>
            <a:pPr indent="-342900" lvl="0" marL="342900" rtl="0" algn="l">
              <a:spcBef>
                <a:spcPts val="562"/>
              </a:spcBef>
              <a:spcAft>
                <a:spcPts val="0"/>
              </a:spcAft>
              <a:buClr>
                <a:srgbClr val="8C3C14"/>
              </a:buClr>
              <a:buSzPts val="1968"/>
              <a:buChar char="■"/>
            </a:pPr>
            <a:r>
              <a:rPr lang="en-US" sz="2812"/>
              <a:t>P2P + distributed database </a:t>
            </a:r>
            <a:endParaRPr/>
          </a:p>
          <a:p>
            <a:pPr indent="-285750" lvl="1" marL="742950" rtl="0" algn="l">
              <a:spcBef>
                <a:spcPts val="478"/>
              </a:spcBef>
              <a:spcAft>
                <a:spcPts val="0"/>
              </a:spcAft>
              <a:buSzPts val="1674"/>
              <a:buChar char="❑"/>
            </a:pPr>
            <a:r>
              <a:rPr lang="en-US" sz="2391"/>
              <a:t>Why? How?</a:t>
            </a:r>
            <a:endParaRPr/>
          </a:p>
          <a:p>
            <a:pPr indent="-217906" lvl="0" marL="342900" rtl="0" algn="l">
              <a:spcBef>
                <a:spcPts val="562"/>
              </a:spcBef>
              <a:spcAft>
                <a:spcPts val="0"/>
              </a:spcAft>
              <a:buClr>
                <a:srgbClr val="8C3C14"/>
              </a:buClr>
              <a:buSzPts val="1968"/>
              <a:buNone/>
            </a:pPr>
            <a:r>
              <a:t/>
            </a:r>
            <a:endParaRPr sz="2812"/>
          </a:p>
        </p:txBody>
      </p:sp>
      <p:sp>
        <p:nvSpPr>
          <p:cNvPr id="102" name="Google Shape;102;p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03" name="Google Shape;103;p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DHTop</a:t>
            </a:r>
            <a:endParaRPr/>
          </a:p>
        </p:txBody>
      </p:sp>
      <p:sp>
        <p:nvSpPr>
          <p:cNvPr id="411" name="Google Shape;411;p40"/>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1680"/>
              <a:buChar char="■"/>
            </a:pPr>
            <a:r>
              <a:rPr lang="en-US"/>
              <a:t>Two phases, executed by the peer where </a:t>
            </a:r>
            <a:r>
              <a:rPr i="1" lang="en-US"/>
              <a:t>Q</a:t>
            </a:r>
            <a:r>
              <a:rPr lang="en-US"/>
              <a:t> is originated</a:t>
            </a:r>
            <a:endParaRPr/>
          </a:p>
          <a:p>
            <a:pPr indent="-342882" lvl="0" marL="342882" rtl="0" algn="l">
              <a:spcBef>
                <a:spcPts val="480"/>
              </a:spcBef>
              <a:spcAft>
                <a:spcPts val="0"/>
              </a:spcAft>
              <a:buSzPts val="1680"/>
              <a:buChar char="■"/>
            </a:pPr>
            <a:r>
              <a:rPr lang="en-US"/>
              <a:t>Phase 1: Prepare ordered lists of attributes’ sub-domains </a:t>
            </a:r>
            <a:endParaRPr/>
          </a:p>
          <a:p>
            <a:pPr indent="-285750" lvl="1" marL="857206" rtl="0" algn="l">
              <a:spcBef>
                <a:spcPts val="400"/>
              </a:spcBef>
              <a:spcAft>
                <a:spcPts val="0"/>
              </a:spcAft>
              <a:buSzPts val="1400"/>
              <a:buChar char="❑"/>
            </a:pPr>
            <a:r>
              <a:rPr lang="en-US"/>
              <a:t>For each scoring attribute </a:t>
            </a:r>
            <a:r>
              <a:rPr i="1" lang="en-US"/>
              <a:t>a</a:t>
            </a:r>
            <a:r>
              <a:rPr lang="en-US"/>
              <a:t> :</a:t>
            </a:r>
            <a:endParaRPr/>
          </a:p>
          <a:p>
            <a:pPr indent="-228600" lvl="2" marL="1200088" rtl="0" algn="l">
              <a:spcBef>
                <a:spcPts val="360"/>
              </a:spcBef>
              <a:spcAft>
                <a:spcPts val="0"/>
              </a:spcAft>
              <a:buSzPts val="1260"/>
              <a:buChar char="■"/>
            </a:pPr>
            <a:r>
              <a:rPr lang="en-US"/>
              <a:t>Step 1: create a list of </a:t>
            </a:r>
            <a:r>
              <a:rPr i="1" lang="en-US"/>
              <a:t>a</a:t>
            </a:r>
            <a:r>
              <a:rPr lang="en-US"/>
              <a:t>’s  sub-domains, denoted by </a:t>
            </a:r>
            <a:r>
              <a:rPr i="1" lang="en-US"/>
              <a:t>L</a:t>
            </a:r>
            <a:r>
              <a:rPr baseline="-25000" i="1" lang="en-US"/>
              <a:t>a</a:t>
            </a:r>
            <a:r>
              <a:rPr lang="en-US"/>
              <a:t> </a:t>
            </a:r>
            <a:endParaRPr/>
          </a:p>
          <a:p>
            <a:pPr indent="-228600" lvl="2" marL="1200088" rtl="0" algn="l">
              <a:spcBef>
                <a:spcPts val="360"/>
              </a:spcBef>
              <a:spcAft>
                <a:spcPts val="0"/>
              </a:spcAft>
              <a:buSzPts val="1260"/>
              <a:buChar char="■"/>
            </a:pPr>
            <a:r>
              <a:rPr lang="en-US"/>
              <a:t>Step 2: remove useless sub-domains by considering </a:t>
            </a:r>
            <a:r>
              <a:rPr i="1" lang="en-US"/>
              <a:t>Q</a:t>
            </a:r>
            <a:r>
              <a:rPr lang="en-US"/>
              <a:t>’s conditions</a:t>
            </a:r>
            <a:endParaRPr/>
          </a:p>
          <a:p>
            <a:pPr indent="-228600" lvl="3" marL="1600118" rtl="0" algn="l">
              <a:spcBef>
                <a:spcPts val="323"/>
              </a:spcBef>
              <a:spcAft>
                <a:spcPts val="0"/>
              </a:spcAft>
              <a:buSzPts val="1132"/>
              <a:buChar char="❑"/>
            </a:pPr>
            <a:r>
              <a:rPr lang="en-US" sz="1617"/>
              <a:t>E.g. condition </a:t>
            </a:r>
            <a:r>
              <a:rPr i="1" lang="en-US" sz="1617"/>
              <a:t>a = c</a:t>
            </a:r>
            <a:r>
              <a:rPr lang="en-US" sz="1617"/>
              <a:t> , remove all sub-domains except sub-domain of </a:t>
            </a:r>
            <a:r>
              <a:rPr i="1" lang="en-US" sz="1617"/>
              <a:t>c</a:t>
            </a:r>
            <a:endParaRPr/>
          </a:p>
          <a:p>
            <a:pPr indent="-228600" lvl="2" marL="1200088" rtl="0" algn="l">
              <a:spcBef>
                <a:spcPts val="360"/>
              </a:spcBef>
              <a:spcAft>
                <a:spcPts val="0"/>
              </a:spcAft>
              <a:buSzPts val="1260"/>
              <a:buChar char="■"/>
            </a:pPr>
            <a:r>
              <a:rPr lang="en-US"/>
              <a:t>Step 3: </a:t>
            </a:r>
            <a:r>
              <a:rPr i="1" lang="en-US"/>
              <a:t>s</a:t>
            </a:r>
            <a:r>
              <a:rPr lang="en-US"/>
              <a:t>ort </a:t>
            </a:r>
            <a:r>
              <a:rPr i="1" lang="en-US"/>
              <a:t>L</a:t>
            </a:r>
            <a:r>
              <a:rPr baseline="-25000" i="1" lang="en-US"/>
              <a:t>a</a:t>
            </a:r>
            <a:r>
              <a:rPr lang="en-US"/>
              <a:t> according to the positive impact of its sub-domains on the scoring function</a:t>
            </a:r>
            <a:endParaRPr/>
          </a:p>
        </p:txBody>
      </p:sp>
      <p:sp>
        <p:nvSpPr>
          <p:cNvPr id="412" name="Google Shape;412;p4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13" name="Google Shape;413;p4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DHTop (cont’d)</a:t>
            </a:r>
            <a:endParaRPr/>
          </a:p>
        </p:txBody>
      </p:sp>
      <p:sp>
        <p:nvSpPr>
          <p:cNvPr id="420" name="Google Shape;420;p41"/>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fontScale="85000" lnSpcReduction="20000"/>
          </a:bodyPr>
          <a:lstStyle/>
          <a:p>
            <a:pPr indent="-533372" lvl="0" marL="533372" rtl="0" algn="l">
              <a:lnSpc>
                <a:spcPct val="110000"/>
              </a:lnSpc>
              <a:spcBef>
                <a:spcPts val="0"/>
              </a:spcBef>
              <a:spcAft>
                <a:spcPts val="0"/>
              </a:spcAft>
              <a:buSzPct val="70000"/>
              <a:buChar char="■"/>
            </a:pPr>
            <a:r>
              <a:rPr lang="en-US"/>
              <a:t>Phase 2: Continuously retrieve attribute values and their tuples until finding the </a:t>
            </a:r>
            <a:r>
              <a:rPr i="1" lang="en-US"/>
              <a:t>k</a:t>
            </a:r>
            <a:r>
              <a:rPr lang="en-US"/>
              <a:t> top tuples </a:t>
            </a:r>
            <a:endParaRPr/>
          </a:p>
          <a:p>
            <a:pPr indent="-457177" lvl="1" marL="914353" rtl="0" algn="l">
              <a:lnSpc>
                <a:spcPct val="110000"/>
              </a:lnSpc>
              <a:spcBef>
                <a:spcPts val="422"/>
              </a:spcBef>
              <a:spcAft>
                <a:spcPts val="0"/>
              </a:spcAft>
              <a:buSzPct val="70000"/>
              <a:buChar char="❑"/>
            </a:pPr>
            <a:r>
              <a:rPr lang="en-US"/>
              <a:t>For each scoring attribute </a:t>
            </a:r>
            <a:r>
              <a:rPr i="1" lang="en-US"/>
              <a:t>a</a:t>
            </a:r>
            <a:r>
              <a:rPr lang="en-US"/>
              <a:t> do in parallel</a:t>
            </a:r>
            <a:endParaRPr/>
          </a:p>
          <a:p>
            <a:pPr indent="-380980" lvl="2" marL="1295334" rtl="0" algn="l">
              <a:lnSpc>
                <a:spcPct val="110000"/>
              </a:lnSpc>
              <a:spcBef>
                <a:spcPts val="422"/>
              </a:spcBef>
              <a:spcAft>
                <a:spcPts val="0"/>
              </a:spcAft>
              <a:buSzPct val="70000"/>
              <a:buNone/>
            </a:pPr>
            <a:r>
              <a:rPr i="1" lang="en-US"/>
              <a:t>   i</a:t>
            </a:r>
            <a:r>
              <a:rPr lang="en-US"/>
              <a:t>=1</a:t>
            </a:r>
            <a:endParaRPr/>
          </a:p>
          <a:p>
            <a:pPr indent="-380980" lvl="2" marL="1295334" rtl="0" algn="l">
              <a:lnSpc>
                <a:spcPct val="110000"/>
              </a:lnSpc>
              <a:spcBef>
                <a:spcPts val="422"/>
              </a:spcBef>
              <a:spcAft>
                <a:spcPts val="0"/>
              </a:spcAft>
              <a:buSzPct val="70000"/>
              <a:buNone/>
            </a:pPr>
            <a:r>
              <a:rPr lang="en-US"/>
              <a:t>   Repeat</a:t>
            </a:r>
            <a:endParaRPr/>
          </a:p>
          <a:p>
            <a:pPr indent="-342917" lvl="3" marL="1714412" rtl="0" algn="l">
              <a:lnSpc>
                <a:spcPct val="110000"/>
              </a:lnSpc>
              <a:spcBef>
                <a:spcPts val="422"/>
              </a:spcBef>
              <a:spcAft>
                <a:spcPts val="0"/>
              </a:spcAft>
              <a:buSzPct val="69999"/>
              <a:buFont typeface="Noto Sans Symbols"/>
              <a:buAutoNum type="arabicPeriod"/>
            </a:pPr>
            <a:r>
              <a:rPr lang="en-US" sz="1828"/>
              <a:t>Ask the peer </a:t>
            </a:r>
            <a:r>
              <a:rPr i="1" lang="en-US" sz="1828"/>
              <a:t>p</a:t>
            </a:r>
            <a:r>
              <a:rPr lang="en-US" sz="1828"/>
              <a:t> that maintains attribute values for </a:t>
            </a:r>
            <a:r>
              <a:rPr i="1" lang="en-US" sz="1828"/>
              <a:t>L</a:t>
            </a:r>
            <a:r>
              <a:rPr baseline="-25000" i="1" lang="en-US" sz="1828"/>
              <a:t>a</a:t>
            </a:r>
            <a:r>
              <a:rPr lang="en-US" sz="1828"/>
              <a:t>[</a:t>
            </a:r>
            <a:r>
              <a:rPr i="1" lang="en-US" sz="1828"/>
              <a:t>i</a:t>
            </a:r>
            <a:r>
              <a:rPr lang="en-US" sz="1828"/>
              <a:t>] (i.e. </a:t>
            </a:r>
            <a:r>
              <a:rPr i="1" lang="en-US" sz="1828"/>
              <a:t>i-</a:t>
            </a:r>
            <a:r>
              <a:rPr lang="en-US" sz="1828"/>
              <a:t>th sub-domain in the list) to return its attribute values in order of their positive impact on the scoring function</a:t>
            </a:r>
            <a:endParaRPr/>
          </a:p>
          <a:p>
            <a:pPr indent="-342917" lvl="3" marL="1714412" rtl="0" algn="l">
              <a:lnSpc>
                <a:spcPct val="110000"/>
              </a:lnSpc>
              <a:spcBef>
                <a:spcPts val="422"/>
              </a:spcBef>
              <a:spcAft>
                <a:spcPts val="0"/>
              </a:spcAft>
              <a:buSzPct val="69999"/>
              <a:buFont typeface="Noto Sans Symbols"/>
              <a:buAutoNum type="arabicPeriod"/>
            </a:pPr>
            <a:r>
              <a:rPr lang="en-US" sz="1828"/>
              <a:t>After receiving each attribute value </a:t>
            </a:r>
            <a:r>
              <a:rPr i="1" lang="en-US" sz="1828"/>
              <a:t>v</a:t>
            </a:r>
            <a:endParaRPr i="1" sz="1828"/>
          </a:p>
          <a:p>
            <a:pPr indent="-342920" lvl="4" marL="2171589" rtl="0" algn="l">
              <a:lnSpc>
                <a:spcPct val="110000"/>
              </a:lnSpc>
              <a:spcBef>
                <a:spcPts val="422"/>
              </a:spcBef>
              <a:spcAft>
                <a:spcPts val="0"/>
              </a:spcAft>
              <a:buSzPct val="75000"/>
              <a:buFont typeface="Courier New"/>
              <a:buChar char="o"/>
            </a:pPr>
            <a:r>
              <a:rPr lang="en-US" sz="1828"/>
              <a:t>Retrieve the entire tuple</a:t>
            </a:r>
            <a:endParaRPr i="1" sz="1828"/>
          </a:p>
          <a:p>
            <a:pPr indent="-342920" lvl="4" marL="2171589" rtl="0" algn="l">
              <a:lnSpc>
                <a:spcPct val="110000"/>
              </a:lnSpc>
              <a:spcBef>
                <a:spcPts val="422"/>
              </a:spcBef>
              <a:spcAft>
                <a:spcPts val="0"/>
              </a:spcAft>
              <a:buSzPct val="75000"/>
              <a:buFont typeface="Courier New"/>
              <a:buChar char="o"/>
            </a:pPr>
            <a:r>
              <a:rPr lang="en-US" sz="1828"/>
              <a:t>Check End-Condition: are there at least </a:t>
            </a:r>
            <a:r>
              <a:rPr i="1" lang="en-US" sz="1828"/>
              <a:t>k</a:t>
            </a:r>
            <a:r>
              <a:rPr lang="en-US" sz="1828"/>
              <a:t> tuples (among the retrieved tuples) whose scores are greater than the threshold?</a:t>
            </a:r>
            <a:endParaRPr/>
          </a:p>
          <a:p>
            <a:pPr indent="-342920" lvl="4" marL="2171589" rtl="0" algn="l">
              <a:lnSpc>
                <a:spcPct val="110000"/>
              </a:lnSpc>
              <a:spcBef>
                <a:spcPts val="422"/>
              </a:spcBef>
              <a:spcAft>
                <a:spcPts val="0"/>
              </a:spcAft>
              <a:buSzPct val="75000"/>
              <a:buFont typeface="Courier New"/>
              <a:buChar char="o"/>
            </a:pPr>
            <a:r>
              <a:rPr lang="en-US" sz="1828"/>
              <a:t>If end-condition holds, then exit</a:t>
            </a:r>
            <a:endParaRPr/>
          </a:p>
          <a:p>
            <a:pPr indent="-342917" lvl="3" marL="1714412" rtl="0" algn="l">
              <a:lnSpc>
                <a:spcPct val="110000"/>
              </a:lnSpc>
              <a:spcBef>
                <a:spcPts val="422"/>
              </a:spcBef>
              <a:spcAft>
                <a:spcPts val="0"/>
              </a:spcAft>
              <a:buSzPct val="69999"/>
              <a:buFont typeface="Noto Sans Symbols"/>
              <a:buAutoNum type="arabicPeriod"/>
            </a:pPr>
            <a:r>
              <a:rPr lang="en-US" sz="1828"/>
              <a:t>If all values maintained by </a:t>
            </a:r>
            <a:r>
              <a:rPr i="1" lang="en-US" sz="1828"/>
              <a:t>p </a:t>
            </a:r>
            <a:r>
              <a:rPr lang="en-US" sz="1828"/>
              <a:t>are received then</a:t>
            </a:r>
            <a:endParaRPr/>
          </a:p>
          <a:p>
            <a:pPr indent="-342920" lvl="4" marL="2171589" rtl="0" algn="l">
              <a:lnSpc>
                <a:spcPct val="110000"/>
              </a:lnSpc>
              <a:spcBef>
                <a:spcPts val="422"/>
              </a:spcBef>
              <a:spcAft>
                <a:spcPts val="0"/>
              </a:spcAft>
              <a:buSzPct val="75000"/>
              <a:buFont typeface="Courier New"/>
              <a:buChar char="o"/>
            </a:pPr>
            <a:r>
              <a:rPr i="1" lang="en-US" sz="1828"/>
              <a:t> i = i + 1</a:t>
            </a:r>
            <a:endParaRPr/>
          </a:p>
          <a:p>
            <a:pPr indent="-380980" lvl="2" marL="1295334" rtl="0" algn="l">
              <a:lnSpc>
                <a:spcPct val="110000"/>
              </a:lnSpc>
              <a:spcBef>
                <a:spcPts val="422"/>
              </a:spcBef>
              <a:spcAft>
                <a:spcPts val="0"/>
              </a:spcAft>
              <a:buSzPct val="70000"/>
              <a:buNone/>
            </a:pPr>
            <a:r>
              <a:rPr lang="en-US"/>
              <a:t>   Until</a:t>
            </a:r>
            <a:r>
              <a:rPr i="1" lang="en-US"/>
              <a:t> </a:t>
            </a:r>
            <a:r>
              <a:rPr lang="en-US"/>
              <a:t>(end-condition holds) or</a:t>
            </a:r>
            <a:r>
              <a:rPr i="1" lang="en-US"/>
              <a:t> </a:t>
            </a:r>
            <a:r>
              <a:rPr lang="en-US"/>
              <a:t>(</a:t>
            </a:r>
            <a:r>
              <a:rPr i="1" lang="en-US"/>
              <a:t>i</a:t>
            </a:r>
            <a:r>
              <a:rPr lang="en-US"/>
              <a:t> ≥ number of </a:t>
            </a:r>
            <a:r>
              <a:rPr i="1" lang="en-US"/>
              <a:t>a</a:t>
            </a:r>
            <a:r>
              <a:rPr lang="en-US"/>
              <a:t>’s sub-domains)</a:t>
            </a:r>
            <a:endParaRPr/>
          </a:p>
        </p:txBody>
      </p:sp>
      <p:sp>
        <p:nvSpPr>
          <p:cNvPr id="421" name="Google Shape;421;p4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22" name="Google Shape;422;p4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DHTop Threshold</a:t>
            </a:r>
            <a:endParaRPr/>
          </a:p>
        </p:txBody>
      </p:sp>
      <p:sp>
        <p:nvSpPr>
          <p:cNvPr id="428" name="Google Shape;428;p42"/>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1680"/>
              <a:buChar char="■"/>
            </a:pPr>
            <a:r>
              <a:rPr lang="en-US"/>
              <a:t>Let </a:t>
            </a:r>
            <a:r>
              <a:rPr i="1" lang="en-US"/>
              <a:t>a</a:t>
            </a:r>
            <a:r>
              <a:rPr baseline="-25000" lang="en-US"/>
              <a:t>1</a:t>
            </a:r>
            <a:r>
              <a:rPr lang="en-US"/>
              <a:t>,</a:t>
            </a:r>
            <a:r>
              <a:rPr i="1" lang="en-US"/>
              <a:t> a</a:t>
            </a:r>
            <a:r>
              <a:rPr baseline="-25000" lang="en-US"/>
              <a:t>2</a:t>
            </a:r>
            <a:r>
              <a:rPr lang="en-US"/>
              <a:t>,</a:t>
            </a:r>
            <a:r>
              <a:rPr i="1" lang="en-US"/>
              <a:t> </a:t>
            </a:r>
            <a:r>
              <a:rPr lang="en-US"/>
              <a:t>...,</a:t>
            </a:r>
            <a:r>
              <a:rPr i="1" lang="en-US"/>
              <a:t> a</a:t>
            </a:r>
            <a:r>
              <a:rPr baseline="-25000" i="1" lang="en-US"/>
              <a:t>m</a:t>
            </a:r>
            <a:r>
              <a:rPr baseline="-25000" lang="en-US"/>
              <a:t> </a:t>
            </a:r>
            <a:r>
              <a:rPr lang="en-US"/>
              <a:t>be the scoring attributes, and </a:t>
            </a:r>
            <a:r>
              <a:rPr i="1" lang="en-US"/>
              <a:t>v</a:t>
            </a:r>
            <a:r>
              <a:rPr baseline="-25000" lang="en-US"/>
              <a:t>1</a:t>
            </a:r>
            <a:r>
              <a:rPr lang="en-US"/>
              <a:t>,</a:t>
            </a:r>
            <a:r>
              <a:rPr i="1" lang="en-US"/>
              <a:t> v</a:t>
            </a:r>
            <a:r>
              <a:rPr baseline="-25000" lang="en-US"/>
              <a:t>2</a:t>
            </a:r>
            <a:r>
              <a:rPr lang="en-US"/>
              <a:t>, ...,</a:t>
            </a:r>
            <a:r>
              <a:rPr i="1" lang="en-US"/>
              <a:t> v</a:t>
            </a:r>
            <a:r>
              <a:rPr baseline="-25000" i="1" lang="en-US"/>
              <a:t>m</a:t>
            </a:r>
            <a:r>
              <a:rPr lang="en-US"/>
              <a:t> be the last values retrieved for them</a:t>
            </a:r>
            <a:endParaRPr/>
          </a:p>
          <a:p>
            <a:pPr indent="-342882" lvl="0" marL="342882" rtl="0" algn="l">
              <a:spcBef>
                <a:spcPts val="480"/>
              </a:spcBef>
              <a:spcAft>
                <a:spcPts val="0"/>
              </a:spcAft>
              <a:buSzPts val="1680"/>
              <a:buChar char="■"/>
            </a:pPr>
            <a:r>
              <a:rPr lang="en-US"/>
              <a:t>Let </a:t>
            </a:r>
            <a:r>
              <a:rPr i="1" lang="en-US"/>
              <a:t>f</a:t>
            </a:r>
            <a:r>
              <a:rPr lang="en-US"/>
              <a:t>  be the scoring function</a:t>
            </a:r>
            <a:endParaRPr/>
          </a:p>
          <a:p>
            <a:pPr indent="-342882" lvl="0" marL="342882" rtl="0" algn="l">
              <a:spcBef>
                <a:spcPts val="480"/>
              </a:spcBef>
              <a:spcAft>
                <a:spcPts val="0"/>
              </a:spcAft>
              <a:buSzPts val="1680"/>
              <a:buChar char="■"/>
            </a:pPr>
            <a:r>
              <a:rPr lang="en-US"/>
              <a:t>The threshold is δ = </a:t>
            </a:r>
            <a:r>
              <a:rPr i="1" lang="en-US"/>
              <a:t>f</a:t>
            </a:r>
            <a:r>
              <a:rPr lang="en-US"/>
              <a:t>(</a:t>
            </a:r>
            <a:r>
              <a:rPr i="1" lang="en-US"/>
              <a:t>v</a:t>
            </a:r>
            <a:r>
              <a:rPr baseline="-25000" lang="en-US"/>
              <a:t>1</a:t>
            </a:r>
            <a:r>
              <a:rPr lang="en-US"/>
              <a:t>,</a:t>
            </a:r>
            <a:r>
              <a:rPr i="1" lang="en-US"/>
              <a:t> v</a:t>
            </a:r>
            <a:r>
              <a:rPr baseline="-25000" lang="en-US"/>
              <a:t>2</a:t>
            </a:r>
            <a:r>
              <a:rPr lang="en-US"/>
              <a:t>,</a:t>
            </a:r>
            <a:r>
              <a:rPr i="1" lang="en-US"/>
              <a:t> </a:t>
            </a:r>
            <a:r>
              <a:rPr lang="en-US"/>
              <a:t>…,</a:t>
            </a:r>
            <a:r>
              <a:rPr i="1" lang="en-US"/>
              <a:t> v</a:t>
            </a:r>
            <a:r>
              <a:rPr baseline="-25000" i="1" lang="en-US"/>
              <a:t>m</a:t>
            </a:r>
            <a:r>
              <a:rPr lang="en-US"/>
              <a:t>) </a:t>
            </a:r>
            <a:endParaRPr/>
          </a:p>
          <a:p>
            <a:pPr indent="-236220" lvl="0" marL="342900" rtl="0" algn="l">
              <a:spcBef>
                <a:spcPts val="480"/>
              </a:spcBef>
              <a:spcAft>
                <a:spcPts val="0"/>
              </a:spcAft>
              <a:buClr>
                <a:srgbClr val="8C3C14"/>
              </a:buClr>
              <a:buSzPts val="1680"/>
              <a:buNone/>
            </a:pPr>
            <a:r>
              <a:t/>
            </a:r>
            <a:endParaRPr/>
          </a:p>
        </p:txBody>
      </p:sp>
      <p:sp>
        <p:nvSpPr>
          <p:cNvPr id="429" name="Google Shape;429;p4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30" name="Google Shape;430;p4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Top-k Query Processing in Unstructured Systems</a:t>
            </a:r>
            <a:endParaRPr/>
          </a:p>
        </p:txBody>
      </p:sp>
      <p:sp>
        <p:nvSpPr>
          <p:cNvPr id="436" name="Google Shape;436;p43"/>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Fully Decentralized (FD) algorithm</a:t>
            </a:r>
            <a:endParaRPr/>
          </a:p>
          <a:p>
            <a:pPr indent="-285750" lvl="1" marL="742950" rtl="0" algn="l">
              <a:spcBef>
                <a:spcPts val="400"/>
              </a:spcBef>
              <a:spcAft>
                <a:spcPts val="0"/>
              </a:spcAft>
              <a:buSzPts val="1400"/>
              <a:buChar char="❑"/>
            </a:pPr>
            <a:r>
              <a:rPr lang="en-US"/>
              <a:t>Fully decentralized query execution</a:t>
            </a:r>
            <a:endParaRPr/>
          </a:p>
          <a:p>
            <a:pPr indent="-285750" lvl="1" marL="742950" rtl="0" algn="l">
              <a:spcBef>
                <a:spcPts val="400"/>
              </a:spcBef>
              <a:spcAft>
                <a:spcPts val="0"/>
              </a:spcAft>
              <a:buSzPts val="1400"/>
              <a:buChar char="❑"/>
            </a:pPr>
            <a:r>
              <a:rPr lang="en-US"/>
              <a:t>No centralized information</a:t>
            </a:r>
            <a:endParaRPr/>
          </a:p>
          <a:p>
            <a:pPr indent="-285750" lvl="1" marL="742950" rtl="0" algn="l">
              <a:spcBef>
                <a:spcPts val="400"/>
              </a:spcBef>
              <a:spcAft>
                <a:spcPts val="0"/>
              </a:spcAft>
              <a:buSzPts val="1400"/>
              <a:buChar char="❑"/>
            </a:pPr>
            <a:r>
              <a:rPr lang="en-US"/>
              <a:t>Considers dynamicity of peers</a:t>
            </a:r>
            <a:endParaRPr/>
          </a:p>
          <a:p>
            <a:pPr indent="-285750" lvl="1" marL="742950" rtl="0" algn="l">
              <a:spcBef>
                <a:spcPts val="400"/>
              </a:spcBef>
              <a:spcAft>
                <a:spcPts val="0"/>
              </a:spcAft>
              <a:buSzPts val="1400"/>
              <a:buChar char="❑"/>
            </a:pPr>
            <a:r>
              <a:rPr lang="en-US"/>
              <a:t>Simple, efficient and fault-tolerant</a:t>
            </a:r>
            <a:endParaRPr/>
          </a:p>
          <a:p>
            <a:pPr indent="-228600" lvl="2" marL="1143000" rtl="0" algn="l">
              <a:spcBef>
                <a:spcPts val="360"/>
              </a:spcBef>
              <a:spcAft>
                <a:spcPts val="0"/>
              </a:spcAft>
              <a:buSzPts val="1260"/>
              <a:buChar char="■"/>
            </a:pPr>
            <a:r>
              <a:rPr lang="en-US"/>
              <a:t>Many optimizations possible</a:t>
            </a:r>
            <a:endParaRPr/>
          </a:p>
          <a:p>
            <a:pPr indent="-236220" lvl="0" marL="342900" rtl="0" algn="l">
              <a:spcBef>
                <a:spcPts val="480"/>
              </a:spcBef>
              <a:spcAft>
                <a:spcPts val="0"/>
              </a:spcAft>
              <a:buClr>
                <a:srgbClr val="8C3C14"/>
              </a:buClr>
              <a:buSzPts val="1680"/>
              <a:buNone/>
            </a:pPr>
            <a:r>
              <a:t/>
            </a:r>
            <a:endParaRPr/>
          </a:p>
        </p:txBody>
      </p:sp>
      <p:sp>
        <p:nvSpPr>
          <p:cNvPr id="437" name="Google Shape;437;p4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38" name="Google Shape;438;p4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FD Algorithm Overview</a:t>
            </a:r>
            <a:endParaRPr/>
          </a:p>
        </p:txBody>
      </p:sp>
      <p:sp>
        <p:nvSpPr>
          <p:cNvPr id="445" name="Google Shape;445;p4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61639" lvl="0" marL="361639" rtl="0" algn="l">
              <a:lnSpc>
                <a:spcPct val="90000"/>
              </a:lnSpc>
              <a:spcBef>
                <a:spcPts val="0"/>
              </a:spcBef>
              <a:spcAft>
                <a:spcPts val="0"/>
              </a:spcAft>
              <a:buSzPts val="2391"/>
              <a:buFont typeface="Arial"/>
              <a:buAutoNum type="arabicPeriod"/>
            </a:pPr>
            <a:r>
              <a:rPr lang="en-US" sz="2391"/>
              <a:t>Query Forward </a:t>
            </a:r>
            <a:endParaRPr/>
          </a:p>
          <a:p>
            <a:pPr indent="-285750" lvl="1" marL="742950" rtl="0" algn="l">
              <a:lnSpc>
                <a:spcPct val="90000"/>
              </a:lnSpc>
              <a:spcBef>
                <a:spcPts val="394"/>
              </a:spcBef>
              <a:spcAft>
                <a:spcPts val="0"/>
              </a:spcAft>
              <a:buSzPts val="1378"/>
              <a:buChar char="❑"/>
            </a:pPr>
            <a:r>
              <a:rPr lang="en-US" sz="1969"/>
              <a:t>If TTL &gt; 0, send </a:t>
            </a:r>
            <a:r>
              <a:rPr i="1" lang="en-US" sz="1969"/>
              <a:t>Q</a:t>
            </a:r>
            <a:r>
              <a:rPr lang="en-US" sz="1969"/>
              <a:t> to your neighbors</a:t>
            </a:r>
            <a:endParaRPr/>
          </a:p>
          <a:p>
            <a:pPr indent="-361639" lvl="0" marL="361639" rtl="0" algn="l">
              <a:lnSpc>
                <a:spcPct val="90000"/>
              </a:lnSpc>
              <a:spcBef>
                <a:spcPts val="478"/>
              </a:spcBef>
              <a:spcAft>
                <a:spcPts val="0"/>
              </a:spcAft>
              <a:buSzPts val="2391"/>
              <a:buFont typeface="Arial"/>
              <a:buAutoNum type="arabicPeriod"/>
            </a:pPr>
            <a:r>
              <a:rPr lang="en-US" sz="2391"/>
              <a:t>Local query execution</a:t>
            </a:r>
            <a:endParaRPr/>
          </a:p>
          <a:p>
            <a:pPr indent="-285750" lvl="1" marL="742950" rtl="0" algn="l">
              <a:lnSpc>
                <a:spcPct val="90000"/>
              </a:lnSpc>
              <a:spcBef>
                <a:spcPts val="400"/>
              </a:spcBef>
              <a:spcAft>
                <a:spcPts val="0"/>
              </a:spcAft>
              <a:buSzPts val="1378"/>
              <a:buChar char="❑"/>
            </a:pPr>
            <a:r>
              <a:rPr lang="en-US" sz="1969"/>
              <a:t>Extract the </a:t>
            </a:r>
            <a:r>
              <a:rPr i="1" lang="en-US"/>
              <a:t>k</a:t>
            </a:r>
            <a:r>
              <a:rPr lang="en-US" sz="1969"/>
              <a:t> local top scores</a:t>
            </a:r>
            <a:endParaRPr/>
          </a:p>
          <a:p>
            <a:pPr indent="-361639" lvl="0" marL="361639" rtl="0" algn="l">
              <a:lnSpc>
                <a:spcPct val="90000"/>
              </a:lnSpc>
              <a:spcBef>
                <a:spcPts val="478"/>
              </a:spcBef>
              <a:spcAft>
                <a:spcPts val="0"/>
              </a:spcAft>
              <a:buSzPts val="2391"/>
              <a:buFont typeface="Arial"/>
              <a:buAutoNum type="arabicPeriod"/>
            </a:pPr>
            <a:r>
              <a:rPr lang="en-US" sz="2391"/>
              <a:t> Wait </a:t>
            </a:r>
            <a:endParaRPr/>
          </a:p>
          <a:p>
            <a:pPr indent="-285750" lvl="1" marL="742950" rtl="0" algn="l">
              <a:spcBef>
                <a:spcPts val="400"/>
              </a:spcBef>
              <a:spcAft>
                <a:spcPts val="0"/>
              </a:spcAft>
              <a:buSzPts val="1378"/>
              <a:buChar char="❑"/>
            </a:pPr>
            <a:r>
              <a:rPr lang="en-US" sz="1969"/>
              <a:t>Wait to receive from the neighbors their </a:t>
            </a:r>
            <a:r>
              <a:rPr i="1" lang="en-US"/>
              <a:t>k</a:t>
            </a:r>
            <a:r>
              <a:rPr lang="en-US" sz="1969"/>
              <a:t> top </a:t>
            </a:r>
            <a:r>
              <a:rPr lang="en-US"/>
              <a:t>scores</a:t>
            </a:r>
            <a:endParaRPr/>
          </a:p>
          <a:p>
            <a:pPr indent="-285750" lvl="1" marL="742950" rtl="0" algn="l">
              <a:spcBef>
                <a:spcPts val="400"/>
              </a:spcBef>
              <a:spcAft>
                <a:spcPts val="0"/>
              </a:spcAft>
              <a:buSzPts val="1400"/>
              <a:buChar char="❑"/>
            </a:pPr>
            <a:r>
              <a:rPr lang="en-US"/>
              <a:t>The wait time is based on the received TTL, network parameters and peer’s local processing parameters</a:t>
            </a:r>
            <a:endParaRPr sz="4781"/>
          </a:p>
          <a:p>
            <a:pPr indent="-361639" lvl="0" marL="361639" rtl="0" algn="l">
              <a:lnSpc>
                <a:spcPct val="90000"/>
              </a:lnSpc>
              <a:spcBef>
                <a:spcPts val="478"/>
              </a:spcBef>
              <a:spcAft>
                <a:spcPts val="0"/>
              </a:spcAft>
              <a:buSzPts val="2391"/>
              <a:buFont typeface="Arial"/>
              <a:buAutoNum type="arabicPeriod"/>
            </a:pPr>
            <a:r>
              <a:rPr lang="en-US" sz="2391"/>
              <a:t>Merge-and-Backward </a:t>
            </a:r>
            <a:endParaRPr/>
          </a:p>
          <a:p>
            <a:pPr indent="-285750" lvl="1" marL="742950" rtl="0" algn="l">
              <a:spcBef>
                <a:spcPts val="400"/>
              </a:spcBef>
              <a:spcAft>
                <a:spcPts val="0"/>
              </a:spcAft>
              <a:buSzPts val="1378"/>
              <a:buChar char="❑"/>
            </a:pPr>
            <a:r>
              <a:rPr lang="en-US" sz="1969"/>
              <a:t>Extract </a:t>
            </a:r>
            <a:r>
              <a:rPr i="1" lang="en-US"/>
              <a:t>k</a:t>
            </a:r>
            <a:r>
              <a:rPr lang="en-US"/>
              <a:t> </a:t>
            </a:r>
            <a:r>
              <a:rPr lang="en-US" sz="1969"/>
              <a:t>top scores from the local and received scores</a:t>
            </a:r>
            <a:endParaRPr/>
          </a:p>
          <a:p>
            <a:pPr indent="-285750" lvl="1" marL="742950" rtl="0" algn="l">
              <a:spcBef>
                <a:spcPts val="400"/>
              </a:spcBef>
              <a:spcAft>
                <a:spcPts val="0"/>
              </a:spcAft>
              <a:buSzPts val="1378"/>
              <a:buChar char="❑"/>
            </a:pPr>
            <a:r>
              <a:rPr lang="en-US" sz="1969"/>
              <a:t>Send the </a:t>
            </a:r>
            <a:r>
              <a:rPr i="1" lang="en-US"/>
              <a:t>k </a:t>
            </a:r>
            <a:r>
              <a:rPr lang="en-US" sz="1969"/>
              <a:t>top scores to your parent</a:t>
            </a:r>
            <a:endParaRPr/>
          </a:p>
          <a:p>
            <a:pPr indent="-361639" lvl="0" marL="361639" rtl="0" algn="l">
              <a:lnSpc>
                <a:spcPct val="90000"/>
              </a:lnSpc>
              <a:spcBef>
                <a:spcPts val="478"/>
              </a:spcBef>
              <a:spcAft>
                <a:spcPts val="0"/>
              </a:spcAft>
              <a:buSzPts val="2391"/>
              <a:buFont typeface="Arial"/>
              <a:buAutoNum type="arabicPeriod"/>
            </a:pPr>
            <a:r>
              <a:rPr lang="en-US" sz="2391"/>
              <a:t>Data retrieval (at the query originator)</a:t>
            </a:r>
            <a:endParaRPr/>
          </a:p>
          <a:p>
            <a:pPr indent="-285750" lvl="1" marL="742950" rtl="0" algn="l">
              <a:spcBef>
                <a:spcPts val="400"/>
              </a:spcBef>
              <a:spcAft>
                <a:spcPts val="0"/>
              </a:spcAft>
              <a:buSzPts val="1378"/>
              <a:buChar char="❑"/>
            </a:pPr>
            <a:r>
              <a:rPr lang="en-US" sz="1969"/>
              <a:t>Retrieve the overall top-</a:t>
            </a:r>
            <a:r>
              <a:rPr lang="en-US"/>
              <a:t>k</a:t>
            </a:r>
            <a:r>
              <a:rPr lang="en-US" sz="1969"/>
              <a:t> data using the final top scores</a:t>
            </a:r>
            <a:endParaRPr/>
          </a:p>
        </p:txBody>
      </p:sp>
      <p:sp>
        <p:nvSpPr>
          <p:cNvPr id="446" name="Google Shape;446;p4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47" name="Google Shape;447;p4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State Transition Diagram</a:t>
            </a:r>
            <a:endParaRPr/>
          </a:p>
        </p:txBody>
      </p:sp>
      <p:pic>
        <p:nvPicPr>
          <p:cNvPr descr="FDM2" id="453" name="Google Shape;453;p45"/>
          <p:cNvPicPr preferRelativeResize="0"/>
          <p:nvPr/>
        </p:nvPicPr>
        <p:blipFill rotWithShape="1">
          <a:blip r:embed="rId3">
            <a:alphaModFix/>
          </a:blip>
          <a:srcRect b="0" l="0" r="0" t="0"/>
          <a:stretch/>
        </p:blipFill>
        <p:spPr>
          <a:xfrm>
            <a:off x="2115874" y="935509"/>
            <a:ext cx="6876256" cy="5157787"/>
          </a:xfrm>
          <a:prstGeom prst="rect">
            <a:avLst/>
          </a:prstGeom>
          <a:noFill/>
          <a:ln>
            <a:noFill/>
          </a:ln>
        </p:spPr>
      </p:pic>
      <p:pic>
        <p:nvPicPr>
          <p:cNvPr descr="topology" id="454" name="Google Shape;454;p45"/>
          <p:cNvPicPr preferRelativeResize="0"/>
          <p:nvPr/>
        </p:nvPicPr>
        <p:blipFill rotWithShape="1">
          <a:blip r:embed="rId4">
            <a:alphaModFix/>
          </a:blip>
          <a:srcRect b="0" l="0" r="0" t="0"/>
          <a:stretch/>
        </p:blipFill>
        <p:spPr>
          <a:xfrm>
            <a:off x="31083" y="2198565"/>
            <a:ext cx="2087562" cy="3068638"/>
          </a:xfrm>
          <a:prstGeom prst="rect">
            <a:avLst/>
          </a:prstGeom>
          <a:noFill/>
          <a:ln>
            <a:noFill/>
          </a:ln>
        </p:spPr>
      </p:pic>
      <p:sp>
        <p:nvSpPr>
          <p:cNvPr id="455" name="Google Shape;455;p45"/>
          <p:cNvSpPr/>
          <p:nvPr/>
        </p:nvSpPr>
        <p:spPr>
          <a:xfrm>
            <a:off x="5868144" y="6093296"/>
            <a:ext cx="720080" cy="360040"/>
          </a:xfrm>
          <a:prstGeom prst="rect">
            <a:avLst/>
          </a:prstGeom>
          <a:solidFill>
            <a:schemeClr val="lt1"/>
          </a:soli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28">
              <a:solidFill>
                <a:schemeClr val="dk1"/>
              </a:solidFill>
              <a:latin typeface="Arial"/>
              <a:ea typeface="Arial"/>
              <a:cs typeface="Arial"/>
              <a:sym typeface="Arial"/>
            </a:endParaRPr>
          </a:p>
        </p:txBody>
      </p:sp>
      <p:sp>
        <p:nvSpPr>
          <p:cNvPr id="456" name="Google Shape;456;p4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57" name="Google Shape;457;p4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FD Optimizations</a:t>
            </a:r>
            <a:endParaRPr/>
          </a:p>
        </p:txBody>
      </p:sp>
      <p:sp>
        <p:nvSpPr>
          <p:cNvPr id="463" name="Google Shape;463;p4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882" lvl="0" marL="342882" rtl="0" algn="l">
              <a:spcBef>
                <a:spcPts val="0"/>
              </a:spcBef>
              <a:spcAft>
                <a:spcPts val="0"/>
              </a:spcAft>
              <a:buSzPts val="1680"/>
              <a:buChar char="■"/>
            </a:pPr>
            <a:r>
              <a:rPr lang="en-US"/>
              <a:t>What if a peer receives a score-list after its wait time has expired?</a:t>
            </a:r>
            <a:endParaRPr/>
          </a:p>
          <a:p>
            <a:pPr indent="-285750" lvl="1" marL="742950" rtl="0" algn="l">
              <a:spcBef>
                <a:spcPts val="400"/>
              </a:spcBef>
              <a:spcAft>
                <a:spcPts val="0"/>
              </a:spcAft>
              <a:buSzPts val="1400"/>
              <a:buChar char="❑"/>
            </a:pPr>
            <a:r>
              <a:rPr lang="en-US"/>
              <a:t>Urgent Score-list: a mechanism to backward a score-list to another peer still in the wait phase </a:t>
            </a:r>
            <a:endParaRPr/>
          </a:p>
          <a:p>
            <a:pPr indent="-342900" lvl="0" marL="342900" rtl="0" algn="l">
              <a:spcBef>
                <a:spcPts val="480"/>
              </a:spcBef>
              <a:spcAft>
                <a:spcPts val="0"/>
              </a:spcAft>
              <a:buClr>
                <a:srgbClr val="8C3C14"/>
              </a:buClr>
              <a:buSzPts val="1680"/>
              <a:buChar char="■"/>
            </a:pPr>
            <a:r>
              <a:rPr lang="en-US"/>
              <a:t>What if the parent of a peer </a:t>
            </a:r>
            <a:r>
              <a:rPr i="1" lang="en-US"/>
              <a:t>p</a:t>
            </a:r>
            <a:r>
              <a:rPr lang="en-US"/>
              <a:t> leave the  system?</a:t>
            </a:r>
            <a:endParaRPr/>
          </a:p>
          <a:p>
            <a:pPr indent="-285750" lvl="1" marL="857206" rtl="0" algn="l">
              <a:lnSpc>
                <a:spcPct val="120000"/>
              </a:lnSpc>
              <a:spcBef>
                <a:spcPts val="400"/>
              </a:spcBef>
              <a:spcAft>
                <a:spcPts val="0"/>
              </a:spcAft>
              <a:buSzPts val="1400"/>
              <a:buChar char="❑"/>
            </a:pPr>
            <a:r>
              <a:rPr lang="en-US"/>
              <a:t>If </a:t>
            </a:r>
            <a:r>
              <a:rPr i="1" lang="en-US"/>
              <a:t>p</a:t>
            </a:r>
            <a:r>
              <a:rPr lang="en-US"/>
              <a:t> has a neighbor that is not </a:t>
            </a:r>
            <a:r>
              <a:rPr i="1" lang="en-US"/>
              <a:t>p</a:t>
            </a:r>
            <a:r>
              <a:rPr lang="en-US"/>
              <a:t>’s child, the score-list can be sent to it as an urgent score-list</a:t>
            </a:r>
            <a:endParaRPr/>
          </a:p>
          <a:p>
            <a:pPr indent="-285750" lvl="1" marL="857206" rtl="0" algn="l">
              <a:lnSpc>
                <a:spcPct val="120000"/>
              </a:lnSpc>
              <a:spcBef>
                <a:spcPts val="400"/>
              </a:spcBef>
              <a:spcAft>
                <a:spcPts val="0"/>
              </a:spcAft>
              <a:buSzPts val="1400"/>
              <a:buChar char="❑"/>
            </a:pPr>
            <a:r>
              <a:rPr lang="en-US"/>
              <a:t>If </a:t>
            </a:r>
            <a:r>
              <a:rPr i="1" lang="en-US"/>
              <a:t>p</a:t>
            </a:r>
            <a:r>
              <a:rPr lang="en-US"/>
              <a:t> has not such a neighbor, it can send its merged score-list directly to the query originator</a:t>
            </a:r>
            <a:endParaRPr/>
          </a:p>
          <a:p>
            <a:pPr indent="-342882" lvl="0" marL="342882" rtl="0" algn="l">
              <a:lnSpc>
                <a:spcPct val="120000"/>
              </a:lnSpc>
              <a:spcBef>
                <a:spcPts val="480"/>
              </a:spcBef>
              <a:spcAft>
                <a:spcPts val="0"/>
              </a:spcAft>
              <a:buSzPts val="1680"/>
              <a:buChar char="■"/>
            </a:pPr>
            <a:r>
              <a:rPr lang="en-US"/>
              <a:t>Return results ASAP</a:t>
            </a:r>
            <a:endParaRPr/>
          </a:p>
          <a:p>
            <a:pPr indent="-285750" lvl="1" marL="857206" rtl="0" algn="l">
              <a:lnSpc>
                <a:spcPct val="120000"/>
              </a:lnSpc>
              <a:spcBef>
                <a:spcPts val="400"/>
              </a:spcBef>
              <a:spcAft>
                <a:spcPts val="0"/>
              </a:spcAft>
              <a:buSzPts val="1400"/>
              <a:buChar char="❑"/>
            </a:pPr>
            <a:r>
              <a:rPr lang="en-US"/>
              <a:t>Without waiting for the entire result set</a:t>
            </a:r>
            <a:endParaRPr/>
          </a:p>
          <a:p>
            <a:pPr indent="-236220" lvl="0" marL="342900" rtl="0" algn="l">
              <a:spcBef>
                <a:spcPts val="480"/>
              </a:spcBef>
              <a:spcAft>
                <a:spcPts val="0"/>
              </a:spcAft>
              <a:buClr>
                <a:srgbClr val="8C3C14"/>
              </a:buClr>
              <a:buSzPts val="1680"/>
              <a:buNone/>
            </a:pPr>
            <a:r>
              <a:t/>
            </a:r>
            <a:endParaRPr/>
          </a:p>
        </p:txBody>
      </p:sp>
      <p:sp>
        <p:nvSpPr>
          <p:cNvPr id="464" name="Google Shape;464;p4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65" name="Google Shape;465;p4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Join Query Processing in DHTs</a:t>
            </a:r>
            <a:endParaRPr/>
          </a:p>
        </p:txBody>
      </p:sp>
      <p:sp>
        <p:nvSpPr>
          <p:cNvPr id="471" name="Google Shape;471;p47"/>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 DHT relies on hashing to store and locate data</a:t>
            </a:r>
            <a:endParaRPr/>
          </a:p>
          <a:p>
            <a:pPr indent="-285750" lvl="1" marL="742950" rtl="0" algn="l">
              <a:spcBef>
                <a:spcPts val="400"/>
              </a:spcBef>
              <a:spcAft>
                <a:spcPts val="0"/>
              </a:spcAft>
              <a:buSzPts val="1400"/>
              <a:buChar char="❑"/>
            </a:pPr>
            <a:r>
              <a:rPr lang="en-US"/>
              <a:t>Basis for parallel hash join algorithms</a:t>
            </a:r>
            <a:endParaRPr/>
          </a:p>
          <a:p>
            <a:pPr indent="-342900" lvl="0" marL="342900" rtl="0" algn="l">
              <a:spcBef>
                <a:spcPts val="480"/>
              </a:spcBef>
              <a:spcAft>
                <a:spcPts val="0"/>
              </a:spcAft>
              <a:buClr>
                <a:srgbClr val="8C3C14"/>
              </a:buClr>
              <a:buSzPts val="1680"/>
              <a:buChar char="■"/>
            </a:pPr>
            <a:r>
              <a:rPr lang="en-US"/>
              <a:t>Basic solution in the context of the PIER P2P system</a:t>
            </a:r>
            <a:endParaRPr/>
          </a:p>
          <a:p>
            <a:pPr indent="-285750" lvl="1" marL="742950" rtl="0" algn="l">
              <a:spcBef>
                <a:spcPts val="400"/>
              </a:spcBef>
              <a:spcAft>
                <a:spcPts val="0"/>
              </a:spcAft>
              <a:buSzPts val="1400"/>
              <a:buChar char="❑"/>
            </a:pPr>
            <a:r>
              <a:rPr lang="en-US"/>
              <a:t>Let us call it PIERjoin</a:t>
            </a:r>
            <a:endParaRPr/>
          </a:p>
          <a:p>
            <a:pPr indent="-285750" lvl="1" marL="742950" rtl="0" algn="l">
              <a:spcBef>
                <a:spcPts val="400"/>
              </a:spcBef>
              <a:spcAft>
                <a:spcPts val="0"/>
              </a:spcAft>
              <a:buSzPts val="1400"/>
              <a:buChar char="❑"/>
            </a:pPr>
            <a:r>
              <a:rPr lang="en-US"/>
              <a:t>Assume that the joined relations and the result relations have a </a:t>
            </a:r>
            <a:r>
              <a:rPr i="1" lang="en-US"/>
              <a:t>home</a:t>
            </a:r>
            <a:r>
              <a:rPr lang="en-US"/>
              <a:t> which are the peers that store horizontal fragments of the relation</a:t>
            </a:r>
            <a:endParaRPr/>
          </a:p>
          <a:p>
            <a:pPr indent="-228600" lvl="2" marL="1143000" rtl="0" algn="l">
              <a:spcBef>
                <a:spcPts val="360"/>
              </a:spcBef>
              <a:spcAft>
                <a:spcPts val="0"/>
              </a:spcAft>
              <a:buSzPts val="1260"/>
              <a:buChar char="■"/>
            </a:pPr>
            <a:r>
              <a:rPr lang="en-US"/>
              <a:t>Recall def. of home from Chapter 8</a:t>
            </a:r>
            <a:endParaRPr/>
          </a:p>
          <a:p>
            <a:pPr indent="-285750" lvl="1" marL="742950" rtl="0" algn="l">
              <a:spcBef>
                <a:spcPts val="400"/>
              </a:spcBef>
              <a:spcAft>
                <a:spcPts val="0"/>
              </a:spcAft>
              <a:buSzPts val="1400"/>
              <a:buChar char="❑"/>
            </a:pPr>
            <a:r>
              <a:rPr lang="en-US"/>
              <a:t>Make use of the put method for distributing tuples onto a set of peers based on their join attribute so that tuples with the same join attribute values are stored at the same peers</a:t>
            </a:r>
            <a:endParaRPr/>
          </a:p>
          <a:p>
            <a:pPr indent="-285750" lvl="1" marL="742950" rtl="0" algn="l">
              <a:spcBef>
                <a:spcPts val="400"/>
              </a:spcBef>
              <a:spcAft>
                <a:spcPts val="0"/>
              </a:spcAft>
              <a:buSzPts val="1400"/>
              <a:buChar char="❑"/>
            </a:pPr>
            <a:r>
              <a:rPr lang="en-US"/>
              <a:t>Then apply the probe/join phase</a:t>
            </a:r>
            <a:endParaRPr/>
          </a:p>
        </p:txBody>
      </p:sp>
      <p:sp>
        <p:nvSpPr>
          <p:cNvPr id="472" name="Google Shape;472;p4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73" name="Google Shape;473;p4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PIERjoin Algorithm</a:t>
            </a:r>
            <a:endParaRPr/>
          </a:p>
        </p:txBody>
      </p:sp>
      <p:sp>
        <p:nvSpPr>
          <p:cNvPr id="479" name="Google Shape;479;p48"/>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fontScale="85000" lnSpcReduction="20000"/>
          </a:bodyPr>
          <a:lstStyle/>
          <a:p>
            <a:pPr indent="-457177" lvl="0" marL="457177" rtl="0" algn="l">
              <a:lnSpc>
                <a:spcPct val="120000"/>
              </a:lnSpc>
              <a:spcBef>
                <a:spcPts val="0"/>
              </a:spcBef>
              <a:spcAft>
                <a:spcPts val="0"/>
              </a:spcAft>
              <a:buSzPct val="100000"/>
              <a:buFont typeface="Arial"/>
              <a:buAutoNum type="arabicPeriod"/>
            </a:pPr>
            <a:r>
              <a:rPr lang="en-US"/>
              <a:t>Multicast phase</a:t>
            </a:r>
            <a:endParaRPr/>
          </a:p>
          <a:p>
            <a:pPr indent="-457177" lvl="1" marL="971500" rtl="0" algn="l">
              <a:lnSpc>
                <a:spcPct val="120000"/>
              </a:lnSpc>
              <a:spcBef>
                <a:spcPts val="340"/>
              </a:spcBef>
              <a:spcAft>
                <a:spcPts val="0"/>
              </a:spcAft>
              <a:buSzPct val="70000"/>
              <a:buChar char="❑"/>
            </a:pPr>
            <a:r>
              <a:rPr lang="en-US"/>
              <a:t>The query originator peer multicasts </a:t>
            </a:r>
            <a:r>
              <a:rPr i="1" lang="en-US"/>
              <a:t>Q</a:t>
            </a:r>
            <a:r>
              <a:rPr lang="en-US"/>
              <a:t> to all peers that store tuples of the join relations </a:t>
            </a:r>
            <a:r>
              <a:rPr i="1" lang="en-US"/>
              <a:t>R</a:t>
            </a:r>
            <a:r>
              <a:rPr lang="en-US"/>
              <a:t> and </a:t>
            </a:r>
            <a:r>
              <a:rPr i="1" lang="en-US"/>
              <a:t>S</a:t>
            </a:r>
            <a:r>
              <a:rPr lang="en-US"/>
              <a:t>, i.e., their homes.</a:t>
            </a:r>
            <a:endParaRPr/>
          </a:p>
          <a:p>
            <a:pPr indent="-457177" lvl="0" marL="457177" rtl="0" algn="l">
              <a:lnSpc>
                <a:spcPct val="120000"/>
              </a:lnSpc>
              <a:spcBef>
                <a:spcPts val="408"/>
              </a:spcBef>
              <a:spcAft>
                <a:spcPts val="0"/>
              </a:spcAft>
              <a:buSzPct val="100000"/>
              <a:buFont typeface="Arial"/>
              <a:buAutoNum type="arabicPeriod"/>
            </a:pPr>
            <a:r>
              <a:rPr lang="en-US"/>
              <a:t>Hash phase</a:t>
            </a:r>
            <a:endParaRPr/>
          </a:p>
          <a:p>
            <a:pPr indent="-457177" lvl="1" marL="971500" rtl="0" algn="l">
              <a:lnSpc>
                <a:spcPct val="120000"/>
              </a:lnSpc>
              <a:spcBef>
                <a:spcPts val="340"/>
              </a:spcBef>
              <a:spcAft>
                <a:spcPts val="0"/>
              </a:spcAft>
              <a:buSzPct val="70000"/>
              <a:buChar char="❑"/>
            </a:pPr>
            <a:r>
              <a:rPr lang="en-US"/>
              <a:t>Each peer that receives </a:t>
            </a:r>
            <a:r>
              <a:rPr i="1" lang="en-US"/>
              <a:t>Q </a:t>
            </a:r>
            <a:r>
              <a:rPr lang="en-US"/>
              <a:t>scans its local relation, searching for the tuples that satisfy the select predicate (if any)</a:t>
            </a:r>
            <a:endParaRPr/>
          </a:p>
          <a:p>
            <a:pPr indent="-457177" lvl="1" marL="971500" rtl="0" algn="l">
              <a:lnSpc>
                <a:spcPct val="120000"/>
              </a:lnSpc>
              <a:spcBef>
                <a:spcPts val="340"/>
              </a:spcBef>
              <a:spcAft>
                <a:spcPts val="0"/>
              </a:spcAft>
              <a:buSzPct val="70000"/>
              <a:buChar char="❑"/>
            </a:pPr>
            <a:r>
              <a:rPr lang="en-US"/>
              <a:t>Then, it sends the selected tuples to the home of the result relation, using put operations</a:t>
            </a:r>
            <a:endParaRPr/>
          </a:p>
          <a:p>
            <a:pPr indent="-457177" lvl="1" marL="971500" rtl="0" algn="l">
              <a:lnSpc>
                <a:spcPct val="120000"/>
              </a:lnSpc>
              <a:spcBef>
                <a:spcPts val="340"/>
              </a:spcBef>
              <a:spcAft>
                <a:spcPts val="0"/>
              </a:spcAft>
              <a:buSzPct val="70000"/>
              <a:buChar char="❑"/>
            </a:pPr>
            <a:r>
              <a:rPr lang="en-US"/>
              <a:t>The DHT key used in the put operation uses the home of the result relation and the join attribute</a:t>
            </a:r>
            <a:endParaRPr/>
          </a:p>
          <a:p>
            <a:pPr indent="-457177" lvl="0" marL="457177" rtl="0" algn="l">
              <a:lnSpc>
                <a:spcPct val="120000"/>
              </a:lnSpc>
              <a:spcBef>
                <a:spcPts val="408"/>
              </a:spcBef>
              <a:spcAft>
                <a:spcPts val="0"/>
              </a:spcAft>
              <a:buSzPct val="100000"/>
              <a:buFont typeface="Arial"/>
              <a:buAutoNum type="arabicPeriod"/>
            </a:pPr>
            <a:r>
              <a:rPr lang="en-US"/>
              <a:t>Probe/join phase</a:t>
            </a:r>
            <a:endParaRPr/>
          </a:p>
          <a:p>
            <a:pPr indent="-457177" lvl="1" marL="971500" rtl="0" algn="l">
              <a:lnSpc>
                <a:spcPct val="120000"/>
              </a:lnSpc>
              <a:spcBef>
                <a:spcPts val="340"/>
              </a:spcBef>
              <a:spcAft>
                <a:spcPts val="0"/>
              </a:spcAft>
              <a:buSzPct val="70000"/>
              <a:buChar char="❑"/>
            </a:pPr>
            <a:r>
              <a:rPr lang="en-US"/>
              <a:t>Each peer in the home of the result relation, upon receiving a new tuple, inserts it in the corresponding hash table, probes the opposite hash table to find matching tuples and constructs the result joined tuples</a:t>
            </a:r>
            <a:endParaRPr/>
          </a:p>
        </p:txBody>
      </p:sp>
      <p:sp>
        <p:nvSpPr>
          <p:cNvPr id="480" name="Google Shape;480;p4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81" name="Google Shape;481;p4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Range Query Processing</a:t>
            </a:r>
            <a:endParaRPr/>
          </a:p>
        </p:txBody>
      </p:sp>
      <p:sp>
        <p:nvSpPr>
          <p:cNvPr id="487" name="Google Shape;487;p49"/>
          <p:cNvSpPr txBox="1"/>
          <p:nvPr>
            <p:ph idx="1" type="body"/>
          </p:nvPr>
        </p:nvSpPr>
        <p:spPr>
          <a:xfrm>
            <a:off x="457200" y="141763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Range query</a:t>
            </a:r>
            <a:endParaRPr/>
          </a:p>
          <a:p>
            <a:pPr indent="-285750" lvl="1" marL="742950" rtl="0" algn="l">
              <a:spcBef>
                <a:spcPts val="400"/>
              </a:spcBef>
              <a:spcAft>
                <a:spcPts val="0"/>
              </a:spcAft>
              <a:buSzPts val="1400"/>
              <a:buChar char="❑"/>
            </a:pPr>
            <a:r>
              <a:rPr lang="en-US"/>
              <a:t> WHERE clause of the form “attribute A in range [</a:t>
            </a:r>
            <a:r>
              <a:rPr i="1" lang="en-US"/>
              <a:t>a</a:t>
            </a:r>
            <a:r>
              <a:rPr lang="en-US"/>
              <a:t>; </a:t>
            </a:r>
            <a:r>
              <a:rPr i="1" lang="en-US"/>
              <a:t>b</a:t>
            </a:r>
            <a:r>
              <a:rPr lang="en-US"/>
              <a:t>]”</a:t>
            </a:r>
            <a:endParaRPr/>
          </a:p>
          <a:p>
            <a:pPr indent="-342900" lvl="0" marL="342900" rtl="0" algn="l">
              <a:spcBef>
                <a:spcPts val="480"/>
              </a:spcBef>
              <a:spcAft>
                <a:spcPts val="0"/>
              </a:spcAft>
              <a:buClr>
                <a:srgbClr val="8C3C14"/>
              </a:buClr>
              <a:buSzPts val="1680"/>
              <a:buChar char="■"/>
            </a:pPr>
            <a:r>
              <a:rPr lang="en-US"/>
              <a:t>Difficult to support in structured P2P systems, in particular, DHTs</a:t>
            </a:r>
            <a:endParaRPr/>
          </a:p>
          <a:p>
            <a:pPr indent="-285750" lvl="1" marL="742950" rtl="0" algn="l">
              <a:spcBef>
                <a:spcPts val="400"/>
              </a:spcBef>
              <a:spcAft>
                <a:spcPts val="0"/>
              </a:spcAft>
              <a:buSzPts val="1400"/>
              <a:buChar char="❑"/>
            </a:pPr>
            <a:r>
              <a:rPr lang="en-US"/>
              <a:t>Hashing tends to destroy the ordering of data that is useful in finding ranges quickly</a:t>
            </a:r>
            <a:endParaRPr/>
          </a:p>
          <a:p>
            <a:pPr indent="-342900" lvl="0" marL="342900" rtl="0" algn="l">
              <a:spcBef>
                <a:spcPts val="480"/>
              </a:spcBef>
              <a:spcAft>
                <a:spcPts val="0"/>
              </a:spcAft>
              <a:buClr>
                <a:srgbClr val="8C3C14"/>
              </a:buClr>
              <a:buSzPts val="1680"/>
              <a:buChar char="■"/>
            </a:pPr>
            <a:r>
              <a:rPr lang="en-US"/>
              <a:t>Two main approaches for supporting range queries in structured P2P systems</a:t>
            </a:r>
            <a:endParaRPr/>
          </a:p>
          <a:p>
            <a:pPr indent="-285750" lvl="1" marL="742950" rtl="0" algn="l">
              <a:spcBef>
                <a:spcPts val="400"/>
              </a:spcBef>
              <a:spcAft>
                <a:spcPts val="0"/>
              </a:spcAft>
              <a:buSzPts val="1400"/>
              <a:buChar char="❑"/>
            </a:pPr>
            <a:r>
              <a:rPr lang="en-US"/>
              <a:t>Extend a DHT with proximity or order-preserving properties</a:t>
            </a:r>
            <a:endParaRPr/>
          </a:p>
          <a:p>
            <a:pPr indent="-228600" lvl="2" marL="1143000" rtl="0" algn="l">
              <a:spcBef>
                <a:spcPts val="360"/>
              </a:spcBef>
              <a:spcAft>
                <a:spcPts val="0"/>
              </a:spcAft>
              <a:buSzPts val="1260"/>
              <a:buChar char="■"/>
            </a:pPr>
            <a:r>
              <a:rPr lang="en-US"/>
              <a:t>Problem: data skew that can result in peers with unbalanced ranges, which hurts load balancing</a:t>
            </a:r>
            <a:endParaRPr/>
          </a:p>
          <a:p>
            <a:pPr indent="-285750" lvl="1" marL="742950" rtl="0" algn="l">
              <a:spcBef>
                <a:spcPts val="400"/>
              </a:spcBef>
              <a:spcAft>
                <a:spcPts val="0"/>
              </a:spcAft>
              <a:buSzPts val="1400"/>
              <a:buChar char="❑"/>
            </a:pPr>
            <a:r>
              <a:rPr lang="en-US"/>
              <a:t>Maintain the key ordering with a tree-based structure</a:t>
            </a:r>
            <a:endParaRPr/>
          </a:p>
          <a:p>
            <a:pPr indent="-228600" lvl="2" marL="1143000" rtl="0" algn="l">
              <a:spcBef>
                <a:spcPts val="360"/>
              </a:spcBef>
              <a:spcAft>
                <a:spcPts val="0"/>
              </a:spcAft>
              <a:buSzPts val="1260"/>
              <a:buChar char="■"/>
            </a:pPr>
            <a:r>
              <a:rPr lang="en-US"/>
              <a:t>Better at maintaining balanced ranges of keys</a:t>
            </a:r>
            <a:endParaRPr/>
          </a:p>
          <a:p>
            <a:pPr indent="-148589" lvl="2" marL="1143000" rtl="0" algn="l">
              <a:spcBef>
                <a:spcPts val="360"/>
              </a:spcBef>
              <a:spcAft>
                <a:spcPts val="0"/>
              </a:spcAft>
              <a:buSzPts val="1260"/>
              <a:buNone/>
            </a:pPr>
            <a:r>
              <a:t/>
            </a:r>
            <a:endParaRPr/>
          </a:p>
        </p:txBody>
      </p:sp>
      <p:sp>
        <p:nvSpPr>
          <p:cNvPr id="488" name="Google Shape;488;p4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89" name="Google Shape;489;p4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High-level P2P Data Sharing?</a:t>
            </a:r>
            <a:endParaRPr/>
          </a:p>
        </p:txBody>
      </p:sp>
      <p:sp>
        <p:nvSpPr>
          <p:cNvPr id="109" name="Google Shape;109;p5"/>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680"/>
              <a:buChar char="■"/>
            </a:pPr>
            <a:r>
              <a:rPr lang="en-US"/>
              <a:t>Professional community example</a:t>
            </a:r>
            <a:endParaRPr/>
          </a:p>
          <a:p>
            <a:pPr indent="-285750" lvl="1" marL="742950" rtl="0" algn="l">
              <a:lnSpc>
                <a:spcPct val="90000"/>
              </a:lnSpc>
              <a:spcBef>
                <a:spcPts val="400"/>
              </a:spcBef>
              <a:spcAft>
                <a:spcPts val="0"/>
              </a:spcAft>
              <a:buSzPts val="1400"/>
              <a:buChar char="❑"/>
            </a:pPr>
            <a:r>
              <a:rPr lang="en-US"/>
              <a:t>Medical doctors in a hospital may want to share (some of) their patient data for an epidemiological study</a:t>
            </a:r>
            <a:endParaRPr/>
          </a:p>
          <a:p>
            <a:pPr indent="-285750" lvl="1" marL="742950" rtl="0" algn="l">
              <a:lnSpc>
                <a:spcPct val="90000"/>
              </a:lnSpc>
              <a:spcBef>
                <a:spcPts val="400"/>
              </a:spcBef>
              <a:spcAft>
                <a:spcPts val="0"/>
              </a:spcAft>
              <a:buSzPts val="1400"/>
              <a:buChar char="❑"/>
            </a:pPr>
            <a:r>
              <a:rPr lang="en-US"/>
              <a:t>They have their own, independent patient descriptions</a:t>
            </a:r>
            <a:endParaRPr/>
          </a:p>
          <a:p>
            <a:pPr indent="-285750" lvl="1" marL="742950" rtl="0" algn="l">
              <a:lnSpc>
                <a:spcPct val="90000"/>
              </a:lnSpc>
              <a:spcBef>
                <a:spcPts val="400"/>
              </a:spcBef>
              <a:spcAft>
                <a:spcPts val="0"/>
              </a:spcAft>
              <a:buSzPts val="1400"/>
              <a:buChar char="❑"/>
            </a:pPr>
            <a:r>
              <a:rPr lang="en-US"/>
              <a:t>They want to ask queries such as “age and weight of male patients diagnosed with disease X …” over their own descriptions</a:t>
            </a:r>
            <a:endParaRPr/>
          </a:p>
          <a:p>
            <a:pPr indent="-285750" lvl="1" marL="742950" rtl="0" algn="l">
              <a:lnSpc>
                <a:spcPct val="90000"/>
              </a:lnSpc>
              <a:spcBef>
                <a:spcPts val="400"/>
              </a:spcBef>
              <a:spcAft>
                <a:spcPts val="0"/>
              </a:spcAft>
              <a:buSzPts val="1400"/>
              <a:buChar char="❑"/>
            </a:pPr>
            <a:r>
              <a:rPr lang="en-US"/>
              <a:t>They don’t want to create a database and set a centralized server</a:t>
            </a:r>
            <a:endParaRPr/>
          </a:p>
        </p:txBody>
      </p:sp>
      <p:sp>
        <p:nvSpPr>
          <p:cNvPr id="110" name="Google Shape;110;p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11" name="Google Shape;111;p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BATON</a:t>
            </a:r>
            <a:endParaRPr/>
          </a:p>
        </p:txBody>
      </p:sp>
      <p:sp>
        <p:nvSpPr>
          <p:cNvPr id="495" name="Google Shape;495;p50"/>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BATON (BAlanced Tree Overlay Network)</a:t>
            </a:r>
            <a:endParaRPr/>
          </a:p>
          <a:p>
            <a:pPr indent="-342900" lvl="0" marL="342900" rtl="0" algn="l">
              <a:spcBef>
                <a:spcPts val="480"/>
              </a:spcBef>
              <a:spcAft>
                <a:spcPts val="0"/>
              </a:spcAft>
              <a:buClr>
                <a:srgbClr val="8C3C14"/>
              </a:buClr>
              <a:buSzPts val="1680"/>
              <a:buChar char="■"/>
            </a:pPr>
            <a:r>
              <a:rPr lang="en-US"/>
              <a:t>Organizes peers as a balanced binary tree</a:t>
            </a:r>
            <a:endParaRPr/>
          </a:p>
          <a:p>
            <a:pPr indent="-285750" lvl="1" marL="742950" rtl="0" algn="l">
              <a:spcBef>
                <a:spcPts val="400"/>
              </a:spcBef>
              <a:spcAft>
                <a:spcPts val="0"/>
              </a:spcAft>
              <a:buSzPts val="1400"/>
              <a:buChar char="❑"/>
            </a:pPr>
            <a:r>
              <a:rPr lang="en-US"/>
              <a:t>Each node of the tree is maintained by a peer</a:t>
            </a:r>
            <a:endParaRPr/>
          </a:p>
          <a:p>
            <a:pPr indent="-285750" lvl="1" marL="742950" rtl="0" algn="l">
              <a:spcBef>
                <a:spcPts val="400"/>
              </a:spcBef>
              <a:spcAft>
                <a:spcPts val="0"/>
              </a:spcAft>
              <a:buSzPts val="1400"/>
              <a:buChar char="❑"/>
            </a:pPr>
            <a:r>
              <a:rPr lang="en-US"/>
              <a:t>The position of a node is determined by a (level, number) tuple, with level starting from 0 at the root, number starting from 1 at the root and sequentially assigned using in-order traversal</a:t>
            </a:r>
            <a:endParaRPr/>
          </a:p>
          <a:p>
            <a:pPr indent="-285750" lvl="1" marL="742950" rtl="0" algn="l">
              <a:spcBef>
                <a:spcPts val="400"/>
              </a:spcBef>
              <a:spcAft>
                <a:spcPts val="0"/>
              </a:spcAft>
              <a:buSzPts val="1400"/>
              <a:buChar char="❑"/>
            </a:pPr>
            <a:r>
              <a:rPr lang="en-US"/>
              <a:t>Each tree node stores links to its parent, children, adjacent nodes and selected neighbor nodes that are nodes at the same level</a:t>
            </a:r>
            <a:endParaRPr/>
          </a:p>
          <a:p>
            <a:pPr indent="-285750" lvl="1" marL="742950" rtl="0" algn="l">
              <a:spcBef>
                <a:spcPts val="400"/>
              </a:spcBef>
              <a:spcAft>
                <a:spcPts val="0"/>
              </a:spcAft>
              <a:buSzPts val="1400"/>
              <a:buChar char="❑"/>
            </a:pPr>
            <a:r>
              <a:rPr lang="en-US"/>
              <a:t>Two routing tables: a left routing table and a right routing table store links to the selected neighbor nodes</a:t>
            </a:r>
            <a:endParaRPr/>
          </a:p>
        </p:txBody>
      </p:sp>
      <p:sp>
        <p:nvSpPr>
          <p:cNvPr id="496" name="Google Shape;496;p5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97" name="Google Shape;497;p5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BATON Structure-tree Index</a:t>
            </a:r>
            <a:endParaRPr/>
          </a:p>
        </p:txBody>
      </p:sp>
      <p:sp>
        <p:nvSpPr>
          <p:cNvPr id="503" name="Google Shape;503;p51"/>
          <p:cNvSpPr txBox="1"/>
          <p:nvPr>
            <p:ph idx="1" type="body"/>
          </p:nvPr>
        </p:nvSpPr>
        <p:spPr>
          <a:xfrm>
            <a:off x="179512" y="1307196"/>
            <a:ext cx="8964488" cy="194421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Each node (or peer) is assigned a range of values</a:t>
            </a:r>
            <a:endParaRPr/>
          </a:p>
          <a:p>
            <a:pPr indent="-285750" lvl="1" marL="742950" rtl="0" algn="l">
              <a:spcBef>
                <a:spcPts val="400"/>
              </a:spcBef>
              <a:spcAft>
                <a:spcPts val="0"/>
              </a:spcAft>
              <a:buSzPts val="1400"/>
              <a:buChar char="❑"/>
            </a:pPr>
            <a:r>
              <a:rPr lang="en-US"/>
              <a:t>Maintained at the routing table of each link</a:t>
            </a:r>
            <a:endParaRPr/>
          </a:p>
          <a:p>
            <a:pPr indent="-285750" lvl="1" marL="742950" rtl="0" algn="l">
              <a:spcBef>
                <a:spcPts val="400"/>
              </a:spcBef>
              <a:spcAft>
                <a:spcPts val="0"/>
              </a:spcAft>
              <a:buSzPts val="1400"/>
              <a:buChar char="❑"/>
            </a:pPr>
            <a:r>
              <a:rPr lang="en-US"/>
              <a:t>Required to be to the right of the range managed by its left subtree and less than the range managed by its right subtree</a:t>
            </a:r>
            <a:endParaRPr/>
          </a:p>
        </p:txBody>
      </p:sp>
      <p:pic>
        <p:nvPicPr>
          <p:cNvPr descr="C:\Documents and Settings\su8102\My Documents\1Patrick\BookOV\Book3\Chapter16 P2P\Chapter 16\Chapter 16\fig-16-baton.jpg" id="504" name="Google Shape;504;p51"/>
          <p:cNvPicPr preferRelativeResize="0"/>
          <p:nvPr/>
        </p:nvPicPr>
        <p:blipFill rotWithShape="1">
          <a:blip r:embed="rId3">
            <a:alphaModFix/>
          </a:blip>
          <a:srcRect b="0" l="0" r="0" t="0"/>
          <a:stretch/>
        </p:blipFill>
        <p:spPr>
          <a:xfrm>
            <a:off x="1126247" y="2987035"/>
            <a:ext cx="7560840" cy="3071082"/>
          </a:xfrm>
          <a:prstGeom prst="rect">
            <a:avLst/>
          </a:prstGeom>
          <a:noFill/>
          <a:ln>
            <a:noFill/>
          </a:ln>
        </p:spPr>
      </p:pic>
      <p:sp>
        <p:nvSpPr>
          <p:cNvPr id="505" name="Google Shape;505;p5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06" name="Google Shape;506;p5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Range Query Processing in BATON</a:t>
            </a:r>
            <a:endParaRPr/>
          </a:p>
        </p:txBody>
      </p:sp>
      <p:sp>
        <p:nvSpPr>
          <p:cNvPr id="512" name="Google Shape;512;p52"/>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20000"/>
              </a:lnSpc>
              <a:spcBef>
                <a:spcPts val="0"/>
              </a:spcBef>
              <a:spcAft>
                <a:spcPts val="0"/>
              </a:spcAft>
              <a:buSzPct val="70000"/>
              <a:buNone/>
            </a:pPr>
            <a:r>
              <a:rPr lang="en-US"/>
              <a:t>Input: </a:t>
            </a:r>
            <a:r>
              <a:rPr i="1" lang="en-US"/>
              <a:t>Q</a:t>
            </a:r>
            <a:r>
              <a:rPr lang="en-US"/>
              <a:t>, a range query in the form [</a:t>
            </a:r>
            <a:r>
              <a:rPr i="1" lang="en-US"/>
              <a:t>a</a:t>
            </a:r>
            <a:r>
              <a:rPr lang="en-US"/>
              <a:t>,</a:t>
            </a:r>
            <a:r>
              <a:rPr i="1" lang="en-US"/>
              <a:t>b</a:t>
            </a:r>
            <a:r>
              <a:rPr lang="en-US"/>
              <a:t>]</a:t>
            </a:r>
            <a:endParaRPr/>
          </a:p>
          <a:p>
            <a:pPr indent="-342900" lvl="0" marL="342900" rtl="0" algn="l">
              <a:lnSpc>
                <a:spcPct val="120000"/>
              </a:lnSpc>
              <a:spcBef>
                <a:spcPts val="372"/>
              </a:spcBef>
              <a:spcAft>
                <a:spcPts val="0"/>
              </a:spcAft>
              <a:buSzPct val="70000"/>
              <a:buNone/>
            </a:pPr>
            <a:r>
              <a:rPr lang="en-US"/>
              <a:t>Output:  </a:t>
            </a:r>
            <a:r>
              <a:rPr i="1" lang="en-US"/>
              <a:t>T</a:t>
            </a:r>
            <a:r>
              <a:rPr lang="en-US"/>
              <a:t>: result relation</a:t>
            </a:r>
            <a:endParaRPr/>
          </a:p>
          <a:p>
            <a:pPr indent="-457200" lvl="0" marL="457200" rtl="0" algn="l">
              <a:lnSpc>
                <a:spcPct val="120000"/>
              </a:lnSpc>
              <a:spcBef>
                <a:spcPts val="372"/>
              </a:spcBef>
              <a:spcAft>
                <a:spcPts val="0"/>
              </a:spcAft>
              <a:buSzPct val="90000"/>
              <a:buFont typeface="Arial"/>
              <a:buAutoNum type="arabicPeriod"/>
            </a:pPr>
            <a:r>
              <a:rPr lang="en-US"/>
              <a:t>Search for the peer storing the lower bound of the range</a:t>
            </a:r>
            <a:endParaRPr/>
          </a:p>
          <a:p>
            <a:pPr indent="-457177" lvl="0" marL="457177" rtl="0" algn="l">
              <a:lnSpc>
                <a:spcPct val="120000"/>
              </a:lnSpc>
              <a:spcBef>
                <a:spcPts val="283"/>
              </a:spcBef>
              <a:spcAft>
                <a:spcPts val="0"/>
              </a:spcAft>
              <a:buSzPct val="69999"/>
              <a:buNone/>
            </a:pPr>
            <a:r>
              <a:rPr lang="en-US" sz="1828"/>
              <a:t>	At query originator node do </a:t>
            </a:r>
            <a:endParaRPr/>
          </a:p>
          <a:p>
            <a:pPr indent="-342900" lvl="0" marL="342900" rtl="0" algn="l">
              <a:lnSpc>
                <a:spcPct val="120000"/>
              </a:lnSpc>
              <a:spcBef>
                <a:spcPts val="283"/>
              </a:spcBef>
              <a:spcAft>
                <a:spcPts val="0"/>
              </a:spcAft>
              <a:buSzPct val="69999"/>
              <a:buNone/>
            </a:pPr>
            <a:r>
              <a:rPr lang="en-US" sz="1828"/>
              <a:t>		find peer </a:t>
            </a:r>
            <a:r>
              <a:rPr i="1" lang="en-US" sz="1828"/>
              <a:t>p</a:t>
            </a:r>
            <a:r>
              <a:rPr lang="en-US" sz="1828"/>
              <a:t> that holds value </a:t>
            </a:r>
            <a:r>
              <a:rPr i="1" lang="en-US" sz="1828"/>
              <a:t>a </a:t>
            </a:r>
            <a:endParaRPr/>
          </a:p>
          <a:p>
            <a:pPr indent="-342900" lvl="0" marL="342900" rtl="0" algn="l">
              <a:lnSpc>
                <a:spcPct val="120000"/>
              </a:lnSpc>
              <a:spcBef>
                <a:spcPts val="283"/>
              </a:spcBef>
              <a:spcAft>
                <a:spcPts val="0"/>
              </a:spcAft>
              <a:buSzPct val="69999"/>
              <a:buNone/>
            </a:pPr>
            <a:r>
              <a:rPr lang="en-US" sz="1828"/>
              <a:t>		send </a:t>
            </a:r>
            <a:r>
              <a:rPr i="1" lang="en-US" sz="1828"/>
              <a:t>Q </a:t>
            </a:r>
            <a:r>
              <a:rPr lang="en-US" sz="1828"/>
              <a:t>to </a:t>
            </a:r>
            <a:r>
              <a:rPr i="1" lang="en-US" sz="1828"/>
              <a:t>p</a:t>
            </a:r>
            <a:endParaRPr i="1" sz="1828"/>
          </a:p>
          <a:p>
            <a:pPr indent="-457200" lvl="0" marL="457200" rtl="0" algn="l">
              <a:lnSpc>
                <a:spcPct val="120000"/>
              </a:lnSpc>
              <a:spcBef>
                <a:spcPts val="372"/>
              </a:spcBef>
              <a:spcAft>
                <a:spcPts val="0"/>
              </a:spcAft>
              <a:buSzPct val="90000"/>
              <a:buFont typeface="Arial"/>
              <a:buAutoNum type="arabicPeriod" startAt="2"/>
            </a:pPr>
            <a:r>
              <a:rPr lang="en-US"/>
              <a:t>A peer </a:t>
            </a:r>
            <a:r>
              <a:rPr i="1" lang="en-US"/>
              <a:t>p </a:t>
            </a:r>
            <a:r>
              <a:rPr lang="en-US"/>
              <a:t>that receives </a:t>
            </a:r>
            <a:r>
              <a:rPr i="1" lang="en-US"/>
              <a:t>Q </a:t>
            </a:r>
            <a:r>
              <a:rPr lang="en-US"/>
              <a:t>(from query originator or its left adjacent peer) searches for local tuples and sends </a:t>
            </a:r>
            <a:r>
              <a:rPr i="1" lang="en-US"/>
              <a:t>Q </a:t>
            </a:r>
            <a:r>
              <a:rPr lang="en-US"/>
              <a:t>to its right adjacent node</a:t>
            </a:r>
            <a:endParaRPr/>
          </a:p>
          <a:p>
            <a:pPr indent="-342900" lvl="0" marL="342900" rtl="0" algn="l">
              <a:lnSpc>
                <a:spcPct val="120000"/>
              </a:lnSpc>
              <a:spcBef>
                <a:spcPts val="372"/>
              </a:spcBef>
              <a:spcAft>
                <a:spcPts val="0"/>
              </a:spcAft>
              <a:buSzPct val="70000"/>
              <a:buNone/>
            </a:pPr>
            <a:r>
              <a:rPr lang="en-US"/>
              <a:t>	  </a:t>
            </a:r>
            <a:r>
              <a:rPr lang="en-US" sz="1828"/>
              <a:t>At each peer </a:t>
            </a:r>
            <a:r>
              <a:rPr i="1" lang="en-US" sz="1828"/>
              <a:t>p </a:t>
            </a:r>
            <a:r>
              <a:rPr lang="en-US" sz="1828"/>
              <a:t>that receives Q</a:t>
            </a:r>
            <a:endParaRPr/>
          </a:p>
          <a:p>
            <a:pPr indent="-342900" lvl="0" marL="342900" rtl="0" algn="l">
              <a:lnSpc>
                <a:spcPct val="120000"/>
              </a:lnSpc>
              <a:spcBef>
                <a:spcPts val="283"/>
              </a:spcBef>
              <a:spcAft>
                <a:spcPts val="0"/>
              </a:spcAft>
              <a:buSzPct val="69999"/>
              <a:buNone/>
            </a:pPr>
            <a:r>
              <a:rPr lang="en-US" sz="1828"/>
              <a:t>		</a:t>
            </a:r>
            <a:r>
              <a:rPr i="1" lang="en-US" sz="1828"/>
              <a:t>Tp  </a:t>
            </a:r>
            <a:r>
              <a:rPr lang="en-US" sz="1828"/>
              <a:t>= Range(</a:t>
            </a:r>
            <a:r>
              <a:rPr i="1" lang="en-US" sz="1828"/>
              <a:t>p</a:t>
            </a:r>
            <a:r>
              <a:rPr lang="en-US" sz="1828"/>
              <a:t>)  ∩ [</a:t>
            </a:r>
            <a:r>
              <a:rPr i="1" lang="en-US" sz="1828"/>
              <a:t>a</a:t>
            </a:r>
            <a:r>
              <a:rPr lang="en-US" sz="1828"/>
              <a:t>,</a:t>
            </a:r>
            <a:r>
              <a:rPr i="1" lang="en-US" sz="1828"/>
              <a:t>b</a:t>
            </a:r>
            <a:r>
              <a:rPr lang="en-US" sz="1828"/>
              <a:t>]</a:t>
            </a:r>
            <a:endParaRPr/>
          </a:p>
          <a:p>
            <a:pPr indent="-342900" lvl="0" marL="342900" rtl="0" algn="l">
              <a:lnSpc>
                <a:spcPct val="120000"/>
              </a:lnSpc>
              <a:spcBef>
                <a:spcPts val="283"/>
              </a:spcBef>
              <a:spcAft>
                <a:spcPts val="0"/>
              </a:spcAft>
              <a:buSzPct val="69999"/>
              <a:buNone/>
            </a:pPr>
            <a:r>
              <a:rPr lang="en-US" sz="1828"/>
              <a:t>		send </a:t>
            </a:r>
            <a:r>
              <a:rPr i="1" lang="en-US" sz="1828"/>
              <a:t>Tp </a:t>
            </a:r>
            <a:r>
              <a:rPr lang="en-US" sz="1828"/>
              <a:t>to query originator</a:t>
            </a:r>
            <a:endParaRPr/>
          </a:p>
          <a:p>
            <a:pPr indent="-342900" lvl="0" marL="342900" rtl="0" algn="l">
              <a:lnSpc>
                <a:spcPct val="120000"/>
              </a:lnSpc>
              <a:spcBef>
                <a:spcPts val="283"/>
              </a:spcBef>
              <a:spcAft>
                <a:spcPts val="0"/>
              </a:spcAft>
              <a:buSzPct val="69999"/>
              <a:buNone/>
            </a:pPr>
            <a:r>
              <a:rPr lang="en-US" sz="1828"/>
              <a:t>		If (Range(RighAdjacent(p)) ∩ [</a:t>
            </a:r>
            <a:r>
              <a:rPr i="1" lang="en-US" sz="1828"/>
              <a:t>a</a:t>
            </a:r>
            <a:r>
              <a:rPr lang="en-US" sz="1828"/>
              <a:t>,</a:t>
            </a:r>
            <a:r>
              <a:rPr i="1" lang="en-US" sz="1828"/>
              <a:t>b</a:t>
            </a:r>
            <a:r>
              <a:rPr lang="en-US" sz="1828"/>
              <a:t>]) not empty</a:t>
            </a:r>
            <a:endParaRPr/>
          </a:p>
          <a:p>
            <a:pPr indent="-342900" lvl="0" marL="342900" rtl="0" algn="l">
              <a:lnSpc>
                <a:spcPct val="120000"/>
              </a:lnSpc>
              <a:spcBef>
                <a:spcPts val="283"/>
              </a:spcBef>
              <a:spcAft>
                <a:spcPts val="0"/>
              </a:spcAft>
              <a:buSzPct val="69999"/>
              <a:buNone/>
            </a:pPr>
            <a:r>
              <a:rPr lang="en-US" sz="1828"/>
              <a:t>			send </a:t>
            </a:r>
            <a:r>
              <a:rPr i="1" lang="en-US" sz="1828"/>
              <a:t>Q </a:t>
            </a:r>
            <a:r>
              <a:rPr lang="en-US" sz="1828"/>
              <a:t>to right adjacent peer of </a:t>
            </a:r>
            <a:r>
              <a:rPr i="1" lang="en-US" sz="1828"/>
              <a:t>p</a:t>
            </a:r>
            <a:endParaRPr i="1" sz="1828"/>
          </a:p>
          <a:p>
            <a:pPr indent="-342900" lvl="0" marL="342900" rtl="0" algn="l">
              <a:lnSpc>
                <a:spcPct val="120000"/>
              </a:lnSpc>
              <a:spcBef>
                <a:spcPts val="283"/>
              </a:spcBef>
              <a:spcAft>
                <a:spcPts val="0"/>
              </a:spcAft>
              <a:buSzPct val="69999"/>
              <a:buNone/>
            </a:pPr>
            <a:r>
              <a:t/>
            </a:r>
            <a:endParaRPr sz="1828"/>
          </a:p>
          <a:p>
            <a:pPr indent="0" lvl="0" marL="0" rtl="0" algn="l">
              <a:lnSpc>
                <a:spcPct val="120000"/>
              </a:lnSpc>
              <a:spcBef>
                <a:spcPts val="356"/>
              </a:spcBef>
              <a:spcAft>
                <a:spcPts val="0"/>
              </a:spcAft>
              <a:buSzPct val="70000"/>
              <a:buNone/>
            </a:pPr>
            <a:r>
              <a:rPr lang="en-US" sz="2300"/>
              <a:t>With </a:t>
            </a:r>
            <a:r>
              <a:rPr i="1" lang="en-US" sz="2300"/>
              <a:t>X</a:t>
            </a:r>
            <a:r>
              <a:rPr lang="en-US" sz="2300"/>
              <a:t> nodes covering the range, </a:t>
            </a:r>
            <a:r>
              <a:rPr i="1" lang="en-US" sz="2300"/>
              <a:t>Q</a:t>
            </a:r>
            <a:r>
              <a:rPr lang="en-US" sz="2300"/>
              <a:t> is answered </a:t>
            </a:r>
            <a:r>
              <a:rPr i="1" lang="en-US" sz="2300"/>
              <a:t>in O</a:t>
            </a:r>
            <a:r>
              <a:rPr lang="en-US" sz="2300"/>
              <a:t>(</a:t>
            </a:r>
            <a:r>
              <a:rPr i="1" lang="en-US" sz="2300"/>
              <a:t>log n + X</a:t>
            </a:r>
            <a:r>
              <a:rPr lang="en-US" sz="2300"/>
              <a:t>)</a:t>
            </a:r>
            <a:r>
              <a:rPr i="1" lang="en-US" sz="2300"/>
              <a:t> </a:t>
            </a:r>
            <a:r>
              <a:rPr lang="en-US" sz="2300"/>
              <a:t>steps</a:t>
            </a:r>
            <a:endParaRPr sz="1828"/>
          </a:p>
        </p:txBody>
      </p:sp>
      <p:sp>
        <p:nvSpPr>
          <p:cNvPr id="513" name="Google Shape;513;p5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14" name="Google Shape;514;p5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of Range Query Execution</a:t>
            </a:r>
            <a:endParaRPr/>
          </a:p>
        </p:txBody>
      </p:sp>
      <p:sp>
        <p:nvSpPr>
          <p:cNvPr id="520" name="Google Shape;520;p53"/>
          <p:cNvSpPr txBox="1"/>
          <p:nvPr>
            <p:ph idx="1" type="body"/>
          </p:nvPr>
        </p:nvSpPr>
        <p:spPr>
          <a:xfrm>
            <a:off x="219889" y="1268760"/>
            <a:ext cx="3976484" cy="4759523"/>
          </a:xfrm>
          <a:prstGeom prst="rect">
            <a:avLst/>
          </a:prstGeom>
          <a:noFill/>
          <a:ln>
            <a:noFill/>
          </a:ln>
        </p:spPr>
        <p:txBody>
          <a:bodyPr anchorCtr="0" anchor="t" bIns="45700" lIns="91425" spcFirstLastPara="1" rIns="91425" wrap="square" tIns="45700">
            <a:normAutofit fontScale="92500" lnSpcReduction="10000"/>
          </a:bodyPr>
          <a:lstStyle/>
          <a:p>
            <a:pPr indent="-342940" lvl="0" marL="342900" rtl="0" algn="l">
              <a:spcBef>
                <a:spcPts val="0"/>
              </a:spcBef>
              <a:spcAft>
                <a:spcPts val="0"/>
              </a:spcAft>
              <a:buClr>
                <a:srgbClr val="8C3C14"/>
              </a:buClr>
              <a:buSzPct val="69999"/>
              <a:buChar char="■"/>
            </a:pPr>
            <a:r>
              <a:rPr lang="en-US" sz="1828"/>
              <a:t>Consider </a:t>
            </a:r>
            <a:r>
              <a:rPr i="1" lang="en-US" sz="1828"/>
              <a:t>Q </a:t>
            </a:r>
            <a:r>
              <a:rPr lang="en-US" sz="1828"/>
              <a:t>with range [7; 45] issued at node 7</a:t>
            </a:r>
            <a:endParaRPr/>
          </a:p>
          <a:p>
            <a:pPr indent="-342940" lvl="0" marL="342900" rtl="0" algn="l">
              <a:spcBef>
                <a:spcPts val="338"/>
              </a:spcBef>
              <a:spcAft>
                <a:spcPts val="0"/>
              </a:spcAft>
              <a:buClr>
                <a:srgbClr val="8C3C14"/>
              </a:buClr>
              <a:buSzPct val="69999"/>
              <a:buChar char="■"/>
            </a:pPr>
            <a:r>
              <a:rPr lang="en-US" sz="1828"/>
              <a:t>First, execute an exact match query looking for a node containing the lower bound of the range (see dashed line)</a:t>
            </a:r>
            <a:endParaRPr/>
          </a:p>
          <a:p>
            <a:pPr indent="-342940" lvl="0" marL="342900" rtl="0" algn="l">
              <a:spcBef>
                <a:spcPts val="338"/>
              </a:spcBef>
              <a:spcAft>
                <a:spcPts val="0"/>
              </a:spcAft>
              <a:buClr>
                <a:srgbClr val="8C3C14"/>
              </a:buClr>
              <a:buSzPct val="69999"/>
              <a:buChar char="■"/>
            </a:pPr>
            <a:r>
              <a:rPr lang="en-US" sz="1828"/>
              <a:t>Since the lower bound is in node 4’s range, check locally for tuples belonging to the range and forward </a:t>
            </a:r>
            <a:r>
              <a:rPr i="1" lang="en-US" sz="1828"/>
              <a:t>Q </a:t>
            </a:r>
            <a:r>
              <a:rPr lang="en-US" sz="1828"/>
              <a:t>to its adjacent right node (node 9)</a:t>
            </a:r>
            <a:endParaRPr/>
          </a:p>
          <a:p>
            <a:pPr indent="-342940" lvl="0" marL="342900" rtl="0" algn="l">
              <a:spcBef>
                <a:spcPts val="338"/>
              </a:spcBef>
              <a:spcAft>
                <a:spcPts val="0"/>
              </a:spcAft>
              <a:buClr>
                <a:srgbClr val="8C3C14"/>
              </a:buClr>
              <a:buSzPct val="69999"/>
              <a:buChar char="■"/>
            </a:pPr>
            <a:r>
              <a:rPr lang="en-US" sz="1828"/>
              <a:t>Node 9 checks for local tuples belonging to the range and forwards </a:t>
            </a:r>
            <a:r>
              <a:rPr i="1" lang="en-US" sz="1828"/>
              <a:t>Q </a:t>
            </a:r>
            <a:r>
              <a:rPr lang="en-US" sz="1828"/>
              <a:t>to node 2</a:t>
            </a:r>
            <a:endParaRPr/>
          </a:p>
          <a:p>
            <a:pPr indent="-342940" lvl="0" marL="342900" rtl="0" algn="l">
              <a:spcBef>
                <a:spcPts val="338"/>
              </a:spcBef>
              <a:spcAft>
                <a:spcPts val="0"/>
              </a:spcAft>
              <a:buClr>
                <a:srgbClr val="8C3C14"/>
              </a:buClr>
              <a:buSzPct val="69999"/>
              <a:buChar char="■"/>
            </a:pPr>
            <a:r>
              <a:rPr lang="en-US" sz="1828"/>
              <a:t>Nodes 10, 5, 1 and 6 receive </a:t>
            </a:r>
            <a:r>
              <a:rPr i="1" lang="en-US" sz="1828"/>
              <a:t>Q</a:t>
            </a:r>
            <a:r>
              <a:rPr lang="en-US" sz="1828"/>
              <a:t>, check for local tuples and contact their respective right adjacent node until the node containing the upper bound of the range is reached</a:t>
            </a:r>
            <a:endParaRPr/>
          </a:p>
        </p:txBody>
      </p:sp>
      <p:sp>
        <p:nvSpPr>
          <p:cNvPr id="521" name="Google Shape;521;p5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22" name="Google Shape;522;p5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3" name="Google Shape;523;p53"/>
          <p:cNvPicPr preferRelativeResize="0"/>
          <p:nvPr/>
        </p:nvPicPr>
        <p:blipFill rotWithShape="1">
          <a:blip r:embed="rId3">
            <a:alphaModFix/>
          </a:blip>
          <a:srcRect b="0" l="0" r="0" t="0"/>
          <a:stretch/>
        </p:blipFill>
        <p:spPr>
          <a:xfrm>
            <a:off x="3811844" y="2276872"/>
            <a:ext cx="5204908" cy="230425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530" name="Google Shape;530;p54"/>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a:p>
            <a:pPr indent="-196850" lvl="1" marL="742950" rtl="0" algn="l">
              <a:spcBef>
                <a:spcPts val="400"/>
              </a:spcBef>
              <a:spcAft>
                <a:spcPts val="0"/>
              </a:spcAft>
              <a:buSzPts val="1400"/>
              <a:buNone/>
            </a:pPr>
            <a:r>
              <a:t/>
            </a:r>
            <a:endParaRPr>
              <a:solidFill>
                <a:srgbClr val="1771A9"/>
              </a:solidFill>
            </a:endParaRPr>
          </a:p>
        </p:txBody>
      </p:sp>
      <p:sp>
        <p:nvSpPr>
          <p:cNvPr id="531" name="Google Shape;531;p5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32" name="Google Shape;532;p5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Replica Consistency</a:t>
            </a:r>
            <a:endParaRPr/>
          </a:p>
        </p:txBody>
      </p:sp>
      <p:sp>
        <p:nvSpPr>
          <p:cNvPr id="538" name="Google Shape;538;p55"/>
          <p:cNvSpPr txBox="1"/>
          <p:nvPr>
            <p:ph idx="1" type="body"/>
          </p:nvPr>
        </p:nvSpPr>
        <p:spPr>
          <a:xfrm>
            <a:off x="179512" y="1700808"/>
            <a:ext cx="8189785" cy="4248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400"/>
              <a:buChar char="■"/>
            </a:pPr>
            <a:r>
              <a:rPr lang="en-US" sz="2000"/>
              <a:t>To increase data availability and access performance, P2P systems replicate data, however, with very different levels of replica consistency</a:t>
            </a:r>
            <a:endParaRPr/>
          </a:p>
          <a:p>
            <a:pPr indent="-285750" lvl="1" marL="742950" rtl="0" algn="l">
              <a:spcBef>
                <a:spcPts val="360"/>
              </a:spcBef>
              <a:spcAft>
                <a:spcPts val="0"/>
              </a:spcAft>
              <a:buSzPts val="1260"/>
              <a:buChar char="❑"/>
            </a:pPr>
            <a:r>
              <a:rPr lang="en-US" sz="1800"/>
              <a:t>The earlier, simple P2P systems such as Gnutella and Kazaa deal only with static data (e.g., music files) and replication is “passive” as it occurs naturally as peers request and copy files from one another (basically, caching data)</a:t>
            </a:r>
            <a:endParaRPr/>
          </a:p>
          <a:p>
            <a:pPr indent="-342900" lvl="0" marL="342900" rtl="0" algn="l">
              <a:spcBef>
                <a:spcPts val="400"/>
              </a:spcBef>
              <a:spcAft>
                <a:spcPts val="0"/>
              </a:spcAft>
              <a:buClr>
                <a:srgbClr val="8C3C14"/>
              </a:buClr>
              <a:buSzPts val="1400"/>
              <a:buChar char="■"/>
            </a:pPr>
            <a:r>
              <a:rPr lang="en-US" sz="2000"/>
              <a:t>In more advanced P2P systems where replicas can be updated, there is a need for proper replica management techniques</a:t>
            </a:r>
            <a:endParaRPr/>
          </a:p>
          <a:p>
            <a:pPr indent="-342900" lvl="0" marL="342900" rtl="0" algn="l">
              <a:spcBef>
                <a:spcPts val="400"/>
              </a:spcBef>
              <a:spcAft>
                <a:spcPts val="0"/>
              </a:spcAft>
              <a:buClr>
                <a:srgbClr val="8C3C14"/>
              </a:buClr>
              <a:buSzPts val="1400"/>
              <a:buChar char="■"/>
            </a:pPr>
            <a:r>
              <a:rPr lang="en-US" sz="2000"/>
              <a:t>Replica consistency in DHTs</a:t>
            </a:r>
            <a:endParaRPr/>
          </a:p>
          <a:p>
            <a:pPr indent="-285750" lvl="1" marL="742950" rtl="0" algn="l">
              <a:spcBef>
                <a:spcPts val="360"/>
              </a:spcBef>
              <a:spcAft>
                <a:spcPts val="0"/>
              </a:spcAft>
              <a:buSzPts val="1260"/>
              <a:buChar char="❑"/>
            </a:pPr>
            <a:r>
              <a:rPr lang="en-US" sz="1800"/>
              <a:t>Basic support  - Tapestry</a:t>
            </a:r>
            <a:endParaRPr/>
          </a:p>
          <a:p>
            <a:pPr indent="-285750" lvl="1" marL="742950" rtl="0" algn="l">
              <a:spcBef>
                <a:spcPts val="360"/>
              </a:spcBef>
              <a:spcAft>
                <a:spcPts val="0"/>
              </a:spcAft>
              <a:buSzPts val="1260"/>
              <a:buChar char="❑"/>
            </a:pPr>
            <a:r>
              <a:rPr lang="en-US" sz="1800"/>
              <a:t>Replica reconciliation - OceanStore</a:t>
            </a:r>
            <a:endParaRPr sz="1800"/>
          </a:p>
        </p:txBody>
      </p:sp>
      <p:sp>
        <p:nvSpPr>
          <p:cNvPr id="539" name="Google Shape;539;p5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40" name="Google Shape;540;p5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Tapestry</a:t>
            </a:r>
            <a:endParaRPr/>
          </a:p>
        </p:txBody>
      </p:sp>
      <p:sp>
        <p:nvSpPr>
          <p:cNvPr id="546" name="Google Shape;546;p5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8C3C14"/>
              </a:buClr>
              <a:buSzPct val="70000"/>
              <a:buChar char="■"/>
            </a:pPr>
            <a:r>
              <a:rPr lang="en-US"/>
              <a:t>Decentralized object location and routing on top of a structured overlay</a:t>
            </a:r>
            <a:endParaRPr/>
          </a:p>
          <a:p>
            <a:pPr indent="-342900" lvl="0" marL="342900" rtl="0" algn="l">
              <a:spcBef>
                <a:spcPts val="444"/>
              </a:spcBef>
              <a:spcAft>
                <a:spcPts val="0"/>
              </a:spcAft>
              <a:buClr>
                <a:srgbClr val="8C3C14"/>
              </a:buClr>
              <a:buSzPct val="70000"/>
              <a:buChar char="■"/>
            </a:pPr>
            <a:r>
              <a:rPr lang="en-US"/>
              <a:t>Routes messages to logical end-points (i.e., not associated with physical location), such as nodes or object replicas.</a:t>
            </a:r>
            <a:endParaRPr/>
          </a:p>
          <a:p>
            <a:pPr indent="-285750" lvl="1" marL="742950" rtl="0" algn="l">
              <a:spcBef>
                <a:spcPts val="370"/>
              </a:spcBef>
              <a:spcAft>
                <a:spcPts val="0"/>
              </a:spcAft>
              <a:buSzPct val="70000"/>
              <a:buChar char="❑"/>
            </a:pPr>
            <a:r>
              <a:rPr lang="en-US"/>
              <a:t>This enables message delivery to mobile or replicated endpoints in the presence of network instability</a:t>
            </a:r>
            <a:endParaRPr/>
          </a:p>
          <a:p>
            <a:pPr indent="-342900" lvl="0" marL="342900" rtl="0" algn="l">
              <a:spcBef>
                <a:spcPts val="444"/>
              </a:spcBef>
              <a:spcAft>
                <a:spcPts val="0"/>
              </a:spcAft>
              <a:buClr>
                <a:srgbClr val="8C3C14"/>
              </a:buClr>
              <a:buSzPct val="70000"/>
              <a:buChar char="■"/>
            </a:pPr>
            <a:r>
              <a:rPr lang="en-US"/>
              <a:t>Location and routing </a:t>
            </a:r>
            <a:endParaRPr/>
          </a:p>
          <a:p>
            <a:pPr indent="-285750" lvl="1" marL="742950" rtl="0" algn="l">
              <a:spcBef>
                <a:spcPts val="370"/>
              </a:spcBef>
              <a:spcAft>
                <a:spcPts val="0"/>
              </a:spcAft>
              <a:buSzPct val="70000"/>
              <a:buChar char="❑"/>
            </a:pPr>
            <a:r>
              <a:rPr lang="en-US"/>
              <a:t>Let </a:t>
            </a:r>
            <a:r>
              <a:rPr i="1" lang="en-US"/>
              <a:t>O</a:t>
            </a:r>
            <a:r>
              <a:rPr lang="en-US"/>
              <a:t> be an object identified by </a:t>
            </a:r>
            <a:r>
              <a:rPr i="1" lang="en-US"/>
              <a:t>id</a:t>
            </a:r>
            <a:r>
              <a:rPr lang="en-US"/>
              <a:t>(</a:t>
            </a:r>
            <a:r>
              <a:rPr i="1" lang="en-US"/>
              <a:t>O</a:t>
            </a:r>
            <a:r>
              <a:rPr lang="en-US"/>
              <a:t>), the insertion of </a:t>
            </a:r>
            <a:r>
              <a:rPr i="1" lang="en-US"/>
              <a:t>O</a:t>
            </a:r>
            <a:r>
              <a:rPr lang="en-US"/>
              <a:t> involves two nodes: the server node (noted </a:t>
            </a:r>
            <a:r>
              <a:rPr i="1" lang="en-US"/>
              <a:t>n</a:t>
            </a:r>
            <a:r>
              <a:rPr baseline="-25000" i="1" lang="en-US"/>
              <a:t>s</a:t>
            </a:r>
            <a:r>
              <a:rPr lang="en-US"/>
              <a:t>) that holds </a:t>
            </a:r>
            <a:r>
              <a:rPr i="1" lang="en-US"/>
              <a:t>O</a:t>
            </a:r>
            <a:r>
              <a:rPr lang="en-US"/>
              <a:t> and the root node (noted </a:t>
            </a:r>
            <a:r>
              <a:rPr i="1" lang="en-US"/>
              <a:t>n</a:t>
            </a:r>
            <a:r>
              <a:rPr baseline="-25000" i="1" lang="en-US"/>
              <a:t>r</a:t>
            </a:r>
            <a:r>
              <a:rPr lang="en-US"/>
              <a:t>) that holds a mapping in the form (</a:t>
            </a:r>
            <a:r>
              <a:rPr i="1" lang="en-US"/>
              <a:t>id</a:t>
            </a:r>
            <a:r>
              <a:rPr lang="en-US"/>
              <a:t>(</a:t>
            </a:r>
            <a:r>
              <a:rPr i="1" lang="en-US"/>
              <a:t>O</a:t>
            </a:r>
            <a:r>
              <a:rPr lang="en-US"/>
              <a:t>);</a:t>
            </a:r>
            <a:r>
              <a:rPr i="1" lang="en-US"/>
              <a:t> n</a:t>
            </a:r>
            <a:r>
              <a:rPr baseline="-25000" i="1" lang="en-US"/>
              <a:t>s</a:t>
            </a:r>
            <a:r>
              <a:rPr lang="en-US"/>
              <a:t>) indicating that the object identified by </a:t>
            </a:r>
            <a:r>
              <a:rPr i="1" lang="en-US"/>
              <a:t>id</a:t>
            </a:r>
            <a:r>
              <a:rPr lang="en-US"/>
              <a:t>(</a:t>
            </a:r>
            <a:r>
              <a:rPr i="1" lang="en-US"/>
              <a:t>O</a:t>
            </a:r>
            <a:r>
              <a:rPr lang="en-US"/>
              <a:t>) is stored at node </a:t>
            </a:r>
            <a:r>
              <a:rPr i="1" lang="en-US"/>
              <a:t>n</a:t>
            </a:r>
            <a:r>
              <a:rPr baseline="-25000" i="1" lang="en-US"/>
              <a:t>s</a:t>
            </a:r>
            <a:endParaRPr/>
          </a:p>
          <a:p>
            <a:pPr indent="-285750" lvl="1" marL="742950" rtl="0" algn="l">
              <a:spcBef>
                <a:spcPts val="370"/>
              </a:spcBef>
              <a:spcAft>
                <a:spcPts val="0"/>
              </a:spcAft>
              <a:buSzPct val="70000"/>
              <a:buChar char="❑"/>
            </a:pPr>
            <a:r>
              <a:rPr lang="en-US"/>
              <a:t>The root node is dynamically determined by a globally consistent deterministic algorithm</a:t>
            </a:r>
            <a:endParaRPr/>
          </a:p>
        </p:txBody>
      </p:sp>
      <p:sp>
        <p:nvSpPr>
          <p:cNvPr id="547" name="Google Shape;547;p5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48" name="Google Shape;548;p5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Object Publishing in Tapestry</a:t>
            </a:r>
            <a:endParaRPr/>
          </a:p>
        </p:txBody>
      </p:sp>
      <p:sp>
        <p:nvSpPr>
          <p:cNvPr id="554" name="Google Shape;554;p57"/>
          <p:cNvSpPr txBox="1"/>
          <p:nvPr>
            <p:ph idx="1" type="body"/>
          </p:nvPr>
        </p:nvSpPr>
        <p:spPr>
          <a:xfrm>
            <a:off x="251520" y="1417638"/>
            <a:ext cx="4077745" cy="475952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280"/>
              <a:buChar char="■"/>
            </a:pPr>
            <a:r>
              <a:rPr lang="en-US" sz="1828"/>
              <a:t>When </a:t>
            </a:r>
            <a:r>
              <a:rPr i="1" lang="en-US" sz="1828"/>
              <a:t>O </a:t>
            </a:r>
            <a:r>
              <a:rPr lang="en-US" sz="1828"/>
              <a:t>is inserted into </a:t>
            </a:r>
            <a:r>
              <a:rPr i="1" lang="en-US" sz="1828"/>
              <a:t>n</a:t>
            </a:r>
            <a:r>
              <a:rPr baseline="-25000" i="1" lang="en-US" sz="1828"/>
              <a:t>s</a:t>
            </a:r>
            <a:r>
              <a:rPr lang="en-US" sz="1828"/>
              <a:t>, </a:t>
            </a:r>
            <a:r>
              <a:rPr i="1" lang="en-US" sz="1828"/>
              <a:t>n</a:t>
            </a:r>
            <a:r>
              <a:rPr baseline="-25000" i="1" lang="en-US" sz="1828"/>
              <a:t>s</a:t>
            </a:r>
            <a:r>
              <a:rPr lang="en-US" sz="1828"/>
              <a:t> publishes </a:t>
            </a:r>
            <a:r>
              <a:rPr i="1" lang="en-US" sz="1828"/>
              <a:t>id</a:t>
            </a:r>
            <a:r>
              <a:rPr lang="en-US" sz="1828"/>
              <a:t>(</a:t>
            </a:r>
            <a:r>
              <a:rPr i="1" lang="en-US" sz="1828"/>
              <a:t>O</a:t>
            </a:r>
            <a:r>
              <a:rPr lang="en-US" sz="1828"/>
              <a:t>) at its root node by routing a message from </a:t>
            </a:r>
            <a:r>
              <a:rPr i="1" lang="en-US" sz="1828"/>
              <a:t>n</a:t>
            </a:r>
            <a:r>
              <a:rPr baseline="-25000" i="1" lang="en-US" sz="1828"/>
              <a:t>s</a:t>
            </a:r>
            <a:r>
              <a:rPr lang="en-US" sz="1828"/>
              <a:t> to </a:t>
            </a:r>
            <a:r>
              <a:rPr i="1" lang="en-US" sz="1828"/>
              <a:t>n</a:t>
            </a:r>
            <a:r>
              <a:rPr baseline="-25000" i="1" lang="en-US" sz="1828"/>
              <a:t>r</a:t>
            </a:r>
            <a:r>
              <a:rPr lang="en-US" sz="1828"/>
              <a:t> containing the mapping  (</a:t>
            </a:r>
            <a:r>
              <a:rPr i="1" lang="en-US" sz="1828"/>
              <a:t>id</a:t>
            </a:r>
            <a:r>
              <a:rPr lang="en-US" sz="1828"/>
              <a:t>(</a:t>
            </a:r>
            <a:r>
              <a:rPr i="1" lang="en-US" sz="1828"/>
              <a:t>O</a:t>
            </a:r>
            <a:r>
              <a:rPr lang="en-US" sz="1828"/>
              <a:t>);</a:t>
            </a:r>
            <a:r>
              <a:rPr i="1" lang="en-US" sz="1828"/>
              <a:t> n</a:t>
            </a:r>
            <a:r>
              <a:rPr baseline="-25000" i="1" lang="en-US" sz="1828"/>
              <a:t>s</a:t>
            </a:r>
            <a:r>
              <a:rPr lang="en-US" sz="1828"/>
              <a:t>)</a:t>
            </a:r>
            <a:endParaRPr/>
          </a:p>
          <a:p>
            <a:pPr indent="-342900" lvl="0" marL="342900" rtl="0" algn="l">
              <a:spcBef>
                <a:spcPts val="366"/>
              </a:spcBef>
              <a:spcAft>
                <a:spcPts val="0"/>
              </a:spcAft>
              <a:buClr>
                <a:srgbClr val="8C3C14"/>
              </a:buClr>
              <a:buSzPts val="1280"/>
              <a:buChar char="■"/>
            </a:pPr>
            <a:r>
              <a:rPr lang="en-US" sz="1828"/>
              <a:t>This mapping is stored at all nodes along the message path</a:t>
            </a:r>
            <a:endParaRPr/>
          </a:p>
          <a:p>
            <a:pPr indent="-342900" lvl="0" marL="342900" rtl="0" algn="l">
              <a:spcBef>
                <a:spcPts val="366"/>
              </a:spcBef>
              <a:spcAft>
                <a:spcPts val="0"/>
              </a:spcAft>
              <a:buClr>
                <a:srgbClr val="8C3C14"/>
              </a:buClr>
              <a:buSzPts val="1280"/>
              <a:buChar char="■"/>
            </a:pPr>
            <a:r>
              <a:rPr lang="en-US" sz="1828"/>
              <a:t>During a location query (e.g., “</a:t>
            </a:r>
            <a:r>
              <a:rPr i="1" lang="en-US" sz="1828"/>
              <a:t>id</a:t>
            </a:r>
            <a:r>
              <a:rPr lang="en-US" sz="1828"/>
              <a:t>(</a:t>
            </a:r>
            <a:r>
              <a:rPr i="1" lang="en-US" sz="1828"/>
              <a:t>O</a:t>
            </a:r>
            <a:r>
              <a:rPr lang="en-US" sz="1828"/>
              <a:t>)?”, the message that looks for </a:t>
            </a:r>
            <a:r>
              <a:rPr i="1" lang="en-US" sz="1828"/>
              <a:t>id</a:t>
            </a:r>
            <a:r>
              <a:rPr lang="en-US" sz="1828"/>
              <a:t>(</a:t>
            </a:r>
            <a:r>
              <a:rPr i="1" lang="en-US" sz="1828"/>
              <a:t>O</a:t>
            </a:r>
            <a:r>
              <a:rPr lang="en-US" sz="1828"/>
              <a:t>) is initially routed towards </a:t>
            </a:r>
            <a:r>
              <a:rPr i="1" lang="en-US" sz="1828"/>
              <a:t>n</a:t>
            </a:r>
            <a:r>
              <a:rPr baseline="-25000" i="1" lang="en-US" sz="1828"/>
              <a:t>r</a:t>
            </a:r>
            <a:r>
              <a:rPr lang="en-US" sz="1828"/>
              <a:t>, but it may be stopped before reaching it once a node containing the mapping      (</a:t>
            </a:r>
            <a:r>
              <a:rPr i="1" lang="en-US" sz="1828"/>
              <a:t>id</a:t>
            </a:r>
            <a:r>
              <a:rPr lang="en-US" sz="1828"/>
              <a:t>(</a:t>
            </a:r>
            <a:r>
              <a:rPr i="1" lang="en-US" sz="1828"/>
              <a:t>O</a:t>
            </a:r>
            <a:r>
              <a:rPr lang="en-US" sz="1828"/>
              <a:t>);</a:t>
            </a:r>
            <a:r>
              <a:rPr i="1" lang="en-US" sz="1828"/>
              <a:t> n</a:t>
            </a:r>
            <a:r>
              <a:rPr baseline="-25000" i="1" lang="en-US" sz="1828"/>
              <a:t>s</a:t>
            </a:r>
            <a:r>
              <a:rPr lang="en-US" sz="1828"/>
              <a:t>) is found</a:t>
            </a:r>
            <a:endParaRPr/>
          </a:p>
          <a:p>
            <a:pPr indent="-342900" lvl="0" marL="342900" rtl="0" algn="l">
              <a:spcBef>
                <a:spcPts val="366"/>
              </a:spcBef>
              <a:spcAft>
                <a:spcPts val="0"/>
              </a:spcAft>
              <a:buClr>
                <a:srgbClr val="8C3C14"/>
              </a:buClr>
              <a:buSzPts val="1280"/>
              <a:buChar char="■"/>
            </a:pPr>
            <a:r>
              <a:rPr lang="en-US" sz="1828"/>
              <a:t>For routing a message to </a:t>
            </a:r>
            <a:r>
              <a:rPr i="1" lang="en-US" sz="1828"/>
              <a:t>id</a:t>
            </a:r>
            <a:r>
              <a:rPr lang="en-US" sz="1828"/>
              <a:t>(</a:t>
            </a:r>
            <a:r>
              <a:rPr i="1" lang="en-US" sz="1828"/>
              <a:t>O</a:t>
            </a:r>
            <a:r>
              <a:rPr lang="en-US" sz="1828"/>
              <a:t>)’s root, each node forwards this message to its neighbor whose logical identifier is the most similar to </a:t>
            </a:r>
            <a:r>
              <a:rPr i="1" lang="en-US" sz="1828"/>
              <a:t>id</a:t>
            </a:r>
            <a:r>
              <a:rPr lang="en-US" sz="1828"/>
              <a:t>(</a:t>
            </a:r>
            <a:r>
              <a:rPr i="1" lang="en-US" sz="1828"/>
              <a:t>O</a:t>
            </a:r>
            <a:r>
              <a:rPr lang="en-US" sz="1828"/>
              <a:t>)</a:t>
            </a:r>
            <a:endParaRPr/>
          </a:p>
        </p:txBody>
      </p:sp>
      <p:pic>
        <p:nvPicPr>
          <p:cNvPr descr="fig-16-tapestryRep-a.jpg" id="555" name="Google Shape;555;p57"/>
          <p:cNvPicPr preferRelativeResize="0"/>
          <p:nvPr/>
        </p:nvPicPr>
        <p:blipFill rotWithShape="1">
          <a:blip r:embed="rId3">
            <a:alphaModFix/>
          </a:blip>
          <a:srcRect b="0" l="0" r="0" t="0"/>
          <a:stretch/>
        </p:blipFill>
        <p:spPr>
          <a:xfrm>
            <a:off x="4175913" y="2209800"/>
            <a:ext cx="4905031" cy="2590800"/>
          </a:xfrm>
          <a:prstGeom prst="rect">
            <a:avLst/>
          </a:prstGeom>
          <a:noFill/>
          <a:ln>
            <a:noFill/>
          </a:ln>
        </p:spPr>
      </p:pic>
      <p:sp>
        <p:nvSpPr>
          <p:cNvPr id="556" name="Google Shape;556;p5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57" name="Google Shape;557;p5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8"/>
          <p:cNvSpPr txBox="1"/>
          <p:nvPr>
            <p:ph type="title"/>
          </p:nvPr>
        </p:nvSpPr>
        <p:spPr>
          <a:xfrm>
            <a:off x="190500" y="114300"/>
            <a:ext cx="8953500" cy="1154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Replica Management in Tapestry</a:t>
            </a:r>
            <a:endParaRPr/>
          </a:p>
        </p:txBody>
      </p:sp>
      <p:sp>
        <p:nvSpPr>
          <p:cNvPr id="563" name="Google Shape;563;p58"/>
          <p:cNvSpPr txBox="1"/>
          <p:nvPr>
            <p:ph idx="1" type="body"/>
          </p:nvPr>
        </p:nvSpPr>
        <p:spPr>
          <a:xfrm>
            <a:off x="0" y="1442933"/>
            <a:ext cx="4116324" cy="511369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083"/>
              <a:buChar char="■"/>
            </a:pPr>
            <a:r>
              <a:rPr lang="en-US" sz="1547"/>
              <a:t>Each node represents a peer and contains the peer’s logical identifier in hexadecimal format</a:t>
            </a:r>
            <a:endParaRPr/>
          </a:p>
          <a:p>
            <a:pPr indent="-342900" lvl="0" marL="342900" rtl="0" algn="l">
              <a:spcBef>
                <a:spcPts val="309"/>
              </a:spcBef>
              <a:spcAft>
                <a:spcPts val="0"/>
              </a:spcAft>
              <a:buClr>
                <a:srgbClr val="8C3C14"/>
              </a:buClr>
              <a:buSzPts val="1083"/>
              <a:buChar char="■"/>
            </a:pPr>
            <a:r>
              <a:rPr lang="en-US" sz="1547"/>
              <a:t>Two replicas </a:t>
            </a:r>
            <a:r>
              <a:rPr i="1" lang="en-US" sz="1547"/>
              <a:t>O</a:t>
            </a:r>
            <a:r>
              <a:rPr baseline="-25000" lang="en-US" sz="1547"/>
              <a:t>1</a:t>
            </a:r>
            <a:r>
              <a:rPr i="1" lang="en-US" sz="1547"/>
              <a:t> </a:t>
            </a:r>
            <a:r>
              <a:rPr lang="en-US" sz="1547"/>
              <a:t>and </a:t>
            </a:r>
            <a:r>
              <a:rPr i="1" lang="en-US" sz="1547"/>
              <a:t>O</a:t>
            </a:r>
            <a:r>
              <a:rPr baseline="-25000" lang="en-US" sz="1547"/>
              <a:t>2</a:t>
            </a:r>
            <a:r>
              <a:rPr lang="en-US" sz="1547"/>
              <a:t> of object </a:t>
            </a:r>
            <a:r>
              <a:rPr i="1" lang="en-US" sz="1547"/>
              <a:t>O</a:t>
            </a:r>
            <a:r>
              <a:rPr lang="en-US" sz="1547"/>
              <a:t> (e.g., a book file) are inserted into distinct peers (</a:t>
            </a:r>
            <a:r>
              <a:rPr i="1" lang="en-US" sz="1547"/>
              <a:t>O</a:t>
            </a:r>
            <a:r>
              <a:rPr baseline="-25000" lang="en-US" sz="1547"/>
              <a:t>1</a:t>
            </a:r>
            <a:r>
              <a:rPr lang="en-US" sz="1547"/>
              <a:t> at peer 4228 and </a:t>
            </a:r>
            <a:r>
              <a:rPr i="1" lang="en-US" sz="1547"/>
              <a:t>O</a:t>
            </a:r>
            <a:r>
              <a:rPr baseline="-25000" lang="en-US" sz="1547"/>
              <a:t>2</a:t>
            </a:r>
            <a:r>
              <a:rPr lang="en-US" sz="1547"/>
              <a:t> at peer AA93). The identifier of </a:t>
            </a:r>
            <a:r>
              <a:rPr i="1" lang="en-US" sz="1547"/>
              <a:t>O</a:t>
            </a:r>
            <a:r>
              <a:rPr baseline="-25000" lang="en-US" sz="1547"/>
              <a:t>1</a:t>
            </a:r>
            <a:r>
              <a:rPr lang="en-US" sz="1547"/>
              <a:t> is equal to that of </a:t>
            </a:r>
            <a:r>
              <a:rPr i="1" lang="en-US" sz="1547"/>
              <a:t>O</a:t>
            </a:r>
            <a:r>
              <a:rPr baseline="-25000" lang="en-US" sz="1547"/>
              <a:t>2</a:t>
            </a:r>
            <a:r>
              <a:rPr lang="en-US" sz="1547"/>
              <a:t> (i.e., 4378)</a:t>
            </a:r>
            <a:endParaRPr/>
          </a:p>
          <a:p>
            <a:pPr indent="-342900" lvl="0" marL="342900" rtl="0" algn="l">
              <a:spcBef>
                <a:spcPts val="309"/>
              </a:spcBef>
              <a:spcAft>
                <a:spcPts val="0"/>
              </a:spcAft>
              <a:buClr>
                <a:srgbClr val="8C3C14"/>
              </a:buClr>
              <a:buSzPts val="1083"/>
              <a:buChar char="■"/>
            </a:pPr>
            <a:r>
              <a:rPr lang="en-US" sz="1547"/>
              <a:t>When </a:t>
            </a:r>
            <a:r>
              <a:rPr i="1" lang="en-US" sz="1547"/>
              <a:t>O</a:t>
            </a:r>
            <a:r>
              <a:rPr baseline="-25000" lang="en-US" sz="1547"/>
              <a:t>1</a:t>
            </a:r>
            <a:r>
              <a:rPr lang="en-US" sz="1547"/>
              <a:t> is inserted into its server node (peer 4228), the mapping (4378; 4228) is routed from peer 4228 to peer 4377 (the root node for </a:t>
            </a:r>
            <a:r>
              <a:rPr i="1" lang="en-US" sz="1547"/>
              <a:t>O</a:t>
            </a:r>
            <a:r>
              <a:rPr baseline="-25000" lang="en-US" sz="1547"/>
              <a:t>1</a:t>
            </a:r>
            <a:r>
              <a:rPr lang="en-US" sz="1547"/>
              <a:t>’s identifier)</a:t>
            </a:r>
            <a:endParaRPr/>
          </a:p>
          <a:p>
            <a:pPr indent="-342900" lvl="0" marL="342900" rtl="0" algn="l">
              <a:spcBef>
                <a:spcPts val="309"/>
              </a:spcBef>
              <a:spcAft>
                <a:spcPts val="0"/>
              </a:spcAft>
              <a:buClr>
                <a:srgbClr val="8C3C14"/>
              </a:buClr>
              <a:buSzPts val="1083"/>
              <a:buChar char="■"/>
            </a:pPr>
            <a:r>
              <a:rPr lang="en-US" sz="1547"/>
              <a:t>As the message approaches the root node, the object and the node identifiers become increasingly similar</a:t>
            </a:r>
            <a:endParaRPr/>
          </a:p>
          <a:p>
            <a:pPr indent="-342900" lvl="0" marL="342900" rtl="0" algn="l">
              <a:spcBef>
                <a:spcPts val="309"/>
              </a:spcBef>
              <a:spcAft>
                <a:spcPts val="0"/>
              </a:spcAft>
              <a:buClr>
                <a:srgbClr val="8C3C14"/>
              </a:buClr>
              <a:buSzPts val="1083"/>
              <a:buChar char="■"/>
            </a:pPr>
            <a:r>
              <a:rPr lang="en-US" sz="1547"/>
              <a:t>In addition, the mapping (4378; 4228) is stored at all peers along the message path</a:t>
            </a:r>
            <a:endParaRPr/>
          </a:p>
        </p:txBody>
      </p:sp>
      <p:pic>
        <p:nvPicPr>
          <p:cNvPr descr="\\psf\Home\Desktop\fig-16-tapestryRep.jpg" id="564" name="Google Shape;564;p58"/>
          <p:cNvPicPr preferRelativeResize="0"/>
          <p:nvPr/>
        </p:nvPicPr>
        <p:blipFill rotWithShape="1">
          <a:blip r:embed="rId3">
            <a:alphaModFix/>
          </a:blip>
          <a:srcRect b="0" l="0" r="0" t="0"/>
          <a:stretch/>
        </p:blipFill>
        <p:spPr>
          <a:xfrm>
            <a:off x="4126992" y="2348880"/>
            <a:ext cx="5017008" cy="3023616"/>
          </a:xfrm>
          <a:prstGeom prst="rect">
            <a:avLst/>
          </a:prstGeom>
          <a:noFill/>
          <a:ln>
            <a:noFill/>
          </a:ln>
        </p:spPr>
      </p:pic>
      <p:sp>
        <p:nvSpPr>
          <p:cNvPr id="565" name="Google Shape;565;p5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66" name="Google Shape;566;p5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OceanStore</a:t>
            </a:r>
            <a:endParaRPr/>
          </a:p>
        </p:txBody>
      </p:sp>
      <p:sp>
        <p:nvSpPr>
          <p:cNvPr id="572" name="Google Shape;572;p59"/>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OceanStore is a data management system designed to provide continuous access to persistent information</a:t>
            </a:r>
            <a:endParaRPr/>
          </a:p>
          <a:p>
            <a:pPr indent="-342900" lvl="0" marL="342900" rtl="0" algn="l">
              <a:spcBef>
                <a:spcPts val="480"/>
              </a:spcBef>
              <a:spcAft>
                <a:spcPts val="0"/>
              </a:spcAft>
              <a:buClr>
                <a:srgbClr val="8C3C14"/>
              </a:buClr>
              <a:buSzPts val="1680"/>
              <a:buChar char="■"/>
            </a:pPr>
            <a:r>
              <a:rPr lang="en-US"/>
              <a:t>Relies on Tapestry and assumes untrusted powerful servers connected by high-speed links</a:t>
            </a:r>
            <a:endParaRPr/>
          </a:p>
          <a:p>
            <a:pPr indent="-342900" lvl="0" marL="342900" rtl="0" algn="l">
              <a:spcBef>
                <a:spcPts val="480"/>
              </a:spcBef>
              <a:spcAft>
                <a:spcPts val="0"/>
              </a:spcAft>
              <a:buClr>
                <a:srgbClr val="8C3C14"/>
              </a:buClr>
              <a:buSzPts val="1680"/>
              <a:buChar char="■"/>
            </a:pPr>
            <a:r>
              <a:rPr lang="en-US"/>
              <a:t>To improve performance, data are allowed to be cached anywhere, anytime</a:t>
            </a:r>
            <a:endParaRPr/>
          </a:p>
          <a:p>
            <a:pPr indent="-342900" lvl="0" marL="342900" rtl="0" algn="l">
              <a:spcBef>
                <a:spcPts val="480"/>
              </a:spcBef>
              <a:spcAft>
                <a:spcPts val="0"/>
              </a:spcAft>
              <a:buClr>
                <a:srgbClr val="8C3C14"/>
              </a:buClr>
              <a:buSzPts val="1680"/>
              <a:buChar char="■"/>
            </a:pPr>
            <a:r>
              <a:rPr lang="en-US"/>
              <a:t>Allows concurrent updates on replicated objects; it relies on reconciliation to assure data consistency</a:t>
            </a:r>
            <a:endParaRPr/>
          </a:p>
        </p:txBody>
      </p:sp>
      <p:sp>
        <p:nvSpPr>
          <p:cNvPr id="573" name="Google Shape;573;p5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74" name="Google Shape;574;p5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 Definition</a:t>
            </a:r>
            <a:endParaRPr/>
          </a:p>
        </p:txBody>
      </p:sp>
      <p:sp>
        <p:nvSpPr>
          <p:cNvPr id="117" name="Google Shape;117;p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P2P system</a:t>
            </a:r>
            <a:endParaRPr/>
          </a:p>
          <a:p>
            <a:pPr indent="-285750" lvl="1" marL="742950" rtl="0" algn="l">
              <a:spcBef>
                <a:spcPts val="400"/>
              </a:spcBef>
              <a:spcAft>
                <a:spcPts val="0"/>
              </a:spcAft>
              <a:buSzPts val="1400"/>
              <a:buChar char="❑"/>
            </a:pPr>
            <a:r>
              <a:rPr lang="en-US"/>
              <a:t>No centralized control, very large scale</a:t>
            </a:r>
            <a:endParaRPr/>
          </a:p>
          <a:p>
            <a:pPr indent="-285750" lvl="1" marL="742950" rtl="0" algn="l">
              <a:spcBef>
                <a:spcPts val="400"/>
              </a:spcBef>
              <a:spcAft>
                <a:spcPts val="0"/>
              </a:spcAft>
              <a:buSzPts val="1400"/>
              <a:buChar char="❑"/>
            </a:pPr>
            <a:r>
              <a:rPr lang="en-US"/>
              <a:t>Very dynamic: peers can join and leave the network at any time </a:t>
            </a:r>
            <a:endParaRPr/>
          </a:p>
          <a:p>
            <a:pPr indent="-285750" lvl="1" marL="742950" rtl="0" algn="l">
              <a:spcBef>
                <a:spcPts val="400"/>
              </a:spcBef>
              <a:spcAft>
                <a:spcPts val="0"/>
              </a:spcAft>
              <a:buSzPts val="1400"/>
              <a:buChar char="❑"/>
            </a:pPr>
            <a:r>
              <a:rPr lang="en-US"/>
              <a:t>Peers can be autonomous and unreliable</a:t>
            </a:r>
            <a:endParaRPr/>
          </a:p>
          <a:p>
            <a:pPr indent="-342900" lvl="0" marL="342900" rtl="0" algn="l">
              <a:spcBef>
                <a:spcPts val="480"/>
              </a:spcBef>
              <a:spcAft>
                <a:spcPts val="0"/>
              </a:spcAft>
              <a:buClr>
                <a:srgbClr val="8C3C14"/>
              </a:buClr>
              <a:buSzPts val="1680"/>
              <a:buChar char="■"/>
            </a:pPr>
            <a:r>
              <a:rPr lang="en-US"/>
              <a:t>Techniques designed for distributed data management need be extended</a:t>
            </a:r>
            <a:endParaRPr/>
          </a:p>
          <a:p>
            <a:pPr indent="-285750" lvl="1" marL="742950" rtl="0" algn="l">
              <a:spcBef>
                <a:spcPts val="400"/>
              </a:spcBef>
              <a:spcAft>
                <a:spcPts val="0"/>
              </a:spcAft>
              <a:buSzPts val="1400"/>
              <a:buChar char="❑"/>
            </a:pPr>
            <a:r>
              <a:rPr lang="en-US"/>
              <a:t>Too static, need to be decentralized, dynamic and self-adaptive</a:t>
            </a:r>
            <a:endParaRPr/>
          </a:p>
          <a:p>
            <a:pPr indent="-196850" lvl="1" marL="742950" rtl="0" algn="l">
              <a:spcBef>
                <a:spcPts val="400"/>
              </a:spcBef>
              <a:spcAft>
                <a:spcPts val="0"/>
              </a:spcAft>
              <a:buSzPts val="1400"/>
              <a:buNone/>
            </a:pPr>
            <a:r>
              <a:t/>
            </a:r>
            <a:endParaRPr/>
          </a:p>
        </p:txBody>
      </p:sp>
      <p:sp>
        <p:nvSpPr>
          <p:cNvPr id="118" name="Google Shape;118;p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19" name="Google Shape;119;p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Reconciliation in OceanStore</a:t>
            </a:r>
            <a:endParaRPr/>
          </a:p>
        </p:txBody>
      </p:sp>
      <p:sp>
        <p:nvSpPr>
          <p:cNvPr id="580" name="Google Shape;580;p60"/>
          <p:cNvSpPr txBox="1"/>
          <p:nvPr>
            <p:ph idx="1" type="body"/>
          </p:nvPr>
        </p:nvSpPr>
        <p:spPr>
          <a:xfrm>
            <a:off x="405780" y="1283013"/>
            <a:ext cx="4716016" cy="468052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280"/>
              <a:buChar char="■"/>
            </a:pPr>
            <a:r>
              <a:rPr i="1" lang="en-US" sz="1828"/>
              <a:t>R</a:t>
            </a:r>
            <a:r>
              <a:rPr baseline="-25000" i="1" lang="en-US" sz="1828"/>
              <a:t>i</a:t>
            </a:r>
            <a:r>
              <a:rPr lang="en-US" sz="1828"/>
              <a:t> and </a:t>
            </a:r>
            <a:r>
              <a:rPr i="1" lang="en-US" sz="1828"/>
              <a:t>r</a:t>
            </a:r>
            <a:r>
              <a:rPr baseline="-25000" i="1" lang="en-US" sz="1828"/>
              <a:t>i</a:t>
            </a:r>
            <a:r>
              <a:rPr i="1" lang="en-US" sz="1828"/>
              <a:t> </a:t>
            </a:r>
            <a:r>
              <a:rPr lang="en-US" sz="1828"/>
              <a:t>denote, respectively, a primary and a secondary copy of object </a:t>
            </a:r>
            <a:r>
              <a:rPr i="1" lang="en-US" sz="1828"/>
              <a:t>R</a:t>
            </a:r>
            <a:endParaRPr/>
          </a:p>
          <a:p>
            <a:pPr indent="-342900" lvl="0" marL="342900" rtl="0" algn="l">
              <a:spcBef>
                <a:spcPts val="366"/>
              </a:spcBef>
              <a:spcAft>
                <a:spcPts val="0"/>
              </a:spcAft>
              <a:buClr>
                <a:srgbClr val="8C3C14"/>
              </a:buClr>
              <a:buSzPts val="1280"/>
              <a:buChar char="■"/>
            </a:pPr>
            <a:r>
              <a:rPr lang="en-US" sz="1828"/>
              <a:t>Nodes </a:t>
            </a:r>
            <a:r>
              <a:rPr i="1" lang="en-US" sz="1828"/>
              <a:t>n</a:t>
            </a:r>
            <a:r>
              <a:rPr baseline="-25000" lang="en-US" sz="1828"/>
              <a:t>1</a:t>
            </a:r>
            <a:r>
              <a:rPr lang="en-US" sz="1828"/>
              <a:t> and </a:t>
            </a:r>
            <a:r>
              <a:rPr i="1" lang="en-US" sz="1828"/>
              <a:t>n</a:t>
            </a:r>
            <a:r>
              <a:rPr baseline="-25000" lang="en-US" sz="1828"/>
              <a:t>2</a:t>
            </a:r>
            <a:r>
              <a:rPr lang="en-US" sz="1828"/>
              <a:t> are concurrently updating </a:t>
            </a:r>
            <a:r>
              <a:rPr i="1" lang="en-US" sz="1828"/>
              <a:t>R</a:t>
            </a:r>
            <a:r>
              <a:rPr lang="en-US" sz="1828"/>
              <a:t> as follows</a:t>
            </a:r>
            <a:endParaRPr/>
          </a:p>
          <a:p>
            <a:pPr indent="-285750" lvl="1" marL="742950" rtl="0" algn="l">
              <a:spcBef>
                <a:spcPts val="323"/>
              </a:spcBef>
              <a:spcAft>
                <a:spcPts val="0"/>
              </a:spcAft>
              <a:buSzPts val="1132"/>
              <a:buChar char="❑"/>
            </a:pPr>
            <a:r>
              <a:rPr lang="en-US" sz="1617"/>
              <a:t>Nodes that hold primary copies of </a:t>
            </a:r>
            <a:r>
              <a:rPr i="1" lang="en-US" sz="1617"/>
              <a:t>R</a:t>
            </a:r>
            <a:r>
              <a:rPr lang="en-US" sz="1617"/>
              <a:t>, called the master group of </a:t>
            </a:r>
            <a:r>
              <a:rPr i="1" lang="en-US" sz="1617"/>
              <a:t>R</a:t>
            </a:r>
            <a:r>
              <a:rPr lang="en-US" sz="1617"/>
              <a:t>, are responsible for ordering updates</a:t>
            </a:r>
            <a:endParaRPr/>
          </a:p>
          <a:p>
            <a:pPr indent="-285750" lvl="1" marL="742950" rtl="0" algn="l">
              <a:spcBef>
                <a:spcPts val="323"/>
              </a:spcBef>
              <a:spcAft>
                <a:spcPts val="0"/>
              </a:spcAft>
              <a:buSzPts val="1132"/>
              <a:buChar char="❑"/>
            </a:pPr>
            <a:r>
              <a:rPr lang="en-US" sz="1617"/>
              <a:t>(a) </a:t>
            </a:r>
            <a:r>
              <a:rPr i="1" lang="en-US" sz="1617"/>
              <a:t>n</a:t>
            </a:r>
            <a:r>
              <a:rPr baseline="-25000" lang="en-US" sz="1617"/>
              <a:t>1</a:t>
            </a:r>
            <a:r>
              <a:rPr lang="en-US" sz="1617"/>
              <a:t> and </a:t>
            </a:r>
            <a:r>
              <a:rPr i="1" lang="en-US" sz="1617"/>
              <a:t>n</a:t>
            </a:r>
            <a:r>
              <a:rPr baseline="-25000" lang="en-US" sz="1617"/>
              <a:t>2</a:t>
            </a:r>
            <a:r>
              <a:rPr lang="en-US" sz="1617"/>
              <a:t> perform tentative updates on their local secondary replicas and send these updates to the master group of </a:t>
            </a:r>
            <a:r>
              <a:rPr i="1" lang="en-US" sz="1617"/>
              <a:t>R</a:t>
            </a:r>
            <a:r>
              <a:rPr lang="en-US" sz="1617"/>
              <a:t> as well as to other random secondary replicas</a:t>
            </a:r>
            <a:endParaRPr/>
          </a:p>
          <a:p>
            <a:pPr indent="-285750" lvl="1" marL="742950" rtl="0" algn="l">
              <a:spcBef>
                <a:spcPts val="323"/>
              </a:spcBef>
              <a:spcAft>
                <a:spcPts val="0"/>
              </a:spcAft>
              <a:buSzPts val="1132"/>
              <a:buChar char="❑"/>
            </a:pPr>
            <a:r>
              <a:rPr lang="en-US" sz="1617"/>
              <a:t>(b) The tentative updates are ordered by the master group based on timestamps assigned by </a:t>
            </a:r>
            <a:r>
              <a:rPr i="1" lang="en-US" sz="1617"/>
              <a:t>n</a:t>
            </a:r>
            <a:r>
              <a:rPr baseline="-25000" lang="en-US" sz="1617"/>
              <a:t>1</a:t>
            </a:r>
            <a:r>
              <a:rPr lang="en-US" sz="1617"/>
              <a:t> and </a:t>
            </a:r>
            <a:r>
              <a:rPr i="1" lang="en-US" sz="1617"/>
              <a:t>n</a:t>
            </a:r>
            <a:r>
              <a:rPr baseline="-25000" lang="en-US" sz="1617"/>
              <a:t>2</a:t>
            </a:r>
            <a:r>
              <a:rPr lang="en-US" sz="1617"/>
              <a:t>, and epidemically propagated among secondary replicas</a:t>
            </a:r>
            <a:endParaRPr/>
          </a:p>
          <a:p>
            <a:pPr indent="-285750" lvl="1" marL="742950" rtl="0" algn="l">
              <a:spcBef>
                <a:spcPts val="323"/>
              </a:spcBef>
              <a:spcAft>
                <a:spcPts val="0"/>
              </a:spcAft>
              <a:buSzPts val="1132"/>
              <a:buChar char="❑"/>
            </a:pPr>
            <a:r>
              <a:rPr lang="en-US" sz="1617"/>
              <a:t>(c) Once the master group obtains an agreement, the result of updates is multicast to secondary replicas</a:t>
            </a:r>
            <a:endParaRPr/>
          </a:p>
        </p:txBody>
      </p:sp>
      <p:pic>
        <p:nvPicPr>
          <p:cNvPr descr="C:\Documents and Settings\su8102\My Documents\1Patrick\BookOV\Book3\Chapter16 P2P\Chapter 16\Chapter 16\fig-16-OceanStore.jpg" id="581" name="Google Shape;581;p60"/>
          <p:cNvPicPr preferRelativeResize="0"/>
          <p:nvPr/>
        </p:nvPicPr>
        <p:blipFill rotWithShape="1">
          <a:blip r:embed="rId3">
            <a:alphaModFix/>
          </a:blip>
          <a:srcRect b="0" l="0" r="0" t="0"/>
          <a:stretch/>
        </p:blipFill>
        <p:spPr>
          <a:xfrm>
            <a:off x="4791037" y="1334946"/>
            <a:ext cx="4320480" cy="4824536"/>
          </a:xfrm>
          <a:prstGeom prst="rect">
            <a:avLst/>
          </a:prstGeom>
          <a:noFill/>
          <a:ln>
            <a:noFill/>
          </a:ln>
        </p:spPr>
      </p:pic>
      <p:sp>
        <p:nvSpPr>
          <p:cNvPr id="582" name="Google Shape;582;p6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83" name="Google Shape;583;p6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590" name="Google Shape;590;p61"/>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Peer-to-Peer Data Management</a:t>
            </a:r>
            <a:endParaRPr/>
          </a:p>
          <a:p>
            <a:pPr indent="-285750" lvl="1" marL="742950" rtl="0" algn="l">
              <a:spcBef>
                <a:spcPts val="400"/>
              </a:spcBef>
              <a:spcAft>
                <a:spcPts val="0"/>
              </a:spcAft>
              <a:buSzPts val="1400"/>
              <a:buChar char="❑"/>
            </a:pPr>
            <a:r>
              <a:rPr lang="en-US">
                <a:solidFill>
                  <a:srgbClr val="1771A9"/>
                </a:solidFill>
              </a:rPr>
              <a:t>P2P infrastructure</a:t>
            </a:r>
            <a:endParaRPr/>
          </a:p>
          <a:p>
            <a:pPr indent="-285750" lvl="1" marL="742950" rtl="0" algn="l">
              <a:spcBef>
                <a:spcPts val="400"/>
              </a:spcBef>
              <a:spcAft>
                <a:spcPts val="0"/>
              </a:spcAft>
              <a:buSzPts val="1400"/>
              <a:buChar char="❑"/>
            </a:pPr>
            <a:r>
              <a:rPr lang="en-US">
                <a:solidFill>
                  <a:srgbClr val="1771A9"/>
                </a:solidFill>
              </a:rPr>
              <a:t>Schema mapping</a:t>
            </a:r>
            <a:endParaRPr/>
          </a:p>
          <a:p>
            <a:pPr indent="-285750" lvl="1" marL="742950" rtl="0" algn="l">
              <a:spcBef>
                <a:spcPts val="400"/>
              </a:spcBef>
              <a:spcAft>
                <a:spcPts val="0"/>
              </a:spcAft>
              <a:buSzPts val="1400"/>
              <a:buChar char="❑"/>
            </a:pPr>
            <a:r>
              <a:rPr lang="en-US">
                <a:solidFill>
                  <a:srgbClr val="1771A9"/>
                </a:solidFill>
              </a:rPr>
              <a:t>Querying over P2P systems</a:t>
            </a:r>
            <a:endParaRPr/>
          </a:p>
          <a:p>
            <a:pPr indent="-285750" lvl="1" marL="742950" rtl="0" algn="l">
              <a:spcBef>
                <a:spcPts val="400"/>
              </a:spcBef>
              <a:spcAft>
                <a:spcPts val="0"/>
              </a:spcAft>
              <a:buSzPts val="1400"/>
              <a:buChar char="❑"/>
            </a:pPr>
            <a:r>
              <a:rPr lang="en-US">
                <a:solidFill>
                  <a:srgbClr val="1771A9"/>
                </a:solidFill>
              </a:rPr>
              <a:t>Replication</a:t>
            </a:r>
            <a:endParaRPr/>
          </a:p>
          <a:p>
            <a:pPr indent="-285750" lvl="1" marL="742950" rtl="0" algn="l">
              <a:spcBef>
                <a:spcPts val="400"/>
              </a:spcBef>
              <a:spcAft>
                <a:spcPts val="0"/>
              </a:spcAft>
              <a:buSzPts val="1400"/>
              <a:buChar char="❑"/>
            </a:pPr>
            <a:r>
              <a:rPr lang="en-US">
                <a:solidFill>
                  <a:srgbClr val="1771A9"/>
                </a:solidFill>
              </a:rPr>
              <a:t>Blockchain</a:t>
            </a:r>
            <a:endParaRPr/>
          </a:p>
          <a:p>
            <a:pPr indent="-196850" lvl="1" marL="742950" rtl="0" algn="l">
              <a:spcBef>
                <a:spcPts val="400"/>
              </a:spcBef>
              <a:spcAft>
                <a:spcPts val="0"/>
              </a:spcAft>
              <a:buSzPts val="1400"/>
              <a:buNone/>
            </a:pPr>
            <a:r>
              <a:t/>
            </a:r>
            <a:endParaRPr>
              <a:solidFill>
                <a:srgbClr val="1771A9"/>
              </a:solidFill>
            </a:endParaRPr>
          </a:p>
        </p:txBody>
      </p:sp>
      <p:sp>
        <p:nvSpPr>
          <p:cNvPr id="591" name="Google Shape;591;p6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92" name="Google Shape;592;p6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6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History: Bitcoin</a:t>
            </a:r>
            <a:endParaRPr/>
          </a:p>
        </p:txBody>
      </p:sp>
      <p:sp>
        <p:nvSpPr>
          <p:cNvPr id="599" name="Google Shape;599;p62"/>
          <p:cNvSpPr txBox="1"/>
          <p:nvPr>
            <p:ph idx="1" type="body"/>
          </p:nvPr>
        </p:nvSpPr>
        <p:spPr>
          <a:xfrm>
            <a:off x="406400" y="1133474"/>
            <a:ext cx="8594374" cy="572452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Bitcoin: A Peer-to-Peer Electronic Cash System</a:t>
            </a:r>
            <a:endParaRPr/>
          </a:p>
          <a:p>
            <a:pPr indent="-285750" lvl="1" marL="742950" rtl="0" algn="l">
              <a:spcBef>
                <a:spcPts val="400"/>
              </a:spcBef>
              <a:spcAft>
                <a:spcPts val="0"/>
              </a:spcAft>
              <a:buSzPts val="1400"/>
              <a:buChar char="❑"/>
            </a:pPr>
            <a:r>
              <a:rPr lang="en-US"/>
              <a:t>Satoshi Nakamoto (pseudo), Oct. 31, 2008 (Halloween)</a:t>
            </a:r>
            <a:endParaRPr/>
          </a:p>
          <a:p>
            <a:pPr indent="-285750" lvl="1" marL="742950" rtl="0" algn="l">
              <a:spcBef>
                <a:spcPts val="400"/>
              </a:spcBef>
              <a:spcAft>
                <a:spcPts val="0"/>
              </a:spcAft>
              <a:buSzPts val="1400"/>
              <a:buChar char="❑"/>
            </a:pPr>
            <a:r>
              <a:rPr lang="en-US"/>
              <a:t>Cryptocurrency and payment system</a:t>
            </a:r>
            <a:endParaRPr/>
          </a:p>
          <a:p>
            <a:pPr indent="-285750" lvl="1" marL="742950" rtl="0" algn="l">
              <a:spcBef>
                <a:spcPts val="400"/>
              </a:spcBef>
              <a:spcAft>
                <a:spcPts val="0"/>
              </a:spcAft>
              <a:buSzPts val="1400"/>
              <a:buChar char="❑"/>
            </a:pPr>
            <a:r>
              <a:rPr lang="en-US"/>
              <a:t>Blockchain is the infrastructure</a:t>
            </a:r>
            <a:endParaRPr/>
          </a:p>
          <a:p>
            <a:pPr indent="-342900" lvl="0" marL="342900" rtl="0" algn="l">
              <a:spcBef>
                <a:spcPts val="480"/>
              </a:spcBef>
              <a:spcAft>
                <a:spcPts val="0"/>
              </a:spcAft>
              <a:buClr>
                <a:srgbClr val="8C3C14"/>
              </a:buClr>
              <a:buSzPts val="1680"/>
              <a:buChar char="■"/>
            </a:pPr>
            <a:r>
              <a:rPr lang="en-US"/>
              <a:t>Since then</a:t>
            </a:r>
            <a:endParaRPr/>
          </a:p>
          <a:p>
            <a:pPr indent="-285750" lvl="1" marL="742950" rtl="0" algn="l">
              <a:spcBef>
                <a:spcPts val="400"/>
              </a:spcBef>
              <a:spcAft>
                <a:spcPts val="0"/>
              </a:spcAft>
              <a:buSzPts val="1400"/>
              <a:buChar char="❑"/>
            </a:pPr>
            <a:r>
              <a:rPr lang="en-US"/>
              <a:t>Many blockchains: Etherum in 2013, Ripple in 2014, etc.</a:t>
            </a:r>
            <a:endParaRPr/>
          </a:p>
          <a:p>
            <a:pPr indent="-285750" lvl="1" marL="742950" rtl="0" algn="l">
              <a:spcBef>
                <a:spcPts val="400"/>
              </a:spcBef>
              <a:spcAft>
                <a:spcPts val="0"/>
              </a:spcAft>
              <a:buSzPts val="1400"/>
              <a:buChar char="❑"/>
            </a:pPr>
            <a:r>
              <a:rPr lang="en-US"/>
              <a:t>Increasing use for high-risk investment</a:t>
            </a:r>
            <a:endParaRPr/>
          </a:p>
          <a:p>
            <a:pPr indent="-228600" lvl="2" marL="1143000" rtl="0" algn="l">
              <a:spcBef>
                <a:spcPts val="360"/>
              </a:spcBef>
              <a:spcAft>
                <a:spcPts val="0"/>
              </a:spcAft>
              <a:buSzPts val="1260"/>
              <a:buChar char="■"/>
            </a:pPr>
            <a:r>
              <a:rPr lang="en-US"/>
              <a:t>Initial Coin Offerings</a:t>
            </a:r>
            <a:endParaRPr/>
          </a:p>
          <a:p>
            <a:pPr indent="-285750" lvl="1" marL="742950" rtl="0" algn="l">
              <a:spcBef>
                <a:spcPts val="400"/>
              </a:spcBef>
              <a:spcAft>
                <a:spcPts val="0"/>
              </a:spcAft>
              <a:buSzPts val="1400"/>
              <a:buChar char="❑"/>
            </a:pPr>
            <a:r>
              <a:rPr lang="en-US"/>
              <a:t>But also in fraudulent or illegal activities !</a:t>
            </a:r>
            <a:endParaRPr/>
          </a:p>
          <a:p>
            <a:pPr indent="-228600" lvl="2" marL="1143000" rtl="0" algn="l">
              <a:spcBef>
                <a:spcPts val="360"/>
              </a:spcBef>
              <a:spcAft>
                <a:spcPts val="0"/>
              </a:spcAft>
              <a:buSzPts val="1260"/>
              <a:buChar char="■"/>
            </a:pPr>
            <a:r>
              <a:rPr lang="en-US"/>
              <a:t>Scam, purchase on the dark web, money laundering, tax evasion,  …</a:t>
            </a:r>
            <a:endParaRPr/>
          </a:p>
          <a:p>
            <a:pPr indent="-285750" lvl="1" marL="742950" rtl="0" algn="l">
              <a:spcBef>
                <a:spcPts val="400"/>
              </a:spcBef>
              <a:spcAft>
                <a:spcPts val="0"/>
              </a:spcAft>
              <a:buSzPts val="1400"/>
              <a:buChar char="❑"/>
            </a:pPr>
            <a:r>
              <a:rPr lang="en-US"/>
              <a:t>Warnings from market authorities and beginning of regulation</a:t>
            </a:r>
            <a:endParaRPr/>
          </a:p>
          <a:p>
            <a:pPr indent="-196850" lvl="1" marL="742950" rtl="0" algn="l">
              <a:spcBef>
                <a:spcPts val="400"/>
              </a:spcBef>
              <a:spcAft>
                <a:spcPts val="0"/>
              </a:spcAft>
              <a:buSzPts val="1400"/>
              <a:buNone/>
            </a:pPr>
            <a:r>
              <a:t/>
            </a:r>
            <a:endParaRPr/>
          </a:p>
          <a:p>
            <a:pPr indent="-148589" lvl="2" marL="1143000" rtl="0" algn="l">
              <a:spcBef>
                <a:spcPts val="360"/>
              </a:spcBef>
              <a:spcAft>
                <a:spcPts val="0"/>
              </a:spcAft>
              <a:buSzPts val="1260"/>
              <a:buNone/>
            </a:pPr>
            <a:r>
              <a:t/>
            </a:r>
            <a:endParaRPr/>
          </a:p>
          <a:p>
            <a:pPr indent="-148589" lvl="2" marL="1143000" rtl="0" algn="l">
              <a:spcBef>
                <a:spcPts val="360"/>
              </a:spcBef>
              <a:spcAft>
                <a:spcPts val="0"/>
              </a:spcAft>
              <a:buSzPts val="1260"/>
              <a:buNone/>
            </a:pPr>
            <a:r>
              <a:t/>
            </a:r>
            <a:endParaRPr/>
          </a:p>
          <a:p>
            <a:pPr indent="-196850" lvl="1" marL="742950" rtl="0" algn="l">
              <a:spcBef>
                <a:spcPts val="400"/>
              </a:spcBef>
              <a:spcAft>
                <a:spcPts val="0"/>
              </a:spcAft>
              <a:buSzPts val="1400"/>
              <a:buNone/>
            </a:pPr>
            <a:r>
              <a:t/>
            </a:r>
            <a:endParaRPr/>
          </a:p>
          <a:p>
            <a:pPr indent="-236220" lvl="0" marL="342900" rtl="0" algn="l">
              <a:spcBef>
                <a:spcPts val="480"/>
              </a:spcBef>
              <a:spcAft>
                <a:spcPts val="0"/>
              </a:spcAft>
              <a:buClr>
                <a:srgbClr val="8C3C14"/>
              </a:buClr>
              <a:buSzPts val="1680"/>
              <a:buNone/>
            </a:pPr>
            <a:r>
              <a:t/>
            </a:r>
            <a:endParaRPr/>
          </a:p>
        </p:txBody>
      </p:sp>
      <p:pic>
        <p:nvPicPr>
          <p:cNvPr id="600" name="Google Shape;600;p62"/>
          <p:cNvPicPr preferRelativeResize="0"/>
          <p:nvPr/>
        </p:nvPicPr>
        <p:blipFill rotWithShape="1">
          <a:blip r:embed="rId3">
            <a:alphaModFix/>
          </a:blip>
          <a:srcRect b="0" l="0" r="0" t="0"/>
          <a:stretch/>
        </p:blipFill>
        <p:spPr>
          <a:xfrm>
            <a:off x="7861459" y="0"/>
            <a:ext cx="1282541" cy="128254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Definition</a:t>
            </a:r>
            <a:endParaRPr/>
          </a:p>
        </p:txBody>
      </p:sp>
      <p:sp>
        <p:nvSpPr>
          <p:cNvPr id="607" name="Google Shape;607;p63"/>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 distributed ledger</a:t>
            </a:r>
            <a:endParaRPr/>
          </a:p>
          <a:p>
            <a:pPr indent="-285750" lvl="1" marL="742950" rtl="0" algn="l">
              <a:spcBef>
                <a:spcPts val="400"/>
              </a:spcBef>
              <a:spcAft>
                <a:spcPts val="0"/>
              </a:spcAft>
              <a:buSzPts val="1400"/>
              <a:buChar char="❑"/>
            </a:pPr>
            <a:r>
              <a:rPr lang="en-US"/>
              <a:t>Shared by all participants</a:t>
            </a:r>
            <a:endParaRPr/>
          </a:p>
          <a:p>
            <a:pPr indent="-228600" lvl="2" marL="1143000" rtl="0" algn="l">
              <a:spcBef>
                <a:spcPts val="360"/>
              </a:spcBef>
              <a:spcAft>
                <a:spcPts val="0"/>
              </a:spcAft>
              <a:buSzPts val="1260"/>
              <a:buChar char="■"/>
            </a:pPr>
            <a:r>
              <a:rPr lang="en-US"/>
              <a:t>Replicated</a:t>
            </a:r>
            <a:endParaRPr/>
          </a:p>
          <a:p>
            <a:pPr indent="-285750" lvl="1" marL="742950" rtl="0" algn="l">
              <a:spcBef>
                <a:spcPts val="400"/>
              </a:spcBef>
              <a:spcAft>
                <a:spcPts val="0"/>
              </a:spcAft>
              <a:buSzPts val="1400"/>
              <a:buChar char="❑"/>
            </a:pPr>
            <a:r>
              <a:rPr lang="en-US"/>
              <a:t>Decentralized</a:t>
            </a:r>
            <a:endParaRPr/>
          </a:p>
          <a:p>
            <a:pPr indent="-285750" lvl="1" marL="742950" rtl="0" algn="l">
              <a:spcBef>
                <a:spcPts val="400"/>
              </a:spcBef>
              <a:spcAft>
                <a:spcPts val="0"/>
              </a:spcAft>
              <a:buSzPts val="1400"/>
              <a:buChar char="❑"/>
            </a:pPr>
            <a:r>
              <a:rPr lang="en-US"/>
              <a:t>Append-only</a:t>
            </a:r>
            <a:endParaRPr/>
          </a:p>
          <a:p>
            <a:pPr indent="-228600" lvl="2" marL="1143000" rtl="0" algn="l">
              <a:spcBef>
                <a:spcPts val="360"/>
              </a:spcBef>
              <a:spcAft>
                <a:spcPts val="0"/>
              </a:spcAft>
              <a:buSzPts val="1260"/>
              <a:buChar char="■"/>
            </a:pPr>
            <a:r>
              <a:rPr lang="en-US"/>
              <a:t>No update, no delete</a:t>
            </a:r>
            <a:endParaRPr/>
          </a:p>
          <a:p>
            <a:pPr indent="-285750" lvl="1" marL="742950" rtl="0" algn="l">
              <a:spcBef>
                <a:spcPts val="400"/>
              </a:spcBef>
              <a:spcAft>
                <a:spcPts val="0"/>
              </a:spcAft>
              <a:buSzPts val="1400"/>
              <a:buChar char="❑"/>
            </a:pPr>
            <a:r>
              <a:rPr lang="en-US"/>
              <a:t>Distributed transaction validation</a:t>
            </a:r>
            <a:endParaRPr/>
          </a:p>
          <a:p>
            <a:pPr indent="-228600" lvl="2" marL="1143000" rtl="0" algn="l">
              <a:spcBef>
                <a:spcPts val="360"/>
              </a:spcBef>
              <a:spcAft>
                <a:spcPts val="0"/>
              </a:spcAft>
              <a:buSzPts val="1260"/>
              <a:buChar char="■"/>
            </a:pPr>
            <a:r>
              <a:rPr lang="en-US"/>
              <a:t>Consensus</a:t>
            </a:r>
            <a:endParaRPr/>
          </a:p>
          <a:p>
            <a:pPr indent="-285750" lvl="1" marL="742950" rtl="0" algn="l">
              <a:spcBef>
                <a:spcPts val="400"/>
              </a:spcBef>
              <a:spcAft>
                <a:spcPts val="0"/>
              </a:spcAft>
              <a:buSzPts val="1400"/>
              <a:buChar char="❑"/>
            </a:pPr>
            <a:r>
              <a:rPr lang="en-US"/>
              <a:t>Unfalsiable, verifiable</a:t>
            </a:r>
            <a:endParaRPr/>
          </a:p>
          <a:p>
            <a:pPr indent="-236220" lvl="0" marL="342900" rtl="0" algn="l">
              <a:spcBef>
                <a:spcPts val="480"/>
              </a:spcBef>
              <a:spcAft>
                <a:spcPts val="0"/>
              </a:spcAft>
              <a:buClr>
                <a:srgbClr val="8C3C14"/>
              </a:buClr>
              <a:buSzPts val="1680"/>
              <a:buNone/>
            </a:pPr>
            <a:r>
              <a:t/>
            </a:r>
            <a:endParaRPr/>
          </a:p>
        </p:txBody>
      </p:sp>
      <p:sp>
        <p:nvSpPr>
          <p:cNvPr id="608" name="Google Shape;608;p6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09" name="Google Shape;609;p6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Promises</a:t>
            </a:r>
            <a:endParaRPr/>
          </a:p>
        </p:txBody>
      </p:sp>
      <p:sp>
        <p:nvSpPr>
          <p:cNvPr id="616" name="Google Shape;616;p6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Increased trust in value exchange</a:t>
            </a:r>
            <a:endParaRPr/>
          </a:p>
          <a:p>
            <a:pPr indent="-285750" lvl="1" marL="742950" rtl="0" algn="l">
              <a:spcBef>
                <a:spcPts val="400"/>
              </a:spcBef>
              <a:spcAft>
                <a:spcPts val="0"/>
              </a:spcAft>
              <a:buSzPts val="1400"/>
              <a:buChar char="❑"/>
            </a:pPr>
            <a:r>
              <a:rPr lang="en-US"/>
              <a:t>Trust the data, not the participants</a:t>
            </a:r>
            <a:endParaRPr/>
          </a:p>
          <a:p>
            <a:pPr indent="-342900" lvl="0" marL="342900" rtl="0" algn="l">
              <a:spcBef>
                <a:spcPts val="480"/>
              </a:spcBef>
              <a:spcAft>
                <a:spcPts val="0"/>
              </a:spcAft>
              <a:buClr>
                <a:srgbClr val="8C3C14"/>
              </a:buClr>
              <a:buSzPts val="1680"/>
              <a:buChar char="■"/>
            </a:pPr>
            <a:r>
              <a:rPr lang="en-US"/>
              <a:t>No single point of failure</a:t>
            </a:r>
            <a:endParaRPr>
              <a:solidFill>
                <a:schemeClr val="dk2"/>
              </a:solidFill>
            </a:endParaRPr>
          </a:p>
          <a:p>
            <a:pPr indent="-285750" lvl="1" marL="742950" rtl="0" algn="l">
              <a:spcBef>
                <a:spcPts val="400"/>
              </a:spcBef>
              <a:spcAft>
                <a:spcPts val="0"/>
              </a:spcAft>
              <a:buSzPts val="1400"/>
              <a:buChar char="❑"/>
            </a:pPr>
            <a:r>
              <a:rPr lang="en-US">
                <a:solidFill>
                  <a:schemeClr val="dk2"/>
                </a:solidFill>
              </a:rPr>
              <a:t>Increased security</a:t>
            </a:r>
            <a:endParaRPr/>
          </a:p>
          <a:p>
            <a:pPr indent="-342900" lvl="0" marL="342900" rtl="0" algn="l">
              <a:spcBef>
                <a:spcPts val="480"/>
              </a:spcBef>
              <a:spcAft>
                <a:spcPts val="0"/>
              </a:spcAft>
              <a:buClr>
                <a:srgbClr val="8C3C14"/>
              </a:buClr>
              <a:buSzPts val="1680"/>
              <a:buChar char="■"/>
            </a:pPr>
            <a:r>
              <a:rPr lang="en-US"/>
              <a:t>Efficient, consistent transactions between participants</a:t>
            </a:r>
            <a:endParaRPr/>
          </a:p>
          <a:p>
            <a:pPr indent="-285750" lvl="1" marL="742950" rtl="0" algn="l">
              <a:spcBef>
                <a:spcPts val="400"/>
              </a:spcBef>
              <a:spcAft>
                <a:spcPts val="0"/>
              </a:spcAft>
              <a:buSzPts val="1400"/>
              <a:buChar char="❑"/>
            </a:pPr>
            <a:r>
              <a:rPr lang="en-US"/>
              <a:t>Faster and cheaper than relying on a long chain of intermediaries, with incompatible systems and rules</a:t>
            </a:r>
            <a:endParaRPr/>
          </a:p>
          <a:p>
            <a:pPr indent="-236220" lvl="0" marL="342900" rtl="0" algn="l">
              <a:spcBef>
                <a:spcPts val="480"/>
              </a:spcBef>
              <a:spcAft>
                <a:spcPts val="0"/>
              </a:spcAft>
              <a:buClr>
                <a:srgbClr val="8C3C14"/>
              </a:buClr>
              <a:buSzPts val="1680"/>
              <a:buNone/>
            </a:pPr>
            <a:r>
              <a:t/>
            </a:r>
            <a:endParaRPr/>
          </a:p>
        </p:txBody>
      </p:sp>
      <p:sp>
        <p:nvSpPr>
          <p:cNvPr id="617" name="Google Shape;617;p6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18" name="Google Shape;618;p6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Public versus Private Blockchain</a:t>
            </a:r>
            <a:endParaRPr/>
          </a:p>
        </p:txBody>
      </p:sp>
      <p:sp>
        <p:nvSpPr>
          <p:cNvPr id="625" name="Google Shape;625;p65"/>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Public blockchain</a:t>
            </a:r>
            <a:endParaRPr/>
          </a:p>
          <a:p>
            <a:pPr indent="-285750" lvl="1" marL="742950" rtl="0" algn="l">
              <a:spcBef>
                <a:spcPts val="400"/>
              </a:spcBef>
              <a:spcAft>
                <a:spcPts val="0"/>
              </a:spcAft>
              <a:buSzPts val="1400"/>
              <a:buChar char="❑"/>
            </a:pPr>
            <a:r>
              <a:rPr lang="en-US"/>
              <a:t>Open P2P network</a:t>
            </a:r>
            <a:endParaRPr/>
          </a:p>
          <a:p>
            <a:pPr indent="-228600" lvl="2" marL="1143000" rtl="0" algn="l">
              <a:spcBef>
                <a:spcPts val="360"/>
              </a:spcBef>
              <a:spcAft>
                <a:spcPts val="0"/>
              </a:spcAft>
              <a:buSzPts val="1260"/>
              <a:buChar char="■"/>
            </a:pPr>
            <a:r>
              <a:rPr lang="en-US"/>
              <a:t>Participants can join and leave without notification</a:t>
            </a:r>
            <a:endParaRPr/>
          </a:p>
          <a:p>
            <a:pPr indent="-285750" lvl="1" marL="742950" rtl="0" algn="l">
              <a:spcBef>
                <a:spcPts val="400"/>
              </a:spcBef>
              <a:spcAft>
                <a:spcPts val="0"/>
              </a:spcAft>
              <a:buSzPts val="1400"/>
              <a:buChar char="❑"/>
            </a:pPr>
            <a:r>
              <a:rPr lang="en-US"/>
              <a:t>Anonymous, untrusted participants</a:t>
            </a:r>
            <a:endParaRPr/>
          </a:p>
          <a:p>
            <a:pPr indent="-285750" lvl="1" marL="742950" rtl="0" algn="l">
              <a:spcBef>
                <a:spcPts val="400"/>
              </a:spcBef>
              <a:spcAft>
                <a:spcPts val="0"/>
              </a:spcAft>
              <a:buSzPts val="1400"/>
              <a:buChar char="❑"/>
            </a:pPr>
            <a:r>
              <a:rPr lang="en-US"/>
              <a:t>Large-scale distributed ledger</a:t>
            </a:r>
            <a:endParaRPr/>
          </a:p>
          <a:p>
            <a:pPr indent="-342900" lvl="0" marL="342900" rtl="0" algn="l">
              <a:spcBef>
                <a:spcPts val="480"/>
              </a:spcBef>
              <a:spcAft>
                <a:spcPts val="0"/>
              </a:spcAft>
              <a:buClr>
                <a:srgbClr val="8C3C14"/>
              </a:buClr>
              <a:buSzPts val="1680"/>
              <a:buChar char="■"/>
            </a:pPr>
            <a:r>
              <a:rPr lang="en-US"/>
              <a:t>Private blockchain</a:t>
            </a:r>
            <a:endParaRPr/>
          </a:p>
          <a:p>
            <a:pPr indent="-285750" lvl="1" marL="742950" rtl="0" algn="l">
              <a:spcBef>
                <a:spcPts val="400"/>
              </a:spcBef>
              <a:spcAft>
                <a:spcPts val="0"/>
              </a:spcAft>
              <a:buSzPts val="1400"/>
              <a:buChar char="❑"/>
            </a:pPr>
            <a:r>
              <a:rPr lang="en-US"/>
              <a:t>Closed permissioned network</a:t>
            </a:r>
            <a:endParaRPr/>
          </a:p>
          <a:p>
            <a:pPr indent="-285750" lvl="1" marL="742950" rtl="0" algn="l">
              <a:spcBef>
                <a:spcPts val="400"/>
              </a:spcBef>
              <a:spcAft>
                <a:spcPts val="0"/>
              </a:spcAft>
              <a:buSzPts val="1400"/>
              <a:buChar char="❑"/>
            </a:pPr>
            <a:r>
              <a:rPr lang="en-US"/>
              <a:t>Identified, trusted participants</a:t>
            </a:r>
            <a:endParaRPr/>
          </a:p>
          <a:p>
            <a:pPr indent="-285750" lvl="1" marL="742950" rtl="0" algn="l">
              <a:spcBef>
                <a:spcPts val="400"/>
              </a:spcBef>
              <a:spcAft>
                <a:spcPts val="0"/>
              </a:spcAft>
              <a:buSzPts val="1400"/>
              <a:buChar char="❑"/>
            </a:pPr>
            <a:r>
              <a:rPr lang="en-US"/>
              <a:t>Regulated control</a:t>
            </a:r>
            <a:endParaRPr/>
          </a:p>
          <a:p>
            <a:pPr indent="-285750" lvl="1" marL="742950" rtl="0" algn="l">
              <a:spcBef>
                <a:spcPts val="400"/>
              </a:spcBef>
              <a:spcAft>
                <a:spcPts val="0"/>
              </a:spcAft>
              <a:buSzPts val="1400"/>
              <a:buChar char="❑"/>
            </a:pPr>
            <a:r>
              <a:rPr lang="en-US"/>
              <a:t>Small to medium-scale distributed ledger </a:t>
            </a:r>
            <a:endParaRPr/>
          </a:p>
          <a:p>
            <a:pPr indent="-236220" lvl="0" marL="342900" rtl="0" algn="l">
              <a:spcBef>
                <a:spcPts val="480"/>
              </a:spcBef>
              <a:spcAft>
                <a:spcPts val="0"/>
              </a:spcAft>
              <a:buClr>
                <a:srgbClr val="8C3C14"/>
              </a:buClr>
              <a:buSzPts val="1680"/>
              <a:buNone/>
            </a:pPr>
            <a:r>
              <a:t/>
            </a:r>
            <a:endParaRPr/>
          </a:p>
        </p:txBody>
      </p:sp>
      <p:sp>
        <p:nvSpPr>
          <p:cNvPr id="626" name="Google Shape;626;p6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27" name="Google Shape;627;p6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Concepts</a:t>
            </a:r>
            <a:endParaRPr/>
          </a:p>
        </p:txBody>
      </p:sp>
      <p:sp>
        <p:nvSpPr>
          <p:cNvPr id="634" name="Google Shape;634;p66"/>
          <p:cNvSpPr txBox="1"/>
          <p:nvPr>
            <p:ph idx="1" type="body"/>
          </p:nvPr>
        </p:nvSpPr>
        <p:spPr>
          <a:xfrm>
            <a:off x="337847" y="965191"/>
            <a:ext cx="8483543" cy="54524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Blockchain</a:t>
            </a:r>
            <a:endParaRPr/>
          </a:p>
          <a:p>
            <a:pPr indent="-285750" lvl="1" marL="742950" rtl="0" algn="l">
              <a:spcBef>
                <a:spcPts val="400"/>
              </a:spcBef>
              <a:spcAft>
                <a:spcPts val="0"/>
              </a:spcAft>
              <a:buSzPts val="1400"/>
              <a:buChar char="❑"/>
            </a:pPr>
            <a:r>
              <a:rPr lang="en-US"/>
              <a:t>An </a:t>
            </a:r>
            <a:r>
              <a:rPr i="1" lang="en-US"/>
              <a:t>immutable</a:t>
            </a:r>
            <a:r>
              <a:rPr lang="en-US"/>
              <a:t> distributed database, i.e. a log of blocks, which are linked and replicated on </a:t>
            </a:r>
            <a:r>
              <a:rPr i="1" lang="en-US"/>
              <a:t>full nodes</a:t>
            </a:r>
            <a:endParaRPr/>
          </a:p>
          <a:p>
            <a:pPr indent="-342900" lvl="0" marL="342900" rtl="0" algn="l">
              <a:spcBef>
                <a:spcPts val="480"/>
              </a:spcBef>
              <a:spcAft>
                <a:spcPts val="0"/>
              </a:spcAft>
              <a:buClr>
                <a:srgbClr val="8C3C14"/>
              </a:buClr>
              <a:buSzPts val="1680"/>
              <a:buChar char="■"/>
            </a:pPr>
            <a:r>
              <a:rPr lang="en-US"/>
              <a:t>A block</a:t>
            </a:r>
            <a:endParaRPr/>
          </a:p>
          <a:p>
            <a:pPr indent="-285750" lvl="1" marL="742950" rtl="0" algn="l">
              <a:spcBef>
                <a:spcPts val="400"/>
              </a:spcBef>
              <a:spcAft>
                <a:spcPts val="0"/>
              </a:spcAft>
              <a:buSzPts val="1400"/>
              <a:buChar char="❑"/>
            </a:pPr>
            <a:r>
              <a:rPr lang="en-US"/>
              <a:t>Digital container for transactions, contracts, property titles, etc.</a:t>
            </a:r>
            <a:endParaRPr/>
          </a:p>
          <a:p>
            <a:pPr indent="-285750" lvl="1" marL="742950" rtl="0" algn="l">
              <a:spcBef>
                <a:spcPts val="400"/>
              </a:spcBef>
              <a:spcAft>
                <a:spcPts val="0"/>
              </a:spcAft>
              <a:buSzPts val="1400"/>
              <a:buChar char="❑"/>
            </a:pPr>
            <a:r>
              <a:rPr lang="en-US"/>
              <a:t>Transactions are secured using public key encryption</a:t>
            </a:r>
            <a:endParaRPr/>
          </a:p>
          <a:p>
            <a:pPr indent="-342900" lvl="0" marL="342900" rtl="0" algn="l">
              <a:spcBef>
                <a:spcPts val="720"/>
              </a:spcBef>
              <a:spcAft>
                <a:spcPts val="0"/>
              </a:spcAft>
              <a:buSzPts val="1680"/>
              <a:buChar char="■"/>
            </a:pPr>
            <a:r>
              <a:rPr lang="en-US"/>
              <a:t>The code of each new block is built on that of the preceding block</a:t>
            </a:r>
            <a:endParaRPr/>
          </a:p>
          <a:p>
            <a:pPr indent="-285750" lvl="1" marL="742950" rtl="0" algn="l">
              <a:spcBef>
                <a:spcPts val="600"/>
              </a:spcBef>
              <a:spcAft>
                <a:spcPts val="0"/>
              </a:spcAft>
              <a:buSzPts val="1400"/>
              <a:buChar char="❑"/>
            </a:pPr>
            <a:r>
              <a:rPr lang="en-US"/>
              <a:t>Guarantees that it cannot be changed or tampered</a:t>
            </a:r>
            <a:endParaRPr/>
          </a:p>
          <a:p>
            <a:pPr indent="-342900" lvl="0" marL="342900" rtl="0" algn="l">
              <a:spcBef>
                <a:spcPts val="720"/>
              </a:spcBef>
              <a:spcAft>
                <a:spcPts val="0"/>
              </a:spcAft>
              <a:buSzPts val="1680"/>
              <a:buChar char="■"/>
            </a:pPr>
            <a:r>
              <a:rPr lang="en-US"/>
              <a:t>The blockchain is viewed by all participants</a:t>
            </a:r>
            <a:endParaRPr/>
          </a:p>
          <a:p>
            <a:pPr indent="-285750" lvl="1" marL="742950" rtl="0" algn="l">
              <a:spcBef>
                <a:spcPts val="600"/>
              </a:spcBef>
              <a:spcAft>
                <a:spcPts val="0"/>
              </a:spcAft>
              <a:buSzPts val="1400"/>
              <a:buChar char="❑"/>
            </a:pPr>
            <a:r>
              <a:rPr lang="en-US"/>
              <a:t>Enables validating the entries in the blocks</a:t>
            </a:r>
            <a:endParaRPr/>
          </a:p>
          <a:p>
            <a:pPr indent="-285750" lvl="1" marL="742950" rtl="0" algn="l">
              <a:spcBef>
                <a:spcPts val="600"/>
              </a:spcBef>
              <a:spcAft>
                <a:spcPts val="0"/>
              </a:spcAft>
              <a:buSzPts val="1400"/>
              <a:buChar char="❑"/>
            </a:pPr>
            <a:r>
              <a:rPr lang="en-US"/>
              <a:t>Privacy: users are pseudonymized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Protocol (Nakamoto 2008)</a:t>
            </a:r>
            <a:endParaRPr/>
          </a:p>
        </p:txBody>
      </p:sp>
      <p:sp>
        <p:nvSpPr>
          <p:cNvPr id="641" name="Google Shape;641;p67"/>
          <p:cNvSpPr txBox="1"/>
          <p:nvPr>
            <p:ph idx="1" type="body"/>
          </p:nvPr>
        </p:nvSpPr>
        <p:spPr>
          <a:xfrm>
            <a:off x="395536" y="1052736"/>
            <a:ext cx="8640960" cy="5544616"/>
          </a:xfrm>
          <a:prstGeom prst="rect">
            <a:avLst/>
          </a:prstGeom>
          <a:noFill/>
          <a:ln>
            <a:noFill/>
          </a:ln>
        </p:spPr>
        <p:txBody>
          <a:bodyPr anchorCtr="0" anchor="t" bIns="45700" lIns="91425" spcFirstLastPara="1" rIns="91425" wrap="square" tIns="45700">
            <a:normAutofit/>
          </a:bodyPr>
          <a:lstStyle/>
          <a:p>
            <a:pPr indent="-533400" lvl="0" marL="581025" rtl="0" algn="l">
              <a:spcBef>
                <a:spcPts val="0"/>
              </a:spcBef>
              <a:spcAft>
                <a:spcPts val="0"/>
              </a:spcAft>
              <a:buSzPts val="1540"/>
              <a:buNone/>
            </a:pPr>
            <a:r>
              <a:rPr lang="en-US" sz="2200">
                <a:solidFill>
                  <a:srgbClr val="8C3C14"/>
                </a:solidFill>
              </a:rPr>
              <a:t>0.</a:t>
            </a:r>
            <a:r>
              <a:rPr lang="en-US">
                <a:solidFill>
                  <a:srgbClr val="8C3C14"/>
                </a:solidFill>
              </a:rPr>
              <a:t>	</a:t>
            </a:r>
            <a:r>
              <a:rPr lang="en-US"/>
              <a:t>Initialization (of a </a:t>
            </a:r>
            <a:r>
              <a:rPr i="1" lang="en-US"/>
              <a:t>full node</a:t>
            </a:r>
            <a:r>
              <a:rPr lang="en-US"/>
              <a:t>)</a:t>
            </a:r>
            <a:endParaRPr/>
          </a:p>
          <a:p>
            <a:pPr indent="-311150" lvl="1" marL="1201738" rtl="0" algn="l">
              <a:spcBef>
                <a:spcPts val="400"/>
              </a:spcBef>
              <a:spcAft>
                <a:spcPts val="0"/>
              </a:spcAft>
              <a:buSzPts val="1400"/>
              <a:buChar char="❑"/>
            </a:pPr>
            <a:r>
              <a:rPr lang="en-US">
                <a:solidFill>
                  <a:srgbClr val="000000"/>
                </a:solidFill>
              </a:rPr>
              <a:t>Synchronization with the network to obtain the blockchain (a few hundred GB)</a:t>
            </a:r>
            <a:endParaRPr/>
          </a:p>
          <a:p>
            <a:pPr indent="-514350" lvl="0" marL="571500" rtl="0" algn="l">
              <a:spcBef>
                <a:spcPts val="480"/>
              </a:spcBef>
              <a:spcAft>
                <a:spcPts val="0"/>
              </a:spcAft>
              <a:buSzPts val="2160"/>
              <a:buFont typeface="Arial"/>
              <a:buAutoNum type="arabicPeriod"/>
            </a:pPr>
            <a:r>
              <a:rPr lang="en-US"/>
              <a:t>Two users agree on a transaction</a:t>
            </a:r>
            <a:endParaRPr/>
          </a:p>
          <a:p>
            <a:pPr indent="-280988" lvl="1" marL="1201738" rtl="0" algn="l">
              <a:spcBef>
                <a:spcPts val="400"/>
              </a:spcBef>
              <a:spcAft>
                <a:spcPts val="0"/>
              </a:spcAft>
              <a:buSzPts val="1400"/>
              <a:buChar char="❑"/>
            </a:pPr>
            <a:r>
              <a:rPr lang="en-US"/>
              <a:t>Information exchange: wallet addresses, public keys, …</a:t>
            </a:r>
            <a:endParaRPr/>
          </a:p>
          <a:p>
            <a:pPr indent="-514350" lvl="0" marL="571500" rtl="0" algn="l">
              <a:spcBef>
                <a:spcPts val="480"/>
              </a:spcBef>
              <a:spcAft>
                <a:spcPts val="0"/>
              </a:spcAft>
              <a:buSzPts val="2160"/>
              <a:buFont typeface="Arial"/>
              <a:buAutoNum type="arabicPeriod"/>
            </a:pPr>
            <a:r>
              <a:rPr lang="en-US"/>
              <a:t>Grouping with other transactions in a block and validation of the block (and of the transactions)</a:t>
            </a:r>
            <a:endParaRPr/>
          </a:p>
          <a:p>
            <a:pPr indent="-280988" lvl="1" marL="1201738" rtl="0" algn="l">
              <a:spcBef>
                <a:spcPts val="400"/>
              </a:spcBef>
              <a:spcAft>
                <a:spcPts val="0"/>
              </a:spcAft>
              <a:buSzPts val="1400"/>
              <a:buChar char="❑"/>
            </a:pPr>
            <a:r>
              <a:rPr lang="en-US"/>
              <a:t>Consensus using "mining"</a:t>
            </a:r>
            <a:endParaRPr/>
          </a:p>
          <a:p>
            <a:pPr indent="-514350" lvl="0" marL="571500" rtl="0" algn="l">
              <a:spcBef>
                <a:spcPts val="480"/>
              </a:spcBef>
              <a:spcAft>
                <a:spcPts val="0"/>
              </a:spcAft>
              <a:buSzPts val="2160"/>
              <a:buFont typeface="Arial"/>
              <a:buAutoNum type="arabicPeriod"/>
            </a:pPr>
            <a:r>
              <a:rPr lang="en-US"/>
              <a:t>Addition of the validated block in the blockchain and replication in the P2P network</a:t>
            </a:r>
            <a:endParaRPr/>
          </a:p>
          <a:p>
            <a:pPr indent="-514350" lvl="0" marL="571500" rtl="0" algn="l">
              <a:spcBef>
                <a:spcPts val="480"/>
              </a:spcBef>
              <a:spcAft>
                <a:spcPts val="0"/>
              </a:spcAft>
              <a:buSzPts val="2160"/>
              <a:buFont typeface="Arial"/>
              <a:buAutoNum type="arabicPeriod"/>
            </a:pPr>
            <a:r>
              <a:rPr lang="en-US"/>
              <a:t>Transaction confirmation</a:t>
            </a:r>
            <a:endParaRPr/>
          </a:p>
          <a:p>
            <a:pPr indent="-196850" lvl="1" marL="742950" rtl="0" algn="l">
              <a:spcBef>
                <a:spcPts val="400"/>
              </a:spcBef>
              <a:spcAft>
                <a:spcPts val="0"/>
              </a:spcAft>
              <a:buSzPts val="14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Transaction</a:t>
            </a:r>
            <a:endParaRPr/>
          </a:p>
        </p:txBody>
      </p:sp>
      <p:sp>
        <p:nvSpPr>
          <p:cNvPr id="648" name="Google Shape;648;p68"/>
          <p:cNvSpPr txBox="1"/>
          <p:nvPr>
            <p:ph idx="1" type="body"/>
          </p:nvPr>
        </p:nvSpPr>
        <p:spPr>
          <a:xfrm>
            <a:off x="683568" y="4261932"/>
            <a:ext cx="6897699" cy="25960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The coin owner signs the transaction by </a:t>
            </a:r>
            <a:endParaRPr/>
          </a:p>
          <a:p>
            <a:pPr indent="-457200" lvl="1" marL="914400" rtl="0" algn="l">
              <a:spcBef>
                <a:spcPts val="400"/>
              </a:spcBef>
              <a:spcAft>
                <a:spcPts val="0"/>
              </a:spcAft>
              <a:buSzPts val="1400"/>
              <a:buFont typeface="Arial"/>
              <a:buAutoNum type="arabicPeriod"/>
            </a:pPr>
            <a:r>
              <a:rPr lang="en-US"/>
              <a:t>Creating a hash value of</a:t>
            </a:r>
            <a:endParaRPr/>
          </a:p>
          <a:p>
            <a:pPr indent="-228600" lvl="2" marL="1143000" rtl="0" algn="l">
              <a:spcBef>
                <a:spcPts val="360"/>
              </a:spcBef>
              <a:spcAft>
                <a:spcPts val="0"/>
              </a:spcAft>
              <a:buSzPts val="1260"/>
              <a:buChar char="■"/>
            </a:pPr>
            <a:r>
              <a:rPr lang="en-US"/>
              <a:t>The previous transaction</a:t>
            </a:r>
            <a:endParaRPr/>
          </a:p>
          <a:p>
            <a:pPr indent="-228600" lvl="2" marL="1143000" rtl="0" algn="l">
              <a:spcBef>
                <a:spcPts val="360"/>
              </a:spcBef>
              <a:spcAft>
                <a:spcPts val="0"/>
              </a:spcAft>
              <a:buSzPts val="1260"/>
              <a:buChar char="■"/>
            </a:pPr>
            <a:r>
              <a:rPr lang="en-US"/>
              <a:t>And the public key (PK) of the next owner</a:t>
            </a:r>
            <a:endParaRPr/>
          </a:p>
          <a:p>
            <a:pPr indent="-457200" lvl="1" marL="914400" rtl="0" algn="l">
              <a:spcBef>
                <a:spcPts val="400"/>
              </a:spcBef>
              <a:spcAft>
                <a:spcPts val="0"/>
              </a:spcAft>
              <a:buSzPts val="1400"/>
              <a:buFont typeface="Arial"/>
              <a:buAutoNum type="arabicPeriod"/>
            </a:pPr>
            <a:r>
              <a:rPr lang="en-US"/>
              <a:t>Signing it with its secret key (SK)</a:t>
            </a:r>
            <a:endParaRPr/>
          </a:p>
        </p:txBody>
      </p:sp>
      <p:pic>
        <p:nvPicPr>
          <p:cNvPr id="649" name="Google Shape;649;p68"/>
          <p:cNvPicPr preferRelativeResize="0"/>
          <p:nvPr/>
        </p:nvPicPr>
        <p:blipFill rotWithShape="1">
          <a:blip r:embed="rId3">
            <a:alphaModFix/>
          </a:blip>
          <a:srcRect b="0" l="0" r="0" t="0"/>
          <a:stretch/>
        </p:blipFill>
        <p:spPr>
          <a:xfrm>
            <a:off x="1693283" y="1250290"/>
            <a:ext cx="5757434" cy="269155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9"/>
          <p:cNvSpPr txBox="1"/>
          <p:nvPr>
            <p:ph type="title"/>
          </p:nvPr>
        </p:nvSpPr>
        <p:spPr>
          <a:xfrm>
            <a:off x="434256" y="225031"/>
            <a:ext cx="4512048" cy="7651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 Management</a:t>
            </a:r>
            <a:endParaRPr/>
          </a:p>
        </p:txBody>
      </p:sp>
      <p:sp>
        <p:nvSpPr>
          <p:cNvPr id="656" name="Google Shape;656;p69"/>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Transactions are placed into blocks, validated (by checking inputs/outputs, etc.) and linked by their addresses</a:t>
            </a:r>
            <a:endParaRPr/>
          </a:p>
          <a:p>
            <a:pPr indent="-285750" lvl="1" marL="742950" rtl="0" algn="l">
              <a:spcBef>
                <a:spcPts val="400"/>
              </a:spcBef>
              <a:spcAft>
                <a:spcPts val="0"/>
              </a:spcAft>
              <a:buSzPts val="1400"/>
              <a:buChar char="❑"/>
            </a:pPr>
            <a:r>
              <a:rPr lang="en-US"/>
              <a:t>Size of a bitcoin block = 1 Megabyte</a:t>
            </a:r>
            <a:endParaRPr/>
          </a:p>
        </p:txBody>
      </p:sp>
      <p:sp>
        <p:nvSpPr>
          <p:cNvPr id="657" name="Google Shape;657;p69"/>
          <p:cNvSpPr txBox="1"/>
          <p:nvPr/>
        </p:nvSpPr>
        <p:spPr>
          <a:xfrm>
            <a:off x="6886539" y="3070357"/>
            <a:ext cx="20182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Result of mining</a:t>
            </a:r>
            <a:endParaRPr sz="2000">
              <a:solidFill>
                <a:schemeClr val="dk1"/>
              </a:solidFill>
              <a:latin typeface="Arial"/>
              <a:ea typeface="Arial"/>
              <a:cs typeface="Arial"/>
              <a:sym typeface="Arial"/>
            </a:endParaRPr>
          </a:p>
        </p:txBody>
      </p:sp>
      <p:pic>
        <p:nvPicPr>
          <p:cNvPr id="658" name="Google Shape;658;p69"/>
          <p:cNvPicPr preferRelativeResize="0"/>
          <p:nvPr/>
        </p:nvPicPr>
        <p:blipFill rotWithShape="1">
          <a:blip r:embed="rId3">
            <a:alphaModFix/>
          </a:blip>
          <a:srcRect b="0" l="0" r="0" t="0"/>
          <a:stretch/>
        </p:blipFill>
        <p:spPr>
          <a:xfrm>
            <a:off x="435744" y="3918249"/>
            <a:ext cx="8686985" cy="2132733"/>
          </a:xfrm>
          <a:prstGeom prst="rect">
            <a:avLst/>
          </a:prstGeom>
          <a:noFill/>
          <a:ln>
            <a:noFill/>
          </a:ln>
        </p:spPr>
      </p:pic>
      <p:cxnSp>
        <p:nvCxnSpPr>
          <p:cNvPr id="659" name="Google Shape;659;p69"/>
          <p:cNvCxnSpPr>
            <a:stCxn id="657" idx="2"/>
          </p:cNvCxnSpPr>
          <p:nvPr/>
        </p:nvCxnSpPr>
        <p:spPr>
          <a:xfrm flipH="1">
            <a:off x="7596252" y="3470467"/>
            <a:ext cx="299400" cy="1038600"/>
          </a:xfrm>
          <a:prstGeom prst="straightConnector1">
            <a:avLst/>
          </a:prstGeom>
          <a:solidFill>
            <a:schemeClr val="accent1"/>
          </a:solidFill>
          <a:ln cap="flat" cmpd="sng" w="9525">
            <a:solidFill>
              <a:schemeClr val="dk1"/>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Potential Benefits of P2P Systems</a:t>
            </a:r>
            <a:endParaRPr/>
          </a:p>
        </p:txBody>
      </p:sp>
      <p:sp>
        <p:nvSpPr>
          <p:cNvPr id="125" name="Google Shape;125;p7"/>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Scale up to very large numbers of peers</a:t>
            </a:r>
            <a:endParaRPr/>
          </a:p>
          <a:p>
            <a:pPr indent="-342900" lvl="0" marL="342900" rtl="0" algn="l">
              <a:spcBef>
                <a:spcPts val="480"/>
              </a:spcBef>
              <a:spcAft>
                <a:spcPts val="0"/>
              </a:spcAft>
              <a:buClr>
                <a:srgbClr val="8C3C14"/>
              </a:buClr>
              <a:buSzPts val="1680"/>
              <a:buChar char="■"/>
            </a:pPr>
            <a:r>
              <a:rPr lang="en-US"/>
              <a:t>Dynamic self-organization</a:t>
            </a:r>
            <a:endParaRPr/>
          </a:p>
          <a:p>
            <a:pPr indent="-342900" lvl="0" marL="342900" rtl="0" algn="l">
              <a:spcBef>
                <a:spcPts val="480"/>
              </a:spcBef>
              <a:spcAft>
                <a:spcPts val="0"/>
              </a:spcAft>
              <a:buClr>
                <a:srgbClr val="8C3C14"/>
              </a:buClr>
              <a:buSzPts val="1680"/>
              <a:buChar char="■"/>
            </a:pPr>
            <a:r>
              <a:rPr lang="en-US"/>
              <a:t>Load balancing</a:t>
            </a:r>
            <a:endParaRPr/>
          </a:p>
          <a:p>
            <a:pPr indent="-342900" lvl="0" marL="342900" rtl="0" algn="l">
              <a:spcBef>
                <a:spcPts val="480"/>
              </a:spcBef>
              <a:spcAft>
                <a:spcPts val="0"/>
              </a:spcAft>
              <a:buClr>
                <a:srgbClr val="8C3C14"/>
              </a:buClr>
              <a:buSzPts val="1680"/>
              <a:buChar char="■"/>
            </a:pPr>
            <a:r>
              <a:rPr lang="en-US"/>
              <a:t>Parallel processing</a:t>
            </a:r>
            <a:endParaRPr/>
          </a:p>
          <a:p>
            <a:pPr indent="-342900" lvl="0" marL="342900" rtl="0" algn="l">
              <a:spcBef>
                <a:spcPts val="480"/>
              </a:spcBef>
              <a:spcAft>
                <a:spcPts val="0"/>
              </a:spcAft>
              <a:buClr>
                <a:srgbClr val="8C3C14"/>
              </a:buClr>
              <a:buSzPts val="1680"/>
              <a:buChar char="■"/>
            </a:pPr>
            <a:r>
              <a:rPr lang="en-US"/>
              <a:t>High availability through massive replication</a:t>
            </a:r>
            <a:endParaRPr/>
          </a:p>
          <a:p>
            <a:pPr indent="-236220" lvl="0" marL="342900" rtl="0" algn="l">
              <a:spcBef>
                <a:spcPts val="480"/>
              </a:spcBef>
              <a:spcAft>
                <a:spcPts val="0"/>
              </a:spcAft>
              <a:buClr>
                <a:srgbClr val="8C3C14"/>
              </a:buClr>
              <a:buSzPts val="1680"/>
              <a:buNone/>
            </a:pPr>
            <a:r>
              <a:t/>
            </a:r>
            <a:endParaRPr/>
          </a:p>
          <a:p>
            <a:pPr indent="-196850" lvl="1" marL="742950" rtl="0" algn="l">
              <a:spcBef>
                <a:spcPts val="400"/>
              </a:spcBef>
              <a:spcAft>
                <a:spcPts val="0"/>
              </a:spcAft>
              <a:buSzPts val="1400"/>
              <a:buNone/>
            </a:pPr>
            <a:r>
              <a:t/>
            </a:r>
            <a:endParaRPr/>
          </a:p>
        </p:txBody>
      </p:sp>
      <p:sp>
        <p:nvSpPr>
          <p:cNvPr id="126" name="Google Shape;126;p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27" name="Google Shape;127;p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Validation by the Network</a:t>
            </a:r>
            <a:endParaRPr/>
          </a:p>
        </p:txBody>
      </p:sp>
      <p:sp>
        <p:nvSpPr>
          <p:cNvPr id="666" name="Google Shape;666;p70"/>
          <p:cNvSpPr txBox="1"/>
          <p:nvPr>
            <p:ph idx="1" type="body"/>
          </p:nvPr>
        </p:nvSpPr>
        <p:spPr>
          <a:xfrm>
            <a:off x="511127" y="1234570"/>
            <a:ext cx="8124873" cy="234526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sz="2400"/>
              <a:t>Each block is validated by network nodes, the </a:t>
            </a:r>
            <a:r>
              <a:rPr i="1" lang="en-US" sz="2400"/>
              <a:t>miners</a:t>
            </a:r>
            <a:r>
              <a:rPr lang="en-US" sz="2400"/>
              <a:t>, by a consensus protocol (see next)</a:t>
            </a:r>
            <a:endParaRPr/>
          </a:p>
          <a:p>
            <a:pPr indent="-342900" lvl="0" marL="342900" rtl="0" algn="l">
              <a:spcBef>
                <a:spcPts val="480"/>
              </a:spcBef>
              <a:spcAft>
                <a:spcPts val="0"/>
              </a:spcAft>
              <a:buClr>
                <a:srgbClr val="8C3C14"/>
              </a:buClr>
              <a:buSzPts val="1680"/>
              <a:buChar char="■"/>
            </a:pPr>
            <a:r>
              <a:rPr lang="en-US" sz="2400"/>
              <a:t>Problem: accidental fork</a:t>
            </a:r>
            <a:endParaRPr/>
          </a:p>
          <a:p>
            <a:pPr indent="-285750" lvl="1" marL="742950" rtl="0" algn="l">
              <a:spcBef>
                <a:spcPts val="400"/>
              </a:spcBef>
              <a:spcAft>
                <a:spcPts val="0"/>
              </a:spcAft>
              <a:buSzPts val="1400"/>
              <a:buChar char="❑"/>
            </a:pPr>
            <a:r>
              <a:rPr lang="en-US" sz="2000"/>
              <a:t>As different blocks are validated in parallel, one node can see several candidate chains at any time</a:t>
            </a:r>
            <a:endParaRPr/>
          </a:p>
          <a:p>
            <a:pPr indent="-285750" lvl="1" marL="742950" rtl="0" algn="l">
              <a:spcBef>
                <a:spcPts val="400"/>
              </a:spcBef>
              <a:spcAft>
                <a:spcPts val="0"/>
              </a:spcAft>
              <a:buSzPts val="1400"/>
              <a:buChar char="❑"/>
            </a:pPr>
            <a:r>
              <a:rPr lang="en-US" sz="2000"/>
              <a:t>Solution: longest chain rule</a:t>
            </a:r>
            <a:endParaRPr/>
          </a:p>
        </p:txBody>
      </p:sp>
      <p:pic>
        <p:nvPicPr>
          <p:cNvPr id="667" name="Google Shape;667;p70"/>
          <p:cNvPicPr preferRelativeResize="0"/>
          <p:nvPr/>
        </p:nvPicPr>
        <p:blipFill rotWithShape="1">
          <a:blip r:embed="rId3">
            <a:alphaModFix/>
          </a:blip>
          <a:srcRect b="0" l="0" r="0" t="0"/>
          <a:stretch/>
        </p:blipFill>
        <p:spPr>
          <a:xfrm>
            <a:off x="1835696" y="4092095"/>
            <a:ext cx="5400600" cy="154935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Intentional Fork</a:t>
            </a:r>
            <a:endParaRPr/>
          </a:p>
        </p:txBody>
      </p:sp>
      <p:sp>
        <p:nvSpPr>
          <p:cNvPr id="674" name="Google Shape;674;p71"/>
          <p:cNvSpPr txBox="1"/>
          <p:nvPr>
            <p:ph idx="1" type="body"/>
          </p:nvPr>
        </p:nvSpPr>
        <p:spPr>
          <a:xfrm>
            <a:off x="406400" y="1135773"/>
            <a:ext cx="8737600" cy="54518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Main reasons</a:t>
            </a:r>
            <a:endParaRPr/>
          </a:p>
          <a:p>
            <a:pPr indent="-285750" lvl="1" marL="742950" rtl="0" algn="l">
              <a:spcBef>
                <a:spcPts val="400"/>
              </a:spcBef>
              <a:spcAft>
                <a:spcPts val="0"/>
              </a:spcAft>
              <a:buSzPts val="1400"/>
              <a:buChar char="❑"/>
            </a:pPr>
            <a:r>
              <a:rPr lang="en-US"/>
              <a:t>To add new features to the blockchain (protocol changes) =&gt; new software</a:t>
            </a:r>
            <a:endParaRPr/>
          </a:p>
          <a:p>
            <a:pPr indent="-285750" lvl="1" marL="742950" rtl="0" algn="l">
              <a:spcBef>
                <a:spcPts val="400"/>
              </a:spcBef>
              <a:spcAft>
                <a:spcPts val="0"/>
              </a:spcAft>
              <a:buSzPts val="1400"/>
              <a:buChar char="❑"/>
            </a:pPr>
            <a:r>
              <a:rPr lang="en-US"/>
              <a:t>To reverse the effects of hacking or catastrophic bugs</a:t>
            </a:r>
            <a:endParaRPr/>
          </a:p>
          <a:p>
            <a:pPr indent="-342900" lvl="0" marL="342900" rtl="0" algn="l">
              <a:spcBef>
                <a:spcPts val="480"/>
              </a:spcBef>
              <a:spcAft>
                <a:spcPts val="0"/>
              </a:spcAft>
              <a:buClr>
                <a:srgbClr val="8C3C14"/>
              </a:buClr>
              <a:buSzPts val="1680"/>
              <a:buChar char="■"/>
            </a:pPr>
            <a:r>
              <a:rPr lang="en-US"/>
              <a:t>Soft versus hard fork</a:t>
            </a:r>
            <a:endParaRPr/>
          </a:p>
          <a:p>
            <a:pPr indent="-285750" lvl="1" marL="742950" rtl="0" algn="l">
              <a:spcBef>
                <a:spcPts val="400"/>
              </a:spcBef>
              <a:spcAft>
                <a:spcPts val="0"/>
              </a:spcAft>
              <a:buSzPts val="1400"/>
              <a:buChar char="❑"/>
            </a:pPr>
            <a:r>
              <a:rPr lang="en-US"/>
              <a:t>Soft fork: backward compatible</a:t>
            </a:r>
            <a:endParaRPr/>
          </a:p>
          <a:p>
            <a:pPr indent="-228600" lvl="2" marL="1143000" rtl="0" algn="l">
              <a:spcBef>
                <a:spcPts val="360"/>
              </a:spcBef>
              <a:spcAft>
                <a:spcPts val="0"/>
              </a:spcAft>
              <a:buSzPts val="1260"/>
              <a:buChar char="■"/>
            </a:pPr>
            <a:r>
              <a:rPr lang="en-US"/>
              <a:t>The old software recognizes blocks created with new rules as valid</a:t>
            </a:r>
            <a:endParaRPr/>
          </a:p>
          <a:p>
            <a:pPr indent="-228600" lvl="2" marL="1143000" rtl="0" algn="l">
              <a:spcBef>
                <a:spcPts val="360"/>
              </a:spcBef>
              <a:spcAft>
                <a:spcPts val="0"/>
              </a:spcAft>
              <a:buSzPts val="1260"/>
              <a:buChar char="■"/>
            </a:pPr>
            <a:r>
              <a:rPr lang="en-US"/>
              <a:t>Makes it easy for attackers</a:t>
            </a:r>
            <a:endParaRPr/>
          </a:p>
          <a:p>
            <a:pPr indent="-285750" lvl="1" marL="742950" rtl="0" algn="l">
              <a:spcBef>
                <a:spcPts val="400"/>
              </a:spcBef>
              <a:spcAft>
                <a:spcPts val="0"/>
              </a:spcAft>
              <a:buSzPts val="1400"/>
              <a:buChar char="❑"/>
            </a:pPr>
            <a:r>
              <a:rPr lang="en-US"/>
              <a:t>Hard fork</a:t>
            </a:r>
            <a:endParaRPr/>
          </a:p>
          <a:p>
            <a:pPr indent="-228600" lvl="2" marL="1143000" rtl="0" algn="l">
              <a:spcBef>
                <a:spcPts val="360"/>
              </a:spcBef>
              <a:spcAft>
                <a:spcPts val="0"/>
              </a:spcAft>
              <a:buSzPts val="1260"/>
              <a:buChar char="■"/>
            </a:pPr>
            <a:r>
              <a:rPr lang="en-US"/>
              <a:t>The old software recognizes blocks created with new rules as invalid</a:t>
            </a:r>
            <a:endParaRPr/>
          </a:p>
          <a:p>
            <a:pPr indent="-228600" lvl="2" marL="1143000" rtl="0" algn="l">
              <a:spcBef>
                <a:spcPts val="360"/>
              </a:spcBef>
              <a:spcAft>
                <a:spcPts val="0"/>
              </a:spcAft>
              <a:buSzPts val="1260"/>
              <a:buChar char="■"/>
            </a:pPr>
            <a:r>
              <a:rPr lang="en-US"/>
              <a:t>Example: the battle between (new) Ethereum and Ethereum Classic</a:t>
            </a:r>
            <a:endParaRPr/>
          </a:p>
          <a:p>
            <a:pPr indent="-228600" lvl="3" marL="1600200" rtl="0" algn="l">
              <a:spcBef>
                <a:spcPts val="320"/>
              </a:spcBef>
              <a:spcAft>
                <a:spcPts val="0"/>
              </a:spcAft>
              <a:buSzPts val="1120"/>
              <a:buChar char="❑"/>
            </a:pPr>
            <a:r>
              <a:rPr lang="en-US"/>
              <a:t>In 2016, after an attack against the Decentralized Autonomous Organization (DAO), a complex smart contract for venture capital, the blockchain forked but without momentum</a:t>
            </a:r>
            <a:endParaRPr/>
          </a:p>
          <a:p>
            <a:pPr indent="-228600" lvl="3" marL="1600200" rtl="0" algn="l">
              <a:spcBef>
                <a:spcPts val="320"/>
              </a:spcBef>
              <a:spcAft>
                <a:spcPts val="0"/>
              </a:spcAft>
              <a:buSzPts val="1120"/>
              <a:buChar char="❑"/>
            </a:pPr>
            <a:r>
              <a:rPr lang="en-US"/>
              <a:t>Battle is more philosophical and ethical than technical</a:t>
            </a:r>
            <a:endParaRPr/>
          </a:p>
          <a:p>
            <a:pPr indent="-157480" lvl="3" marL="1600200" rtl="0" algn="l">
              <a:spcBef>
                <a:spcPts val="320"/>
              </a:spcBef>
              <a:spcAft>
                <a:spcPts val="0"/>
              </a:spcAft>
              <a:buSzPts val="1120"/>
              <a:buNone/>
            </a:pPr>
            <a:r>
              <a:t/>
            </a:r>
            <a:endParaRPr/>
          </a:p>
          <a:p>
            <a:pPr indent="-196850" lvl="1" marL="742950" rtl="0" algn="l">
              <a:spcBef>
                <a:spcPts val="400"/>
              </a:spcBef>
              <a:spcAft>
                <a:spcPts val="0"/>
              </a:spcAft>
              <a:buSzPts val="1400"/>
              <a:buNone/>
            </a:pPr>
            <a:r>
              <a:t/>
            </a:r>
            <a:endParaRPr/>
          </a:p>
          <a:p>
            <a:pPr indent="-148589" lvl="2" marL="1143000" rtl="0" algn="l">
              <a:spcBef>
                <a:spcPts val="360"/>
              </a:spcBef>
              <a:spcAft>
                <a:spcPts val="0"/>
              </a:spcAft>
              <a:buSzPts val="1260"/>
              <a:buNone/>
            </a:pPr>
            <a:r>
              <a:t/>
            </a:r>
            <a:endParaRPr/>
          </a:p>
          <a:p>
            <a:pPr indent="-148589" lvl="2" marL="1143000" rtl="0" algn="l">
              <a:spcBef>
                <a:spcPts val="360"/>
              </a:spcBef>
              <a:spcAft>
                <a:spcPts val="0"/>
              </a:spcAft>
              <a:buSzPts val="1260"/>
              <a:buNone/>
            </a:pPr>
            <a:r>
              <a:t/>
            </a:r>
            <a:endParaRPr/>
          </a:p>
          <a:p>
            <a:pPr indent="-196850" lvl="1" marL="742950" rtl="0" algn="l">
              <a:spcBef>
                <a:spcPts val="400"/>
              </a:spcBef>
              <a:spcAft>
                <a:spcPts val="0"/>
              </a:spcAft>
              <a:buSzPts val="14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Consensus Protocol: </a:t>
            </a:r>
            <a:r>
              <a:rPr i="1" lang="en-US"/>
              <a:t>mining</a:t>
            </a:r>
            <a:endParaRPr/>
          </a:p>
        </p:txBody>
      </p:sp>
      <p:sp>
        <p:nvSpPr>
          <p:cNvPr id="681" name="Google Shape;681;p72"/>
          <p:cNvSpPr txBox="1"/>
          <p:nvPr>
            <p:ph idx="1" type="body"/>
          </p:nvPr>
        </p:nvSpPr>
        <p:spPr>
          <a:xfrm>
            <a:off x="406399" y="1137577"/>
            <a:ext cx="8229601" cy="54853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Why not Paxos?</a:t>
            </a:r>
            <a:endParaRPr/>
          </a:p>
          <a:p>
            <a:pPr indent="-285750" lvl="1" marL="742950" rtl="0" algn="l">
              <a:spcBef>
                <a:spcPts val="400"/>
              </a:spcBef>
              <a:spcAft>
                <a:spcPts val="0"/>
              </a:spcAft>
              <a:buSzPts val="1400"/>
              <a:buChar char="❑"/>
            </a:pPr>
            <a:r>
              <a:rPr lang="en-US"/>
              <a:t>Remember: participants are unknown</a:t>
            </a:r>
            <a:endParaRPr/>
          </a:p>
          <a:p>
            <a:pPr indent="-342900" lvl="0" marL="342900" rtl="0" algn="l">
              <a:spcBef>
                <a:spcPts val="480"/>
              </a:spcBef>
              <a:spcAft>
                <a:spcPts val="0"/>
              </a:spcAft>
              <a:buClr>
                <a:srgbClr val="8C3C14"/>
              </a:buClr>
              <a:buSzPts val="1680"/>
              <a:buChar char="■"/>
            </a:pPr>
            <a:r>
              <a:rPr lang="en-US"/>
              <a:t>To validate a block, miner nodes compete (as in a lottery) to produce a </a:t>
            </a:r>
            <a:r>
              <a:rPr i="1" lang="en-US"/>
              <a:t>nonce</a:t>
            </a:r>
            <a:r>
              <a:rPr lang="en-US"/>
              <a:t> (number used once) </a:t>
            </a:r>
            <a:endParaRPr/>
          </a:p>
          <a:p>
            <a:pPr indent="-285750" lvl="1" marL="742950" rtl="0" algn="l">
              <a:spcBef>
                <a:spcPts val="400"/>
              </a:spcBef>
              <a:spcAft>
                <a:spcPts val="0"/>
              </a:spcAft>
              <a:buSzPts val="1400"/>
              <a:buChar char="❑"/>
            </a:pPr>
            <a:r>
              <a:rPr lang="en-US"/>
              <a:t>One of the first competing solutions is selected, e.g. the one that includes the largest number of transactions</a:t>
            </a:r>
            <a:endParaRPr/>
          </a:p>
          <a:p>
            <a:pPr indent="-285750" lvl="1" marL="742950" rtl="0" algn="l">
              <a:spcBef>
                <a:spcPts val="400"/>
              </a:spcBef>
              <a:spcAft>
                <a:spcPts val="0"/>
              </a:spcAft>
              <a:buSzPts val="1400"/>
              <a:buChar char="❑"/>
            </a:pPr>
            <a:r>
              <a:rPr lang="en-US"/>
              <a:t>The winner miner is paid, e.g. 12.5 bitcoins today (originally 50)</a:t>
            </a:r>
            <a:endParaRPr/>
          </a:p>
          <a:p>
            <a:pPr indent="-285750" lvl="1" marL="742950" rtl="0" algn="l">
              <a:spcBef>
                <a:spcPts val="400"/>
              </a:spcBef>
              <a:spcAft>
                <a:spcPts val="0"/>
              </a:spcAft>
              <a:buSzPts val="1400"/>
              <a:buChar char="❑"/>
            </a:pPr>
            <a:r>
              <a:rPr lang="en-US"/>
              <a:t>This increases the money supply</a:t>
            </a:r>
            <a:endParaRPr/>
          </a:p>
          <a:p>
            <a:pPr indent="-342900" lvl="0" marL="342900" rtl="0" algn="l">
              <a:spcBef>
                <a:spcPts val="480"/>
              </a:spcBef>
              <a:spcAft>
                <a:spcPts val="0"/>
              </a:spcAft>
              <a:buClr>
                <a:srgbClr val="8C3C14"/>
              </a:buClr>
              <a:buSzPts val="1680"/>
              <a:buChar char="■"/>
            </a:pPr>
            <a:r>
              <a:rPr lang="en-US"/>
              <a:t>Mining is designed to be difficult</a:t>
            </a:r>
            <a:endParaRPr/>
          </a:p>
          <a:p>
            <a:pPr indent="-285750" lvl="1" marL="742950" rtl="0" algn="l">
              <a:spcBef>
                <a:spcPts val="400"/>
              </a:spcBef>
              <a:spcAft>
                <a:spcPts val="0"/>
              </a:spcAft>
              <a:buSzPts val="1400"/>
              <a:buChar char="❑"/>
            </a:pPr>
            <a:r>
              <a:rPr lang="en-US"/>
              <a:t>The more mining power the network has, the harder it is to compute the nonce</a:t>
            </a:r>
            <a:endParaRPr/>
          </a:p>
          <a:p>
            <a:pPr indent="-285750" lvl="1" marL="742950" rtl="0" algn="l">
              <a:spcBef>
                <a:spcPts val="400"/>
              </a:spcBef>
              <a:spcAft>
                <a:spcPts val="0"/>
              </a:spcAft>
              <a:buSzPts val="1400"/>
              <a:buChar char="❑"/>
            </a:pPr>
            <a:r>
              <a:rPr lang="en-US"/>
              <a:t>This allows controlling the injection of new blocks ("inflation") in the system, on avg. 1 block every 10mn</a:t>
            </a:r>
            <a:endParaRPr/>
          </a:p>
          <a:p>
            <a:pPr indent="-285750" lvl="1" marL="742950" rtl="0" algn="l">
              <a:spcBef>
                <a:spcPts val="400"/>
              </a:spcBef>
              <a:spcAft>
                <a:spcPts val="0"/>
              </a:spcAft>
              <a:buSzPts val="1400"/>
              <a:buChar char="❑"/>
            </a:pPr>
            <a:r>
              <a:rPr lang="en-US"/>
              <a:t>Advantages powerful nodes</a:t>
            </a:r>
            <a:endParaRPr/>
          </a:p>
          <a:p>
            <a:pPr indent="-236220" lvl="0" marL="342900" rtl="0" algn="l">
              <a:spcBef>
                <a:spcPts val="480"/>
              </a:spcBef>
              <a:spcAft>
                <a:spcPts val="0"/>
              </a:spcAft>
              <a:buClr>
                <a:srgbClr val="8C3C14"/>
              </a:buClr>
              <a:buSzPts val="1680"/>
              <a:buNone/>
            </a:pPr>
            <a:r>
              <a:t/>
            </a:r>
            <a:endParaRPr/>
          </a:p>
          <a:p>
            <a:pPr indent="-148589" lvl="2" marL="1143000" rtl="0" algn="l">
              <a:spcBef>
                <a:spcPts val="360"/>
              </a:spcBef>
              <a:spcAft>
                <a:spcPts val="0"/>
              </a:spcAft>
              <a:buSzPts val="1260"/>
              <a:buNone/>
            </a:pPr>
            <a:r>
              <a:t/>
            </a:r>
            <a:endParaRPr/>
          </a:p>
          <a:p>
            <a:pPr indent="-148589" lvl="2" marL="1143000" rtl="0" algn="l">
              <a:spcBef>
                <a:spcPts val="360"/>
              </a:spcBef>
              <a:spcAft>
                <a:spcPts val="0"/>
              </a:spcAft>
              <a:buSzPts val="1260"/>
              <a:buNone/>
            </a:pPr>
            <a:r>
              <a:t/>
            </a:r>
            <a:endParaRPr/>
          </a:p>
          <a:p>
            <a:pPr indent="-236220" lvl="0" marL="342900" rtl="0" algn="l">
              <a:spcBef>
                <a:spcPts val="480"/>
              </a:spcBef>
              <a:spcAft>
                <a:spcPts val="0"/>
              </a:spcAft>
              <a:buClr>
                <a:srgbClr val="8C3C14"/>
              </a:buClr>
              <a:buSzPts val="168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Mining Difficulty : Proof of Work (PoW)</a:t>
            </a:r>
            <a:endParaRPr/>
          </a:p>
        </p:txBody>
      </p:sp>
      <p:sp>
        <p:nvSpPr>
          <p:cNvPr id="688" name="Google Shape;688;p73"/>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PoW</a:t>
            </a:r>
            <a:endParaRPr/>
          </a:p>
          <a:p>
            <a:pPr indent="-285750" lvl="1" marL="742950" rtl="0" algn="l">
              <a:spcBef>
                <a:spcPts val="400"/>
              </a:spcBef>
              <a:spcAft>
                <a:spcPts val="0"/>
              </a:spcAft>
              <a:buSzPts val="1400"/>
              <a:buChar char="❑"/>
            </a:pPr>
            <a:r>
              <a:rPr lang="en-US"/>
              <a:t>A piece of data that is difficult to calculate but easy to verify</a:t>
            </a:r>
            <a:endParaRPr/>
          </a:p>
          <a:p>
            <a:pPr indent="-285750" lvl="1" marL="742950" rtl="0" algn="l">
              <a:spcBef>
                <a:spcPts val="400"/>
              </a:spcBef>
              <a:spcAft>
                <a:spcPts val="0"/>
              </a:spcAft>
              <a:buSzPts val="1400"/>
              <a:buChar char="❑"/>
            </a:pPr>
            <a:r>
              <a:rPr lang="en-US"/>
              <a:t>First proposed to prevent DoS attacks</a:t>
            </a:r>
            <a:endParaRPr/>
          </a:p>
          <a:p>
            <a:pPr indent="-342900" lvl="0" marL="342900" rtl="0" algn="l">
              <a:spcBef>
                <a:spcPts val="480"/>
              </a:spcBef>
              <a:spcAft>
                <a:spcPts val="0"/>
              </a:spcAft>
              <a:buClr>
                <a:srgbClr val="8C3C14"/>
              </a:buClr>
              <a:buSzPts val="1680"/>
              <a:buChar char="■"/>
            </a:pPr>
            <a:r>
              <a:rPr lang="en-US"/>
              <a:t>Hashcash PoW</a:t>
            </a:r>
            <a:endParaRPr/>
          </a:p>
          <a:p>
            <a:pPr indent="-285750" lvl="1" marL="742950" rtl="0" algn="l">
              <a:spcBef>
                <a:spcPts val="400"/>
              </a:spcBef>
              <a:spcAft>
                <a:spcPts val="0"/>
              </a:spcAft>
              <a:buSzPts val="1400"/>
              <a:buChar char="❑"/>
            </a:pPr>
            <a:r>
              <a:rPr lang="en-US"/>
              <a:t>Computed by each miner to produce the nonce</a:t>
            </a:r>
            <a:endParaRPr/>
          </a:p>
          <a:p>
            <a:pPr indent="-342900" lvl="0" marL="342900" rtl="0" algn="l">
              <a:spcBef>
                <a:spcPts val="480"/>
              </a:spcBef>
              <a:spcAft>
                <a:spcPts val="0"/>
              </a:spcAft>
              <a:buClr>
                <a:srgbClr val="8C3C14"/>
              </a:buClr>
              <a:buSzPts val="1680"/>
              <a:buChar char="■"/>
            </a:pPr>
            <a:r>
              <a:rPr lang="en-US"/>
              <a:t>Goal: produce a value </a:t>
            </a:r>
            <a:r>
              <a:rPr i="1" lang="en-US"/>
              <a:t>v</a:t>
            </a:r>
            <a:r>
              <a:rPr lang="en-US"/>
              <a:t> such that </a:t>
            </a:r>
            <a:r>
              <a:rPr i="1" lang="en-US"/>
              <a:t>h(v)&lt;T</a:t>
            </a:r>
            <a:r>
              <a:rPr lang="en-US"/>
              <a:t> where</a:t>
            </a:r>
            <a:endParaRPr/>
          </a:p>
          <a:p>
            <a:pPr indent="-285750" lvl="1" marL="742950" rtl="0" algn="l">
              <a:spcBef>
                <a:spcPts val="400"/>
              </a:spcBef>
              <a:spcAft>
                <a:spcPts val="0"/>
              </a:spcAft>
              <a:buSzPts val="1400"/>
              <a:buChar char="❑"/>
            </a:pPr>
            <a:r>
              <a:rPr lang="en-US"/>
              <a:t> </a:t>
            </a:r>
            <a:r>
              <a:rPr i="1" lang="en-US"/>
              <a:t>h</a:t>
            </a:r>
            <a:r>
              <a:rPr lang="en-US"/>
              <a:t> is a hash function (SHA-256)</a:t>
            </a:r>
            <a:endParaRPr/>
          </a:p>
          <a:p>
            <a:pPr indent="-285750" lvl="1" marL="742950" rtl="0" algn="l">
              <a:spcBef>
                <a:spcPts val="400"/>
              </a:spcBef>
              <a:spcAft>
                <a:spcPts val="0"/>
              </a:spcAft>
              <a:buSzPts val="1400"/>
              <a:buChar char="❑"/>
            </a:pPr>
            <a:r>
              <a:rPr i="1" lang="en-US"/>
              <a:t>T </a:t>
            </a:r>
            <a:r>
              <a:rPr lang="en-US"/>
              <a:t>is a target value which is shared by all nodes and reflects the size of the network</a:t>
            </a:r>
            <a:endParaRPr/>
          </a:p>
          <a:p>
            <a:pPr indent="-285750" lvl="1" marL="742950" rtl="0" algn="l">
              <a:spcBef>
                <a:spcPts val="400"/>
              </a:spcBef>
              <a:spcAft>
                <a:spcPts val="0"/>
              </a:spcAft>
              <a:buSzPts val="1400"/>
              <a:buChar char="❑"/>
            </a:pPr>
            <a:r>
              <a:rPr i="1" lang="en-US"/>
              <a:t>v</a:t>
            </a:r>
            <a:r>
              <a:rPr lang="en-US"/>
              <a:t> is a 256-bit number starting with </a:t>
            </a:r>
            <a:r>
              <a:rPr i="1" lang="en-US"/>
              <a:t>n</a:t>
            </a:r>
            <a:r>
              <a:rPr lang="en-US"/>
              <a:t> zero bits </a:t>
            </a:r>
            <a:endParaRPr/>
          </a:p>
          <a:p>
            <a:pPr indent="-228600" lvl="2" marL="1143000" rtl="0" algn="l">
              <a:spcBef>
                <a:spcPts val="360"/>
              </a:spcBef>
              <a:spcAft>
                <a:spcPts val="0"/>
              </a:spcAft>
              <a:buSzPts val="1260"/>
              <a:buChar char="■"/>
            </a:pPr>
            <a:r>
              <a:rPr lang="en-US"/>
              <a:t>Low probability of success : 1/2</a:t>
            </a:r>
            <a:r>
              <a:rPr baseline="30000" i="1" lang="en-US"/>
              <a:t>n</a:t>
            </a:r>
            <a:endParaRPr i="1"/>
          </a:p>
          <a:p>
            <a:pPr indent="-148589" lvl="2" marL="1143000" rtl="0" algn="l">
              <a:spcBef>
                <a:spcPts val="360"/>
              </a:spcBef>
              <a:spcAft>
                <a:spcPts val="0"/>
              </a:spcAft>
              <a:buSzPts val="1260"/>
              <a:buNone/>
            </a:pPr>
            <a:r>
              <a:t/>
            </a:r>
            <a:endParaRPr/>
          </a:p>
          <a:p>
            <a:pPr indent="-236220" lvl="0" marL="342900" rtl="0" algn="l">
              <a:spcBef>
                <a:spcPts val="480"/>
              </a:spcBef>
              <a:spcAft>
                <a:spcPts val="0"/>
              </a:spcAft>
              <a:buClr>
                <a:srgbClr val="8C3C14"/>
              </a:buClr>
              <a:buSzPts val="1680"/>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51% Attack</a:t>
            </a:r>
            <a:endParaRPr/>
          </a:p>
        </p:txBody>
      </p:sp>
      <p:sp>
        <p:nvSpPr>
          <p:cNvPr id="695" name="Google Shape;695;p74"/>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Also called Goldfinger attack </a:t>
            </a:r>
            <a:endParaRPr/>
          </a:p>
          <a:p>
            <a:pPr indent="-285750" lvl="1" marL="742950" rtl="0" algn="l">
              <a:spcBef>
                <a:spcPts val="400"/>
              </a:spcBef>
              <a:spcAft>
                <a:spcPts val="0"/>
              </a:spcAft>
              <a:buSzPts val="1400"/>
              <a:buChar char="❑"/>
            </a:pPr>
            <a:r>
              <a:rPr lang="en-US"/>
              <a:t>Enables the attacker to invalidate valid transactions and double spend funds</a:t>
            </a:r>
            <a:endParaRPr/>
          </a:p>
          <a:p>
            <a:pPr indent="-342900" lvl="0" marL="342900" rtl="0" algn="l">
              <a:spcBef>
                <a:spcPts val="480"/>
              </a:spcBef>
              <a:spcAft>
                <a:spcPts val="0"/>
              </a:spcAft>
              <a:buClr>
                <a:srgbClr val="8C3C14"/>
              </a:buClr>
              <a:buSzPts val="1680"/>
              <a:buChar char="■"/>
            </a:pPr>
            <a:r>
              <a:rPr lang="en-US"/>
              <a:t>How</a:t>
            </a:r>
            <a:endParaRPr/>
          </a:p>
          <a:p>
            <a:pPr indent="-285750" lvl="1" marL="742950" rtl="0" algn="l">
              <a:spcBef>
                <a:spcPts val="400"/>
              </a:spcBef>
              <a:spcAft>
                <a:spcPts val="0"/>
              </a:spcAft>
              <a:buSzPts val="1400"/>
              <a:buChar char="❑"/>
            </a:pPr>
            <a:r>
              <a:rPr lang="en-US"/>
              <a:t>By holding more than 50% of the total computing power for mining</a:t>
            </a:r>
            <a:endParaRPr/>
          </a:p>
          <a:p>
            <a:pPr indent="-228600" lvl="2" marL="1143000" rtl="0" algn="l">
              <a:spcBef>
                <a:spcPts val="360"/>
              </a:spcBef>
              <a:spcAft>
                <a:spcPts val="0"/>
              </a:spcAft>
              <a:buSzPts val="1260"/>
              <a:buChar char="■"/>
            </a:pPr>
            <a:r>
              <a:rPr lang="en-US"/>
              <a:t>Miners coalition</a:t>
            </a:r>
            <a:endParaRPr/>
          </a:p>
          <a:p>
            <a:pPr indent="-285750" lvl="1" marL="742950" rtl="0" algn="l">
              <a:spcBef>
                <a:spcPts val="400"/>
              </a:spcBef>
              <a:spcAft>
                <a:spcPts val="0"/>
              </a:spcAft>
              <a:buSzPts val="1400"/>
              <a:buChar char="❑"/>
            </a:pPr>
            <a:r>
              <a:rPr lang="en-US"/>
              <a:t>It then becomes possible to modify a received chain (e.g. by removing a transaction) and produce a longer chain that will be selected by the majority</a:t>
            </a:r>
            <a:endParaRPr/>
          </a:p>
          <a:p>
            <a:pPr indent="-342900" lvl="0" marL="342900" rtl="0" algn="l">
              <a:spcBef>
                <a:spcPts val="480"/>
              </a:spcBef>
              <a:spcAft>
                <a:spcPts val="0"/>
              </a:spcAft>
              <a:buClr>
                <a:srgbClr val="8C3C14"/>
              </a:buClr>
              <a:buSzPts val="1680"/>
              <a:buChar char="■"/>
            </a:pPr>
            <a:r>
              <a:rPr lang="en-US"/>
              <a:t>Solution: monitoring by the community</a:t>
            </a:r>
            <a:endParaRPr/>
          </a:p>
          <a:p>
            <a:pPr indent="-285750" lvl="1" marL="742950" rtl="0" algn="l">
              <a:spcBef>
                <a:spcPts val="400"/>
              </a:spcBef>
              <a:spcAft>
                <a:spcPts val="0"/>
              </a:spcAft>
              <a:buSzPts val="1400"/>
              <a:buChar char="❑"/>
            </a:pPr>
            <a:r>
              <a:rPr lang="en-US"/>
              <a:t>In January 2014, Ghash.io reached 42%, then dropped to 9% after the Bitcoin community alert</a:t>
            </a:r>
            <a:endParaRPr/>
          </a:p>
          <a:p>
            <a:pPr indent="-196850" lvl="1" marL="742950" rtl="0" algn="l">
              <a:spcBef>
                <a:spcPts val="400"/>
              </a:spcBef>
              <a:spcAft>
                <a:spcPts val="0"/>
              </a:spcAft>
              <a:buSzPts val="1400"/>
              <a:buNone/>
            </a:pPr>
            <a:r>
              <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Transaction Confirmation</a:t>
            </a:r>
            <a:endParaRPr/>
          </a:p>
        </p:txBody>
      </p:sp>
      <p:sp>
        <p:nvSpPr>
          <p:cNvPr id="702" name="Google Shape;702;p75"/>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A provisionally validated transaction in a candidate block ensures that it has been verified and is viable</a:t>
            </a:r>
            <a:endParaRPr/>
          </a:p>
          <a:p>
            <a:pPr indent="-342900" lvl="0" marL="342900" rtl="0" algn="l">
              <a:spcBef>
                <a:spcPts val="480"/>
              </a:spcBef>
              <a:spcAft>
                <a:spcPts val="0"/>
              </a:spcAft>
              <a:buClr>
                <a:srgbClr val="8C3C14"/>
              </a:buClr>
              <a:buSzPts val="1680"/>
              <a:buChar char="■"/>
            </a:pPr>
            <a:r>
              <a:rPr lang="en-US"/>
              <a:t>Each new block accepted in the chain after the validation of the transaction is considered as a confirmation</a:t>
            </a:r>
            <a:endParaRPr/>
          </a:p>
          <a:p>
            <a:pPr indent="-285750" lvl="1" marL="742950" rtl="0" algn="l">
              <a:spcBef>
                <a:spcPts val="400"/>
              </a:spcBef>
              <a:spcAft>
                <a:spcPts val="0"/>
              </a:spcAft>
              <a:buSzPts val="1400"/>
              <a:buChar char="❑"/>
            </a:pPr>
            <a:r>
              <a:rPr lang="en-US"/>
              <a:t>A transaction is considered mature after 6 confirmations (1 hour on average)</a:t>
            </a:r>
            <a:endParaRPr/>
          </a:p>
          <a:p>
            <a:pPr indent="-285750" lvl="1" marL="742950" rtl="0" algn="l">
              <a:spcBef>
                <a:spcPts val="400"/>
              </a:spcBef>
              <a:spcAft>
                <a:spcPts val="0"/>
              </a:spcAft>
              <a:buSzPts val="1400"/>
              <a:buChar char="❑"/>
            </a:pPr>
            <a:r>
              <a:rPr lang="en-US"/>
              <a:t>New bitcoins (mining products) are only valid after 120 confirmations, to avoid the  51% attack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7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Public Blockchain Limitations</a:t>
            </a:r>
            <a:endParaRPr/>
          </a:p>
        </p:txBody>
      </p:sp>
      <p:sp>
        <p:nvSpPr>
          <p:cNvPr id="709" name="Google Shape;709;p76"/>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8C3C14"/>
              </a:buClr>
              <a:buSzPct val="70000"/>
              <a:buChar char="■"/>
            </a:pPr>
            <a:r>
              <a:rPr lang="en-US"/>
              <a:t>Complexity and low scalability</a:t>
            </a:r>
            <a:endParaRPr/>
          </a:p>
          <a:p>
            <a:pPr indent="-285750" lvl="1" marL="742950" rtl="0" algn="l">
              <a:spcBef>
                <a:spcPts val="370"/>
              </a:spcBef>
              <a:spcAft>
                <a:spcPts val="0"/>
              </a:spcAft>
              <a:buSzPct val="70000"/>
              <a:buChar char="❑"/>
            </a:pPr>
            <a:r>
              <a:rPr lang="en-US"/>
              <a:t>Difficult evolution of operating rules</a:t>
            </a:r>
            <a:endParaRPr/>
          </a:p>
          <a:p>
            <a:pPr indent="-285750" lvl="1" marL="742950" rtl="0" algn="l">
              <a:spcBef>
                <a:spcPts val="370"/>
              </a:spcBef>
              <a:spcAft>
                <a:spcPts val="0"/>
              </a:spcAft>
              <a:buSzPct val="70000"/>
              <a:buChar char="❑"/>
            </a:pPr>
            <a:r>
              <a:rPr lang="en-US"/>
              <a:t>Increasing chain size</a:t>
            </a:r>
            <a:endParaRPr/>
          </a:p>
          <a:p>
            <a:pPr indent="-285750" lvl="1" marL="742950" rtl="0" algn="l">
              <a:spcBef>
                <a:spcPts val="370"/>
              </a:spcBef>
              <a:spcAft>
                <a:spcPts val="0"/>
              </a:spcAft>
              <a:buSzPct val="70000"/>
              <a:buChar char="❑"/>
            </a:pPr>
            <a:r>
              <a:rPr lang="en-US"/>
              <a:t>Low number of transactions per second (TPS)</a:t>
            </a:r>
            <a:endParaRPr/>
          </a:p>
          <a:p>
            <a:pPr indent="-228600" lvl="2" marL="1143000" rtl="0" algn="l">
              <a:spcBef>
                <a:spcPts val="333"/>
              </a:spcBef>
              <a:spcAft>
                <a:spcPts val="0"/>
              </a:spcAft>
              <a:buSzPct val="70000"/>
              <a:buChar char="■"/>
            </a:pPr>
            <a:r>
              <a:rPr lang="en-US"/>
              <a:t>5-7 TPS for Bitcoin versus 25K TPS for VISA</a:t>
            </a:r>
            <a:endParaRPr/>
          </a:p>
          <a:p>
            <a:pPr indent="-285750" lvl="1" marL="742950" rtl="0" algn="l">
              <a:spcBef>
                <a:spcPts val="370"/>
              </a:spcBef>
              <a:spcAft>
                <a:spcPts val="0"/>
              </a:spcAft>
              <a:buSzPct val="70000"/>
              <a:buChar char="❑"/>
            </a:pPr>
            <a:r>
              <a:rPr lang="en-US"/>
              <a:t>Unpredictable duration of transactions, from minutes to days</a:t>
            </a:r>
            <a:endParaRPr/>
          </a:p>
          <a:p>
            <a:pPr indent="-342900" lvl="0" marL="342900" rtl="0" algn="l">
              <a:spcBef>
                <a:spcPts val="444"/>
              </a:spcBef>
              <a:spcAft>
                <a:spcPts val="0"/>
              </a:spcAft>
              <a:buClr>
                <a:srgbClr val="8C3C14"/>
              </a:buClr>
              <a:buSzPct val="70000"/>
              <a:buChar char="■"/>
            </a:pPr>
            <a:r>
              <a:rPr lang="en-US"/>
              <a:t>Cost</a:t>
            </a:r>
            <a:endParaRPr/>
          </a:p>
          <a:p>
            <a:pPr indent="-285750" lvl="1" marL="742950" rtl="0" algn="l">
              <a:spcBef>
                <a:spcPts val="370"/>
              </a:spcBef>
              <a:spcAft>
                <a:spcPts val="0"/>
              </a:spcAft>
              <a:buSzPct val="70000"/>
              <a:buChar char="❑"/>
            </a:pPr>
            <a:r>
              <a:rPr lang="en-US"/>
              <a:t>High energy consumption</a:t>
            </a:r>
            <a:endParaRPr/>
          </a:p>
          <a:p>
            <a:pPr indent="-285750" lvl="1" marL="742950" rtl="0" algn="l">
              <a:spcBef>
                <a:spcPts val="370"/>
              </a:spcBef>
              <a:spcAft>
                <a:spcPts val="0"/>
              </a:spcAft>
              <a:buSzPct val="70000"/>
              <a:buChar char="❑"/>
            </a:pPr>
            <a:r>
              <a:rPr lang="en-US"/>
              <a:t>Favors concentration of miners</a:t>
            </a:r>
            <a:endParaRPr/>
          </a:p>
          <a:p>
            <a:pPr indent="-342900" lvl="0" marL="342900" rtl="0" algn="l">
              <a:spcBef>
                <a:spcPts val="444"/>
              </a:spcBef>
              <a:spcAft>
                <a:spcPts val="0"/>
              </a:spcAft>
              <a:buClr>
                <a:srgbClr val="8C3C14"/>
              </a:buClr>
              <a:buSzPct val="70000"/>
              <a:buChar char="■"/>
            </a:pPr>
            <a:r>
              <a:rPr lang="en-US"/>
              <a:t>Users are pseudonymized, not anonymized</a:t>
            </a:r>
            <a:endParaRPr/>
          </a:p>
          <a:p>
            <a:pPr indent="-285750" lvl="1" marL="742950" rtl="0" algn="l">
              <a:spcBef>
                <a:spcPts val="370"/>
              </a:spcBef>
              <a:spcAft>
                <a:spcPts val="0"/>
              </a:spcAft>
              <a:buSzPct val="70000"/>
              <a:buChar char="❑"/>
            </a:pPr>
            <a:r>
              <a:rPr lang="en-US"/>
              <a:t>Making a transaction with a user reveals all its other transactions</a:t>
            </a:r>
            <a:endParaRPr/>
          </a:p>
          <a:p>
            <a:pPr indent="-342900" lvl="0" marL="342900" rtl="0" algn="l">
              <a:spcBef>
                <a:spcPts val="444"/>
              </a:spcBef>
              <a:spcAft>
                <a:spcPts val="0"/>
              </a:spcAft>
              <a:buClr>
                <a:srgbClr val="8C3C14"/>
              </a:buClr>
              <a:buSzPct val="70000"/>
              <a:buChar char="■"/>
            </a:pPr>
            <a:r>
              <a:rPr lang="en-US"/>
              <a:t>Lack of control and regulation</a:t>
            </a:r>
            <a:endParaRPr/>
          </a:p>
          <a:p>
            <a:pPr indent="-285750" lvl="1" marL="742950" rtl="0" algn="l">
              <a:spcBef>
                <a:spcPts val="370"/>
              </a:spcBef>
              <a:spcAft>
                <a:spcPts val="0"/>
              </a:spcAft>
              <a:buSzPct val="70000"/>
              <a:buChar char="❑"/>
            </a:pPr>
            <a:r>
              <a:rPr lang="en-US"/>
              <a:t>Hard for states to watch and tax transactions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7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2.0</a:t>
            </a:r>
            <a:endParaRPr/>
          </a:p>
        </p:txBody>
      </p:sp>
      <p:sp>
        <p:nvSpPr>
          <p:cNvPr id="716" name="Google Shape;716;p77"/>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Evolution of Paradigm </a:t>
            </a:r>
            <a:endParaRPr/>
          </a:p>
          <a:p>
            <a:pPr indent="-342900" lvl="0" marL="342900" rtl="0" algn="l">
              <a:spcBef>
                <a:spcPts val="480"/>
              </a:spcBef>
              <a:spcAft>
                <a:spcPts val="0"/>
              </a:spcAft>
              <a:buClr>
                <a:srgbClr val="8C3C14"/>
              </a:buClr>
              <a:buSzPts val="1680"/>
              <a:buChar char="■"/>
            </a:pPr>
            <a:r>
              <a:rPr lang="en-US"/>
              <a:t>Beyond Bitcoin and other cryptocurrencies</a:t>
            </a:r>
            <a:endParaRPr/>
          </a:p>
          <a:p>
            <a:pPr indent="-285750" lvl="1" marL="742950" rtl="0" algn="l">
              <a:spcBef>
                <a:spcPts val="400"/>
              </a:spcBef>
              <a:spcAft>
                <a:spcPts val="0"/>
              </a:spcAft>
              <a:buSzPts val="1400"/>
              <a:buChar char="❑"/>
            </a:pPr>
            <a:r>
              <a:rPr lang="en-US"/>
              <a:t>Recording and exchange of assets without powerful intermediaries</a:t>
            </a:r>
            <a:endParaRPr/>
          </a:p>
          <a:p>
            <a:pPr indent="-285750" lvl="1" marL="742950" rtl="0" algn="l">
              <a:spcBef>
                <a:spcPts val="400"/>
              </a:spcBef>
              <a:spcAft>
                <a:spcPts val="0"/>
              </a:spcAft>
              <a:buSzPts val="1400"/>
              <a:buChar char="❑"/>
            </a:pPr>
            <a:r>
              <a:rPr lang="en-US"/>
              <a:t>Example: smart contracts</a:t>
            </a:r>
            <a:endParaRPr/>
          </a:p>
          <a:p>
            <a:pPr indent="-342900" lvl="0" marL="342900" rtl="0" algn="l">
              <a:spcBef>
                <a:spcPts val="480"/>
              </a:spcBef>
              <a:spcAft>
                <a:spcPts val="0"/>
              </a:spcAft>
              <a:buClr>
                <a:srgbClr val="8C3C14"/>
              </a:buClr>
              <a:buSzPts val="1680"/>
              <a:buChar char="■"/>
            </a:pPr>
            <a:r>
              <a:rPr lang="en-US"/>
              <a:t>Positioning in the internet</a:t>
            </a:r>
            <a:endParaRPr/>
          </a:p>
          <a:p>
            <a:pPr indent="-285750" lvl="1" marL="742950" rtl="0" algn="l">
              <a:spcBef>
                <a:spcPts val="400"/>
              </a:spcBef>
              <a:spcAft>
                <a:spcPts val="0"/>
              </a:spcAft>
              <a:buSzPts val="1400"/>
              <a:buChar char="❑"/>
            </a:pPr>
            <a:r>
              <a:rPr lang="en-US"/>
              <a:t>TCP/IP: the communication protocol</a:t>
            </a:r>
            <a:endParaRPr/>
          </a:p>
          <a:p>
            <a:pPr indent="-285750" lvl="1" marL="742950" rtl="0" algn="l">
              <a:spcBef>
                <a:spcPts val="400"/>
              </a:spcBef>
              <a:spcAft>
                <a:spcPts val="0"/>
              </a:spcAft>
              <a:buSzPts val="1400"/>
              <a:buChar char="❑"/>
            </a:pPr>
            <a:r>
              <a:rPr lang="en-US"/>
              <a:t>Blockchain: the value-exchange protocol?</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7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2.0 Technology</a:t>
            </a:r>
            <a:endParaRPr/>
          </a:p>
        </p:txBody>
      </p:sp>
      <p:sp>
        <p:nvSpPr>
          <p:cNvPr id="723" name="Google Shape;723;p78"/>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Programmable blockchain, e.g. Etherum</a:t>
            </a:r>
            <a:endParaRPr/>
          </a:p>
          <a:p>
            <a:pPr indent="-285750" lvl="1" marL="742950" rtl="0" algn="l">
              <a:spcBef>
                <a:spcPts val="400"/>
              </a:spcBef>
              <a:spcAft>
                <a:spcPts val="0"/>
              </a:spcAft>
              <a:buSzPts val="1400"/>
              <a:buChar char="❑"/>
            </a:pPr>
            <a:r>
              <a:rPr lang="en-US"/>
              <a:t>Allows application developpers to build APIs on the Blockchain protocol</a:t>
            </a:r>
            <a:endParaRPr/>
          </a:p>
          <a:p>
            <a:pPr indent="-228600" lvl="2" marL="1143000" rtl="0" algn="l">
              <a:spcBef>
                <a:spcPts val="360"/>
              </a:spcBef>
              <a:spcAft>
                <a:spcPts val="0"/>
              </a:spcAft>
              <a:buSzPts val="1260"/>
              <a:buChar char="■"/>
            </a:pPr>
            <a:r>
              <a:rPr lang="en-US"/>
              <a:t>APIs to allocate digital resources (bandwidth, storage, etc.) to the connected devices, e.g. FileCoin</a:t>
            </a:r>
            <a:endParaRPr/>
          </a:p>
          <a:p>
            <a:pPr indent="-228600" lvl="2" marL="1143000" rtl="0" algn="l">
              <a:spcBef>
                <a:spcPts val="360"/>
              </a:spcBef>
              <a:spcAft>
                <a:spcPts val="0"/>
              </a:spcAft>
              <a:buSzPts val="1260"/>
              <a:buChar char="■"/>
            </a:pPr>
            <a:r>
              <a:rPr lang="en-US"/>
              <a:t>Micropayment APIs tailored to the type of transaction (e.g. tipping a blog versus tipping a car share driver) </a:t>
            </a:r>
            <a:endParaRPr/>
          </a:p>
          <a:p>
            <a:pPr indent="-342900" lvl="0" marL="342900" rtl="0" algn="l">
              <a:spcBef>
                <a:spcPts val="480"/>
              </a:spcBef>
              <a:spcAft>
                <a:spcPts val="0"/>
              </a:spcAft>
              <a:buClr>
                <a:srgbClr val="8C3C14"/>
              </a:buClr>
              <a:buSzPts val="1680"/>
              <a:buChar char="■"/>
            </a:pPr>
            <a:r>
              <a:rPr lang="en-US"/>
              <a:t>Private blockchain</a:t>
            </a:r>
            <a:endParaRPr/>
          </a:p>
          <a:p>
            <a:pPr indent="-285750" lvl="1" marL="742950" rtl="0" algn="l">
              <a:spcBef>
                <a:spcPts val="400"/>
              </a:spcBef>
              <a:spcAft>
                <a:spcPts val="0"/>
              </a:spcAft>
              <a:buSzPts val="1400"/>
              <a:buChar char="❑"/>
            </a:pPr>
            <a:r>
              <a:rPr lang="en-US"/>
              <a:t>Efficient transaction validation since participants are trusted</a:t>
            </a:r>
            <a:endParaRPr/>
          </a:p>
          <a:p>
            <a:pPr indent="-228600" lvl="2" marL="1143000" rtl="0" algn="l">
              <a:spcBef>
                <a:spcPts val="360"/>
              </a:spcBef>
              <a:spcAft>
                <a:spcPts val="0"/>
              </a:spcAft>
              <a:buSzPts val="1260"/>
              <a:buChar char="■"/>
            </a:pPr>
            <a:r>
              <a:rPr lang="en-US"/>
              <a:t>No need to produce a PoW</a:t>
            </a:r>
            <a:endParaRPr/>
          </a:p>
          <a:p>
            <a:pPr indent="-285750" lvl="1" marL="742950" rtl="0" algn="l">
              <a:spcBef>
                <a:spcPts val="400"/>
              </a:spcBef>
              <a:spcAft>
                <a:spcPts val="0"/>
              </a:spcAft>
              <a:buSzPts val="1400"/>
              <a:buChar char="❑"/>
            </a:pPr>
            <a:r>
              <a:rPr lang="en-US"/>
              <a:t>Efficient management, e.g. in the cloud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Smart Contracts</a:t>
            </a:r>
            <a:endParaRPr/>
          </a:p>
        </p:txBody>
      </p:sp>
      <p:sp>
        <p:nvSpPr>
          <p:cNvPr id="730" name="Google Shape;730;p79"/>
          <p:cNvSpPr txBox="1"/>
          <p:nvPr>
            <p:ph idx="1" type="body"/>
          </p:nvPr>
        </p:nvSpPr>
        <p:spPr>
          <a:xfrm>
            <a:off x="406399" y="1298574"/>
            <a:ext cx="8369236" cy="49204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“Code is law”, Lawrence Lessig, Harvard Law School</a:t>
            </a:r>
            <a:endParaRPr/>
          </a:p>
          <a:p>
            <a:pPr indent="-342900" lvl="0" marL="342900" rtl="0" algn="l">
              <a:spcBef>
                <a:spcPts val="480"/>
              </a:spcBef>
              <a:spcAft>
                <a:spcPts val="0"/>
              </a:spcAft>
              <a:buClr>
                <a:srgbClr val="8C3C14"/>
              </a:buClr>
              <a:buSzPts val="1680"/>
              <a:buChar char="■"/>
            </a:pPr>
            <a:r>
              <a:rPr lang="en-US"/>
              <a:t>Smart contract (Nick Szabo, 1993)</a:t>
            </a:r>
            <a:endParaRPr/>
          </a:p>
          <a:p>
            <a:pPr indent="-285750" lvl="1" marL="742950" rtl="0" algn="l">
              <a:spcBef>
                <a:spcPts val="400"/>
              </a:spcBef>
              <a:spcAft>
                <a:spcPts val="0"/>
              </a:spcAft>
              <a:buSzPts val="1400"/>
              <a:buChar char="❑"/>
            </a:pPr>
            <a:r>
              <a:rPr lang="en-US"/>
              <a:t>Self-executing contract, with code that embeds the terms and conditions of a contract</a:t>
            </a:r>
            <a:endParaRPr/>
          </a:p>
          <a:p>
            <a:pPr indent="-285750" lvl="1" marL="742950" rtl="0" algn="l">
              <a:spcBef>
                <a:spcPts val="400"/>
              </a:spcBef>
              <a:spcAft>
                <a:spcPts val="0"/>
              </a:spcAft>
              <a:buSzPts val="1400"/>
              <a:buChar char="❑"/>
            </a:pPr>
            <a:r>
              <a:rPr lang="en-US"/>
              <a:t>Early application: digital rights management schemes</a:t>
            </a:r>
            <a:endParaRPr/>
          </a:p>
          <a:p>
            <a:pPr indent="-342900" lvl="0" marL="342900" rtl="0" algn="l">
              <a:spcBef>
                <a:spcPts val="480"/>
              </a:spcBef>
              <a:spcAft>
                <a:spcPts val="0"/>
              </a:spcAft>
              <a:buClr>
                <a:srgbClr val="8C3C14"/>
              </a:buClr>
              <a:buSzPts val="1680"/>
              <a:buChar char="■"/>
            </a:pPr>
            <a:r>
              <a:rPr lang="en-US"/>
              <a:t>Deployment in the blockchain 2.0 (e.g. Etherum)</a:t>
            </a:r>
            <a:endParaRPr/>
          </a:p>
          <a:p>
            <a:pPr indent="-285750" lvl="1" marL="742950" rtl="0" algn="l">
              <a:spcBef>
                <a:spcPts val="400"/>
              </a:spcBef>
              <a:spcAft>
                <a:spcPts val="0"/>
              </a:spcAft>
              <a:buSzPts val="1400"/>
              <a:buChar char="❑"/>
            </a:pPr>
            <a:r>
              <a:rPr lang="en-US"/>
              <a:t>Participants can be  unknown to each other</a:t>
            </a:r>
            <a:endParaRPr/>
          </a:p>
          <a:p>
            <a:pPr indent="-285750" lvl="1" marL="742950" rtl="0" algn="l">
              <a:spcBef>
                <a:spcPts val="400"/>
              </a:spcBef>
              <a:spcAft>
                <a:spcPts val="0"/>
              </a:spcAft>
              <a:buSzPts val="1400"/>
              <a:buChar char="❑"/>
            </a:pPr>
            <a:r>
              <a:rPr lang="en-US"/>
              <a:t>Contracts can be with many third parties, e.g. IoT devices, at low cost</a:t>
            </a:r>
            <a:endParaRPr/>
          </a:p>
          <a:p>
            <a:pPr indent="-342900" lvl="0" marL="342900" rtl="0" algn="l">
              <a:spcBef>
                <a:spcPts val="480"/>
              </a:spcBef>
              <a:spcAft>
                <a:spcPts val="0"/>
              </a:spcAft>
              <a:buClr>
                <a:srgbClr val="8C3C14"/>
              </a:buClr>
              <a:buSzPts val="1680"/>
              <a:buChar char="■"/>
            </a:pPr>
            <a:r>
              <a:rPr lang="en-US"/>
              <a:t>Challenges</a:t>
            </a:r>
            <a:endParaRPr/>
          </a:p>
          <a:p>
            <a:pPr indent="-285750" lvl="1" marL="742950" rtl="0" algn="l">
              <a:spcBef>
                <a:spcPts val="400"/>
              </a:spcBef>
              <a:spcAft>
                <a:spcPts val="0"/>
              </a:spcAft>
              <a:buSzPts val="1400"/>
              <a:buChar char="❑"/>
            </a:pPr>
            <a:r>
              <a:rPr lang="en-US"/>
              <a:t>Bug-free code, which requires code certification</a:t>
            </a:r>
            <a:endParaRPr/>
          </a:p>
          <a:p>
            <a:pPr indent="-285750" lvl="1" marL="742950" rtl="0" algn="l">
              <a:spcBef>
                <a:spcPts val="400"/>
              </a:spcBef>
              <a:spcAft>
                <a:spcPts val="0"/>
              </a:spcAft>
              <a:buSzPts val="1400"/>
              <a:buChar char="❑"/>
            </a:pPr>
            <a:r>
              <a:rPr lang="en-US"/>
              <a:t>Compliance with mandatory regulation, which requires collaboration between programmers and lawyers</a:t>
            </a:r>
            <a:endParaRPr/>
          </a:p>
          <a:p>
            <a:pPr indent="-236220" lvl="0" marL="342900" rtl="0" algn="l">
              <a:spcBef>
                <a:spcPts val="480"/>
              </a:spcBef>
              <a:spcAft>
                <a:spcPts val="0"/>
              </a:spcAft>
              <a:buClr>
                <a:srgbClr val="8C3C14"/>
              </a:buClr>
              <a:buSzPts val="168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P2P vs Traditional Distributed DBMS</a:t>
            </a:r>
            <a:endParaRPr/>
          </a:p>
        </p:txBody>
      </p:sp>
      <p:graphicFrame>
        <p:nvGraphicFramePr>
          <p:cNvPr id="133" name="Google Shape;133;p8"/>
          <p:cNvGraphicFramePr/>
          <p:nvPr/>
        </p:nvGraphicFramePr>
        <p:xfrm>
          <a:off x="647701" y="1828800"/>
          <a:ext cx="3000000" cy="3000000"/>
        </p:xfrm>
        <a:graphic>
          <a:graphicData uri="http://schemas.openxmlformats.org/drawingml/2006/table">
            <a:tbl>
              <a:tblPr>
                <a:noFill/>
                <a:tableStyleId>{E9F96FCB-A323-45D0-928E-53F45BE792FD}</a:tableStyleId>
              </a:tblPr>
              <a:tblGrid>
                <a:gridCol w="2463800"/>
                <a:gridCol w="2463800"/>
                <a:gridCol w="2463800"/>
              </a:tblGrid>
              <a:tr h="862950">
                <a:tc>
                  <a:txBody>
                    <a:bodyPr/>
                    <a:lstStyle/>
                    <a:p>
                      <a:pPr indent="0" lvl="0" marL="0" marR="0" rtl="0" algn="ctr">
                        <a:lnSpc>
                          <a:spcPct val="100000"/>
                        </a:lnSpc>
                        <a:spcBef>
                          <a:spcPts val="0"/>
                        </a:spcBef>
                        <a:spcAft>
                          <a:spcPts val="0"/>
                        </a:spcAft>
                        <a:buClr>
                          <a:schemeClr val="folHlink"/>
                        </a:buClr>
                        <a:buSzPts val="1320"/>
                        <a:buFont typeface="Noto Sans Symbols"/>
                        <a:buNone/>
                      </a:pPr>
                      <a:r>
                        <a:t/>
                      </a:r>
                      <a:endParaRPr b="0" i="0" sz="2200" u="none" cap="none" strike="noStrike">
                        <a:solidFill>
                          <a:schemeClr val="dk2"/>
                        </a:solidFill>
                        <a:latin typeface="Arial"/>
                        <a:ea typeface="Arial"/>
                        <a:cs typeface="Arial"/>
                        <a:sym typeface="Arial"/>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500" u="none" cap="none" strike="noStrike">
                          <a:solidFill>
                            <a:schemeClr val="dk2"/>
                          </a:solidFill>
                          <a:latin typeface="Arial"/>
                          <a:ea typeface="Arial"/>
                          <a:cs typeface="Arial"/>
                          <a:sym typeface="Arial"/>
                        </a:rPr>
                        <a:t>P2P</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folHlink"/>
                        </a:buClr>
                        <a:buSzPts val="1500"/>
                        <a:buFont typeface="Noto Sans Symbols"/>
                        <a:buNone/>
                      </a:pPr>
                      <a:r>
                        <a:rPr b="0" i="0" lang="en-US" sz="2500" u="none" cap="none" strike="noStrike">
                          <a:solidFill>
                            <a:schemeClr val="dk2"/>
                          </a:solidFill>
                          <a:latin typeface="Arial"/>
                          <a:ea typeface="Arial"/>
                          <a:cs typeface="Arial"/>
                          <a:sym typeface="Arial"/>
                        </a:rPr>
                        <a:t>Distributed DBMS</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Joining the network</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Upon peer’s initiative</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Controlled by DBA</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9050">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Queries</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No schema, </a:t>
                      </a:r>
                      <a:endParaRPr/>
                    </a:p>
                    <a:p>
                      <a:pPr indent="0" lvl="0" marL="0" marR="0" rtl="0" algn="l">
                        <a:lnSpc>
                          <a:spcPct val="100000"/>
                        </a:lnSpc>
                        <a:spcBef>
                          <a:spcPts val="44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key-word based</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Global schema, static optimization</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7550">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Query answers</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Partial</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Complete</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9050">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Content location</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Using neighbors</a:t>
                      </a:r>
                      <a:endParaRPr b="0" i="0" sz="2200" u="none" cap="none" strike="noStrike">
                        <a:solidFill>
                          <a:schemeClr val="dk2"/>
                        </a:solidFill>
                        <a:latin typeface="Arial"/>
                        <a:ea typeface="Arial"/>
                        <a:cs typeface="Arial"/>
                        <a:sym typeface="Arial"/>
                      </a:endParaRPr>
                    </a:p>
                    <a:p>
                      <a:pPr indent="0" lvl="0" marL="0" marR="0" rtl="0" algn="l">
                        <a:lnSpc>
                          <a:spcPct val="100000"/>
                        </a:lnSpc>
                        <a:spcBef>
                          <a:spcPts val="44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or DHT</a:t>
                      </a:r>
                      <a:endParaRPr/>
                    </a:p>
                  </a:txBody>
                  <a:tcPr marT="45725" marB="4572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folHlink"/>
                        </a:buClr>
                        <a:buSzPts val="1320"/>
                        <a:buFont typeface="Noto Sans Symbols"/>
                        <a:buNone/>
                      </a:pPr>
                      <a:r>
                        <a:rPr b="0" i="0" lang="en-US" sz="2200" u="none" cap="none" strike="noStrike">
                          <a:solidFill>
                            <a:schemeClr val="dk2"/>
                          </a:solidFill>
                          <a:latin typeface="Arial"/>
                          <a:ea typeface="Arial"/>
                          <a:cs typeface="Arial"/>
                          <a:sym typeface="Arial"/>
                        </a:rPr>
                        <a:t>Using directory</a:t>
                      </a:r>
                      <a:endParaRPr/>
                    </a:p>
                  </a:txBody>
                  <a:tcPr marT="45725" marB="45725" marR="91425" marL="91425">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34" name="Google Shape;134;p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35" name="Google Shape;135;p8"/>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Hyperledger Project (Linux Foundation)</a:t>
            </a:r>
            <a:endParaRPr/>
          </a:p>
        </p:txBody>
      </p:sp>
      <p:sp>
        <p:nvSpPr>
          <p:cNvPr id="737" name="Google Shape;737;p80"/>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t>Started in 2015 (IBM, Intel, Cisco, …)</a:t>
            </a:r>
            <a:endParaRPr/>
          </a:p>
          <a:p>
            <a:pPr indent="-342900" lvl="0" marL="342900" rtl="0" algn="l">
              <a:spcBef>
                <a:spcPts val="480"/>
              </a:spcBef>
              <a:spcAft>
                <a:spcPts val="0"/>
              </a:spcAft>
              <a:buClr>
                <a:srgbClr val="8C3C14"/>
              </a:buClr>
              <a:buSzPts val="1680"/>
              <a:buChar char="■"/>
            </a:pPr>
            <a:r>
              <a:rPr lang="en-US"/>
              <a:t>Open source blockchains and related tools</a:t>
            </a:r>
            <a:endParaRPr/>
          </a:p>
          <a:p>
            <a:pPr indent="-342900" lvl="0" marL="342900" rtl="0" algn="l">
              <a:spcBef>
                <a:spcPts val="480"/>
              </a:spcBef>
              <a:spcAft>
                <a:spcPts val="0"/>
              </a:spcAft>
              <a:buClr>
                <a:srgbClr val="8C3C14"/>
              </a:buClr>
              <a:buSzPts val="1680"/>
              <a:buChar char="■"/>
            </a:pPr>
            <a:r>
              <a:rPr lang="en-US"/>
              <a:t>Major frameworks</a:t>
            </a:r>
            <a:endParaRPr/>
          </a:p>
          <a:p>
            <a:pPr indent="-285750" lvl="1" marL="742950" rtl="0" algn="l">
              <a:spcBef>
                <a:spcPts val="400"/>
              </a:spcBef>
              <a:spcAft>
                <a:spcPts val="0"/>
              </a:spcAft>
              <a:buSzPts val="1400"/>
              <a:buChar char="❑"/>
            </a:pPr>
            <a:r>
              <a:rPr lang="en-US"/>
              <a:t>Hyperledger Fabric (IBM, digital Asset): a permissioned blockchain infrastructure</a:t>
            </a:r>
            <a:endParaRPr/>
          </a:p>
          <a:p>
            <a:pPr indent="-228600" lvl="2" marL="1143000" rtl="0" algn="l">
              <a:spcBef>
                <a:spcPts val="360"/>
              </a:spcBef>
              <a:spcAft>
                <a:spcPts val="0"/>
              </a:spcAft>
              <a:buSzPts val="1260"/>
              <a:buChar char="■"/>
            </a:pPr>
            <a:r>
              <a:rPr lang="en-US"/>
              <a:t>Smart contracts, configurable consensus (PBFT, …) and membership services </a:t>
            </a:r>
            <a:endParaRPr/>
          </a:p>
          <a:p>
            <a:pPr indent="-285750" lvl="1" marL="742950" rtl="0" algn="l">
              <a:spcBef>
                <a:spcPts val="400"/>
              </a:spcBef>
              <a:spcAft>
                <a:spcPts val="0"/>
              </a:spcAft>
              <a:buSzPts val="1400"/>
              <a:buChar char="❑"/>
            </a:pPr>
            <a:r>
              <a:rPr lang="en-US"/>
              <a:t>Sawtooth (Intel): a new consensus "Proof of Elapsed Time" that builds on trusted execution environments</a:t>
            </a:r>
            <a:endParaRPr/>
          </a:p>
          <a:p>
            <a:pPr indent="-285750" lvl="1" marL="742950" rtl="0" algn="l">
              <a:spcBef>
                <a:spcPts val="400"/>
              </a:spcBef>
              <a:spcAft>
                <a:spcPts val="0"/>
              </a:spcAft>
              <a:buSzPts val="1400"/>
              <a:buChar char="❑"/>
            </a:pPr>
            <a:r>
              <a:rPr lang="en-US"/>
              <a:t>Hyperledger Iroha (Soramitsu): based on Hyperledger Fabric, with a focus on mobile applications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2.0 Apps</a:t>
            </a:r>
            <a:endParaRPr/>
          </a:p>
        </p:txBody>
      </p:sp>
      <p:sp>
        <p:nvSpPr>
          <p:cNvPr id="744" name="Google Shape;744;p81"/>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Critical characteristics of the applications</a:t>
            </a:r>
            <a:endParaRPr/>
          </a:p>
          <a:p>
            <a:pPr indent="-285750" lvl="1" marL="742950" rtl="0" algn="l">
              <a:spcBef>
                <a:spcPts val="400"/>
              </a:spcBef>
              <a:spcAft>
                <a:spcPts val="0"/>
              </a:spcAft>
              <a:buSzPts val="1400"/>
              <a:buChar char="❑"/>
            </a:pPr>
            <a:r>
              <a:rPr lang="en-US"/>
              <a:t>Asset and value are exchanged (transactions)</a:t>
            </a:r>
            <a:endParaRPr/>
          </a:p>
          <a:p>
            <a:pPr indent="-285750" lvl="1" marL="742950" rtl="0" algn="l">
              <a:spcBef>
                <a:spcPts val="400"/>
              </a:spcBef>
              <a:spcAft>
                <a:spcPts val="0"/>
              </a:spcAft>
              <a:buSzPts val="1400"/>
              <a:buChar char="❑"/>
            </a:pPr>
            <a:r>
              <a:rPr lang="en-US"/>
              <a:t>Multiple participants, unknown to each other</a:t>
            </a:r>
            <a:endParaRPr/>
          </a:p>
          <a:p>
            <a:pPr indent="-285750" lvl="1" marL="742950" rtl="0" algn="l">
              <a:spcBef>
                <a:spcPts val="400"/>
              </a:spcBef>
              <a:spcAft>
                <a:spcPts val="0"/>
              </a:spcAft>
              <a:buSzPts val="1400"/>
              <a:buChar char="❑"/>
            </a:pPr>
            <a:r>
              <a:rPr lang="en-US"/>
              <a:t>Trust is critical</a:t>
            </a:r>
            <a:endParaRPr/>
          </a:p>
          <a:p>
            <a:pPr indent="-342900" lvl="0" marL="342900" rtl="0" algn="l">
              <a:spcBef>
                <a:spcPts val="480"/>
              </a:spcBef>
              <a:spcAft>
                <a:spcPts val="0"/>
              </a:spcAft>
              <a:buClr>
                <a:srgbClr val="8C3C14"/>
              </a:buClr>
              <a:buSzPts val="1680"/>
              <a:buChar char="■"/>
            </a:pPr>
            <a:r>
              <a:rPr lang="en-US"/>
              <a:t>Top use cases</a:t>
            </a:r>
            <a:endParaRPr/>
          </a:p>
          <a:p>
            <a:pPr indent="-285750" lvl="1" marL="742950" rtl="0" algn="l">
              <a:spcBef>
                <a:spcPts val="400"/>
              </a:spcBef>
              <a:spcAft>
                <a:spcPts val="0"/>
              </a:spcAft>
              <a:buSzPts val="1400"/>
              <a:buChar char="❑"/>
            </a:pPr>
            <a:r>
              <a:rPr lang="en-US"/>
              <a:t>Financial services, micropayments</a:t>
            </a:r>
            <a:endParaRPr/>
          </a:p>
          <a:p>
            <a:pPr indent="-285750" lvl="1" marL="742950" rtl="0" algn="l">
              <a:spcBef>
                <a:spcPts val="400"/>
              </a:spcBef>
              <a:spcAft>
                <a:spcPts val="0"/>
              </a:spcAft>
              <a:buSzPts val="1400"/>
              <a:buChar char="❑"/>
            </a:pPr>
            <a:r>
              <a:rPr lang="en-US"/>
              <a:t>Digital rights using smart contracts</a:t>
            </a:r>
            <a:endParaRPr/>
          </a:p>
          <a:p>
            <a:pPr indent="-285750" lvl="1" marL="742950" rtl="0" algn="l">
              <a:spcBef>
                <a:spcPts val="400"/>
              </a:spcBef>
              <a:spcAft>
                <a:spcPts val="0"/>
              </a:spcAft>
              <a:buSzPts val="1400"/>
              <a:buChar char="❑"/>
            </a:pPr>
            <a:r>
              <a:rPr lang="en-US"/>
              <a:t>Digital identity</a:t>
            </a:r>
            <a:endParaRPr/>
          </a:p>
          <a:p>
            <a:pPr indent="-285750" lvl="1" marL="742950" rtl="0" algn="l">
              <a:spcBef>
                <a:spcPts val="400"/>
              </a:spcBef>
              <a:spcAft>
                <a:spcPts val="0"/>
              </a:spcAft>
              <a:buSzPts val="1400"/>
              <a:buChar char="❑"/>
            </a:pPr>
            <a:r>
              <a:rPr lang="en-US"/>
              <a:t>Supply chain management</a:t>
            </a:r>
            <a:endParaRPr/>
          </a:p>
          <a:p>
            <a:pPr indent="-285750" lvl="1" marL="742950" rtl="0" algn="l">
              <a:spcBef>
                <a:spcPts val="400"/>
              </a:spcBef>
              <a:spcAft>
                <a:spcPts val="0"/>
              </a:spcAft>
              <a:buSzPts val="1400"/>
              <a:buChar char="❑"/>
            </a:pPr>
            <a:r>
              <a:rPr lang="en-US"/>
              <a:t>Internet of Things (IoT)</a:t>
            </a:r>
            <a:endParaRPr/>
          </a:p>
          <a:p>
            <a:pPr indent="-342900" lvl="0" marL="342900" rtl="0" algn="l">
              <a:spcBef>
                <a:spcPts val="480"/>
              </a:spcBef>
              <a:spcAft>
                <a:spcPts val="0"/>
              </a:spcAft>
              <a:buClr>
                <a:srgbClr val="8C3C14"/>
              </a:buClr>
              <a:buSzPts val="1680"/>
              <a:buChar char="■"/>
            </a:pPr>
            <a:r>
              <a:rPr lang="en-US"/>
              <a:t>POCs in many industries</a:t>
            </a:r>
            <a:endParaRPr/>
          </a:p>
          <a:p>
            <a:pPr indent="-285750" lvl="1" marL="742950" rtl="0" algn="l">
              <a:spcBef>
                <a:spcPts val="400"/>
              </a:spcBef>
              <a:spcAft>
                <a:spcPts val="0"/>
              </a:spcAft>
              <a:buSzPts val="1400"/>
              <a:buChar char="❑"/>
            </a:pPr>
            <a:r>
              <a:rPr lang="en-US"/>
              <a:t>Publishing, retail, music, healthcare, rental, real estate, government, energy, agriculture, etc.</a:t>
            </a:r>
            <a:endParaRPr/>
          </a:p>
          <a:p>
            <a:pPr indent="-196850" lvl="1" marL="742950" rtl="0" algn="l">
              <a:spcBef>
                <a:spcPts val="400"/>
              </a:spcBef>
              <a:spcAft>
                <a:spcPts val="0"/>
              </a:spcAft>
              <a:buSzPts val="14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Blockchain Research Issues</a:t>
            </a:r>
            <a:endParaRPr/>
          </a:p>
        </p:txBody>
      </p:sp>
      <p:sp>
        <p:nvSpPr>
          <p:cNvPr id="751" name="Google Shape;751;p82"/>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Scalability of the public blockchain </a:t>
            </a:r>
            <a:endParaRPr/>
          </a:p>
          <a:p>
            <a:pPr indent="-285750" lvl="1" marL="742950" rtl="0" algn="l">
              <a:spcBef>
                <a:spcPts val="400"/>
              </a:spcBef>
              <a:spcAft>
                <a:spcPts val="0"/>
              </a:spcAft>
              <a:buSzPts val="1400"/>
              <a:buChar char="❑"/>
            </a:pPr>
            <a:r>
              <a:rPr lang="en-US"/>
              <a:t>Alternatives to PoW : proof of stake, proof of hold, proof of use, proof of stake/time, …</a:t>
            </a:r>
            <a:endParaRPr/>
          </a:p>
          <a:p>
            <a:pPr indent="-285750" lvl="1" marL="742950" rtl="0" algn="l">
              <a:spcBef>
                <a:spcPts val="400"/>
              </a:spcBef>
              <a:spcAft>
                <a:spcPts val="0"/>
              </a:spcAft>
              <a:buSzPts val="1400"/>
              <a:buChar char="❑"/>
            </a:pPr>
            <a:r>
              <a:rPr lang="en-US"/>
              <a:t>New generation blockchains, e.g. Bitcoin-NG [Usenix 2016]</a:t>
            </a:r>
            <a:endParaRPr/>
          </a:p>
          <a:p>
            <a:pPr indent="-342900" lvl="0" marL="342900" rtl="0" algn="l">
              <a:spcBef>
                <a:spcPts val="480"/>
              </a:spcBef>
              <a:spcAft>
                <a:spcPts val="0"/>
              </a:spcAft>
              <a:buClr>
                <a:srgbClr val="8C3C14"/>
              </a:buClr>
              <a:buSzPts val="1680"/>
              <a:buChar char="■"/>
            </a:pPr>
            <a:r>
              <a:rPr lang="en-US"/>
              <a:t>Smart contracts</a:t>
            </a:r>
            <a:endParaRPr/>
          </a:p>
          <a:p>
            <a:pPr indent="-285750" lvl="1" marL="742950" rtl="0" algn="l">
              <a:spcBef>
                <a:spcPts val="400"/>
              </a:spcBef>
              <a:spcAft>
                <a:spcPts val="0"/>
              </a:spcAft>
              <a:buSzPts val="1400"/>
              <a:buChar char="❑"/>
            </a:pPr>
            <a:r>
              <a:rPr lang="en-US"/>
              <a:t>Code certification and verification</a:t>
            </a:r>
            <a:endParaRPr/>
          </a:p>
          <a:p>
            <a:pPr indent="-342900" lvl="0" marL="342900" rtl="0" algn="l">
              <a:spcBef>
                <a:spcPts val="480"/>
              </a:spcBef>
              <a:spcAft>
                <a:spcPts val="0"/>
              </a:spcAft>
              <a:buClr>
                <a:srgbClr val="8C3C14"/>
              </a:buClr>
              <a:buSzPts val="1680"/>
              <a:buChar char="■"/>
            </a:pPr>
            <a:r>
              <a:rPr lang="en-US"/>
              <a:t>Blockchain interoperability</a:t>
            </a:r>
            <a:endParaRPr/>
          </a:p>
          <a:p>
            <a:pPr indent="-285750" lvl="1" marL="742950" rtl="0" algn="l">
              <a:spcBef>
                <a:spcPts val="400"/>
              </a:spcBef>
              <a:spcAft>
                <a:spcPts val="0"/>
              </a:spcAft>
              <a:buSzPts val="1400"/>
              <a:buChar char="❑"/>
            </a:pPr>
            <a:r>
              <a:rPr lang="en-US"/>
              <a:t>Blockchain Interoperability Alliance (BIA), to promote cross-blockchain transactions</a:t>
            </a:r>
            <a:endParaRPr/>
          </a:p>
          <a:p>
            <a:pPr indent="-342900" lvl="0" marL="342900" rtl="0" algn="l">
              <a:spcBef>
                <a:spcPts val="480"/>
              </a:spcBef>
              <a:spcAft>
                <a:spcPts val="0"/>
              </a:spcAft>
              <a:buClr>
                <a:srgbClr val="8C3C14"/>
              </a:buClr>
              <a:buSzPts val="1680"/>
              <a:buChar char="■"/>
            </a:pPr>
            <a:r>
              <a:rPr lang="en-US"/>
              <a:t>Blockchain and big data</a:t>
            </a:r>
            <a:endParaRPr/>
          </a:p>
          <a:p>
            <a:pPr indent="-285750" lvl="1" marL="742950" rtl="0" algn="l">
              <a:spcBef>
                <a:spcPts val="400"/>
              </a:spcBef>
              <a:spcAft>
                <a:spcPts val="0"/>
              </a:spcAft>
              <a:buSzPts val="1400"/>
              <a:buChar char="❑"/>
            </a:pPr>
            <a:r>
              <a:rPr lang="en-US"/>
              <a:t>Blockchain-generated data analysis, e.g. fraud prevention based on real-time transactions</a:t>
            </a:r>
            <a:endParaRPr/>
          </a:p>
          <a:p>
            <a:pPr indent="-285750" lvl="1" marL="742950" rtl="0" algn="l">
              <a:spcBef>
                <a:spcPts val="400"/>
              </a:spcBef>
              <a:spcAft>
                <a:spcPts val="0"/>
              </a:spcAft>
              <a:buSzPts val="1400"/>
              <a:buChar char="❑"/>
            </a:pPr>
            <a:r>
              <a:rPr lang="en-US"/>
              <a:t>Blockchain-based DBMS, e.g. BigchainDB</a:t>
            </a:r>
            <a:endParaRPr/>
          </a:p>
          <a:p>
            <a:pPr indent="-148589" lvl="2" marL="1143000" rtl="0" algn="l">
              <a:spcBef>
                <a:spcPts val="360"/>
              </a:spcBef>
              <a:spcAft>
                <a:spcPts val="0"/>
              </a:spcAft>
              <a:buSzPts val="1260"/>
              <a:buNone/>
            </a:pPr>
            <a:r>
              <a:t/>
            </a:r>
            <a:endParaRPr/>
          </a:p>
          <a:p>
            <a:pPr indent="-196850" lvl="1" marL="742950" rtl="0" algn="l">
              <a:spcBef>
                <a:spcPts val="400"/>
              </a:spcBef>
              <a:spcAft>
                <a:spcPts val="0"/>
              </a:spcAft>
              <a:buSzPts val="14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757" name="Google Shape;757;p83"/>
          <p:cNvSpPr txBox="1"/>
          <p:nvPr>
            <p:ph idx="1" type="body"/>
          </p:nvPr>
        </p:nvSpPr>
        <p:spPr>
          <a:xfrm>
            <a:off x="457200" y="152025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Advanced P2P applications will need high-level data management services</a:t>
            </a:r>
            <a:endParaRPr/>
          </a:p>
          <a:p>
            <a:pPr indent="-342900" lvl="0" marL="342900" rtl="0" algn="l">
              <a:spcBef>
                <a:spcPts val="480"/>
              </a:spcBef>
              <a:spcAft>
                <a:spcPts val="0"/>
              </a:spcAft>
              <a:buClr>
                <a:srgbClr val="8C3C14"/>
              </a:buClr>
              <a:buSzPts val="1680"/>
              <a:buChar char="■"/>
            </a:pPr>
            <a:r>
              <a:rPr lang="en-US"/>
              <a:t>Various P2P networks will improve</a:t>
            </a:r>
            <a:endParaRPr/>
          </a:p>
          <a:p>
            <a:pPr indent="-285750" lvl="1" marL="742950" rtl="0" algn="l">
              <a:spcBef>
                <a:spcPts val="400"/>
              </a:spcBef>
              <a:spcAft>
                <a:spcPts val="0"/>
              </a:spcAft>
              <a:buSzPts val="1400"/>
              <a:buChar char="❑"/>
            </a:pPr>
            <a:r>
              <a:rPr lang="en-US"/>
              <a:t>Network-independence crucial to exploit and combine them</a:t>
            </a:r>
            <a:endParaRPr/>
          </a:p>
          <a:p>
            <a:pPr indent="-342900" lvl="0" marL="342900" rtl="0" algn="l">
              <a:spcBef>
                <a:spcPts val="480"/>
              </a:spcBef>
              <a:spcAft>
                <a:spcPts val="0"/>
              </a:spcAft>
              <a:buClr>
                <a:srgbClr val="8C3C14"/>
              </a:buClr>
              <a:buSzPts val="1680"/>
              <a:buChar char="■"/>
            </a:pPr>
            <a:r>
              <a:rPr lang="en-US"/>
              <a:t>Many technical issues</a:t>
            </a:r>
            <a:endParaRPr/>
          </a:p>
          <a:p>
            <a:pPr indent="-285750" lvl="1" marL="742950" rtl="0" algn="l">
              <a:spcBef>
                <a:spcPts val="400"/>
              </a:spcBef>
              <a:spcAft>
                <a:spcPts val="0"/>
              </a:spcAft>
              <a:buSzPts val="1400"/>
              <a:buChar char="❑"/>
            </a:pPr>
            <a:r>
              <a:rPr lang="en-US"/>
              <a:t>Decentralized schema management, complex query processing, transaction support and replication, and data privacy</a:t>
            </a:r>
            <a:endParaRPr/>
          </a:p>
          <a:p>
            <a:pPr indent="-342900" lvl="0" marL="342900" rtl="0" algn="l">
              <a:spcBef>
                <a:spcPts val="480"/>
              </a:spcBef>
              <a:spcAft>
                <a:spcPts val="0"/>
              </a:spcAft>
              <a:buClr>
                <a:srgbClr val="8C3C14"/>
              </a:buClr>
              <a:buSzPts val="1680"/>
              <a:buChar char="■"/>
            </a:pPr>
            <a:r>
              <a:rPr lang="en-US"/>
              <a:t>Important to characterize applications that can most benefit from P2P with respect to other distributed architectures</a:t>
            </a:r>
            <a:endParaRPr/>
          </a:p>
        </p:txBody>
      </p:sp>
      <p:sp>
        <p:nvSpPr>
          <p:cNvPr id="758" name="Google Shape;758;p8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59" name="Google Shape;759;p8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Requirements for P2P Data Management</a:t>
            </a:r>
            <a:endParaRPr/>
          </a:p>
        </p:txBody>
      </p:sp>
      <p:sp>
        <p:nvSpPr>
          <p:cNvPr id="141" name="Google Shape;141;p9"/>
          <p:cNvSpPr txBox="1"/>
          <p:nvPr>
            <p:ph idx="1" type="body"/>
          </p:nvPr>
        </p:nvSpPr>
        <p:spPr>
          <a:xfrm>
            <a:off x="457200" y="1808289"/>
            <a:ext cx="8229600" cy="39249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Autonomy of peers</a:t>
            </a:r>
            <a:endParaRPr/>
          </a:p>
          <a:p>
            <a:pPr indent="-285750" lvl="1" marL="742950" rtl="0" algn="l">
              <a:spcBef>
                <a:spcPts val="400"/>
              </a:spcBef>
              <a:spcAft>
                <a:spcPts val="0"/>
              </a:spcAft>
              <a:buSzPts val="1400"/>
              <a:buChar char="❑"/>
            </a:pPr>
            <a:r>
              <a:rPr lang="en-US"/>
              <a:t>Peers should be able to join/leave at any time, control their data with respect to other (trusted) peers</a:t>
            </a:r>
            <a:endParaRPr/>
          </a:p>
          <a:p>
            <a:pPr indent="-342900" lvl="0" marL="342900" rtl="0" algn="l">
              <a:spcBef>
                <a:spcPts val="480"/>
              </a:spcBef>
              <a:spcAft>
                <a:spcPts val="0"/>
              </a:spcAft>
              <a:buClr>
                <a:srgbClr val="8C3C14"/>
              </a:buClr>
              <a:buSzPts val="1680"/>
              <a:buChar char="■"/>
            </a:pPr>
            <a:r>
              <a:rPr lang="en-US"/>
              <a:t>Query expressiveness</a:t>
            </a:r>
            <a:endParaRPr/>
          </a:p>
          <a:p>
            <a:pPr indent="-285750" lvl="1" marL="742950" rtl="0" algn="l">
              <a:spcBef>
                <a:spcPts val="400"/>
              </a:spcBef>
              <a:spcAft>
                <a:spcPts val="0"/>
              </a:spcAft>
              <a:buSzPts val="1400"/>
              <a:buChar char="❑"/>
            </a:pPr>
            <a:r>
              <a:rPr lang="en-US"/>
              <a:t>Key-lookup, key-word search, SQL-like</a:t>
            </a:r>
            <a:endParaRPr/>
          </a:p>
          <a:p>
            <a:pPr indent="-342900" lvl="0" marL="342900" rtl="0" algn="l">
              <a:spcBef>
                <a:spcPts val="480"/>
              </a:spcBef>
              <a:spcAft>
                <a:spcPts val="0"/>
              </a:spcAft>
              <a:buClr>
                <a:srgbClr val="8C3C14"/>
              </a:buClr>
              <a:buSzPts val="1680"/>
              <a:buChar char="■"/>
            </a:pPr>
            <a:r>
              <a:rPr lang="en-US"/>
              <a:t>Efficiency</a:t>
            </a:r>
            <a:endParaRPr/>
          </a:p>
          <a:p>
            <a:pPr indent="-285750" lvl="1" marL="742950" rtl="0" algn="l">
              <a:spcBef>
                <a:spcPts val="400"/>
              </a:spcBef>
              <a:spcAft>
                <a:spcPts val="0"/>
              </a:spcAft>
              <a:buSzPts val="1400"/>
              <a:buChar char="❑"/>
            </a:pPr>
            <a:r>
              <a:rPr lang="en-US"/>
              <a:t>Efficient use of bandwidth, computing power, storage</a:t>
            </a:r>
            <a:endParaRPr/>
          </a:p>
        </p:txBody>
      </p:sp>
      <p:sp>
        <p:nvSpPr>
          <p:cNvPr id="142" name="Google Shape;142;p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43" name="Google Shape;143;p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2020-02-05T23:19:38Z</dcterms:created>
  <dc:creator>Tamer Ozsu</dc:creator>
</cp:coreProperties>
</file>