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332" r:id="rId4"/>
    <p:sldId id="263" r:id="rId5"/>
    <p:sldId id="323" r:id="rId6"/>
    <p:sldId id="266" r:id="rId7"/>
    <p:sldId id="267" r:id="rId8"/>
    <p:sldId id="269" r:id="rId9"/>
    <p:sldId id="270" r:id="rId10"/>
    <p:sldId id="324" r:id="rId11"/>
    <p:sldId id="333" r:id="rId12"/>
    <p:sldId id="260" r:id="rId13"/>
    <p:sldId id="261" r:id="rId14"/>
    <p:sldId id="325" r:id="rId15"/>
    <p:sldId id="326" r:id="rId16"/>
    <p:sldId id="327" r:id="rId17"/>
    <p:sldId id="328" r:id="rId18"/>
    <p:sldId id="311" r:id="rId19"/>
    <p:sldId id="334" r:id="rId20"/>
    <p:sldId id="275" r:id="rId21"/>
    <p:sldId id="276" r:id="rId22"/>
    <p:sldId id="277" r:id="rId23"/>
    <p:sldId id="278" r:id="rId24"/>
    <p:sldId id="279" r:id="rId25"/>
    <p:sldId id="280" r:id="rId26"/>
    <p:sldId id="312" r:id="rId27"/>
    <p:sldId id="313" r:id="rId28"/>
    <p:sldId id="281" r:id="rId29"/>
    <p:sldId id="283" r:id="rId30"/>
    <p:sldId id="335" r:id="rId31"/>
    <p:sldId id="284" r:id="rId32"/>
    <p:sldId id="285" r:id="rId33"/>
    <p:sldId id="329" r:id="rId34"/>
    <p:sldId id="287" r:id="rId35"/>
    <p:sldId id="336" r:id="rId36"/>
    <p:sldId id="297" r:id="rId37"/>
    <p:sldId id="298" r:id="rId38"/>
    <p:sldId id="315" r:id="rId39"/>
    <p:sldId id="304" r:id="rId40"/>
    <p:sldId id="316" r:id="rId41"/>
    <p:sldId id="317" r:id="rId42"/>
    <p:sldId id="319" r:id="rId43"/>
    <p:sldId id="321" r:id="rId44"/>
    <p:sldId id="322" r:id="rId45"/>
    <p:sldId id="330" r:id="rId46"/>
    <p:sldId id="331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8" charset="0"/>
        <a:ea typeface="ＭＳ Ｐゴシック" pitchFamily="-108" charset="-128"/>
        <a:cs typeface="ＭＳ Ｐゴシック" pitchFamily="-108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38038"/>
    <a:srgbClr val="6E6E6E"/>
    <a:srgbClr val="00804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13"/>
    <p:restoredTop sz="95952"/>
  </p:normalViewPr>
  <p:slideViewPr>
    <p:cSldViewPr>
      <p:cViewPr varScale="1">
        <p:scale>
          <a:sx n="128" d="100"/>
          <a:sy n="128" d="100"/>
        </p:scale>
        <p:origin x="1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E0ED7-616B-1946-BFAF-3445D103BEB5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F5201-0B02-374C-9C85-2DCB7D098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5F5201-0B02-374C-9C85-2DCB7D098B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81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087847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529519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Animated slide</a:t>
            </a:r>
          </a:p>
        </p:txBody>
      </p:sp>
    </p:spTree>
    <p:extLst>
      <p:ext uri="{BB962C8B-B14F-4D97-AF65-F5344CB8AC3E}">
        <p14:creationId xmlns:p14="http://schemas.microsoft.com/office/powerpoint/2010/main" val="2986048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613278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53647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465072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09383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031251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848795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72032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74437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9450" y="336550"/>
            <a:ext cx="5486400" cy="41148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03092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4092652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107637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421274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8653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1575" y="-44450"/>
            <a:ext cx="4514850" cy="3386138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223376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33562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44042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5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52550" y="808038"/>
            <a:ext cx="4202113" cy="3151187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2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342887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45A7A-CA9E-A34B-8B0F-158A2E05A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3528" y="6356350"/>
            <a:ext cx="3086100" cy="365125"/>
          </a:xfrm>
        </p:spPr>
        <p:txBody>
          <a:bodyPr/>
          <a:lstStyle/>
          <a:p>
            <a:r>
              <a:rPr lang="en-US" dirty="0"/>
              <a:t>© 2020, M.T. </a:t>
            </a:r>
            <a:r>
              <a:rPr lang="en-US" dirty="0" err="1"/>
              <a:t>Özsu</a:t>
            </a:r>
            <a:r>
              <a:rPr lang="en-US" dirty="0"/>
              <a:t> &amp; P.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88ED-A1BA-6943-87F1-EAE1351E9F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32240" y="6356350"/>
            <a:ext cx="2057400" cy="365125"/>
          </a:xfrm>
        </p:spPr>
        <p:txBody>
          <a:bodyPr/>
          <a:lstStyle/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buSzPct val="70000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6671C9-F961-394A-BBEC-D04FF25DDA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48202" y="1584633"/>
            <a:ext cx="4038600" cy="4530725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8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4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000"/>
            </a:lvl3pPr>
            <a:lvl4pPr>
              <a:buClr>
                <a:schemeClr val="accent6">
                  <a:lumMod val="50000"/>
                </a:schemeClr>
              </a:buCl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51898894-D16A-0342-A17E-BE71431F1BAE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46612" y="2174875"/>
            <a:ext cx="4040188" cy="3951288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24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0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1800"/>
            </a:lvl3pPr>
            <a:lvl4pPr>
              <a:buClr>
                <a:schemeClr val="accent6">
                  <a:lumMod val="50000"/>
                </a:schemeClr>
              </a:buCl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buSzPct val="70000"/>
              <a:defRPr sz="3200"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 sz="2800"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 sz="2400"/>
            </a:lvl3pPr>
            <a:lvl4pPr>
              <a:buClr>
                <a:schemeClr val="accent6">
                  <a:lumMod val="50000"/>
                </a:schemeClr>
              </a:buCl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6">
                  <a:lumMod val="50000"/>
                </a:schemeClr>
              </a:buClr>
              <a:buSzPct val="70000"/>
              <a:defRPr/>
            </a:lvl1pPr>
            <a:lvl2pPr>
              <a:buClr>
                <a:schemeClr val="accent6">
                  <a:lumMod val="50000"/>
                </a:schemeClr>
              </a:buClr>
              <a:buSzPct val="70000"/>
              <a:defRPr/>
            </a:lvl2pPr>
            <a:lvl3pPr>
              <a:buClr>
                <a:schemeClr val="accent6">
                  <a:lumMod val="50000"/>
                </a:schemeClr>
              </a:buClr>
              <a:buSzPct val="70000"/>
              <a:defRPr/>
            </a:lvl3pPr>
            <a:lvl4pPr>
              <a:buClr>
                <a:schemeClr val="accent6">
                  <a:lumMod val="50000"/>
                </a:schemeClr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07504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6278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58B-4539-3C43-9DE5-94C5478662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60000"/>
        <a:buFont typeface="Wingdings" pitchFamily="-108" charset="2"/>
        <a:buChar char="q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65000"/>
        <a:buFont typeface="Wingdings" pitchFamily="-108" charset="2"/>
        <a:buChar char="n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38038"/>
        </a:buClr>
        <a:buSzPct val="70000"/>
        <a:buFont typeface="Wingdings" pitchFamily="-108" charset="2"/>
        <a:buChar char="q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itchFamily="-108" charset="2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Principles of Distributed Database Systems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Tamer </a:t>
            </a:r>
            <a:r>
              <a:rPr lang="en-US" dirty="0" err="1"/>
              <a:t>Özsu</a:t>
            </a:r>
            <a:endParaRPr lang="en-US" dirty="0"/>
          </a:p>
          <a:p>
            <a:r>
              <a:rPr lang="en-US" dirty="0"/>
              <a:t>Patrick </a:t>
            </a:r>
            <a:r>
              <a:rPr lang="en-US" dirty="0" err="1"/>
              <a:t>Valduriez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F55C07-B623-DB43-9943-7F15C469C2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0F6D8-D89B-CF45-A452-1BB07F41C2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6392-2366-F446-8443-6625AC59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9793-71D2-CD4A-8CF3-D5BBAED5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79" y="2492896"/>
            <a:ext cx="8229600" cy="161277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432FF"/>
                </a:solidFill>
              </a:rPr>
              <a:t>Logically integrated</a:t>
            </a:r>
          </a:p>
          <a:p>
            <a:pPr marL="0" indent="0" algn="ctr">
              <a:buNone/>
            </a:pPr>
            <a:r>
              <a:rPr lang="en-US" dirty="0"/>
              <a:t>but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432FF"/>
                </a:solidFill>
              </a:rPr>
              <a:t>Physically distributed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B9C14-BFB5-4047-A565-ED76FFC7B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81615-23EA-4D4C-8DAE-5A836890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History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promises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Design issues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4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History – File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DC6C84-02AC-3842-A953-C20C2C7FE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50991C-173F-9947-B7B2-797C88A5D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4BED94-1701-1545-A7CB-1AB2175D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158" y="1204458"/>
            <a:ext cx="6636210" cy="44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5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History – Database Management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4E9677-922B-904A-9174-A2A8777FD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0B6DCE-E244-4B46-BD10-0A948074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1262EDE-54DE-9248-9DC2-365D946D0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59" y="1772816"/>
            <a:ext cx="793888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4162-67B3-E345-BDA5-A2417FD1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Early Distribution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D43CB-54B6-E341-A3F1-7B0BD1A33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64714-CA40-C94F-90C9-CD439D5AA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E255347-F63A-E74D-BABE-C89109C8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88840"/>
            <a:ext cx="6296100" cy="4130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BFEDD-6E88-0F4C-A19A-EB73CD4825C5}"/>
              </a:ext>
            </a:extLst>
          </p:cNvPr>
          <p:cNvSpPr txBox="1"/>
          <p:nvPr/>
        </p:nvSpPr>
        <p:spPr>
          <a:xfrm>
            <a:off x="449196" y="1241573"/>
            <a:ext cx="2820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Peer-to-Peer (P2P)</a:t>
            </a:r>
          </a:p>
        </p:txBody>
      </p:sp>
    </p:spTree>
    <p:extLst>
      <p:ext uri="{BB962C8B-B14F-4D97-AF65-F5344CB8AC3E}">
        <p14:creationId xmlns:p14="http://schemas.microsoft.com/office/powerpoint/2010/main" val="129358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0F96-02A4-BF48-AFF5-031BCCF3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Client/Server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81B52-64D5-3E43-9EA1-322ACDFA0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272B1-B7AE-BF48-B326-64F301751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E84AD07D-8273-EF44-A4E9-F9D6DD08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700808"/>
            <a:ext cx="5400600" cy="40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2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3B35-DE77-D242-801B-12B78BE3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Data Integration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572B1-D869-1845-B73A-E08F8E1FA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6791B-F929-544A-8846-0202CC840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D8AA1C-DDE9-0A46-B012-63BD2873C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32856"/>
            <a:ext cx="5063299" cy="343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12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6449-CD4D-3440-AE1C-83740F40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– Cloud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39C42F-E264-EF4D-B6FA-9071308CE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F50393-A61F-A943-971B-E6F130710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17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EC1910-C04E-A04D-A0F5-E7C647B2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On-demand, reliable services provided over the Internet in a cost-efficient manner</a:t>
            </a:r>
          </a:p>
          <a:p>
            <a:r>
              <a:rPr lang="en-US" dirty="0"/>
              <a:t>Cost savings: no need to maintain dedicated compute power</a:t>
            </a:r>
          </a:p>
          <a:p>
            <a:r>
              <a:rPr lang="en-US" dirty="0"/>
              <a:t>Elasticity: better adaptivity to changing workload</a:t>
            </a:r>
          </a:p>
        </p:txBody>
      </p: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73F3D88-530C-8447-AB9D-2C040E9E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645024"/>
            <a:ext cx="3707904" cy="24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3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Delivery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30725"/>
          </a:xfrm>
        </p:spPr>
        <p:txBody>
          <a:bodyPr/>
          <a:lstStyle/>
          <a:p>
            <a:r>
              <a:rPr lang="en-US" dirty="0"/>
              <a:t>Delivery modes</a:t>
            </a:r>
          </a:p>
          <a:p>
            <a:pPr lvl="1"/>
            <a:r>
              <a:rPr lang="en-US" dirty="0"/>
              <a:t>Pull-only</a:t>
            </a:r>
          </a:p>
          <a:p>
            <a:pPr lvl="1"/>
            <a:r>
              <a:rPr lang="en-US" dirty="0"/>
              <a:t>Push-only</a:t>
            </a:r>
          </a:p>
          <a:p>
            <a:pPr lvl="1"/>
            <a:r>
              <a:rPr lang="en-US" dirty="0"/>
              <a:t>Hybrid</a:t>
            </a:r>
          </a:p>
          <a:p>
            <a:r>
              <a:rPr lang="en-US" dirty="0"/>
              <a:t>Frequency</a:t>
            </a:r>
          </a:p>
          <a:p>
            <a:pPr lvl="1"/>
            <a:r>
              <a:rPr lang="en-US" dirty="0"/>
              <a:t>Periodic</a:t>
            </a:r>
          </a:p>
          <a:p>
            <a:pPr lvl="1"/>
            <a:r>
              <a:rPr lang="en-US" dirty="0"/>
              <a:t>Conditional</a:t>
            </a:r>
          </a:p>
          <a:p>
            <a:pPr lvl="1"/>
            <a:r>
              <a:rPr lang="en-US" dirty="0"/>
              <a:t>Ad-hoc or irregular</a:t>
            </a:r>
          </a:p>
          <a:p>
            <a:r>
              <a:rPr lang="en-US" dirty="0"/>
              <a:t>Communication Methods</a:t>
            </a:r>
          </a:p>
          <a:p>
            <a:pPr lvl="1"/>
            <a:r>
              <a:rPr lang="en-US" dirty="0"/>
              <a:t>Unicast</a:t>
            </a:r>
          </a:p>
          <a:p>
            <a:pPr lvl="1"/>
            <a:r>
              <a:rPr lang="en-US" dirty="0"/>
              <a:t>One-to-many</a:t>
            </a:r>
          </a:p>
          <a:p>
            <a:r>
              <a:rPr lang="en-US" dirty="0"/>
              <a:t>Note: not all combinations make sense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10331-D800-C84B-9828-C8569ED98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67A57-26A1-2F48-A04A-742F35C2D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71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History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Distributed DBMS promises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Design issues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0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r>
              <a:rPr lang="en-US">
                <a:cs typeface="Book Antiqua"/>
              </a:rPr>
              <a:t>Distributed </a:t>
            </a:r>
            <a:r>
              <a:rPr lang="en-US" dirty="0">
                <a:cs typeface="Book Antiqua"/>
              </a:rPr>
              <a:t>and Parallel Database Design</a:t>
            </a:r>
          </a:p>
          <a:p>
            <a:r>
              <a:rPr lang="en-US" dirty="0">
                <a:cs typeface="Book Antiqua"/>
              </a:rPr>
              <a:t>Distributed Data Control</a:t>
            </a:r>
          </a:p>
          <a:p>
            <a:r>
              <a:rPr lang="en-US" dirty="0">
                <a:cs typeface="Book Antiqua"/>
              </a:rPr>
              <a:t>Distributed Query Processing</a:t>
            </a:r>
          </a:p>
          <a:p>
            <a:r>
              <a:rPr lang="en-US" dirty="0">
                <a:cs typeface="Book Antiqua"/>
              </a:rPr>
              <a:t>Distributed Transaction Processing</a:t>
            </a:r>
          </a:p>
          <a:p>
            <a:r>
              <a:rPr lang="en-US" dirty="0">
                <a:cs typeface="Book Antiqua"/>
              </a:rPr>
              <a:t>Data Replication</a:t>
            </a:r>
          </a:p>
          <a:p>
            <a:r>
              <a:rPr lang="en-US" dirty="0">
                <a:cs typeface="Book Antiqua"/>
              </a:rPr>
              <a:t>Database Integration – </a:t>
            </a:r>
            <a:r>
              <a:rPr lang="en-US" dirty="0" err="1">
                <a:cs typeface="Book Antiqua"/>
              </a:rPr>
              <a:t>Multidatabase</a:t>
            </a:r>
            <a:r>
              <a:rPr lang="en-US" dirty="0">
                <a:cs typeface="Book Antiqua"/>
              </a:rPr>
              <a:t> Systems</a:t>
            </a:r>
          </a:p>
          <a:p>
            <a:r>
              <a:rPr lang="en-US" dirty="0">
                <a:cs typeface="Book Antiqua"/>
              </a:rPr>
              <a:t>Parallel Database Systems</a:t>
            </a:r>
          </a:p>
          <a:p>
            <a:r>
              <a:rPr lang="en-US" dirty="0">
                <a:cs typeface="Book Antiqua"/>
              </a:rPr>
              <a:t>Peer-to-Peer Data Management</a:t>
            </a:r>
          </a:p>
          <a:p>
            <a:r>
              <a:rPr lang="en-US" dirty="0">
                <a:cs typeface="Book Antiqua"/>
              </a:rPr>
              <a:t>Big Data Processing</a:t>
            </a:r>
          </a:p>
          <a:p>
            <a:r>
              <a:rPr lang="en-US" dirty="0">
                <a:cs typeface="Book Antiqua"/>
              </a:rPr>
              <a:t>NoSQL, NewSQL and </a:t>
            </a:r>
            <a:r>
              <a:rPr lang="en-US" dirty="0" err="1">
                <a:cs typeface="Book Antiqua"/>
              </a:rPr>
              <a:t>Polystores</a:t>
            </a:r>
            <a:endParaRPr lang="en-US" dirty="0">
              <a:cs typeface="Book Antiqua"/>
            </a:endParaRPr>
          </a:p>
          <a:p>
            <a:r>
              <a:rPr lang="en-US" dirty="0">
                <a:cs typeface="Book Antiqua"/>
              </a:rPr>
              <a:t>Web Data Management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2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DBMS Promises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"/>
            </a:pPr>
            <a:r>
              <a:rPr lang="en-US" dirty="0"/>
              <a:t>Transparent management of distributed, fragmented, and replicated data</a:t>
            </a:r>
          </a:p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"/>
            </a:pPr>
            <a:r>
              <a:rPr lang="en-US" dirty="0"/>
              <a:t>Improved reliability/availability through distributed transactions</a:t>
            </a:r>
          </a:p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"/>
            </a:pPr>
            <a:r>
              <a:rPr lang="en-US" dirty="0"/>
              <a:t>Improved performance</a:t>
            </a:r>
          </a:p>
          <a:p>
            <a:pPr marL="286856">
              <a:spcBef>
                <a:spcPct val="100000"/>
              </a:spcBef>
              <a:buSzPct val="100000"/>
              <a:buFont typeface="Wingdings" pitchFamily="2" charset="2"/>
              <a:buChar char=""/>
            </a:pPr>
            <a:r>
              <a:rPr lang="en-US" dirty="0"/>
              <a:t>Easier and more economical system expansion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5pPr>
            <a:lvl6pPr marL="22860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6pPr>
            <a:lvl7pPr marL="27432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7pPr>
            <a:lvl8pPr marL="32004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8pPr>
            <a:lvl9pPr marL="36576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9pPr>
          </a:lstStyle>
          <a:p>
            <a:r>
              <a:rPr lang="en-US">
                <a:latin typeface="Book Antiqua"/>
              </a:rPr>
              <a:t>Ch.1/</a:t>
            </a:r>
            <a:fld id="{D01B99BC-F82C-D046-99BD-FBA1D66F1CB4}" type="slidenum">
              <a:rPr lang="en-US" smtClean="0">
                <a:latin typeface="Book Antiqua"/>
              </a:rPr>
              <a:pPr/>
              <a:t>20</a:t>
            </a:fld>
            <a:endParaRPr lang="en-US" dirty="0">
              <a:latin typeface="Book Antiqua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0F610-57A4-8440-AF15-07657BD13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28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spcBef>
                <a:spcPts val="0"/>
              </a:spcBef>
              <a:spcAft>
                <a:spcPts val="844"/>
              </a:spcAft>
            </a:pPr>
            <a:r>
              <a:rPr lang="en-US" dirty="0"/>
              <a:t>Transparency is the separation of the higher-level semantics of a system from the lower level implementation issues.</a:t>
            </a:r>
          </a:p>
          <a:p>
            <a:pPr>
              <a:lnSpc>
                <a:spcPct val="80000"/>
              </a:lnSpc>
            </a:pPr>
            <a:r>
              <a:rPr lang="en-US" dirty="0"/>
              <a:t>Fundamental issue is to provide</a:t>
            </a:r>
          </a:p>
          <a:p>
            <a:pPr lvl="4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rgbClr val="0432FF"/>
                </a:solidFill>
              </a:rPr>
              <a:t>data independence</a:t>
            </a:r>
            <a:endParaRPr lang="en-US" sz="1400" dirty="0">
              <a:solidFill>
                <a:srgbClr val="0432FF"/>
              </a:solidFill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dirty="0"/>
              <a:t> 	in the distributed environment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Network (distribution) transparency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Replication transparency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Fragmentation transparency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horizontal fragmentation: selection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vertical fragmentation: projection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hybrid</a:t>
            </a:r>
            <a:endParaRPr lang="en-US" sz="1617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758984" y="9499600"/>
            <a:ext cx="864816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5pPr>
            <a:lvl6pPr marL="22860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6pPr>
            <a:lvl7pPr marL="27432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7pPr>
            <a:lvl8pPr marL="32004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8pPr>
            <a:lvl9pPr marL="3657600" algn="l" defTabSz="457200" rtl="0" eaLnBrk="1" latinLnBrk="0" hangingPunct="1">
              <a:defRPr sz="3000" kern="1200">
                <a:solidFill>
                  <a:srgbClr val="263750"/>
                </a:solidFill>
                <a:latin typeface="Palatino" charset="0"/>
                <a:ea typeface="ヒラギノ明朝 ProN W3" charset="0"/>
                <a:cs typeface="ヒラギノ明朝 ProN W3" charset="0"/>
                <a:sym typeface="Palatino" charset="0"/>
              </a:defRPr>
            </a:lvl9pPr>
          </a:lstStyle>
          <a:p>
            <a:r>
              <a:rPr lang="en-US">
                <a:latin typeface="Book Antiqua"/>
              </a:rPr>
              <a:t>Ch.1/</a:t>
            </a:r>
            <a:fld id="{D01B99BC-F82C-D046-99BD-FBA1D66F1CB4}" type="slidenum">
              <a:rPr lang="en-US" smtClean="0">
                <a:latin typeface="Book Antiqua"/>
              </a:rPr>
              <a:pPr/>
              <a:t>21</a:t>
            </a:fld>
            <a:endParaRPr lang="en-US" dirty="0">
              <a:latin typeface="Book Antiqua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30D7A-797D-FE43-B84A-7AF572017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58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876300" y="1663700"/>
            <a:ext cx="73533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pic>
        <p:nvPicPr>
          <p:cNvPr id="4" name="Picture 3" descr="Fig-2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07056"/>
            <a:ext cx="5428313" cy="476073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5D911A-2F9C-5F43-9EAF-60668C58E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8D21B-E852-3740-BF3B-C960AC493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Transparent Access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771" y="1915993"/>
            <a:ext cx="4134445" cy="1867421"/>
          </a:xfrm>
          <a:noFill/>
          <a:ln/>
        </p:spPr>
        <p:txBody>
          <a:bodyPr/>
          <a:lstStyle/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SELECT</a:t>
            </a:r>
            <a:r>
              <a:rPr lang="en-US" sz="1828" dirty="0">
                <a:latin typeface="Courier New" charset="0"/>
              </a:rPr>
              <a:t>	ENAME,SAL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FROM</a:t>
            </a:r>
            <a:r>
              <a:rPr lang="en-US" sz="1828" dirty="0">
                <a:latin typeface="Courier New" charset="0"/>
              </a:rPr>
              <a:t>	EMP,ASG,PAY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WHERE</a:t>
            </a:r>
            <a:r>
              <a:rPr lang="en-US" sz="1828" dirty="0">
                <a:latin typeface="Courier New" charset="0"/>
              </a:rPr>
              <a:t>	DUR &gt; 12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AND</a:t>
            </a:r>
            <a:r>
              <a:rPr lang="en-US" sz="1828" dirty="0">
                <a:latin typeface="Courier New" charset="0"/>
              </a:rPr>
              <a:t>	EMP.ENO = ASG.ENO</a:t>
            </a:r>
          </a:p>
          <a:p>
            <a:pPr>
              <a:buNone/>
              <a:tabLst>
                <a:tab pos="919116" algn="l"/>
              </a:tabLst>
            </a:pPr>
            <a:r>
              <a:rPr lang="en-US" sz="1828" b="1" dirty="0">
                <a:latin typeface="Courier New" charset="0"/>
              </a:rPr>
              <a:t>AND</a:t>
            </a:r>
            <a:r>
              <a:rPr lang="en-US" sz="1828" dirty="0">
                <a:latin typeface="Courier New" charset="0"/>
              </a:rPr>
              <a:t>	PAY.TITLE = EMP.TITLE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7460341" y="2602705"/>
            <a:ext cx="1383642" cy="84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dirty="0">
                <a:solidFill>
                  <a:srgbClr val="037C03"/>
                </a:solidFill>
                <a:latin typeface="+mn-ea"/>
                <a:ea typeface="+mn-ea"/>
              </a:rPr>
              <a:t>Paris projects</a:t>
            </a:r>
          </a:p>
          <a:p>
            <a:r>
              <a:rPr lang="en-US" sz="1266" dirty="0">
                <a:solidFill>
                  <a:srgbClr val="037C03"/>
                </a:solidFill>
                <a:latin typeface="+mn-ea"/>
                <a:ea typeface="+mn-ea"/>
              </a:rPr>
              <a:t>Paris employees</a:t>
            </a:r>
          </a:p>
          <a:p>
            <a:r>
              <a:rPr lang="en-US" sz="1266" dirty="0">
                <a:solidFill>
                  <a:srgbClr val="037C03"/>
                </a:solidFill>
                <a:latin typeface="+mn-ea"/>
                <a:ea typeface="+mn-ea"/>
              </a:rPr>
              <a:t>Paris assignments</a:t>
            </a:r>
          </a:p>
          <a:p>
            <a:r>
              <a:rPr lang="en-US" sz="1266" dirty="0">
                <a:solidFill>
                  <a:schemeClr val="hlink"/>
                </a:solidFill>
                <a:latin typeface="+mn-ea"/>
                <a:ea typeface="+mn-ea"/>
              </a:rPr>
              <a:t>Boston employees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7032934" y="4645372"/>
            <a:ext cx="1789202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dirty="0">
                <a:solidFill>
                  <a:srgbClr val="FF5008"/>
                </a:solidFill>
                <a:latin typeface="+mn-ea"/>
                <a:ea typeface="+mn-ea"/>
              </a:rPr>
              <a:t>Montreal projects</a:t>
            </a:r>
          </a:p>
          <a:p>
            <a:r>
              <a:rPr lang="en-US" sz="1266" dirty="0">
                <a:solidFill>
                  <a:srgbClr val="037C03"/>
                </a:solidFill>
                <a:latin typeface="+mn-ea"/>
                <a:ea typeface="+mn-ea"/>
              </a:rPr>
              <a:t>Paris projects</a:t>
            </a:r>
          </a:p>
          <a:p>
            <a:r>
              <a:rPr lang="en-US" sz="1266" dirty="0">
                <a:solidFill>
                  <a:schemeClr val="tx2"/>
                </a:solidFill>
                <a:latin typeface="+mn-ea"/>
                <a:ea typeface="+mn-ea"/>
              </a:rPr>
              <a:t>New York projects </a:t>
            </a:r>
            <a:endParaRPr lang="en-US" sz="1266" dirty="0">
              <a:solidFill>
                <a:schemeClr val="accent1"/>
              </a:solidFill>
              <a:latin typeface="+mn-ea"/>
              <a:ea typeface="+mn-ea"/>
            </a:endParaRPr>
          </a:p>
          <a:p>
            <a:r>
              <a:rPr lang="en-US" sz="1266" dirty="0">
                <a:solidFill>
                  <a:srgbClr val="037C03"/>
                </a:solidFill>
                <a:latin typeface="+mn-ea"/>
                <a:ea typeface="+mn-ea"/>
              </a:rPr>
              <a:t>    </a:t>
            </a:r>
            <a:r>
              <a:rPr lang="en-US" sz="1266" dirty="0">
                <a:solidFill>
                  <a:schemeClr val="tx2"/>
                </a:solidFill>
                <a:latin typeface="+mn-ea"/>
                <a:ea typeface="+mn-ea"/>
              </a:rPr>
              <a:t>with budget &gt; 200000</a:t>
            </a:r>
            <a:endParaRPr lang="en-US" sz="1266" dirty="0">
              <a:solidFill>
                <a:srgbClr val="FF5008"/>
              </a:solidFill>
              <a:latin typeface="+mn-ea"/>
              <a:ea typeface="+mn-ea"/>
            </a:endParaRPr>
          </a:p>
          <a:p>
            <a:r>
              <a:rPr lang="en-US" sz="1266" dirty="0">
                <a:solidFill>
                  <a:srgbClr val="FF5008"/>
                </a:solidFill>
                <a:latin typeface="+mn-ea"/>
                <a:ea typeface="+mn-ea"/>
              </a:rPr>
              <a:t>Montreal employees</a:t>
            </a:r>
          </a:p>
          <a:p>
            <a:r>
              <a:rPr lang="en-US" sz="1266" dirty="0">
                <a:solidFill>
                  <a:srgbClr val="FF5008"/>
                </a:solidFill>
                <a:latin typeface="+mn-ea"/>
                <a:ea typeface="+mn-ea"/>
              </a:rPr>
              <a:t>Montreal assignments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5321304" y="2235993"/>
            <a:ext cx="1955801" cy="1955801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5054603" y="4547393"/>
            <a:ext cx="660400" cy="519597"/>
          </a:xfrm>
          <a:prstGeom prst="rect">
            <a:avLst/>
          </a:prstGeom>
          <a:solidFill>
            <a:schemeClr val="tx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4565653" y="2178843"/>
            <a:ext cx="5969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4584703" y="2197893"/>
            <a:ext cx="5842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4521203" y="2197893"/>
            <a:ext cx="696913" cy="39370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>
            <a:off x="5314953" y="4077492"/>
            <a:ext cx="4445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 flipH="1" flipV="1">
            <a:off x="5200653" y="2553492"/>
            <a:ext cx="2667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 flipH="1" flipV="1">
            <a:off x="5200653" y="2553492"/>
            <a:ext cx="26670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4494216" y="2221705"/>
            <a:ext cx="785722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Boston</a:t>
            </a:r>
          </a:p>
        </p:txBody>
      </p:sp>
      <p:sp>
        <p:nvSpPr>
          <p:cNvPr id="91158" name="Rectangle 22"/>
          <p:cNvSpPr>
            <a:spLocks noChangeArrowheads="1"/>
          </p:cNvSpPr>
          <p:nvPr/>
        </p:nvSpPr>
        <p:spPr bwMode="auto">
          <a:xfrm>
            <a:off x="5605190" y="2945606"/>
            <a:ext cx="1508676" cy="58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pPr algn="ctr"/>
            <a:r>
              <a:rPr lang="en-US" sz="1687" dirty="0">
                <a:solidFill>
                  <a:srgbClr val="000000"/>
                </a:solidFill>
                <a:latin typeface="+mn-ea"/>
                <a:ea typeface="+mn-ea"/>
              </a:rPr>
              <a:t>Communication</a:t>
            </a:r>
          </a:p>
          <a:p>
            <a:pPr algn="ctr"/>
            <a:r>
              <a:rPr lang="en-US" sz="1687" dirty="0">
                <a:solidFill>
                  <a:srgbClr val="000000"/>
                </a:solidFill>
                <a:latin typeface="+mn-ea"/>
                <a:ea typeface="+mn-ea"/>
              </a:rPr>
              <a:t>Network</a:t>
            </a:r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4762504" y="4737893"/>
            <a:ext cx="279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66" name="Rectangle 30"/>
          <p:cNvSpPr>
            <a:spLocks noChangeArrowheads="1"/>
          </p:cNvSpPr>
          <p:nvPr/>
        </p:nvSpPr>
        <p:spPr bwMode="auto">
          <a:xfrm>
            <a:off x="7052901" y="4140993"/>
            <a:ext cx="922703" cy="3937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67" name="Line 31"/>
          <p:cNvSpPr>
            <a:spLocks noChangeShapeType="1"/>
          </p:cNvSpPr>
          <p:nvPr/>
        </p:nvSpPr>
        <p:spPr bwMode="auto">
          <a:xfrm>
            <a:off x="7200904" y="3645693"/>
            <a:ext cx="419100" cy="482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3" name="Rectangle 37"/>
          <p:cNvSpPr>
            <a:spLocks noChangeArrowheads="1"/>
          </p:cNvSpPr>
          <p:nvPr/>
        </p:nvSpPr>
        <p:spPr bwMode="auto">
          <a:xfrm>
            <a:off x="7008252" y="4155638"/>
            <a:ext cx="912360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Montreal</a:t>
            </a:r>
          </a:p>
        </p:txBody>
      </p:sp>
      <p:sp>
        <p:nvSpPr>
          <p:cNvPr id="91174" name="Line 38"/>
          <p:cNvSpPr>
            <a:spLocks noChangeShapeType="1"/>
          </p:cNvSpPr>
          <p:nvPr/>
        </p:nvSpPr>
        <p:spPr bwMode="auto">
          <a:xfrm>
            <a:off x="7988304" y="4369593"/>
            <a:ext cx="393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5" name="Oval 39"/>
          <p:cNvSpPr>
            <a:spLocks noChangeArrowheads="1"/>
          </p:cNvSpPr>
          <p:nvPr/>
        </p:nvSpPr>
        <p:spPr bwMode="auto">
          <a:xfrm>
            <a:off x="7175504" y="360759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6" name="Oval 40"/>
          <p:cNvSpPr>
            <a:spLocks noChangeArrowheads="1"/>
          </p:cNvSpPr>
          <p:nvPr/>
        </p:nvSpPr>
        <p:spPr bwMode="auto">
          <a:xfrm>
            <a:off x="5772154" y="403304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7" name="Line 41"/>
          <p:cNvSpPr>
            <a:spLocks noChangeShapeType="1"/>
          </p:cNvSpPr>
          <p:nvPr/>
        </p:nvSpPr>
        <p:spPr bwMode="auto">
          <a:xfrm>
            <a:off x="6286504" y="1842293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8" name="Line 42"/>
          <p:cNvSpPr>
            <a:spLocks noChangeShapeType="1"/>
          </p:cNvSpPr>
          <p:nvPr/>
        </p:nvSpPr>
        <p:spPr bwMode="auto">
          <a:xfrm>
            <a:off x="6286504" y="1842293"/>
            <a:ext cx="0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79" name="Oval 43"/>
          <p:cNvSpPr>
            <a:spLocks noChangeArrowheads="1"/>
          </p:cNvSpPr>
          <p:nvPr/>
        </p:nvSpPr>
        <p:spPr bwMode="auto">
          <a:xfrm>
            <a:off x="6254754" y="2216942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0" name="Oval 44"/>
          <p:cNvSpPr>
            <a:spLocks noChangeArrowheads="1"/>
          </p:cNvSpPr>
          <p:nvPr/>
        </p:nvSpPr>
        <p:spPr bwMode="auto">
          <a:xfrm>
            <a:off x="6261104" y="222329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1" name="Oval 45"/>
          <p:cNvSpPr>
            <a:spLocks noChangeArrowheads="1"/>
          </p:cNvSpPr>
          <p:nvPr/>
        </p:nvSpPr>
        <p:spPr bwMode="auto">
          <a:xfrm>
            <a:off x="6261104" y="2223293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2" name="Rectangle 46"/>
          <p:cNvSpPr>
            <a:spLocks noChangeArrowheads="1"/>
          </p:cNvSpPr>
          <p:nvPr/>
        </p:nvSpPr>
        <p:spPr bwMode="auto">
          <a:xfrm>
            <a:off x="7067554" y="2115343"/>
            <a:ext cx="546100" cy="40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3" name="Rectangle 47"/>
          <p:cNvSpPr>
            <a:spLocks noChangeArrowheads="1"/>
          </p:cNvSpPr>
          <p:nvPr/>
        </p:nvSpPr>
        <p:spPr bwMode="auto">
          <a:xfrm>
            <a:off x="7073904" y="2121693"/>
            <a:ext cx="533400" cy="3937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4" name="Rectangle 48"/>
          <p:cNvSpPr>
            <a:spLocks noChangeArrowheads="1"/>
          </p:cNvSpPr>
          <p:nvPr/>
        </p:nvSpPr>
        <p:spPr bwMode="auto">
          <a:xfrm>
            <a:off x="7073904" y="2121693"/>
            <a:ext cx="533400" cy="3937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5" name="Line 49"/>
          <p:cNvSpPr>
            <a:spLocks noChangeShapeType="1"/>
          </p:cNvSpPr>
          <p:nvPr/>
        </p:nvSpPr>
        <p:spPr bwMode="auto">
          <a:xfrm flipV="1">
            <a:off x="7124704" y="2521742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86" name="Line 50"/>
          <p:cNvSpPr>
            <a:spLocks noChangeShapeType="1"/>
          </p:cNvSpPr>
          <p:nvPr/>
        </p:nvSpPr>
        <p:spPr bwMode="auto">
          <a:xfrm flipV="1">
            <a:off x="7124704" y="2521742"/>
            <a:ext cx="177800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98" name="Line 62"/>
          <p:cNvSpPr>
            <a:spLocks noChangeShapeType="1"/>
          </p:cNvSpPr>
          <p:nvPr/>
        </p:nvSpPr>
        <p:spPr bwMode="auto">
          <a:xfrm flipV="1">
            <a:off x="7620004" y="2026442"/>
            <a:ext cx="26670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199" name="Rectangle 63"/>
          <p:cNvSpPr>
            <a:spLocks noChangeArrowheads="1"/>
          </p:cNvSpPr>
          <p:nvPr/>
        </p:nvSpPr>
        <p:spPr bwMode="auto">
          <a:xfrm>
            <a:off x="7037391" y="2158205"/>
            <a:ext cx="606186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Paris</a:t>
            </a:r>
          </a:p>
        </p:txBody>
      </p:sp>
      <p:sp>
        <p:nvSpPr>
          <p:cNvPr id="91200" name="Oval 64"/>
          <p:cNvSpPr>
            <a:spLocks noChangeArrowheads="1"/>
          </p:cNvSpPr>
          <p:nvPr/>
        </p:nvSpPr>
        <p:spPr bwMode="auto">
          <a:xfrm>
            <a:off x="7092954" y="2648743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1" name="Oval 65"/>
          <p:cNvSpPr>
            <a:spLocks noChangeArrowheads="1"/>
          </p:cNvSpPr>
          <p:nvPr/>
        </p:nvSpPr>
        <p:spPr bwMode="auto">
          <a:xfrm>
            <a:off x="7099304" y="265509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2" name="Oval 66"/>
          <p:cNvSpPr>
            <a:spLocks noChangeArrowheads="1"/>
          </p:cNvSpPr>
          <p:nvPr/>
        </p:nvSpPr>
        <p:spPr bwMode="auto">
          <a:xfrm>
            <a:off x="7099304" y="2655093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3" name="Oval 67"/>
          <p:cNvSpPr>
            <a:spLocks noChangeArrowheads="1"/>
          </p:cNvSpPr>
          <p:nvPr/>
        </p:nvSpPr>
        <p:spPr bwMode="auto">
          <a:xfrm>
            <a:off x="5454654" y="2623343"/>
            <a:ext cx="50800" cy="508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4" name="Oval 68"/>
          <p:cNvSpPr>
            <a:spLocks noChangeArrowheads="1"/>
          </p:cNvSpPr>
          <p:nvPr/>
        </p:nvSpPr>
        <p:spPr bwMode="auto">
          <a:xfrm>
            <a:off x="5473703" y="2642393"/>
            <a:ext cx="38100" cy="381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5" name="Oval 69"/>
          <p:cNvSpPr>
            <a:spLocks noChangeArrowheads="1"/>
          </p:cNvSpPr>
          <p:nvPr/>
        </p:nvSpPr>
        <p:spPr bwMode="auto">
          <a:xfrm>
            <a:off x="5461004" y="2655093"/>
            <a:ext cx="38100" cy="381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6" name="Rectangle 70"/>
          <p:cNvSpPr>
            <a:spLocks noChangeArrowheads="1"/>
          </p:cNvSpPr>
          <p:nvPr/>
        </p:nvSpPr>
        <p:spPr bwMode="auto">
          <a:xfrm>
            <a:off x="5938841" y="1454943"/>
            <a:ext cx="714375" cy="393700"/>
          </a:xfrm>
          <a:prstGeom prst="rect">
            <a:avLst/>
          </a:prstGeom>
          <a:solidFill>
            <a:srgbClr val="F50BD4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07" name="Rectangle 71"/>
          <p:cNvSpPr>
            <a:spLocks noChangeArrowheads="1"/>
          </p:cNvSpPr>
          <p:nvPr/>
        </p:nvSpPr>
        <p:spPr bwMode="auto">
          <a:xfrm>
            <a:off x="5095878" y="4482306"/>
            <a:ext cx="542065" cy="58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New</a:t>
            </a:r>
          </a:p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York</a:t>
            </a:r>
          </a:p>
        </p:txBody>
      </p:sp>
      <p:sp>
        <p:nvSpPr>
          <p:cNvPr id="91208" name="Rectangle 72"/>
          <p:cNvSpPr>
            <a:spLocks noChangeArrowheads="1"/>
          </p:cNvSpPr>
          <p:nvPr/>
        </p:nvSpPr>
        <p:spPr bwMode="auto">
          <a:xfrm>
            <a:off x="3995404" y="3548855"/>
            <a:ext cx="1502265" cy="647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dirty="0">
                <a:solidFill>
                  <a:schemeClr val="hlink"/>
                </a:solidFill>
                <a:latin typeface="+mn-ea"/>
                <a:ea typeface="+mn-ea"/>
              </a:rPr>
              <a:t>Boston projects</a:t>
            </a:r>
          </a:p>
          <a:p>
            <a:r>
              <a:rPr lang="en-US" sz="1266" dirty="0">
                <a:solidFill>
                  <a:schemeClr val="hlink"/>
                </a:solidFill>
                <a:latin typeface="+mn-ea"/>
                <a:ea typeface="+mn-ea"/>
              </a:rPr>
              <a:t>Boston employees</a:t>
            </a:r>
          </a:p>
          <a:p>
            <a:r>
              <a:rPr lang="en-US" sz="1266" dirty="0">
                <a:solidFill>
                  <a:schemeClr val="hlink"/>
                </a:solidFill>
                <a:latin typeface="+mn-ea"/>
                <a:ea typeface="+mn-ea"/>
              </a:rPr>
              <a:t>Boston assignments</a:t>
            </a:r>
          </a:p>
        </p:txBody>
      </p:sp>
      <p:sp>
        <p:nvSpPr>
          <p:cNvPr id="91209" name="Rectangle 73"/>
          <p:cNvSpPr>
            <a:spLocks noChangeArrowheads="1"/>
          </p:cNvSpPr>
          <p:nvPr/>
        </p:nvSpPr>
        <p:spPr bwMode="auto">
          <a:xfrm>
            <a:off x="4630424" y="5018434"/>
            <a:ext cx="1670579" cy="842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266" dirty="0">
                <a:solidFill>
                  <a:schemeClr val="hlink"/>
                </a:solidFill>
                <a:latin typeface="+mn-ea"/>
                <a:ea typeface="+mn-ea"/>
              </a:rPr>
              <a:t>Boston projects</a:t>
            </a:r>
            <a:endParaRPr lang="en-US" sz="1266" dirty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sz="1266" dirty="0">
                <a:solidFill>
                  <a:schemeClr val="tx2"/>
                </a:solidFill>
                <a:latin typeface="+mn-ea"/>
                <a:ea typeface="+mn-ea"/>
              </a:rPr>
              <a:t>New York employees</a:t>
            </a:r>
          </a:p>
          <a:p>
            <a:r>
              <a:rPr lang="en-US" sz="1266" dirty="0">
                <a:solidFill>
                  <a:schemeClr val="tx2"/>
                </a:solidFill>
                <a:latin typeface="+mn-ea"/>
                <a:ea typeface="+mn-ea"/>
              </a:rPr>
              <a:t>New York projects</a:t>
            </a:r>
          </a:p>
          <a:p>
            <a:r>
              <a:rPr lang="en-US" sz="1266" dirty="0">
                <a:solidFill>
                  <a:schemeClr val="tx2"/>
                </a:solidFill>
                <a:latin typeface="+mn-ea"/>
                <a:ea typeface="+mn-ea"/>
              </a:rPr>
              <a:t>New York assignments</a:t>
            </a:r>
          </a:p>
        </p:txBody>
      </p:sp>
      <p:sp>
        <p:nvSpPr>
          <p:cNvPr id="91210" name="Line 74"/>
          <p:cNvSpPr>
            <a:spLocks noChangeShapeType="1"/>
          </p:cNvSpPr>
          <p:nvPr/>
        </p:nvSpPr>
        <p:spPr bwMode="auto">
          <a:xfrm>
            <a:off x="4889503" y="2604292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87" dirty="0">
              <a:latin typeface="+mn-ea"/>
              <a:ea typeface="+mn-ea"/>
            </a:endParaRPr>
          </a:p>
        </p:txBody>
      </p:sp>
      <p:sp>
        <p:nvSpPr>
          <p:cNvPr id="91211" name="Rectangle 75"/>
          <p:cNvSpPr>
            <a:spLocks noChangeArrowheads="1"/>
          </p:cNvSpPr>
          <p:nvPr/>
        </p:nvSpPr>
        <p:spPr bwMode="auto">
          <a:xfrm>
            <a:off x="5924553" y="1467642"/>
            <a:ext cx="679924" cy="32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624" tIns="31254" rIns="63624" bIns="31254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  <a:latin typeface="+mn-ea"/>
                <a:ea typeface="+mn-ea"/>
              </a:rPr>
              <a:t>Tokyo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8226" y="4105008"/>
            <a:ext cx="484798" cy="534455"/>
            <a:chOff x="3660180" y="6219552"/>
            <a:chExt cx="689490" cy="760114"/>
          </a:xfrm>
        </p:grpSpPr>
        <p:sp>
          <p:nvSpPr>
            <p:cNvPr id="9116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116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  <p:sp>
            <p:nvSpPr>
              <p:cNvPr id="9116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</p:grpSp>
        <p:sp>
          <p:nvSpPr>
            <p:cNvPr id="80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sp>
          <p:nvSpPr>
            <p:cNvPr id="81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68216" y="4510053"/>
            <a:ext cx="484798" cy="534455"/>
            <a:chOff x="3660180" y="6219552"/>
            <a:chExt cx="689490" cy="760114"/>
          </a:xfrm>
        </p:grpSpPr>
        <p:sp>
          <p:nvSpPr>
            <p:cNvPr id="86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0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  <p:sp>
            <p:nvSpPr>
              <p:cNvPr id="91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</p:grpSp>
        <p:sp>
          <p:nvSpPr>
            <p:cNvPr id="88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5762" y="1775999"/>
            <a:ext cx="484798" cy="534455"/>
            <a:chOff x="3660180" y="6219552"/>
            <a:chExt cx="689490" cy="760114"/>
          </a:xfrm>
        </p:grpSpPr>
        <p:sp>
          <p:nvSpPr>
            <p:cNvPr id="93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97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  <p:sp>
            <p:nvSpPr>
              <p:cNvPr id="98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</p:grpSp>
        <p:sp>
          <p:nvSpPr>
            <p:cNvPr id="95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sp>
          <p:nvSpPr>
            <p:cNvPr id="96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649420" y="2940503"/>
            <a:ext cx="484798" cy="534455"/>
            <a:chOff x="3660180" y="6219552"/>
            <a:chExt cx="689490" cy="760114"/>
          </a:xfrm>
        </p:grpSpPr>
        <p:sp>
          <p:nvSpPr>
            <p:cNvPr id="100" name="Line 27"/>
            <p:cNvSpPr>
              <a:spLocks noChangeShapeType="1"/>
            </p:cNvSpPr>
            <p:nvPr/>
          </p:nvSpPr>
          <p:spPr bwMode="auto">
            <a:xfrm>
              <a:off x="434967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665563" y="6880324"/>
              <a:ext cx="684107" cy="99342"/>
              <a:chOff x="6594973" y="5707663"/>
              <a:chExt cx="684107" cy="99342"/>
            </a:xfrm>
          </p:grpSpPr>
          <p:sp>
            <p:nvSpPr>
              <p:cNvPr id="104" name="Arc 28"/>
              <p:cNvSpPr>
                <a:spLocks/>
              </p:cNvSpPr>
              <p:nvPr/>
            </p:nvSpPr>
            <p:spPr bwMode="auto">
              <a:xfrm>
                <a:off x="6594973" y="5707663"/>
                <a:ext cx="352213" cy="99342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</a:path>
                  <a:path w="21600" h="21600" stroke="0" extrusionOk="0">
                    <a:moveTo>
                      <a:pt x="21600" y="21599"/>
                    </a:moveTo>
                    <a:cubicBezTo>
                      <a:pt x="9670" y="21599"/>
                      <a:pt x="-1" y="11929"/>
                      <a:pt x="-1" y="-1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  <p:sp>
            <p:nvSpPr>
              <p:cNvPr id="105" name="Arc 29"/>
              <p:cNvSpPr>
                <a:spLocks/>
              </p:cNvSpPr>
              <p:nvPr/>
            </p:nvSpPr>
            <p:spPr bwMode="auto">
              <a:xfrm>
                <a:off x="6926867" y="5707663"/>
                <a:ext cx="352213" cy="99342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+mn-ea"/>
                  <a:ea typeface="+mn-ea"/>
                </a:endParaRPr>
              </a:p>
            </p:txBody>
          </p:sp>
        </p:grpSp>
        <p:sp>
          <p:nvSpPr>
            <p:cNvPr id="102" name="Oval 24"/>
            <p:cNvSpPr>
              <a:spLocks noChangeArrowheads="1"/>
            </p:cNvSpPr>
            <p:nvPr/>
          </p:nvSpPr>
          <p:spPr bwMode="auto">
            <a:xfrm>
              <a:off x="3663305" y="6219552"/>
              <a:ext cx="686365" cy="90311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  <p:sp>
          <p:nvSpPr>
            <p:cNvPr id="103" name="Line 27"/>
            <p:cNvSpPr>
              <a:spLocks noChangeShapeType="1"/>
            </p:cNvSpPr>
            <p:nvPr/>
          </p:nvSpPr>
          <p:spPr bwMode="auto">
            <a:xfrm>
              <a:off x="3660180" y="6257652"/>
              <a:ext cx="0" cy="6321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87" dirty="0">
                <a:latin typeface="+mn-ea"/>
                <a:ea typeface="+mn-ea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DC34C8-559F-5D4C-A706-E6E636627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AE438-4822-994B-8345-B2C93DE81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Database - User View</a:t>
            </a:r>
          </a:p>
        </p:txBody>
      </p:sp>
      <p:sp>
        <p:nvSpPr>
          <p:cNvPr id="93187" name="Line 3"/>
          <p:cNvSpPr>
            <a:spLocks noChangeShapeType="1"/>
          </p:cNvSpPr>
          <p:nvPr/>
        </p:nvSpPr>
        <p:spPr bwMode="auto">
          <a:xfrm>
            <a:off x="2130425" y="2141762"/>
            <a:ext cx="730250" cy="752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88" name="Line 4"/>
          <p:cNvSpPr>
            <a:spLocks noChangeShapeType="1"/>
          </p:cNvSpPr>
          <p:nvPr/>
        </p:nvSpPr>
        <p:spPr bwMode="auto">
          <a:xfrm>
            <a:off x="4699000" y="1771874"/>
            <a:ext cx="0" cy="6651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 flipH="1">
            <a:off x="6696075" y="2025874"/>
            <a:ext cx="50165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H="1" flipV="1">
            <a:off x="6802439" y="4549999"/>
            <a:ext cx="585787" cy="690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V="1">
            <a:off x="4919663" y="5029424"/>
            <a:ext cx="0" cy="260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2" name="Oval 8"/>
          <p:cNvSpPr>
            <a:spLocks noChangeArrowheads="1"/>
          </p:cNvSpPr>
          <p:nvPr/>
        </p:nvSpPr>
        <p:spPr bwMode="auto">
          <a:xfrm>
            <a:off x="2306638" y="2462436"/>
            <a:ext cx="5089525" cy="2554287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3194051" y="297996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4" name="Oval 10"/>
          <p:cNvSpPr>
            <a:spLocks noChangeArrowheads="1"/>
          </p:cNvSpPr>
          <p:nvPr/>
        </p:nvSpPr>
        <p:spPr bwMode="auto">
          <a:xfrm>
            <a:off x="6294439" y="3746723"/>
            <a:ext cx="214312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5689601" y="297996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2816226" y="3592737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auto">
          <a:xfrm>
            <a:off x="4479926" y="2749773"/>
            <a:ext cx="212725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5613401" y="4589686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199" name="Oval 15"/>
          <p:cNvSpPr>
            <a:spLocks noChangeArrowheads="1"/>
          </p:cNvSpPr>
          <p:nvPr/>
        </p:nvSpPr>
        <p:spPr bwMode="auto">
          <a:xfrm>
            <a:off x="2816226" y="3976911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0" name="Oval 16"/>
          <p:cNvSpPr>
            <a:spLocks noChangeArrowheads="1"/>
          </p:cNvSpPr>
          <p:nvPr/>
        </p:nvSpPr>
        <p:spPr bwMode="auto">
          <a:xfrm>
            <a:off x="3497263" y="4435698"/>
            <a:ext cx="214312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1" name="Oval 17"/>
          <p:cNvSpPr>
            <a:spLocks noChangeArrowheads="1"/>
          </p:cNvSpPr>
          <p:nvPr/>
        </p:nvSpPr>
        <p:spPr bwMode="auto">
          <a:xfrm>
            <a:off x="4933950" y="3056162"/>
            <a:ext cx="212725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2" name="Oval 18"/>
          <p:cNvSpPr>
            <a:spLocks noChangeArrowheads="1"/>
          </p:cNvSpPr>
          <p:nvPr/>
        </p:nvSpPr>
        <p:spPr bwMode="auto">
          <a:xfrm>
            <a:off x="6218238" y="3056162"/>
            <a:ext cx="214312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3" name="Oval 19"/>
          <p:cNvSpPr>
            <a:spLocks noChangeArrowheads="1"/>
          </p:cNvSpPr>
          <p:nvPr/>
        </p:nvSpPr>
        <p:spPr bwMode="auto">
          <a:xfrm>
            <a:off x="3724275" y="3210148"/>
            <a:ext cx="212725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4" name="Oval 20"/>
          <p:cNvSpPr>
            <a:spLocks noChangeArrowheads="1"/>
          </p:cNvSpPr>
          <p:nvPr/>
        </p:nvSpPr>
        <p:spPr bwMode="auto">
          <a:xfrm>
            <a:off x="5010150" y="3746723"/>
            <a:ext cx="212725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5" name="Oval 21"/>
          <p:cNvSpPr>
            <a:spLocks noChangeArrowheads="1"/>
          </p:cNvSpPr>
          <p:nvPr/>
        </p:nvSpPr>
        <p:spPr bwMode="auto">
          <a:xfrm>
            <a:off x="5084763" y="4589686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6" name="Oval 22"/>
          <p:cNvSpPr>
            <a:spLocks noChangeArrowheads="1"/>
          </p:cNvSpPr>
          <p:nvPr/>
        </p:nvSpPr>
        <p:spPr bwMode="auto">
          <a:xfrm>
            <a:off x="3497263" y="2902173"/>
            <a:ext cx="214312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7" name="Oval 23"/>
          <p:cNvSpPr>
            <a:spLocks noChangeArrowheads="1"/>
          </p:cNvSpPr>
          <p:nvPr/>
        </p:nvSpPr>
        <p:spPr bwMode="auto">
          <a:xfrm>
            <a:off x="5916614" y="4589686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auto">
          <a:xfrm>
            <a:off x="5916614" y="3286348"/>
            <a:ext cx="214312" cy="215900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auto">
          <a:xfrm>
            <a:off x="3798888" y="4435698"/>
            <a:ext cx="214312" cy="217488"/>
          </a:xfrm>
          <a:prstGeom prst="ellipse">
            <a:avLst/>
          </a:prstGeom>
          <a:solidFill>
            <a:srgbClr val="00DFCA"/>
          </a:solidFill>
          <a:ln w="127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auto">
          <a:xfrm>
            <a:off x="5010150" y="2673573"/>
            <a:ext cx="212725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1" name="Oval 27"/>
          <p:cNvSpPr>
            <a:spLocks noChangeArrowheads="1"/>
          </p:cNvSpPr>
          <p:nvPr/>
        </p:nvSpPr>
        <p:spPr bwMode="auto">
          <a:xfrm>
            <a:off x="6521451" y="4129312"/>
            <a:ext cx="214313" cy="217487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2" name="Oval 28"/>
          <p:cNvSpPr>
            <a:spLocks noChangeArrowheads="1"/>
          </p:cNvSpPr>
          <p:nvPr/>
        </p:nvSpPr>
        <p:spPr bwMode="auto">
          <a:xfrm>
            <a:off x="3949700" y="3822923"/>
            <a:ext cx="215900" cy="217488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3" name="Oval 29"/>
          <p:cNvSpPr>
            <a:spLocks noChangeArrowheads="1"/>
          </p:cNvSpPr>
          <p:nvPr/>
        </p:nvSpPr>
        <p:spPr bwMode="auto">
          <a:xfrm>
            <a:off x="3346450" y="3286348"/>
            <a:ext cx="212725" cy="2159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4" name="Oval 30"/>
          <p:cNvSpPr>
            <a:spLocks noChangeArrowheads="1"/>
          </p:cNvSpPr>
          <p:nvPr/>
        </p:nvSpPr>
        <p:spPr bwMode="auto">
          <a:xfrm>
            <a:off x="5235576" y="3438749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5" name="Oval 31"/>
          <p:cNvSpPr>
            <a:spLocks noChangeArrowheads="1"/>
          </p:cNvSpPr>
          <p:nvPr/>
        </p:nvSpPr>
        <p:spPr bwMode="auto">
          <a:xfrm>
            <a:off x="3270251" y="4281712"/>
            <a:ext cx="214313" cy="21907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6" name="Oval 32"/>
          <p:cNvSpPr>
            <a:spLocks noChangeArrowheads="1"/>
          </p:cNvSpPr>
          <p:nvPr/>
        </p:nvSpPr>
        <p:spPr bwMode="auto">
          <a:xfrm>
            <a:off x="5537200" y="4129312"/>
            <a:ext cx="215900" cy="217487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7" name="Oval 33"/>
          <p:cNvSpPr>
            <a:spLocks noChangeArrowheads="1"/>
          </p:cNvSpPr>
          <p:nvPr/>
        </p:nvSpPr>
        <p:spPr bwMode="auto">
          <a:xfrm>
            <a:off x="6596064" y="3822923"/>
            <a:ext cx="214312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8" name="Oval 34"/>
          <p:cNvSpPr>
            <a:spLocks noChangeArrowheads="1"/>
          </p:cNvSpPr>
          <p:nvPr/>
        </p:nvSpPr>
        <p:spPr bwMode="auto">
          <a:xfrm>
            <a:off x="5991226" y="2902173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19" name="Oval 35"/>
          <p:cNvSpPr>
            <a:spLocks noChangeArrowheads="1"/>
          </p:cNvSpPr>
          <p:nvPr/>
        </p:nvSpPr>
        <p:spPr bwMode="auto">
          <a:xfrm>
            <a:off x="4556125" y="3132362"/>
            <a:ext cx="212725" cy="219075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0" name="Oval 36"/>
          <p:cNvSpPr>
            <a:spLocks noChangeArrowheads="1"/>
          </p:cNvSpPr>
          <p:nvPr/>
        </p:nvSpPr>
        <p:spPr bwMode="auto">
          <a:xfrm>
            <a:off x="3648076" y="4205512"/>
            <a:ext cx="214313" cy="217487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1" name="Oval 37"/>
          <p:cNvSpPr>
            <a:spLocks noChangeArrowheads="1"/>
          </p:cNvSpPr>
          <p:nvPr/>
        </p:nvSpPr>
        <p:spPr bwMode="auto">
          <a:xfrm>
            <a:off x="2514601" y="3822923"/>
            <a:ext cx="214313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2" name="Oval 38"/>
          <p:cNvSpPr>
            <a:spLocks noChangeArrowheads="1"/>
          </p:cNvSpPr>
          <p:nvPr/>
        </p:nvSpPr>
        <p:spPr bwMode="auto">
          <a:xfrm>
            <a:off x="4178301" y="2825973"/>
            <a:ext cx="212725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3" name="Oval 39"/>
          <p:cNvSpPr>
            <a:spLocks noChangeArrowheads="1"/>
          </p:cNvSpPr>
          <p:nvPr/>
        </p:nvSpPr>
        <p:spPr bwMode="auto">
          <a:xfrm>
            <a:off x="3497263" y="3822923"/>
            <a:ext cx="214312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4" name="Oval 40"/>
          <p:cNvSpPr>
            <a:spLocks noChangeArrowheads="1"/>
          </p:cNvSpPr>
          <p:nvPr/>
        </p:nvSpPr>
        <p:spPr bwMode="auto">
          <a:xfrm>
            <a:off x="4403726" y="4281712"/>
            <a:ext cx="214313" cy="219075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5" name="Oval 41"/>
          <p:cNvSpPr>
            <a:spLocks noChangeArrowheads="1"/>
          </p:cNvSpPr>
          <p:nvPr/>
        </p:nvSpPr>
        <p:spPr bwMode="auto">
          <a:xfrm>
            <a:off x="4630739" y="3746723"/>
            <a:ext cx="214312" cy="217488"/>
          </a:xfrm>
          <a:prstGeom prst="ellipse">
            <a:avLst/>
          </a:prstGeom>
          <a:solidFill>
            <a:srgbClr val="FF5008"/>
          </a:solidFill>
          <a:ln w="12700">
            <a:solidFill>
              <a:srgbClr val="FF500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6" name="Oval 42"/>
          <p:cNvSpPr>
            <a:spLocks noChangeArrowheads="1"/>
          </p:cNvSpPr>
          <p:nvPr/>
        </p:nvSpPr>
        <p:spPr bwMode="auto">
          <a:xfrm>
            <a:off x="5311775" y="4359498"/>
            <a:ext cx="212725" cy="217488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7" name="Oval 43"/>
          <p:cNvSpPr>
            <a:spLocks noChangeArrowheads="1"/>
          </p:cNvSpPr>
          <p:nvPr/>
        </p:nvSpPr>
        <p:spPr bwMode="auto">
          <a:xfrm>
            <a:off x="5387976" y="2979962"/>
            <a:ext cx="212725" cy="217487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8" name="Oval 44"/>
          <p:cNvSpPr>
            <a:spLocks noChangeArrowheads="1"/>
          </p:cNvSpPr>
          <p:nvPr/>
        </p:nvSpPr>
        <p:spPr bwMode="auto">
          <a:xfrm>
            <a:off x="6596064" y="3364136"/>
            <a:ext cx="214312" cy="215900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29" name="Oval 45"/>
          <p:cNvSpPr>
            <a:spLocks noChangeArrowheads="1"/>
          </p:cNvSpPr>
          <p:nvPr/>
        </p:nvSpPr>
        <p:spPr bwMode="auto">
          <a:xfrm>
            <a:off x="6899276" y="3976911"/>
            <a:ext cx="214313" cy="215900"/>
          </a:xfrm>
          <a:prstGeom prst="ellipse">
            <a:avLst/>
          </a:prstGeom>
          <a:solidFill>
            <a:srgbClr val="FC0128"/>
          </a:solidFill>
          <a:ln w="12700">
            <a:solidFill>
              <a:srgbClr val="FC012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0" name="Oval 46"/>
          <p:cNvSpPr>
            <a:spLocks noChangeArrowheads="1"/>
          </p:cNvSpPr>
          <p:nvPr/>
        </p:nvSpPr>
        <p:spPr bwMode="auto">
          <a:xfrm>
            <a:off x="3875088" y="2673573"/>
            <a:ext cx="214312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1" name="Oval 47"/>
          <p:cNvSpPr>
            <a:spLocks noChangeArrowheads="1"/>
          </p:cNvSpPr>
          <p:nvPr/>
        </p:nvSpPr>
        <p:spPr bwMode="auto">
          <a:xfrm>
            <a:off x="3119438" y="3822923"/>
            <a:ext cx="214312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2" name="Oval 48"/>
          <p:cNvSpPr>
            <a:spLocks noChangeArrowheads="1"/>
          </p:cNvSpPr>
          <p:nvPr/>
        </p:nvSpPr>
        <p:spPr bwMode="auto">
          <a:xfrm>
            <a:off x="2816226" y="3210148"/>
            <a:ext cx="214313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3" name="Oval 49"/>
          <p:cNvSpPr>
            <a:spLocks noChangeArrowheads="1"/>
          </p:cNvSpPr>
          <p:nvPr/>
        </p:nvSpPr>
        <p:spPr bwMode="auto">
          <a:xfrm>
            <a:off x="6067426" y="4129312"/>
            <a:ext cx="214313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4" name="Oval 50"/>
          <p:cNvSpPr>
            <a:spLocks noChangeArrowheads="1"/>
          </p:cNvSpPr>
          <p:nvPr/>
        </p:nvSpPr>
        <p:spPr bwMode="auto">
          <a:xfrm>
            <a:off x="5613401" y="3822923"/>
            <a:ext cx="214313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5" name="Oval 51"/>
          <p:cNvSpPr>
            <a:spLocks noChangeArrowheads="1"/>
          </p:cNvSpPr>
          <p:nvPr/>
        </p:nvSpPr>
        <p:spPr bwMode="auto">
          <a:xfrm>
            <a:off x="4102101" y="3514949"/>
            <a:ext cx="212725" cy="219075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6" name="Oval 52"/>
          <p:cNvSpPr>
            <a:spLocks noChangeArrowheads="1"/>
          </p:cNvSpPr>
          <p:nvPr/>
        </p:nvSpPr>
        <p:spPr bwMode="auto">
          <a:xfrm>
            <a:off x="4556125" y="4665887"/>
            <a:ext cx="212725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7" name="Oval 53"/>
          <p:cNvSpPr>
            <a:spLocks noChangeArrowheads="1"/>
          </p:cNvSpPr>
          <p:nvPr/>
        </p:nvSpPr>
        <p:spPr bwMode="auto">
          <a:xfrm>
            <a:off x="4252914" y="3899123"/>
            <a:ext cx="214312" cy="217488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8" name="Oval 54"/>
          <p:cNvSpPr>
            <a:spLocks noChangeArrowheads="1"/>
          </p:cNvSpPr>
          <p:nvPr/>
        </p:nvSpPr>
        <p:spPr bwMode="auto">
          <a:xfrm>
            <a:off x="6973889" y="3592737"/>
            <a:ext cx="214312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39" name="Oval 55"/>
          <p:cNvSpPr>
            <a:spLocks noChangeArrowheads="1"/>
          </p:cNvSpPr>
          <p:nvPr/>
        </p:nvSpPr>
        <p:spPr bwMode="auto">
          <a:xfrm>
            <a:off x="4933950" y="4205512"/>
            <a:ext cx="212725" cy="217487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0" name="Oval 56"/>
          <p:cNvSpPr>
            <a:spLocks noChangeArrowheads="1"/>
          </p:cNvSpPr>
          <p:nvPr/>
        </p:nvSpPr>
        <p:spPr bwMode="auto">
          <a:xfrm>
            <a:off x="4102101" y="4589686"/>
            <a:ext cx="212725" cy="215900"/>
          </a:xfrm>
          <a:prstGeom prst="ellipse">
            <a:avLst/>
          </a:prstGeom>
          <a:solidFill>
            <a:srgbClr val="438E00"/>
          </a:solidFill>
          <a:ln w="12700">
            <a:solidFill>
              <a:srgbClr val="438E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1" name="Oval 57"/>
          <p:cNvSpPr>
            <a:spLocks noChangeArrowheads="1"/>
          </p:cNvSpPr>
          <p:nvPr/>
        </p:nvSpPr>
        <p:spPr bwMode="auto">
          <a:xfrm>
            <a:off x="2514601" y="3438749"/>
            <a:ext cx="214313" cy="21748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2" name="Oval 58"/>
          <p:cNvSpPr>
            <a:spLocks noChangeArrowheads="1"/>
          </p:cNvSpPr>
          <p:nvPr/>
        </p:nvSpPr>
        <p:spPr bwMode="auto">
          <a:xfrm>
            <a:off x="3724275" y="3514949"/>
            <a:ext cx="212725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3" name="Oval 59"/>
          <p:cNvSpPr>
            <a:spLocks noChangeArrowheads="1"/>
          </p:cNvSpPr>
          <p:nvPr/>
        </p:nvSpPr>
        <p:spPr bwMode="auto">
          <a:xfrm>
            <a:off x="4102101" y="3132362"/>
            <a:ext cx="212725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4" name="Oval 60"/>
          <p:cNvSpPr>
            <a:spLocks noChangeArrowheads="1"/>
          </p:cNvSpPr>
          <p:nvPr/>
        </p:nvSpPr>
        <p:spPr bwMode="auto">
          <a:xfrm>
            <a:off x="5840413" y="4281712"/>
            <a:ext cx="214312" cy="21907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5" name="Oval 61" descr="90%"/>
          <p:cNvSpPr>
            <a:spLocks noChangeArrowheads="1"/>
          </p:cNvSpPr>
          <p:nvPr/>
        </p:nvSpPr>
        <p:spPr bwMode="auto">
          <a:xfrm>
            <a:off x="4705350" y="2519587"/>
            <a:ext cx="215900" cy="217487"/>
          </a:xfrm>
          <a:prstGeom prst="ellipse">
            <a:avLst/>
          </a:prstGeom>
          <a:pattFill prst="pct90">
            <a:fgClr>
              <a:srgbClr val="FAFD00"/>
            </a:fgClr>
            <a:bgClr>
              <a:schemeClr val="bg1"/>
            </a:bgClr>
          </a:patt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6" name="Oval 62"/>
          <p:cNvSpPr>
            <a:spLocks noChangeArrowheads="1"/>
          </p:cNvSpPr>
          <p:nvPr/>
        </p:nvSpPr>
        <p:spPr bwMode="auto">
          <a:xfrm>
            <a:off x="6596064" y="3056162"/>
            <a:ext cx="214312" cy="217487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7" name="Oval 63"/>
          <p:cNvSpPr>
            <a:spLocks noChangeArrowheads="1"/>
          </p:cNvSpPr>
          <p:nvPr/>
        </p:nvSpPr>
        <p:spPr bwMode="auto">
          <a:xfrm>
            <a:off x="4933950" y="3364136"/>
            <a:ext cx="212725" cy="2159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8" name="Oval 64"/>
          <p:cNvSpPr>
            <a:spLocks noChangeArrowheads="1"/>
          </p:cNvSpPr>
          <p:nvPr/>
        </p:nvSpPr>
        <p:spPr bwMode="auto">
          <a:xfrm>
            <a:off x="5916614" y="3668937"/>
            <a:ext cx="214312" cy="217487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49" name="Oval 65"/>
          <p:cNvSpPr>
            <a:spLocks noChangeArrowheads="1"/>
          </p:cNvSpPr>
          <p:nvPr/>
        </p:nvSpPr>
        <p:spPr bwMode="auto">
          <a:xfrm>
            <a:off x="5613401" y="2749773"/>
            <a:ext cx="214313" cy="21748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FAF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0" name="Oval 66"/>
          <p:cNvSpPr>
            <a:spLocks noChangeArrowheads="1"/>
          </p:cNvSpPr>
          <p:nvPr/>
        </p:nvSpPr>
        <p:spPr bwMode="auto">
          <a:xfrm>
            <a:off x="5537200" y="3438749"/>
            <a:ext cx="215900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1" name="Oval 67"/>
          <p:cNvSpPr>
            <a:spLocks noChangeArrowheads="1"/>
          </p:cNvSpPr>
          <p:nvPr/>
        </p:nvSpPr>
        <p:spPr bwMode="auto">
          <a:xfrm>
            <a:off x="2967039" y="4281712"/>
            <a:ext cx="214312" cy="219075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2" name="Oval 68"/>
          <p:cNvSpPr>
            <a:spLocks noChangeArrowheads="1"/>
          </p:cNvSpPr>
          <p:nvPr/>
        </p:nvSpPr>
        <p:spPr bwMode="auto">
          <a:xfrm>
            <a:off x="4705350" y="4435698"/>
            <a:ext cx="215900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3" name="Oval 69"/>
          <p:cNvSpPr>
            <a:spLocks noChangeArrowheads="1"/>
          </p:cNvSpPr>
          <p:nvPr/>
        </p:nvSpPr>
        <p:spPr bwMode="auto">
          <a:xfrm>
            <a:off x="4403726" y="3438749"/>
            <a:ext cx="214313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4" name="Oval 70"/>
          <p:cNvSpPr>
            <a:spLocks noChangeArrowheads="1"/>
          </p:cNvSpPr>
          <p:nvPr/>
        </p:nvSpPr>
        <p:spPr bwMode="auto">
          <a:xfrm>
            <a:off x="6218238" y="3438749"/>
            <a:ext cx="214312" cy="217488"/>
          </a:xfrm>
          <a:prstGeom prst="ellipse">
            <a:avLst/>
          </a:prstGeom>
          <a:solidFill>
            <a:srgbClr val="DC0081"/>
          </a:solidFill>
          <a:ln w="12700">
            <a:solidFill>
              <a:srgbClr val="DC008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5" name="Oval 71"/>
          <p:cNvSpPr>
            <a:spLocks noChangeArrowheads="1"/>
          </p:cNvSpPr>
          <p:nvPr/>
        </p:nvSpPr>
        <p:spPr bwMode="auto">
          <a:xfrm>
            <a:off x="5235576" y="3976911"/>
            <a:ext cx="214313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6" name="Oval 72"/>
          <p:cNvSpPr>
            <a:spLocks noChangeArrowheads="1"/>
          </p:cNvSpPr>
          <p:nvPr/>
        </p:nvSpPr>
        <p:spPr bwMode="auto">
          <a:xfrm>
            <a:off x="4630739" y="4053111"/>
            <a:ext cx="214312" cy="215900"/>
          </a:xfrm>
          <a:prstGeom prst="ellipse">
            <a:avLst/>
          </a:prstGeom>
          <a:solidFill>
            <a:srgbClr val="8901F3"/>
          </a:solidFill>
          <a:ln w="12700">
            <a:solidFill>
              <a:srgbClr val="8901F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7" name="Line 73"/>
          <p:cNvSpPr>
            <a:spLocks noChangeShapeType="1"/>
          </p:cNvSpPr>
          <p:nvPr/>
        </p:nvSpPr>
        <p:spPr bwMode="auto">
          <a:xfrm flipV="1">
            <a:off x="2293939" y="4507137"/>
            <a:ext cx="503237" cy="534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687" dirty="0">
              <a:latin typeface="Book Antiqua"/>
            </a:endParaRPr>
          </a:p>
        </p:txBody>
      </p:sp>
      <p:sp>
        <p:nvSpPr>
          <p:cNvPr id="93258" name="Rectangle 74"/>
          <p:cNvSpPr>
            <a:spLocks noChangeArrowheads="1"/>
          </p:cNvSpPr>
          <p:nvPr/>
        </p:nvSpPr>
        <p:spPr bwMode="auto">
          <a:xfrm>
            <a:off x="3524541" y="3586387"/>
            <a:ext cx="2375648" cy="31527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69849" tIns="28574" rIns="69849" bIns="28574">
            <a:spAutoFit/>
          </a:bodyPr>
          <a:lstStyle/>
          <a:p>
            <a:pPr defTabSz="1006424">
              <a:lnSpc>
                <a:spcPct val="85000"/>
              </a:lnSpc>
            </a:pPr>
            <a:r>
              <a:rPr lang="en-US" sz="1969" b="1" dirty="0">
                <a:latin typeface="+mn-ea"/>
                <a:ea typeface="+mn-ea"/>
              </a:rPr>
              <a:t>Distributed Database</a:t>
            </a:r>
          </a:p>
        </p:txBody>
      </p:sp>
      <p:pic>
        <p:nvPicPr>
          <p:cNvPr id="93259" name="Picture 7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359124"/>
            <a:ext cx="1090613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0" name="Picture 7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1" y="5188174"/>
            <a:ext cx="1090613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1" name="Picture 7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26" y="1052736"/>
            <a:ext cx="1268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3262" name="Picture 7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6" y="5040536"/>
            <a:ext cx="1268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93263" name="Group 79"/>
          <p:cNvGrpSpPr>
            <a:grpSpLocks/>
          </p:cNvGrpSpPr>
          <p:nvPr/>
        </p:nvGrpSpPr>
        <p:grpSpPr bwMode="auto">
          <a:xfrm>
            <a:off x="6805613" y="1295623"/>
            <a:ext cx="946150" cy="749300"/>
            <a:chOff x="4287" y="1078"/>
            <a:chExt cx="596" cy="472"/>
          </a:xfrm>
        </p:grpSpPr>
        <p:grpSp>
          <p:nvGrpSpPr>
            <p:cNvPr id="93264" name="Group 80"/>
            <p:cNvGrpSpPr>
              <a:grpSpLocks/>
            </p:cNvGrpSpPr>
            <p:nvPr/>
          </p:nvGrpSpPr>
          <p:grpSpPr bwMode="auto">
            <a:xfrm>
              <a:off x="4287" y="1472"/>
              <a:ext cx="596" cy="78"/>
              <a:chOff x="4287" y="1472"/>
              <a:chExt cx="596" cy="78"/>
            </a:xfrm>
          </p:grpSpPr>
          <p:sp>
            <p:nvSpPr>
              <p:cNvPr id="93265" name="Rectangle 81"/>
              <p:cNvSpPr>
                <a:spLocks noChangeArrowheads="1"/>
              </p:cNvSpPr>
              <p:nvPr/>
            </p:nvSpPr>
            <p:spPr bwMode="auto">
              <a:xfrm>
                <a:off x="4292" y="1542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66" name="Freeform 82"/>
              <p:cNvSpPr>
                <a:spLocks/>
              </p:cNvSpPr>
              <p:nvPr/>
            </p:nvSpPr>
            <p:spPr bwMode="auto">
              <a:xfrm>
                <a:off x="4287" y="1472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67" name="Freeform 83"/>
              <p:cNvSpPr>
                <a:spLocks/>
              </p:cNvSpPr>
              <p:nvPr/>
            </p:nvSpPr>
            <p:spPr bwMode="auto">
              <a:xfrm>
                <a:off x="4305" y="1479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grpSp>
          <p:nvGrpSpPr>
            <p:cNvPr id="93268" name="Group 84"/>
            <p:cNvGrpSpPr>
              <a:grpSpLocks/>
            </p:cNvGrpSpPr>
            <p:nvPr/>
          </p:nvGrpSpPr>
          <p:grpSpPr bwMode="auto">
            <a:xfrm>
              <a:off x="4353" y="1479"/>
              <a:ext cx="469" cy="14"/>
              <a:chOff x="4353" y="1479"/>
              <a:chExt cx="469" cy="14"/>
            </a:xfrm>
          </p:grpSpPr>
          <p:sp>
            <p:nvSpPr>
              <p:cNvPr id="93269" name="Freeform 85"/>
              <p:cNvSpPr>
                <a:spLocks/>
              </p:cNvSpPr>
              <p:nvPr/>
            </p:nvSpPr>
            <p:spPr bwMode="auto">
              <a:xfrm>
                <a:off x="4353" y="1479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70" name="Freeform 86"/>
              <p:cNvSpPr>
                <a:spLocks/>
              </p:cNvSpPr>
              <p:nvPr/>
            </p:nvSpPr>
            <p:spPr bwMode="auto">
              <a:xfrm>
                <a:off x="4398" y="1479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71" name="Freeform 87"/>
              <p:cNvSpPr>
                <a:spLocks/>
              </p:cNvSpPr>
              <p:nvPr/>
            </p:nvSpPr>
            <p:spPr bwMode="auto">
              <a:xfrm>
                <a:off x="4493" y="1479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72" name="Freeform 88"/>
              <p:cNvSpPr>
                <a:spLocks/>
              </p:cNvSpPr>
              <p:nvPr/>
            </p:nvSpPr>
            <p:spPr bwMode="auto">
              <a:xfrm>
                <a:off x="4578" y="1479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73" name="Freeform 89"/>
              <p:cNvSpPr>
                <a:spLocks/>
              </p:cNvSpPr>
              <p:nvPr/>
            </p:nvSpPr>
            <p:spPr bwMode="auto">
              <a:xfrm>
                <a:off x="4665" y="1479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274" name="Freeform 90"/>
              <p:cNvSpPr>
                <a:spLocks/>
              </p:cNvSpPr>
              <p:nvPr/>
            </p:nvSpPr>
            <p:spPr bwMode="auto">
              <a:xfrm>
                <a:off x="4743" y="1484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grpSp>
          <p:nvGrpSpPr>
            <p:cNvPr id="93275" name="Group 91"/>
            <p:cNvGrpSpPr>
              <a:grpSpLocks/>
            </p:cNvGrpSpPr>
            <p:nvPr/>
          </p:nvGrpSpPr>
          <p:grpSpPr bwMode="auto">
            <a:xfrm>
              <a:off x="4335" y="1496"/>
              <a:ext cx="494" cy="28"/>
              <a:chOff x="4335" y="1496"/>
              <a:chExt cx="494" cy="28"/>
            </a:xfrm>
          </p:grpSpPr>
          <p:grpSp>
            <p:nvGrpSpPr>
              <p:cNvPr id="93276" name="Group 92"/>
              <p:cNvGrpSpPr>
                <a:grpSpLocks/>
              </p:cNvGrpSpPr>
              <p:nvPr/>
            </p:nvGrpSpPr>
            <p:grpSpPr bwMode="auto">
              <a:xfrm>
                <a:off x="4377" y="1497"/>
                <a:ext cx="245" cy="25"/>
                <a:chOff x="4377" y="1497"/>
                <a:chExt cx="245" cy="25"/>
              </a:xfrm>
            </p:grpSpPr>
            <p:sp>
              <p:nvSpPr>
                <p:cNvPr id="93277" name="Freeform 93"/>
                <p:cNvSpPr>
                  <a:spLocks/>
                </p:cNvSpPr>
                <p:nvPr/>
              </p:nvSpPr>
              <p:spPr bwMode="auto">
                <a:xfrm>
                  <a:off x="4377" y="1497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78" name="Freeform 94"/>
                <p:cNvSpPr>
                  <a:spLocks/>
                </p:cNvSpPr>
                <p:nvPr/>
              </p:nvSpPr>
              <p:spPr bwMode="auto">
                <a:xfrm>
                  <a:off x="4386" y="1505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79" name="Freeform 95"/>
                <p:cNvSpPr>
                  <a:spLocks/>
                </p:cNvSpPr>
                <p:nvPr/>
              </p:nvSpPr>
              <p:spPr bwMode="auto">
                <a:xfrm>
                  <a:off x="4390" y="1512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0" name="Freeform 96"/>
                <p:cNvSpPr>
                  <a:spLocks/>
                </p:cNvSpPr>
                <p:nvPr/>
              </p:nvSpPr>
              <p:spPr bwMode="auto">
                <a:xfrm>
                  <a:off x="4394" y="1521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281" name="Group 97"/>
              <p:cNvGrpSpPr>
                <a:grpSpLocks/>
              </p:cNvGrpSpPr>
              <p:nvPr/>
            </p:nvGrpSpPr>
            <p:grpSpPr bwMode="auto">
              <a:xfrm>
                <a:off x="4335" y="1501"/>
                <a:ext cx="41" cy="16"/>
                <a:chOff x="4335" y="1501"/>
                <a:chExt cx="41" cy="16"/>
              </a:xfrm>
            </p:grpSpPr>
            <p:sp>
              <p:nvSpPr>
                <p:cNvPr id="93282" name="Freeform 98"/>
                <p:cNvSpPr>
                  <a:spLocks/>
                </p:cNvSpPr>
                <p:nvPr/>
              </p:nvSpPr>
              <p:spPr bwMode="auto">
                <a:xfrm>
                  <a:off x="4345" y="150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3" name="Freeform 99"/>
                <p:cNvSpPr>
                  <a:spLocks/>
                </p:cNvSpPr>
                <p:nvPr/>
              </p:nvSpPr>
              <p:spPr bwMode="auto">
                <a:xfrm>
                  <a:off x="4341" y="1508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4" name="Freeform 100"/>
                <p:cNvSpPr>
                  <a:spLocks/>
                </p:cNvSpPr>
                <p:nvPr/>
              </p:nvSpPr>
              <p:spPr bwMode="auto">
                <a:xfrm>
                  <a:off x="4335" y="1516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285" name="Group 101"/>
              <p:cNvGrpSpPr>
                <a:grpSpLocks/>
              </p:cNvGrpSpPr>
              <p:nvPr/>
            </p:nvGrpSpPr>
            <p:grpSpPr bwMode="auto">
              <a:xfrm>
                <a:off x="4430" y="1496"/>
                <a:ext cx="224" cy="26"/>
                <a:chOff x="4430" y="1496"/>
                <a:chExt cx="224" cy="26"/>
              </a:xfrm>
            </p:grpSpPr>
            <p:sp>
              <p:nvSpPr>
                <p:cNvPr id="93286" name="Freeform 102"/>
                <p:cNvSpPr>
                  <a:spLocks/>
                </p:cNvSpPr>
                <p:nvPr/>
              </p:nvSpPr>
              <p:spPr bwMode="auto">
                <a:xfrm>
                  <a:off x="4430" y="1521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7" name="Freeform 103"/>
                <p:cNvSpPr>
                  <a:spLocks/>
                </p:cNvSpPr>
                <p:nvPr/>
              </p:nvSpPr>
              <p:spPr bwMode="auto">
                <a:xfrm>
                  <a:off x="4619" y="1496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8" name="Freeform 104"/>
                <p:cNvSpPr>
                  <a:spLocks/>
                </p:cNvSpPr>
                <p:nvPr/>
              </p:nvSpPr>
              <p:spPr bwMode="auto">
                <a:xfrm>
                  <a:off x="4628" y="1505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89" name="Freeform 105"/>
                <p:cNvSpPr>
                  <a:spLocks/>
                </p:cNvSpPr>
                <p:nvPr/>
              </p:nvSpPr>
              <p:spPr bwMode="auto">
                <a:xfrm>
                  <a:off x="4610" y="1513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0" name="Freeform 106"/>
                <p:cNvSpPr>
                  <a:spLocks/>
                </p:cNvSpPr>
                <p:nvPr/>
              </p:nvSpPr>
              <p:spPr bwMode="auto">
                <a:xfrm>
                  <a:off x="4574" y="1521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1" name="Freeform 107"/>
                <p:cNvSpPr>
                  <a:spLocks/>
                </p:cNvSpPr>
                <p:nvPr/>
              </p:nvSpPr>
              <p:spPr bwMode="auto">
                <a:xfrm>
                  <a:off x="4603" y="1521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292" name="Group 108"/>
              <p:cNvGrpSpPr>
                <a:grpSpLocks/>
              </p:cNvGrpSpPr>
              <p:nvPr/>
            </p:nvGrpSpPr>
            <p:grpSpPr bwMode="auto">
              <a:xfrm>
                <a:off x="4663" y="1501"/>
                <a:ext cx="71" cy="21"/>
                <a:chOff x="4663" y="1501"/>
                <a:chExt cx="71" cy="21"/>
              </a:xfrm>
            </p:grpSpPr>
            <p:sp>
              <p:nvSpPr>
                <p:cNvPr id="93293" name="Freeform 109"/>
                <p:cNvSpPr>
                  <a:spLocks/>
                </p:cNvSpPr>
                <p:nvPr/>
              </p:nvSpPr>
              <p:spPr bwMode="auto">
                <a:xfrm>
                  <a:off x="4663" y="1501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4" name="Freeform 110"/>
                <p:cNvSpPr>
                  <a:spLocks/>
                </p:cNvSpPr>
                <p:nvPr/>
              </p:nvSpPr>
              <p:spPr bwMode="auto">
                <a:xfrm>
                  <a:off x="4673" y="1509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5" name="Freeform 111"/>
                <p:cNvSpPr>
                  <a:spLocks/>
                </p:cNvSpPr>
                <p:nvPr/>
              </p:nvSpPr>
              <p:spPr bwMode="auto">
                <a:xfrm>
                  <a:off x="4673" y="1521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296" name="Group 112"/>
              <p:cNvGrpSpPr>
                <a:grpSpLocks/>
              </p:cNvGrpSpPr>
              <p:nvPr/>
            </p:nvGrpSpPr>
            <p:grpSpPr bwMode="auto">
              <a:xfrm>
                <a:off x="4745" y="1501"/>
                <a:ext cx="84" cy="23"/>
                <a:chOff x="4745" y="1501"/>
                <a:chExt cx="84" cy="23"/>
              </a:xfrm>
            </p:grpSpPr>
            <p:sp>
              <p:nvSpPr>
                <p:cNvPr id="93297" name="Freeform 113"/>
                <p:cNvSpPr>
                  <a:spLocks/>
                </p:cNvSpPr>
                <p:nvPr/>
              </p:nvSpPr>
              <p:spPr bwMode="auto">
                <a:xfrm>
                  <a:off x="4751" y="1501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8" name="Freeform 114"/>
                <p:cNvSpPr>
                  <a:spLocks/>
                </p:cNvSpPr>
                <p:nvPr/>
              </p:nvSpPr>
              <p:spPr bwMode="auto">
                <a:xfrm>
                  <a:off x="4745" y="1509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299" name="Freeform 115"/>
                <p:cNvSpPr>
                  <a:spLocks/>
                </p:cNvSpPr>
                <p:nvPr/>
              </p:nvSpPr>
              <p:spPr bwMode="auto">
                <a:xfrm>
                  <a:off x="4751" y="1516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00" name="Freeform 116"/>
                <p:cNvSpPr>
                  <a:spLocks/>
                </p:cNvSpPr>
                <p:nvPr/>
              </p:nvSpPr>
              <p:spPr bwMode="auto">
                <a:xfrm>
                  <a:off x="4749" y="1523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01" name="Freeform 117"/>
                <p:cNvSpPr>
                  <a:spLocks/>
                </p:cNvSpPr>
                <p:nvPr/>
              </p:nvSpPr>
              <p:spPr bwMode="auto">
                <a:xfrm>
                  <a:off x="4806" y="150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02" name="Freeform 118"/>
                <p:cNvSpPr>
                  <a:spLocks/>
                </p:cNvSpPr>
                <p:nvPr/>
              </p:nvSpPr>
              <p:spPr bwMode="auto">
                <a:xfrm>
                  <a:off x="4812" y="1519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</p:grpSp>
        <p:sp>
          <p:nvSpPr>
            <p:cNvPr id="93303" name="Freeform 119"/>
            <p:cNvSpPr>
              <a:spLocks/>
            </p:cNvSpPr>
            <p:nvPr/>
          </p:nvSpPr>
          <p:spPr bwMode="auto">
            <a:xfrm>
              <a:off x="4329" y="1078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87" dirty="0">
                <a:latin typeface="Book Antiqua"/>
              </a:endParaRPr>
            </a:p>
          </p:txBody>
        </p:sp>
        <p:grpSp>
          <p:nvGrpSpPr>
            <p:cNvPr id="93304" name="Group 120"/>
            <p:cNvGrpSpPr>
              <a:grpSpLocks/>
            </p:cNvGrpSpPr>
            <p:nvPr/>
          </p:nvGrpSpPr>
          <p:grpSpPr bwMode="auto">
            <a:xfrm>
              <a:off x="4379" y="1119"/>
              <a:ext cx="412" cy="305"/>
              <a:chOff x="4379" y="1119"/>
              <a:chExt cx="412" cy="305"/>
            </a:xfrm>
          </p:grpSpPr>
          <p:sp>
            <p:nvSpPr>
              <p:cNvPr id="93305" name="Freeform 121"/>
              <p:cNvSpPr>
                <a:spLocks/>
              </p:cNvSpPr>
              <p:nvPr/>
            </p:nvSpPr>
            <p:spPr bwMode="auto">
              <a:xfrm>
                <a:off x="4379" y="1119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06" name="Freeform 122"/>
              <p:cNvSpPr>
                <a:spLocks/>
              </p:cNvSpPr>
              <p:nvPr/>
            </p:nvSpPr>
            <p:spPr bwMode="auto">
              <a:xfrm>
                <a:off x="4380" y="1271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07" name="Freeform 123"/>
              <p:cNvSpPr>
                <a:spLocks/>
              </p:cNvSpPr>
              <p:nvPr/>
            </p:nvSpPr>
            <p:spPr bwMode="auto">
              <a:xfrm>
                <a:off x="4381" y="1119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08" name="Freeform 124"/>
              <p:cNvSpPr>
                <a:spLocks/>
              </p:cNvSpPr>
              <p:nvPr/>
            </p:nvSpPr>
            <p:spPr bwMode="auto">
              <a:xfrm>
                <a:off x="4392" y="1129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sp>
          <p:nvSpPr>
            <p:cNvPr id="93309" name="Freeform 125"/>
            <p:cNvSpPr>
              <a:spLocks/>
            </p:cNvSpPr>
            <p:nvPr/>
          </p:nvSpPr>
          <p:spPr bwMode="auto">
            <a:xfrm>
              <a:off x="4753" y="1437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87" dirty="0">
                <a:latin typeface="Book Antiqua"/>
              </a:endParaRPr>
            </a:p>
          </p:txBody>
        </p:sp>
      </p:grpSp>
      <p:grpSp>
        <p:nvGrpSpPr>
          <p:cNvPr id="93310" name="Group 126"/>
          <p:cNvGrpSpPr>
            <a:grpSpLocks/>
          </p:cNvGrpSpPr>
          <p:nvPr/>
        </p:nvGrpSpPr>
        <p:grpSpPr bwMode="auto">
          <a:xfrm>
            <a:off x="1471613" y="5023074"/>
            <a:ext cx="946150" cy="749300"/>
            <a:chOff x="927" y="3426"/>
            <a:chExt cx="596" cy="472"/>
          </a:xfrm>
        </p:grpSpPr>
        <p:grpSp>
          <p:nvGrpSpPr>
            <p:cNvPr id="93311" name="Group 127"/>
            <p:cNvGrpSpPr>
              <a:grpSpLocks/>
            </p:cNvGrpSpPr>
            <p:nvPr/>
          </p:nvGrpSpPr>
          <p:grpSpPr bwMode="auto">
            <a:xfrm>
              <a:off x="927" y="3820"/>
              <a:ext cx="596" cy="78"/>
              <a:chOff x="927" y="3820"/>
              <a:chExt cx="596" cy="78"/>
            </a:xfrm>
          </p:grpSpPr>
          <p:sp>
            <p:nvSpPr>
              <p:cNvPr id="93312" name="Rectangle 128"/>
              <p:cNvSpPr>
                <a:spLocks noChangeArrowheads="1"/>
              </p:cNvSpPr>
              <p:nvPr/>
            </p:nvSpPr>
            <p:spPr bwMode="auto">
              <a:xfrm>
                <a:off x="932" y="3890"/>
                <a:ext cx="586" cy="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13" name="Freeform 129"/>
              <p:cNvSpPr>
                <a:spLocks/>
              </p:cNvSpPr>
              <p:nvPr/>
            </p:nvSpPr>
            <p:spPr bwMode="auto">
              <a:xfrm>
                <a:off x="927" y="3820"/>
                <a:ext cx="596" cy="67"/>
              </a:xfrm>
              <a:custGeom>
                <a:avLst/>
                <a:gdLst>
                  <a:gd name="T0" fmla="*/ 0 w 596"/>
                  <a:gd name="T1" fmla="*/ 66 h 67"/>
                  <a:gd name="T2" fmla="*/ 595 w 596"/>
                  <a:gd name="T3" fmla="*/ 66 h 67"/>
                  <a:gd name="T4" fmla="*/ 561 w 596"/>
                  <a:gd name="T5" fmla="*/ 0 h 67"/>
                  <a:gd name="T6" fmla="*/ 43 w 596"/>
                  <a:gd name="T7" fmla="*/ 0 h 67"/>
                  <a:gd name="T8" fmla="*/ 0 w 596"/>
                  <a:gd name="T9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6" h="67">
                    <a:moveTo>
                      <a:pt x="0" y="66"/>
                    </a:moveTo>
                    <a:lnTo>
                      <a:pt x="595" y="66"/>
                    </a:lnTo>
                    <a:lnTo>
                      <a:pt x="561" y="0"/>
                    </a:lnTo>
                    <a:lnTo>
                      <a:pt x="43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C0C0C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14" name="Freeform 130"/>
              <p:cNvSpPr>
                <a:spLocks/>
              </p:cNvSpPr>
              <p:nvPr/>
            </p:nvSpPr>
            <p:spPr bwMode="auto">
              <a:xfrm>
                <a:off x="945" y="3827"/>
                <a:ext cx="558" cy="53"/>
              </a:xfrm>
              <a:custGeom>
                <a:avLst/>
                <a:gdLst>
                  <a:gd name="T0" fmla="*/ 32 w 558"/>
                  <a:gd name="T1" fmla="*/ 0 h 53"/>
                  <a:gd name="T2" fmla="*/ 0 w 558"/>
                  <a:gd name="T3" fmla="*/ 52 h 53"/>
                  <a:gd name="T4" fmla="*/ 557 w 558"/>
                  <a:gd name="T5" fmla="*/ 52 h 53"/>
                  <a:gd name="T6" fmla="*/ 532 w 558"/>
                  <a:gd name="T7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8" h="53">
                    <a:moveTo>
                      <a:pt x="32" y="0"/>
                    </a:moveTo>
                    <a:lnTo>
                      <a:pt x="0" y="52"/>
                    </a:lnTo>
                    <a:lnTo>
                      <a:pt x="557" y="52"/>
                    </a:lnTo>
                    <a:lnTo>
                      <a:pt x="532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grpSp>
          <p:nvGrpSpPr>
            <p:cNvPr id="93315" name="Group 131"/>
            <p:cNvGrpSpPr>
              <a:grpSpLocks/>
            </p:cNvGrpSpPr>
            <p:nvPr/>
          </p:nvGrpSpPr>
          <p:grpSpPr bwMode="auto">
            <a:xfrm>
              <a:off x="993" y="3827"/>
              <a:ext cx="469" cy="14"/>
              <a:chOff x="993" y="3827"/>
              <a:chExt cx="469" cy="14"/>
            </a:xfrm>
          </p:grpSpPr>
          <p:sp>
            <p:nvSpPr>
              <p:cNvPr id="93316" name="Freeform 132"/>
              <p:cNvSpPr>
                <a:spLocks/>
              </p:cNvSpPr>
              <p:nvPr/>
            </p:nvSpPr>
            <p:spPr bwMode="auto">
              <a:xfrm>
                <a:off x="993" y="3827"/>
                <a:ext cx="19" cy="10"/>
              </a:xfrm>
              <a:custGeom>
                <a:avLst/>
                <a:gdLst>
                  <a:gd name="T0" fmla="*/ 5 w 19"/>
                  <a:gd name="T1" fmla="*/ 0 h 10"/>
                  <a:gd name="T2" fmla="*/ 18 w 19"/>
                  <a:gd name="T3" fmla="*/ 0 h 10"/>
                  <a:gd name="T4" fmla="*/ 14 w 19"/>
                  <a:gd name="T5" fmla="*/ 9 h 10"/>
                  <a:gd name="T6" fmla="*/ 0 w 19"/>
                  <a:gd name="T7" fmla="*/ 9 h 10"/>
                  <a:gd name="T8" fmla="*/ 5 w 19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0">
                    <a:moveTo>
                      <a:pt x="5" y="0"/>
                    </a:moveTo>
                    <a:lnTo>
                      <a:pt x="18" y="0"/>
                    </a:lnTo>
                    <a:lnTo>
                      <a:pt x="14" y="9"/>
                    </a:lnTo>
                    <a:lnTo>
                      <a:pt x="0" y="9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17" name="Freeform 133"/>
              <p:cNvSpPr>
                <a:spLocks/>
              </p:cNvSpPr>
              <p:nvPr/>
            </p:nvSpPr>
            <p:spPr bwMode="auto">
              <a:xfrm>
                <a:off x="1038" y="3827"/>
                <a:ext cx="75" cy="9"/>
              </a:xfrm>
              <a:custGeom>
                <a:avLst/>
                <a:gdLst>
                  <a:gd name="T0" fmla="*/ 3 w 75"/>
                  <a:gd name="T1" fmla="*/ 0 h 9"/>
                  <a:gd name="T2" fmla="*/ 74 w 75"/>
                  <a:gd name="T3" fmla="*/ 0 h 9"/>
                  <a:gd name="T4" fmla="*/ 71 w 75"/>
                  <a:gd name="T5" fmla="*/ 8 h 9"/>
                  <a:gd name="T6" fmla="*/ 0 w 75"/>
                  <a:gd name="T7" fmla="*/ 8 h 9"/>
                  <a:gd name="T8" fmla="*/ 3 w 7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9">
                    <a:moveTo>
                      <a:pt x="3" y="0"/>
                    </a:moveTo>
                    <a:lnTo>
                      <a:pt x="74" y="0"/>
                    </a:lnTo>
                    <a:lnTo>
                      <a:pt x="71" y="8"/>
                    </a:lnTo>
                    <a:lnTo>
                      <a:pt x="0" y="8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18" name="Freeform 134"/>
              <p:cNvSpPr>
                <a:spLocks/>
              </p:cNvSpPr>
              <p:nvPr/>
            </p:nvSpPr>
            <p:spPr bwMode="auto">
              <a:xfrm>
                <a:off x="1133" y="3827"/>
                <a:ext cx="72" cy="10"/>
              </a:xfrm>
              <a:custGeom>
                <a:avLst/>
                <a:gdLst>
                  <a:gd name="T0" fmla="*/ 2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2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2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19" name="Freeform 135"/>
              <p:cNvSpPr>
                <a:spLocks/>
              </p:cNvSpPr>
              <p:nvPr/>
            </p:nvSpPr>
            <p:spPr bwMode="auto">
              <a:xfrm>
                <a:off x="1218" y="3827"/>
                <a:ext cx="72" cy="10"/>
              </a:xfrm>
              <a:custGeom>
                <a:avLst/>
                <a:gdLst>
                  <a:gd name="T0" fmla="*/ 0 w 72"/>
                  <a:gd name="T1" fmla="*/ 0 h 10"/>
                  <a:gd name="T2" fmla="*/ 71 w 72"/>
                  <a:gd name="T3" fmla="*/ 0 h 10"/>
                  <a:gd name="T4" fmla="*/ 71 w 72"/>
                  <a:gd name="T5" fmla="*/ 9 h 10"/>
                  <a:gd name="T6" fmla="*/ 0 w 72"/>
                  <a:gd name="T7" fmla="*/ 9 h 10"/>
                  <a:gd name="T8" fmla="*/ 0 w 72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">
                    <a:moveTo>
                      <a:pt x="0" y="0"/>
                    </a:moveTo>
                    <a:lnTo>
                      <a:pt x="71" y="0"/>
                    </a:lnTo>
                    <a:lnTo>
                      <a:pt x="71" y="9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20" name="Freeform 136"/>
              <p:cNvSpPr>
                <a:spLocks/>
              </p:cNvSpPr>
              <p:nvPr/>
            </p:nvSpPr>
            <p:spPr bwMode="auto">
              <a:xfrm>
                <a:off x="1305" y="3827"/>
                <a:ext cx="64" cy="11"/>
              </a:xfrm>
              <a:custGeom>
                <a:avLst/>
                <a:gdLst>
                  <a:gd name="T0" fmla="*/ 0 w 64"/>
                  <a:gd name="T1" fmla="*/ 0 h 11"/>
                  <a:gd name="T2" fmla="*/ 61 w 64"/>
                  <a:gd name="T3" fmla="*/ 0 h 11"/>
                  <a:gd name="T4" fmla="*/ 63 w 64"/>
                  <a:gd name="T5" fmla="*/ 10 h 11"/>
                  <a:gd name="T6" fmla="*/ 0 w 64"/>
                  <a:gd name="T7" fmla="*/ 10 h 11"/>
                  <a:gd name="T8" fmla="*/ 0 w 64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11">
                    <a:moveTo>
                      <a:pt x="0" y="0"/>
                    </a:moveTo>
                    <a:lnTo>
                      <a:pt x="61" y="0"/>
                    </a:lnTo>
                    <a:lnTo>
                      <a:pt x="63" y="10"/>
                    </a:lnTo>
                    <a:lnTo>
                      <a:pt x="0" y="1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21" name="Freeform 137"/>
              <p:cNvSpPr>
                <a:spLocks/>
              </p:cNvSpPr>
              <p:nvPr/>
            </p:nvSpPr>
            <p:spPr bwMode="auto">
              <a:xfrm>
                <a:off x="1383" y="3832"/>
                <a:ext cx="79" cy="9"/>
              </a:xfrm>
              <a:custGeom>
                <a:avLst/>
                <a:gdLst>
                  <a:gd name="T0" fmla="*/ 0 w 79"/>
                  <a:gd name="T1" fmla="*/ 0 h 9"/>
                  <a:gd name="T2" fmla="*/ 71 w 79"/>
                  <a:gd name="T3" fmla="*/ 0 h 9"/>
                  <a:gd name="T4" fmla="*/ 78 w 79"/>
                  <a:gd name="T5" fmla="*/ 8 h 9"/>
                  <a:gd name="T6" fmla="*/ 3 w 79"/>
                  <a:gd name="T7" fmla="*/ 8 h 9"/>
                  <a:gd name="T8" fmla="*/ 0 w 79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9">
                    <a:moveTo>
                      <a:pt x="0" y="0"/>
                    </a:moveTo>
                    <a:lnTo>
                      <a:pt x="71" y="0"/>
                    </a:lnTo>
                    <a:lnTo>
                      <a:pt x="78" y="8"/>
                    </a:lnTo>
                    <a:lnTo>
                      <a:pt x="3" y="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grpSp>
          <p:nvGrpSpPr>
            <p:cNvPr id="93322" name="Group 138"/>
            <p:cNvGrpSpPr>
              <a:grpSpLocks/>
            </p:cNvGrpSpPr>
            <p:nvPr/>
          </p:nvGrpSpPr>
          <p:grpSpPr bwMode="auto">
            <a:xfrm>
              <a:off x="975" y="3844"/>
              <a:ext cx="494" cy="28"/>
              <a:chOff x="975" y="3844"/>
              <a:chExt cx="494" cy="28"/>
            </a:xfrm>
          </p:grpSpPr>
          <p:grpSp>
            <p:nvGrpSpPr>
              <p:cNvPr id="93323" name="Group 139"/>
              <p:cNvGrpSpPr>
                <a:grpSpLocks/>
              </p:cNvGrpSpPr>
              <p:nvPr/>
            </p:nvGrpSpPr>
            <p:grpSpPr bwMode="auto">
              <a:xfrm>
                <a:off x="1017" y="3845"/>
                <a:ext cx="245" cy="25"/>
                <a:chOff x="1017" y="3845"/>
                <a:chExt cx="245" cy="25"/>
              </a:xfrm>
            </p:grpSpPr>
            <p:sp>
              <p:nvSpPr>
                <p:cNvPr id="93324" name="Freeform 140"/>
                <p:cNvSpPr>
                  <a:spLocks/>
                </p:cNvSpPr>
                <p:nvPr/>
              </p:nvSpPr>
              <p:spPr bwMode="auto">
                <a:xfrm>
                  <a:off x="1017" y="3845"/>
                  <a:ext cx="231" cy="1"/>
                </a:xfrm>
                <a:custGeom>
                  <a:avLst/>
                  <a:gdLst>
                    <a:gd name="T0" fmla="*/ 0 w 231"/>
                    <a:gd name="T1" fmla="*/ 0 h 1"/>
                    <a:gd name="T2" fmla="*/ 230 w 23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1" h="1">
                      <a:moveTo>
                        <a:pt x="0" y="0"/>
                      </a:moveTo>
                      <a:lnTo>
                        <a:pt x="23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25" name="Freeform 141"/>
                <p:cNvSpPr>
                  <a:spLocks/>
                </p:cNvSpPr>
                <p:nvPr/>
              </p:nvSpPr>
              <p:spPr bwMode="auto">
                <a:xfrm>
                  <a:off x="1026" y="3853"/>
                  <a:ext cx="236" cy="1"/>
                </a:xfrm>
                <a:custGeom>
                  <a:avLst/>
                  <a:gdLst>
                    <a:gd name="T0" fmla="*/ 0 w 236"/>
                    <a:gd name="T1" fmla="*/ 0 h 1"/>
                    <a:gd name="T2" fmla="*/ 235 w 23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6" h="1">
                      <a:moveTo>
                        <a:pt x="0" y="0"/>
                      </a:moveTo>
                      <a:lnTo>
                        <a:pt x="23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26" name="Freeform 142"/>
                <p:cNvSpPr>
                  <a:spLocks/>
                </p:cNvSpPr>
                <p:nvPr/>
              </p:nvSpPr>
              <p:spPr bwMode="auto">
                <a:xfrm>
                  <a:off x="1030" y="3860"/>
                  <a:ext cx="205" cy="1"/>
                </a:xfrm>
                <a:custGeom>
                  <a:avLst/>
                  <a:gdLst>
                    <a:gd name="T0" fmla="*/ 0 w 205"/>
                    <a:gd name="T1" fmla="*/ 0 h 1"/>
                    <a:gd name="T2" fmla="*/ 204 w 20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05" h="1">
                      <a:moveTo>
                        <a:pt x="0" y="0"/>
                      </a:moveTo>
                      <a:lnTo>
                        <a:pt x="204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27" name="Freeform 143"/>
                <p:cNvSpPr>
                  <a:spLocks/>
                </p:cNvSpPr>
                <p:nvPr/>
              </p:nvSpPr>
              <p:spPr bwMode="auto">
                <a:xfrm>
                  <a:off x="1034" y="3869"/>
                  <a:ext cx="29" cy="1"/>
                </a:xfrm>
                <a:custGeom>
                  <a:avLst/>
                  <a:gdLst>
                    <a:gd name="T0" fmla="*/ 0 w 29"/>
                    <a:gd name="T1" fmla="*/ 0 h 1"/>
                    <a:gd name="T2" fmla="*/ 28 w 2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9" h="1">
                      <a:moveTo>
                        <a:pt x="0" y="0"/>
                      </a:moveTo>
                      <a:lnTo>
                        <a:pt x="2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328" name="Group 144"/>
              <p:cNvGrpSpPr>
                <a:grpSpLocks/>
              </p:cNvGrpSpPr>
              <p:nvPr/>
            </p:nvGrpSpPr>
            <p:grpSpPr bwMode="auto">
              <a:xfrm>
                <a:off x="975" y="3849"/>
                <a:ext cx="41" cy="16"/>
                <a:chOff x="975" y="3849"/>
                <a:chExt cx="41" cy="16"/>
              </a:xfrm>
            </p:grpSpPr>
            <p:sp>
              <p:nvSpPr>
                <p:cNvPr id="93329" name="Freeform 145"/>
                <p:cNvSpPr>
                  <a:spLocks/>
                </p:cNvSpPr>
                <p:nvPr/>
              </p:nvSpPr>
              <p:spPr bwMode="auto">
                <a:xfrm>
                  <a:off x="985" y="384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0" name="Freeform 146"/>
                <p:cNvSpPr>
                  <a:spLocks/>
                </p:cNvSpPr>
                <p:nvPr/>
              </p:nvSpPr>
              <p:spPr bwMode="auto">
                <a:xfrm>
                  <a:off x="981" y="3856"/>
                  <a:ext cx="23" cy="1"/>
                </a:xfrm>
                <a:custGeom>
                  <a:avLst/>
                  <a:gdLst>
                    <a:gd name="T0" fmla="*/ 0 w 23"/>
                    <a:gd name="T1" fmla="*/ 0 h 1"/>
                    <a:gd name="T2" fmla="*/ 22 w 2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3" h="1">
                      <a:moveTo>
                        <a:pt x="0" y="0"/>
                      </a:moveTo>
                      <a:lnTo>
                        <a:pt x="2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1" name="Freeform 147"/>
                <p:cNvSpPr>
                  <a:spLocks/>
                </p:cNvSpPr>
                <p:nvPr/>
              </p:nvSpPr>
              <p:spPr bwMode="auto">
                <a:xfrm>
                  <a:off x="975" y="3864"/>
                  <a:ext cx="41" cy="1"/>
                </a:xfrm>
                <a:custGeom>
                  <a:avLst/>
                  <a:gdLst>
                    <a:gd name="T0" fmla="*/ 0 w 41"/>
                    <a:gd name="T1" fmla="*/ 0 h 1"/>
                    <a:gd name="T2" fmla="*/ 40 w 4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" h="1">
                      <a:moveTo>
                        <a:pt x="0" y="0"/>
                      </a:moveTo>
                      <a:lnTo>
                        <a:pt x="4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332" name="Group 148"/>
              <p:cNvGrpSpPr>
                <a:grpSpLocks/>
              </p:cNvGrpSpPr>
              <p:nvPr/>
            </p:nvGrpSpPr>
            <p:grpSpPr bwMode="auto">
              <a:xfrm>
                <a:off x="1070" y="3844"/>
                <a:ext cx="224" cy="26"/>
                <a:chOff x="1070" y="3844"/>
                <a:chExt cx="224" cy="26"/>
              </a:xfrm>
            </p:grpSpPr>
            <p:sp>
              <p:nvSpPr>
                <p:cNvPr id="93333" name="Freeform 149"/>
                <p:cNvSpPr>
                  <a:spLocks/>
                </p:cNvSpPr>
                <p:nvPr/>
              </p:nvSpPr>
              <p:spPr bwMode="auto">
                <a:xfrm>
                  <a:off x="1070" y="3869"/>
                  <a:ext cx="139" cy="1"/>
                </a:xfrm>
                <a:custGeom>
                  <a:avLst/>
                  <a:gdLst>
                    <a:gd name="T0" fmla="*/ 0 w 139"/>
                    <a:gd name="T1" fmla="*/ 0 h 1"/>
                    <a:gd name="T2" fmla="*/ 138 w 13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39" h="1">
                      <a:moveTo>
                        <a:pt x="0" y="0"/>
                      </a:moveTo>
                      <a:lnTo>
                        <a:pt x="13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4" name="Freeform 150"/>
                <p:cNvSpPr>
                  <a:spLocks/>
                </p:cNvSpPr>
                <p:nvPr/>
              </p:nvSpPr>
              <p:spPr bwMode="auto">
                <a:xfrm>
                  <a:off x="1259" y="3844"/>
                  <a:ext cx="33" cy="1"/>
                </a:xfrm>
                <a:custGeom>
                  <a:avLst/>
                  <a:gdLst>
                    <a:gd name="T0" fmla="*/ 0 w 33"/>
                    <a:gd name="T1" fmla="*/ 0 h 1"/>
                    <a:gd name="T2" fmla="*/ 32 w 3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3" h="1">
                      <a:moveTo>
                        <a:pt x="0" y="0"/>
                      </a:moveTo>
                      <a:lnTo>
                        <a:pt x="3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5" name="Freeform 151"/>
                <p:cNvSpPr>
                  <a:spLocks/>
                </p:cNvSpPr>
                <p:nvPr/>
              </p:nvSpPr>
              <p:spPr bwMode="auto">
                <a:xfrm>
                  <a:off x="1268" y="3853"/>
                  <a:ext cx="26" cy="1"/>
                </a:xfrm>
                <a:custGeom>
                  <a:avLst/>
                  <a:gdLst>
                    <a:gd name="T0" fmla="*/ 0 w 26"/>
                    <a:gd name="T1" fmla="*/ 0 h 1"/>
                    <a:gd name="T2" fmla="*/ 25 w 26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6" h="1">
                      <a:moveTo>
                        <a:pt x="0" y="0"/>
                      </a:moveTo>
                      <a:lnTo>
                        <a:pt x="25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6" name="Freeform 152"/>
                <p:cNvSpPr>
                  <a:spLocks/>
                </p:cNvSpPr>
                <p:nvPr/>
              </p:nvSpPr>
              <p:spPr bwMode="auto">
                <a:xfrm>
                  <a:off x="1250" y="3861"/>
                  <a:ext cx="44" cy="1"/>
                </a:xfrm>
                <a:custGeom>
                  <a:avLst/>
                  <a:gdLst>
                    <a:gd name="T0" fmla="*/ 0 w 44"/>
                    <a:gd name="T1" fmla="*/ 0 h 1"/>
                    <a:gd name="T2" fmla="*/ 43 w 4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4" h="1">
                      <a:moveTo>
                        <a:pt x="0" y="0"/>
                      </a:moveTo>
                      <a:lnTo>
                        <a:pt x="4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7" name="Freeform 153"/>
                <p:cNvSpPr>
                  <a:spLocks/>
                </p:cNvSpPr>
                <p:nvPr/>
              </p:nvSpPr>
              <p:spPr bwMode="auto">
                <a:xfrm>
                  <a:off x="1214" y="3869"/>
                  <a:ext cx="24" cy="1"/>
                </a:xfrm>
                <a:custGeom>
                  <a:avLst/>
                  <a:gdLst>
                    <a:gd name="T0" fmla="*/ 0 w 24"/>
                    <a:gd name="T1" fmla="*/ 0 h 1"/>
                    <a:gd name="T2" fmla="*/ 23 w 24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24" h="1">
                      <a:moveTo>
                        <a:pt x="0" y="0"/>
                      </a:moveTo>
                      <a:lnTo>
                        <a:pt x="23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38" name="Freeform 154"/>
                <p:cNvSpPr>
                  <a:spLocks/>
                </p:cNvSpPr>
                <p:nvPr/>
              </p:nvSpPr>
              <p:spPr bwMode="auto">
                <a:xfrm>
                  <a:off x="1243" y="3869"/>
                  <a:ext cx="49" cy="1"/>
                </a:xfrm>
                <a:custGeom>
                  <a:avLst/>
                  <a:gdLst>
                    <a:gd name="T0" fmla="*/ 0 w 49"/>
                    <a:gd name="T1" fmla="*/ 0 h 1"/>
                    <a:gd name="T2" fmla="*/ 48 w 49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9" h="1">
                      <a:moveTo>
                        <a:pt x="0" y="0"/>
                      </a:moveTo>
                      <a:lnTo>
                        <a:pt x="48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339" name="Group 155"/>
              <p:cNvGrpSpPr>
                <a:grpSpLocks/>
              </p:cNvGrpSpPr>
              <p:nvPr/>
            </p:nvGrpSpPr>
            <p:grpSpPr bwMode="auto">
              <a:xfrm>
                <a:off x="1303" y="3849"/>
                <a:ext cx="71" cy="21"/>
                <a:chOff x="1303" y="3849"/>
                <a:chExt cx="71" cy="21"/>
              </a:xfrm>
            </p:grpSpPr>
            <p:sp>
              <p:nvSpPr>
                <p:cNvPr id="93340" name="Freeform 156"/>
                <p:cNvSpPr>
                  <a:spLocks/>
                </p:cNvSpPr>
                <p:nvPr/>
              </p:nvSpPr>
              <p:spPr bwMode="auto">
                <a:xfrm>
                  <a:off x="1303" y="3849"/>
                  <a:ext cx="67" cy="1"/>
                </a:xfrm>
                <a:custGeom>
                  <a:avLst/>
                  <a:gdLst>
                    <a:gd name="T0" fmla="*/ 0 w 67"/>
                    <a:gd name="T1" fmla="*/ 0 h 1"/>
                    <a:gd name="T2" fmla="*/ 66 w 6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7" h="1">
                      <a:moveTo>
                        <a:pt x="0" y="0"/>
                      </a:moveTo>
                      <a:lnTo>
                        <a:pt x="6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1" name="Freeform 157"/>
                <p:cNvSpPr>
                  <a:spLocks/>
                </p:cNvSpPr>
                <p:nvPr/>
              </p:nvSpPr>
              <p:spPr bwMode="auto">
                <a:xfrm>
                  <a:off x="1313" y="3857"/>
                  <a:ext cx="58" cy="1"/>
                </a:xfrm>
                <a:custGeom>
                  <a:avLst/>
                  <a:gdLst>
                    <a:gd name="T0" fmla="*/ 0 w 58"/>
                    <a:gd name="T1" fmla="*/ 0 h 1"/>
                    <a:gd name="T2" fmla="*/ 57 w 5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" h="1">
                      <a:moveTo>
                        <a:pt x="0" y="0"/>
                      </a:moveTo>
                      <a:lnTo>
                        <a:pt x="5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2" name="Freeform 158"/>
                <p:cNvSpPr>
                  <a:spLocks/>
                </p:cNvSpPr>
                <p:nvPr/>
              </p:nvSpPr>
              <p:spPr bwMode="auto">
                <a:xfrm>
                  <a:off x="1313" y="3869"/>
                  <a:ext cx="61" cy="1"/>
                </a:xfrm>
                <a:custGeom>
                  <a:avLst/>
                  <a:gdLst>
                    <a:gd name="T0" fmla="*/ 0 w 61"/>
                    <a:gd name="T1" fmla="*/ 0 h 1"/>
                    <a:gd name="T2" fmla="*/ 60 w 61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1" h="1">
                      <a:moveTo>
                        <a:pt x="0" y="0"/>
                      </a:moveTo>
                      <a:lnTo>
                        <a:pt x="6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  <p:grpSp>
            <p:nvGrpSpPr>
              <p:cNvPr id="93343" name="Group 159"/>
              <p:cNvGrpSpPr>
                <a:grpSpLocks/>
              </p:cNvGrpSpPr>
              <p:nvPr/>
            </p:nvGrpSpPr>
            <p:grpSpPr bwMode="auto">
              <a:xfrm>
                <a:off x="1385" y="3849"/>
                <a:ext cx="84" cy="23"/>
                <a:chOff x="1385" y="3849"/>
                <a:chExt cx="84" cy="23"/>
              </a:xfrm>
            </p:grpSpPr>
            <p:sp>
              <p:nvSpPr>
                <p:cNvPr id="93344" name="Freeform 160"/>
                <p:cNvSpPr>
                  <a:spLocks/>
                </p:cNvSpPr>
                <p:nvPr/>
              </p:nvSpPr>
              <p:spPr bwMode="auto">
                <a:xfrm>
                  <a:off x="1391" y="3849"/>
                  <a:ext cx="63" cy="1"/>
                </a:xfrm>
                <a:custGeom>
                  <a:avLst/>
                  <a:gdLst>
                    <a:gd name="T0" fmla="*/ 0 w 63"/>
                    <a:gd name="T1" fmla="*/ 0 h 1"/>
                    <a:gd name="T2" fmla="*/ 62 w 63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" h="1">
                      <a:moveTo>
                        <a:pt x="0" y="0"/>
                      </a:moveTo>
                      <a:lnTo>
                        <a:pt x="62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5" name="Freeform 161"/>
                <p:cNvSpPr>
                  <a:spLocks/>
                </p:cNvSpPr>
                <p:nvPr/>
              </p:nvSpPr>
              <p:spPr bwMode="auto">
                <a:xfrm>
                  <a:off x="1385" y="3857"/>
                  <a:ext cx="52" cy="1"/>
                </a:xfrm>
                <a:custGeom>
                  <a:avLst/>
                  <a:gdLst>
                    <a:gd name="T0" fmla="*/ 0 w 52"/>
                    <a:gd name="T1" fmla="*/ 0 h 1"/>
                    <a:gd name="T2" fmla="*/ 51 w 52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2" h="1">
                      <a:moveTo>
                        <a:pt x="0" y="0"/>
                      </a:moveTo>
                      <a:lnTo>
                        <a:pt x="51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6" name="Freeform 162"/>
                <p:cNvSpPr>
                  <a:spLocks/>
                </p:cNvSpPr>
                <p:nvPr/>
              </p:nvSpPr>
              <p:spPr bwMode="auto">
                <a:xfrm>
                  <a:off x="1391" y="3864"/>
                  <a:ext cx="48" cy="1"/>
                </a:xfrm>
                <a:custGeom>
                  <a:avLst/>
                  <a:gdLst>
                    <a:gd name="T0" fmla="*/ 0 w 48"/>
                    <a:gd name="T1" fmla="*/ 0 h 1"/>
                    <a:gd name="T2" fmla="*/ 47 w 48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8" h="1">
                      <a:moveTo>
                        <a:pt x="0" y="0"/>
                      </a:moveTo>
                      <a:lnTo>
                        <a:pt x="47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7" name="Freeform 163"/>
                <p:cNvSpPr>
                  <a:spLocks/>
                </p:cNvSpPr>
                <p:nvPr/>
              </p:nvSpPr>
              <p:spPr bwMode="auto">
                <a:xfrm>
                  <a:off x="1389" y="3871"/>
                  <a:ext cx="60" cy="1"/>
                </a:xfrm>
                <a:custGeom>
                  <a:avLst/>
                  <a:gdLst>
                    <a:gd name="T0" fmla="*/ 0 w 60"/>
                    <a:gd name="T1" fmla="*/ 0 h 1"/>
                    <a:gd name="T2" fmla="*/ 59 w 60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0" h="1">
                      <a:moveTo>
                        <a:pt x="0" y="0"/>
                      </a:moveTo>
                      <a:lnTo>
                        <a:pt x="59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8" name="Freeform 164"/>
                <p:cNvSpPr>
                  <a:spLocks/>
                </p:cNvSpPr>
                <p:nvPr/>
              </p:nvSpPr>
              <p:spPr bwMode="auto">
                <a:xfrm>
                  <a:off x="1446" y="385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  <p:sp>
              <p:nvSpPr>
                <p:cNvPr id="93349" name="Freeform 165"/>
                <p:cNvSpPr>
                  <a:spLocks/>
                </p:cNvSpPr>
                <p:nvPr/>
              </p:nvSpPr>
              <p:spPr bwMode="auto">
                <a:xfrm>
                  <a:off x="1452" y="3867"/>
                  <a:ext cx="17" cy="1"/>
                </a:xfrm>
                <a:custGeom>
                  <a:avLst/>
                  <a:gdLst>
                    <a:gd name="T0" fmla="*/ 0 w 17"/>
                    <a:gd name="T1" fmla="*/ 0 h 1"/>
                    <a:gd name="T2" fmla="*/ 16 w 17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7" h="1">
                      <a:moveTo>
                        <a:pt x="0" y="0"/>
                      </a:moveTo>
                      <a:lnTo>
                        <a:pt x="16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00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87" dirty="0">
                    <a:latin typeface="Book Antiqua"/>
                  </a:endParaRPr>
                </a:p>
              </p:txBody>
            </p:sp>
          </p:grpSp>
        </p:grpSp>
        <p:sp>
          <p:nvSpPr>
            <p:cNvPr id="93350" name="Freeform 166"/>
            <p:cNvSpPr>
              <a:spLocks/>
            </p:cNvSpPr>
            <p:nvPr/>
          </p:nvSpPr>
          <p:spPr bwMode="auto">
            <a:xfrm>
              <a:off x="969" y="3426"/>
              <a:ext cx="512" cy="389"/>
            </a:xfrm>
            <a:custGeom>
              <a:avLst/>
              <a:gdLst>
                <a:gd name="T0" fmla="*/ 0 w 512"/>
                <a:gd name="T1" fmla="*/ 19 h 389"/>
                <a:gd name="T2" fmla="*/ 0 w 512"/>
                <a:gd name="T3" fmla="*/ 365 h 389"/>
                <a:gd name="T4" fmla="*/ 0 w 512"/>
                <a:gd name="T5" fmla="*/ 368 h 389"/>
                <a:gd name="T6" fmla="*/ 1 w 512"/>
                <a:gd name="T7" fmla="*/ 371 h 389"/>
                <a:gd name="T8" fmla="*/ 2 w 512"/>
                <a:gd name="T9" fmla="*/ 373 h 389"/>
                <a:gd name="T10" fmla="*/ 3 w 512"/>
                <a:gd name="T11" fmla="*/ 375 h 389"/>
                <a:gd name="T12" fmla="*/ 5 w 512"/>
                <a:gd name="T13" fmla="*/ 377 h 389"/>
                <a:gd name="T14" fmla="*/ 7 w 512"/>
                <a:gd name="T15" fmla="*/ 378 h 389"/>
                <a:gd name="T16" fmla="*/ 9 w 512"/>
                <a:gd name="T17" fmla="*/ 379 h 389"/>
                <a:gd name="T18" fmla="*/ 11 w 512"/>
                <a:gd name="T19" fmla="*/ 380 h 389"/>
                <a:gd name="T20" fmla="*/ 120 w 512"/>
                <a:gd name="T21" fmla="*/ 386 h 389"/>
                <a:gd name="T22" fmla="*/ 255 w 512"/>
                <a:gd name="T23" fmla="*/ 388 h 389"/>
                <a:gd name="T24" fmla="*/ 381 w 512"/>
                <a:gd name="T25" fmla="*/ 386 h 389"/>
                <a:gd name="T26" fmla="*/ 498 w 512"/>
                <a:gd name="T27" fmla="*/ 380 h 389"/>
                <a:gd name="T28" fmla="*/ 502 w 512"/>
                <a:gd name="T29" fmla="*/ 379 h 389"/>
                <a:gd name="T30" fmla="*/ 505 w 512"/>
                <a:gd name="T31" fmla="*/ 378 h 389"/>
                <a:gd name="T32" fmla="*/ 508 w 512"/>
                <a:gd name="T33" fmla="*/ 376 h 389"/>
                <a:gd name="T34" fmla="*/ 510 w 512"/>
                <a:gd name="T35" fmla="*/ 373 h 389"/>
                <a:gd name="T36" fmla="*/ 511 w 512"/>
                <a:gd name="T37" fmla="*/ 369 h 389"/>
                <a:gd name="T38" fmla="*/ 511 w 512"/>
                <a:gd name="T39" fmla="*/ 366 h 389"/>
                <a:gd name="T40" fmla="*/ 511 w 512"/>
                <a:gd name="T41" fmla="*/ 363 h 389"/>
                <a:gd name="T42" fmla="*/ 511 w 512"/>
                <a:gd name="T43" fmla="*/ 19 h 389"/>
                <a:gd name="T44" fmla="*/ 511 w 512"/>
                <a:gd name="T45" fmla="*/ 16 h 389"/>
                <a:gd name="T46" fmla="*/ 509 w 512"/>
                <a:gd name="T47" fmla="*/ 12 h 389"/>
                <a:gd name="T48" fmla="*/ 507 w 512"/>
                <a:gd name="T49" fmla="*/ 9 h 389"/>
                <a:gd name="T50" fmla="*/ 504 w 512"/>
                <a:gd name="T51" fmla="*/ 7 h 389"/>
                <a:gd name="T52" fmla="*/ 500 w 512"/>
                <a:gd name="T53" fmla="*/ 6 h 389"/>
                <a:gd name="T54" fmla="*/ 497 w 512"/>
                <a:gd name="T55" fmla="*/ 6 h 389"/>
                <a:gd name="T56" fmla="*/ 378 w 512"/>
                <a:gd name="T57" fmla="*/ 1 h 389"/>
                <a:gd name="T58" fmla="*/ 255 w 512"/>
                <a:gd name="T59" fmla="*/ 0 h 389"/>
                <a:gd name="T60" fmla="*/ 132 w 512"/>
                <a:gd name="T61" fmla="*/ 2 h 389"/>
                <a:gd name="T62" fmla="*/ 16 w 512"/>
                <a:gd name="T63" fmla="*/ 6 h 389"/>
                <a:gd name="T64" fmla="*/ 13 w 512"/>
                <a:gd name="T65" fmla="*/ 6 h 389"/>
                <a:gd name="T66" fmla="*/ 10 w 512"/>
                <a:gd name="T67" fmla="*/ 6 h 389"/>
                <a:gd name="T68" fmla="*/ 7 w 512"/>
                <a:gd name="T69" fmla="*/ 7 h 389"/>
                <a:gd name="T70" fmla="*/ 4 w 512"/>
                <a:gd name="T71" fmla="*/ 9 h 389"/>
                <a:gd name="T72" fmla="*/ 3 w 512"/>
                <a:gd name="T73" fmla="*/ 11 h 389"/>
                <a:gd name="T74" fmla="*/ 1 w 512"/>
                <a:gd name="T75" fmla="*/ 14 h 389"/>
                <a:gd name="T76" fmla="*/ 0 w 512"/>
                <a:gd name="T77" fmla="*/ 16 h 389"/>
                <a:gd name="T78" fmla="*/ 0 w 512"/>
                <a:gd name="T79" fmla="*/ 1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389">
                  <a:moveTo>
                    <a:pt x="0" y="19"/>
                  </a:moveTo>
                  <a:lnTo>
                    <a:pt x="0" y="365"/>
                  </a:lnTo>
                  <a:lnTo>
                    <a:pt x="0" y="368"/>
                  </a:lnTo>
                  <a:lnTo>
                    <a:pt x="1" y="371"/>
                  </a:lnTo>
                  <a:lnTo>
                    <a:pt x="2" y="373"/>
                  </a:lnTo>
                  <a:lnTo>
                    <a:pt x="3" y="375"/>
                  </a:lnTo>
                  <a:lnTo>
                    <a:pt x="5" y="377"/>
                  </a:lnTo>
                  <a:lnTo>
                    <a:pt x="7" y="378"/>
                  </a:lnTo>
                  <a:lnTo>
                    <a:pt x="9" y="379"/>
                  </a:lnTo>
                  <a:lnTo>
                    <a:pt x="11" y="380"/>
                  </a:lnTo>
                  <a:lnTo>
                    <a:pt x="120" y="386"/>
                  </a:lnTo>
                  <a:lnTo>
                    <a:pt x="255" y="388"/>
                  </a:lnTo>
                  <a:lnTo>
                    <a:pt x="381" y="386"/>
                  </a:lnTo>
                  <a:lnTo>
                    <a:pt x="498" y="380"/>
                  </a:lnTo>
                  <a:lnTo>
                    <a:pt x="502" y="379"/>
                  </a:lnTo>
                  <a:lnTo>
                    <a:pt x="505" y="378"/>
                  </a:lnTo>
                  <a:lnTo>
                    <a:pt x="508" y="376"/>
                  </a:lnTo>
                  <a:lnTo>
                    <a:pt x="510" y="373"/>
                  </a:lnTo>
                  <a:lnTo>
                    <a:pt x="511" y="369"/>
                  </a:lnTo>
                  <a:lnTo>
                    <a:pt x="511" y="366"/>
                  </a:lnTo>
                  <a:lnTo>
                    <a:pt x="511" y="363"/>
                  </a:lnTo>
                  <a:lnTo>
                    <a:pt x="511" y="19"/>
                  </a:lnTo>
                  <a:lnTo>
                    <a:pt x="511" y="16"/>
                  </a:lnTo>
                  <a:lnTo>
                    <a:pt x="509" y="12"/>
                  </a:lnTo>
                  <a:lnTo>
                    <a:pt x="507" y="9"/>
                  </a:lnTo>
                  <a:lnTo>
                    <a:pt x="504" y="7"/>
                  </a:lnTo>
                  <a:lnTo>
                    <a:pt x="500" y="6"/>
                  </a:lnTo>
                  <a:lnTo>
                    <a:pt x="497" y="6"/>
                  </a:lnTo>
                  <a:lnTo>
                    <a:pt x="378" y="1"/>
                  </a:lnTo>
                  <a:lnTo>
                    <a:pt x="255" y="0"/>
                  </a:lnTo>
                  <a:lnTo>
                    <a:pt x="132" y="2"/>
                  </a:lnTo>
                  <a:lnTo>
                    <a:pt x="16" y="6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7"/>
                  </a:lnTo>
                  <a:lnTo>
                    <a:pt x="4" y="9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19"/>
                  </a:lnTo>
                </a:path>
              </a:pathLst>
            </a:custGeom>
            <a:solidFill>
              <a:srgbClr val="DFD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87" dirty="0">
                <a:latin typeface="Book Antiqua"/>
              </a:endParaRPr>
            </a:p>
          </p:txBody>
        </p:sp>
        <p:grpSp>
          <p:nvGrpSpPr>
            <p:cNvPr id="93351" name="Group 167"/>
            <p:cNvGrpSpPr>
              <a:grpSpLocks/>
            </p:cNvGrpSpPr>
            <p:nvPr/>
          </p:nvGrpSpPr>
          <p:grpSpPr bwMode="auto">
            <a:xfrm>
              <a:off x="1019" y="3467"/>
              <a:ext cx="412" cy="305"/>
              <a:chOff x="1019" y="3467"/>
              <a:chExt cx="412" cy="305"/>
            </a:xfrm>
          </p:grpSpPr>
          <p:sp>
            <p:nvSpPr>
              <p:cNvPr id="93352" name="Freeform 168"/>
              <p:cNvSpPr>
                <a:spLocks/>
              </p:cNvSpPr>
              <p:nvPr/>
            </p:nvSpPr>
            <p:spPr bwMode="auto">
              <a:xfrm>
                <a:off x="1019" y="3467"/>
                <a:ext cx="412" cy="305"/>
              </a:xfrm>
              <a:custGeom>
                <a:avLst/>
                <a:gdLst>
                  <a:gd name="T0" fmla="*/ 0 w 412"/>
                  <a:gd name="T1" fmla="*/ 15 h 305"/>
                  <a:gd name="T2" fmla="*/ 0 w 412"/>
                  <a:gd name="T3" fmla="*/ 286 h 305"/>
                  <a:gd name="T4" fmla="*/ 0 w 412"/>
                  <a:gd name="T5" fmla="*/ 288 h 305"/>
                  <a:gd name="T6" fmla="*/ 1 w 412"/>
                  <a:gd name="T7" fmla="*/ 290 h 305"/>
                  <a:gd name="T8" fmla="*/ 2 w 412"/>
                  <a:gd name="T9" fmla="*/ 292 h 305"/>
                  <a:gd name="T10" fmla="*/ 3 w 412"/>
                  <a:gd name="T11" fmla="*/ 294 h 305"/>
                  <a:gd name="T12" fmla="*/ 4 w 412"/>
                  <a:gd name="T13" fmla="*/ 295 h 305"/>
                  <a:gd name="T14" fmla="*/ 6 w 412"/>
                  <a:gd name="T15" fmla="*/ 296 h 305"/>
                  <a:gd name="T16" fmla="*/ 7 w 412"/>
                  <a:gd name="T17" fmla="*/ 297 h 305"/>
                  <a:gd name="T18" fmla="*/ 9 w 412"/>
                  <a:gd name="T19" fmla="*/ 297 h 305"/>
                  <a:gd name="T20" fmla="*/ 97 w 412"/>
                  <a:gd name="T21" fmla="*/ 302 h 305"/>
                  <a:gd name="T22" fmla="*/ 205 w 412"/>
                  <a:gd name="T23" fmla="*/ 304 h 305"/>
                  <a:gd name="T24" fmla="*/ 307 w 412"/>
                  <a:gd name="T25" fmla="*/ 302 h 305"/>
                  <a:gd name="T26" fmla="*/ 400 w 412"/>
                  <a:gd name="T27" fmla="*/ 297 h 305"/>
                  <a:gd name="T28" fmla="*/ 403 w 412"/>
                  <a:gd name="T29" fmla="*/ 297 h 305"/>
                  <a:gd name="T30" fmla="*/ 406 w 412"/>
                  <a:gd name="T31" fmla="*/ 296 h 305"/>
                  <a:gd name="T32" fmla="*/ 408 w 412"/>
                  <a:gd name="T33" fmla="*/ 294 h 305"/>
                  <a:gd name="T34" fmla="*/ 410 w 412"/>
                  <a:gd name="T35" fmla="*/ 292 h 305"/>
                  <a:gd name="T36" fmla="*/ 411 w 412"/>
                  <a:gd name="T37" fmla="*/ 289 h 305"/>
                  <a:gd name="T38" fmla="*/ 411 w 412"/>
                  <a:gd name="T39" fmla="*/ 287 h 305"/>
                  <a:gd name="T40" fmla="*/ 411 w 412"/>
                  <a:gd name="T41" fmla="*/ 284 h 305"/>
                  <a:gd name="T42" fmla="*/ 411 w 412"/>
                  <a:gd name="T43" fmla="*/ 15 h 305"/>
                  <a:gd name="T44" fmla="*/ 411 w 412"/>
                  <a:gd name="T45" fmla="*/ 12 h 305"/>
                  <a:gd name="T46" fmla="*/ 410 w 412"/>
                  <a:gd name="T47" fmla="*/ 9 h 305"/>
                  <a:gd name="T48" fmla="*/ 408 w 412"/>
                  <a:gd name="T49" fmla="*/ 7 h 305"/>
                  <a:gd name="T50" fmla="*/ 405 w 412"/>
                  <a:gd name="T51" fmla="*/ 6 h 305"/>
                  <a:gd name="T52" fmla="*/ 402 w 412"/>
                  <a:gd name="T53" fmla="*/ 5 h 305"/>
                  <a:gd name="T54" fmla="*/ 399 w 412"/>
                  <a:gd name="T55" fmla="*/ 5 h 305"/>
                  <a:gd name="T56" fmla="*/ 304 w 412"/>
                  <a:gd name="T57" fmla="*/ 1 h 305"/>
                  <a:gd name="T58" fmla="*/ 205 w 412"/>
                  <a:gd name="T59" fmla="*/ 0 h 305"/>
                  <a:gd name="T60" fmla="*/ 106 w 412"/>
                  <a:gd name="T61" fmla="*/ 2 h 305"/>
                  <a:gd name="T62" fmla="*/ 13 w 412"/>
                  <a:gd name="T63" fmla="*/ 5 h 305"/>
                  <a:gd name="T64" fmla="*/ 10 w 412"/>
                  <a:gd name="T65" fmla="*/ 5 h 305"/>
                  <a:gd name="T66" fmla="*/ 8 w 412"/>
                  <a:gd name="T67" fmla="*/ 5 h 305"/>
                  <a:gd name="T68" fmla="*/ 6 w 412"/>
                  <a:gd name="T69" fmla="*/ 6 h 305"/>
                  <a:gd name="T70" fmla="*/ 4 w 412"/>
                  <a:gd name="T71" fmla="*/ 7 h 305"/>
                  <a:gd name="T72" fmla="*/ 2 w 412"/>
                  <a:gd name="T73" fmla="*/ 9 h 305"/>
                  <a:gd name="T74" fmla="*/ 1 w 412"/>
                  <a:gd name="T75" fmla="*/ 11 h 305"/>
                  <a:gd name="T76" fmla="*/ 0 w 412"/>
                  <a:gd name="T77" fmla="*/ 13 h 305"/>
                  <a:gd name="T78" fmla="*/ 0 w 412"/>
                  <a:gd name="T79" fmla="*/ 1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12" h="305">
                    <a:moveTo>
                      <a:pt x="0" y="15"/>
                    </a:moveTo>
                    <a:lnTo>
                      <a:pt x="0" y="286"/>
                    </a:lnTo>
                    <a:lnTo>
                      <a:pt x="0" y="288"/>
                    </a:lnTo>
                    <a:lnTo>
                      <a:pt x="1" y="290"/>
                    </a:lnTo>
                    <a:lnTo>
                      <a:pt x="2" y="292"/>
                    </a:lnTo>
                    <a:lnTo>
                      <a:pt x="3" y="294"/>
                    </a:lnTo>
                    <a:lnTo>
                      <a:pt x="4" y="295"/>
                    </a:lnTo>
                    <a:lnTo>
                      <a:pt x="6" y="296"/>
                    </a:lnTo>
                    <a:lnTo>
                      <a:pt x="7" y="297"/>
                    </a:lnTo>
                    <a:lnTo>
                      <a:pt x="9" y="297"/>
                    </a:lnTo>
                    <a:lnTo>
                      <a:pt x="97" y="302"/>
                    </a:lnTo>
                    <a:lnTo>
                      <a:pt x="205" y="304"/>
                    </a:lnTo>
                    <a:lnTo>
                      <a:pt x="307" y="302"/>
                    </a:lnTo>
                    <a:lnTo>
                      <a:pt x="400" y="297"/>
                    </a:lnTo>
                    <a:lnTo>
                      <a:pt x="403" y="297"/>
                    </a:lnTo>
                    <a:lnTo>
                      <a:pt x="406" y="296"/>
                    </a:lnTo>
                    <a:lnTo>
                      <a:pt x="408" y="294"/>
                    </a:lnTo>
                    <a:lnTo>
                      <a:pt x="410" y="292"/>
                    </a:lnTo>
                    <a:lnTo>
                      <a:pt x="411" y="289"/>
                    </a:lnTo>
                    <a:lnTo>
                      <a:pt x="411" y="287"/>
                    </a:lnTo>
                    <a:lnTo>
                      <a:pt x="411" y="284"/>
                    </a:lnTo>
                    <a:lnTo>
                      <a:pt x="411" y="15"/>
                    </a:lnTo>
                    <a:lnTo>
                      <a:pt x="411" y="12"/>
                    </a:lnTo>
                    <a:lnTo>
                      <a:pt x="410" y="9"/>
                    </a:lnTo>
                    <a:lnTo>
                      <a:pt x="408" y="7"/>
                    </a:lnTo>
                    <a:lnTo>
                      <a:pt x="405" y="6"/>
                    </a:lnTo>
                    <a:lnTo>
                      <a:pt x="402" y="5"/>
                    </a:lnTo>
                    <a:lnTo>
                      <a:pt x="399" y="5"/>
                    </a:lnTo>
                    <a:lnTo>
                      <a:pt x="304" y="1"/>
                    </a:lnTo>
                    <a:lnTo>
                      <a:pt x="205" y="0"/>
                    </a:lnTo>
                    <a:lnTo>
                      <a:pt x="106" y="2"/>
                    </a:lnTo>
                    <a:lnTo>
                      <a:pt x="13" y="5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6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3"/>
                    </a:lnTo>
                    <a:lnTo>
                      <a:pt x="0" y="15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53" name="Freeform 169"/>
              <p:cNvSpPr>
                <a:spLocks/>
              </p:cNvSpPr>
              <p:nvPr/>
            </p:nvSpPr>
            <p:spPr bwMode="auto">
              <a:xfrm>
                <a:off x="1020" y="3619"/>
                <a:ext cx="411" cy="153"/>
              </a:xfrm>
              <a:custGeom>
                <a:avLst/>
                <a:gdLst>
                  <a:gd name="T0" fmla="*/ 0 w 411"/>
                  <a:gd name="T1" fmla="*/ 140 h 153"/>
                  <a:gd name="T2" fmla="*/ 1 w 411"/>
                  <a:gd name="T3" fmla="*/ 142 h 153"/>
                  <a:gd name="T4" fmla="*/ 3 w 411"/>
                  <a:gd name="T5" fmla="*/ 143 h 153"/>
                  <a:gd name="T6" fmla="*/ 4 w 411"/>
                  <a:gd name="T7" fmla="*/ 144 h 153"/>
                  <a:gd name="T8" fmla="*/ 6 w 411"/>
                  <a:gd name="T9" fmla="*/ 145 h 153"/>
                  <a:gd name="T10" fmla="*/ 7 w 411"/>
                  <a:gd name="T11" fmla="*/ 145 h 153"/>
                  <a:gd name="T12" fmla="*/ 96 w 411"/>
                  <a:gd name="T13" fmla="*/ 150 h 153"/>
                  <a:gd name="T14" fmla="*/ 205 w 411"/>
                  <a:gd name="T15" fmla="*/ 152 h 153"/>
                  <a:gd name="T16" fmla="*/ 306 w 411"/>
                  <a:gd name="T17" fmla="*/ 150 h 153"/>
                  <a:gd name="T18" fmla="*/ 400 w 411"/>
                  <a:gd name="T19" fmla="*/ 145 h 153"/>
                  <a:gd name="T20" fmla="*/ 403 w 411"/>
                  <a:gd name="T21" fmla="*/ 145 h 153"/>
                  <a:gd name="T22" fmla="*/ 406 w 411"/>
                  <a:gd name="T23" fmla="*/ 144 h 153"/>
                  <a:gd name="T24" fmla="*/ 409 w 411"/>
                  <a:gd name="T25" fmla="*/ 142 h 153"/>
                  <a:gd name="T26" fmla="*/ 410 w 411"/>
                  <a:gd name="T27" fmla="*/ 140 h 153"/>
                  <a:gd name="T28" fmla="*/ 205 w 411"/>
                  <a:gd name="T29" fmla="*/ 0 h 153"/>
                  <a:gd name="T30" fmla="*/ 0 w 411"/>
                  <a:gd name="T31" fmla="*/ 14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1" h="153">
                    <a:moveTo>
                      <a:pt x="0" y="140"/>
                    </a:moveTo>
                    <a:lnTo>
                      <a:pt x="1" y="142"/>
                    </a:lnTo>
                    <a:lnTo>
                      <a:pt x="3" y="143"/>
                    </a:lnTo>
                    <a:lnTo>
                      <a:pt x="4" y="144"/>
                    </a:lnTo>
                    <a:lnTo>
                      <a:pt x="6" y="145"/>
                    </a:lnTo>
                    <a:lnTo>
                      <a:pt x="7" y="145"/>
                    </a:lnTo>
                    <a:lnTo>
                      <a:pt x="96" y="150"/>
                    </a:lnTo>
                    <a:lnTo>
                      <a:pt x="205" y="152"/>
                    </a:lnTo>
                    <a:lnTo>
                      <a:pt x="306" y="150"/>
                    </a:lnTo>
                    <a:lnTo>
                      <a:pt x="400" y="145"/>
                    </a:lnTo>
                    <a:lnTo>
                      <a:pt x="403" y="145"/>
                    </a:lnTo>
                    <a:lnTo>
                      <a:pt x="406" y="144"/>
                    </a:lnTo>
                    <a:lnTo>
                      <a:pt x="409" y="142"/>
                    </a:lnTo>
                    <a:lnTo>
                      <a:pt x="410" y="140"/>
                    </a:lnTo>
                    <a:lnTo>
                      <a:pt x="205" y="0"/>
                    </a:lnTo>
                    <a:lnTo>
                      <a:pt x="0" y="140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54" name="Freeform 170"/>
              <p:cNvSpPr>
                <a:spLocks/>
              </p:cNvSpPr>
              <p:nvPr/>
            </p:nvSpPr>
            <p:spPr bwMode="auto">
              <a:xfrm>
                <a:off x="1021" y="3467"/>
                <a:ext cx="407" cy="153"/>
              </a:xfrm>
              <a:custGeom>
                <a:avLst/>
                <a:gdLst>
                  <a:gd name="T0" fmla="*/ 204 w 407"/>
                  <a:gd name="T1" fmla="*/ 152 h 153"/>
                  <a:gd name="T2" fmla="*/ 406 w 407"/>
                  <a:gd name="T3" fmla="*/ 7 h 153"/>
                  <a:gd name="T4" fmla="*/ 403 w 407"/>
                  <a:gd name="T5" fmla="*/ 5 h 153"/>
                  <a:gd name="T6" fmla="*/ 401 w 407"/>
                  <a:gd name="T7" fmla="*/ 5 h 153"/>
                  <a:gd name="T8" fmla="*/ 398 w 407"/>
                  <a:gd name="T9" fmla="*/ 5 h 153"/>
                  <a:gd name="T10" fmla="*/ 302 w 407"/>
                  <a:gd name="T11" fmla="*/ 1 h 153"/>
                  <a:gd name="T12" fmla="*/ 204 w 407"/>
                  <a:gd name="T13" fmla="*/ 0 h 153"/>
                  <a:gd name="T14" fmla="*/ 104 w 407"/>
                  <a:gd name="T15" fmla="*/ 2 h 153"/>
                  <a:gd name="T16" fmla="*/ 10 w 407"/>
                  <a:gd name="T17" fmla="*/ 5 h 153"/>
                  <a:gd name="T18" fmla="*/ 8 w 407"/>
                  <a:gd name="T19" fmla="*/ 5 h 153"/>
                  <a:gd name="T20" fmla="*/ 6 w 407"/>
                  <a:gd name="T21" fmla="*/ 5 h 153"/>
                  <a:gd name="T22" fmla="*/ 4 w 407"/>
                  <a:gd name="T23" fmla="*/ 6 h 153"/>
                  <a:gd name="T24" fmla="*/ 1 w 407"/>
                  <a:gd name="T25" fmla="*/ 7 h 153"/>
                  <a:gd name="T26" fmla="*/ 0 w 407"/>
                  <a:gd name="T27" fmla="*/ 9 h 153"/>
                  <a:gd name="T28" fmla="*/ 204 w 407"/>
                  <a:gd name="T29" fmla="*/ 152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7" h="153">
                    <a:moveTo>
                      <a:pt x="204" y="152"/>
                    </a:moveTo>
                    <a:lnTo>
                      <a:pt x="406" y="7"/>
                    </a:lnTo>
                    <a:lnTo>
                      <a:pt x="403" y="5"/>
                    </a:lnTo>
                    <a:lnTo>
                      <a:pt x="401" y="5"/>
                    </a:lnTo>
                    <a:lnTo>
                      <a:pt x="398" y="5"/>
                    </a:lnTo>
                    <a:lnTo>
                      <a:pt x="302" y="1"/>
                    </a:lnTo>
                    <a:lnTo>
                      <a:pt x="204" y="0"/>
                    </a:lnTo>
                    <a:lnTo>
                      <a:pt x="104" y="2"/>
                    </a:lnTo>
                    <a:lnTo>
                      <a:pt x="10" y="5"/>
                    </a:lnTo>
                    <a:lnTo>
                      <a:pt x="8" y="5"/>
                    </a:lnTo>
                    <a:lnTo>
                      <a:pt x="6" y="5"/>
                    </a:lnTo>
                    <a:lnTo>
                      <a:pt x="4" y="6"/>
                    </a:lnTo>
                    <a:lnTo>
                      <a:pt x="1" y="7"/>
                    </a:lnTo>
                    <a:lnTo>
                      <a:pt x="0" y="9"/>
                    </a:lnTo>
                    <a:lnTo>
                      <a:pt x="204" y="152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  <p:sp>
            <p:nvSpPr>
              <p:cNvPr id="93355" name="Freeform 171"/>
              <p:cNvSpPr>
                <a:spLocks/>
              </p:cNvSpPr>
              <p:nvPr/>
            </p:nvSpPr>
            <p:spPr bwMode="auto">
              <a:xfrm>
                <a:off x="1032" y="3477"/>
                <a:ext cx="386" cy="284"/>
              </a:xfrm>
              <a:custGeom>
                <a:avLst/>
                <a:gdLst>
                  <a:gd name="T0" fmla="*/ 0 w 386"/>
                  <a:gd name="T1" fmla="*/ 14 h 284"/>
                  <a:gd name="T2" fmla="*/ 0 w 386"/>
                  <a:gd name="T3" fmla="*/ 266 h 284"/>
                  <a:gd name="T4" fmla="*/ 0 w 386"/>
                  <a:gd name="T5" fmla="*/ 269 h 284"/>
                  <a:gd name="T6" fmla="*/ 1 w 386"/>
                  <a:gd name="T7" fmla="*/ 271 h 284"/>
                  <a:gd name="T8" fmla="*/ 1 w 386"/>
                  <a:gd name="T9" fmla="*/ 272 h 284"/>
                  <a:gd name="T10" fmla="*/ 3 w 386"/>
                  <a:gd name="T11" fmla="*/ 274 h 284"/>
                  <a:gd name="T12" fmla="*/ 4 w 386"/>
                  <a:gd name="T13" fmla="*/ 275 h 284"/>
                  <a:gd name="T14" fmla="*/ 5 w 386"/>
                  <a:gd name="T15" fmla="*/ 276 h 284"/>
                  <a:gd name="T16" fmla="*/ 7 w 386"/>
                  <a:gd name="T17" fmla="*/ 277 h 284"/>
                  <a:gd name="T18" fmla="*/ 8 w 386"/>
                  <a:gd name="T19" fmla="*/ 277 h 284"/>
                  <a:gd name="T20" fmla="*/ 91 w 386"/>
                  <a:gd name="T21" fmla="*/ 282 h 284"/>
                  <a:gd name="T22" fmla="*/ 192 w 386"/>
                  <a:gd name="T23" fmla="*/ 283 h 284"/>
                  <a:gd name="T24" fmla="*/ 287 w 386"/>
                  <a:gd name="T25" fmla="*/ 282 h 284"/>
                  <a:gd name="T26" fmla="*/ 375 w 386"/>
                  <a:gd name="T27" fmla="*/ 277 h 284"/>
                  <a:gd name="T28" fmla="*/ 378 w 386"/>
                  <a:gd name="T29" fmla="*/ 277 h 284"/>
                  <a:gd name="T30" fmla="*/ 381 w 386"/>
                  <a:gd name="T31" fmla="*/ 276 h 284"/>
                  <a:gd name="T32" fmla="*/ 382 w 386"/>
                  <a:gd name="T33" fmla="*/ 274 h 284"/>
                  <a:gd name="T34" fmla="*/ 384 w 386"/>
                  <a:gd name="T35" fmla="*/ 272 h 284"/>
                  <a:gd name="T36" fmla="*/ 385 w 386"/>
                  <a:gd name="T37" fmla="*/ 269 h 284"/>
                  <a:gd name="T38" fmla="*/ 385 w 386"/>
                  <a:gd name="T39" fmla="*/ 267 h 284"/>
                  <a:gd name="T40" fmla="*/ 385 w 386"/>
                  <a:gd name="T41" fmla="*/ 265 h 284"/>
                  <a:gd name="T42" fmla="*/ 385 w 386"/>
                  <a:gd name="T43" fmla="*/ 14 h 284"/>
                  <a:gd name="T44" fmla="*/ 385 w 386"/>
                  <a:gd name="T45" fmla="*/ 11 h 284"/>
                  <a:gd name="T46" fmla="*/ 384 w 386"/>
                  <a:gd name="T47" fmla="*/ 9 h 284"/>
                  <a:gd name="T48" fmla="*/ 382 w 386"/>
                  <a:gd name="T49" fmla="*/ 7 h 284"/>
                  <a:gd name="T50" fmla="*/ 379 w 386"/>
                  <a:gd name="T51" fmla="*/ 5 h 284"/>
                  <a:gd name="T52" fmla="*/ 377 w 386"/>
                  <a:gd name="T53" fmla="*/ 4 h 284"/>
                  <a:gd name="T54" fmla="*/ 374 w 386"/>
                  <a:gd name="T55" fmla="*/ 4 h 284"/>
                  <a:gd name="T56" fmla="*/ 285 w 386"/>
                  <a:gd name="T57" fmla="*/ 1 h 284"/>
                  <a:gd name="T58" fmla="*/ 192 w 386"/>
                  <a:gd name="T59" fmla="*/ 0 h 284"/>
                  <a:gd name="T60" fmla="*/ 99 w 386"/>
                  <a:gd name="T61" fmla="*/ 1 h 284"/>
                  <a:gd name="T62" fmla="*/ 12 w 386"/>
                  <a:gd name="T63" fmla="*/ 4 h 284"/>
                  <a:gd name="T64" fmla="*/ 10 w 386"/>
                  <a:gd name="T65" fmla="*/ 4 h 284"/>
                  <a:gd name="T66" fmla="*/ 7 w 386"/>
                  <a:gd name="T67" fmla="*/ 5 h 284"/>
                  <a:gd name="T68" fmla="*/ 6 w 386"/>
                  <a:gd name="T69" fmla="*/ 6 h 284"/>
                  <a:gd name="T70" fmla="*/ 3 w 386"/>
                  <a:gd name="T71" fmla="*/ 7 h 284"/>
                  <a:gd name="T72" fmla="*/ 2 w 386"/>
                  <a:gd name="T73" fmla="*/ 8 h 284"/>
                  <a:gd name="T74" fmla="*/ 1 w 386"/>
                  <a:gd name="T75" fmla="*/ 10 h 284"/>
                  <a:gd name="T76" fmla="*/ 0 w 386"/>
                  <a:gd name="T77" fmla="*/ 12 h 284"/>
                  <a:gd name="T78" fmla="*/ 0 w 386"/>
                  <a:gd name="T79" fmla="*/ 1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6" h="284">
                    <a:moveTo>
                      <a:pt x="0" y="14"/>
                    </a:moveTo>
                    <a:lnTo>
                      <a:pt x="0" y="266"/>
                    </a:lnTo>
                    <a:lnTo>
                      <a:pt x="0" y="269"/>
                    </a:lnTo>
                    <a:lnTo>
                      <a:pt x="1" y="271"/>
                    </a:lnTo>
                    <a:lnTo>
                      <a:pt x="1" y="272"/>
                    </a:lnTo>
                    <a:lnTo>
                      <a:pt x="3" y="274"/>
                    </a:lnTo>
                    <a:lnTo>
                      <a:pt x="4" y="275"/>
                    </a:lnTo>
                    <a:lnTo>
                      <a:pt x="5" y="276"/>
                    </a:lnTo>
                    <a:lnTo>
                      <a:pt x="7" y="277"/>
                    </a:lnTo>
                    <a:lnTo>
                      <a:pt x="8" y="277"/>
                    </a:lnTo>
                    <a:lnTo>
                      <a:pt x="91" y="282"/>
                    </a:lnTo>
                    <a:lnTo>
                      <a:pt x="192" y="283"/>
                    </a:lnTo>
                    <a:lnTo>
                      <a:pt x="287" y="282"/>
                    </a:lnTo>
                    <a:lnTo>
                      <a:pt x="375" y="277"/>
                    </a:lnTo>
                    <a:lnTo>
                      <a:pt x="378" y="277"/>
                    </a:lnTo>
                    <a:lnTo>
                      <a:pt x="381" y="276"/>
                    </a:lnTo>
                    <a:lnTo>
                      <a:pt x="382" y="274"/>
                    </a:lnTo>
                    <a:lnTo>
                      <a:pt x="384" y="272"/>
                    </a:lnTo>
                    <a:lnTo>
                      <a:pt x="385" y="269"/>
                    </a:lnTo>
                    <a:lnTo>
                      <a:pt x="385" y="267"/>
                    </a:lnTo>
                    <a:lnTo>
                      <a:pt x="385" y="265"/>
                    </a:lnTo>
                    <a:lnTo>
                      <a:pt x="385" y="14"/>
                    </a:lnTo>
                    <a:lnTo>
                      <a:pt x="385" y="11"/>
                    </a:lnTo>
                    <a:lnTo>
                      <a:pt x="384" y="9"/>
                    </a:lnTo>
                    <a:lnTo>
                      <a:pt x="382" y="7"/>
                    </a:lnTo>
                    <a:lnTo>
                      <a:pt x="379" y="5"/>
                    </a:lnTo>
                    <a:lnTo>
                      <a:pt x="377" y="4"/>
                    </a:lnTo>
                    <a:lnTo>
                      <a:pt x="374" y="4"/>
                    </a:lnTo>
                    <a:lnTo>
                      <a:pt x="285" y="1"/>
                    </a:lnTo>
                    <a:lnTo>
                      <a:pt x="192" y="0"/>
                    </a:lnTo>
                    <a:lnTo>
                      <a:pt x="99" y="1"/>
                    </a:lnTo>
                    <a:lnTo>
                      <a:pt x="12" y="4"/>
                    </a:lnTo>
                    <a:lnTo>
                      <a:pt x="10" y="4"/>
                    </a:lnTo>
                    <a:lnTo>
                      <a:pt x="7" y="5"/>
                    </a:lnTo>
                    <a:lnTo>
                      <a:pt x="6" y="6"/>
                    </a:lnTo>
                    <a:lnTo>
                      <a:pt x="3" y="7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00DFCA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687" dirty="0">
                  <a:latin typeface="Book Antiqua"/>
                </a:endParaRPr>
              </a:p>
            </p:txBody>
          </p:sp>
        </p:grpSp>
        <p:sp>
          <p:nvSpPr>
            <p:cNvPr id="93356" name="Freeform 172"/>
            <p:cNvSpPr>
              <a:spLocks/>
            </p:cNvSpPr>
            <p:nvPr/>
          </p:nvSpPr>
          <p:spPr bwMode="auto">
            <a:xfrm>
              <a:off x="1393" y="3785"/>
              <a:ext cx="18" cy="7"/>
            </a:xfrm>
            <a:custGeom>
              <a:avLst/>
              <a:gdLst>
                <a:gd name="T0" fmla="*/ 0 w 18"/>
                <a:gd name="T1" fmla="*/ 0 h 7"/>
                <a:gd name="T2" fmla="*/ 17 w 18"/>
                <a:gd name="T3" fmla="*/ 0 h 7"/>
                <a:gd name="T4" fmla="*/ 17 w 18"/>
                <a:gd name="T5" fmla="*/ 6 h 7"/>
                <a:gd name="T6" fmla="*/ 0 w 18"/>
                <a:gd name="T7" fmla="*/ 6 h 7"/>
                <a:gd name="T8" fmla="*/ 0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0" y="0"/>
                  </a:moveTo>
                  <a:lnTo>
                    <a:pt x="17" y="0"/>
                  </a:lnTo>
                  <a:lnTo>
                    <a:pt x="17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87" dirty="0">
                <a:latin typeface="Book Antiqua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EF31F8-9F59-3A4F-9854-A4CB18043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3B532A-52F1-D54B-BECA-22AFCD581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5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3154342" y="2295999"/>
            <a:ext cx="491351" cy="50177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35" name="Line 3"/>
          <p:cNvSpPr>
            <a:spLocks noChangeShapeType="1"/>
          </p:cNvSpPr>
          <p:nvPr/>
        </p:nvSpPr>
        <p:spPr bwMode="auto">
          <a:xfrm flipV="1">
            <a:off x="6003926" y="2701044"/>
            <a:ext cx="390777" cy="296756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36" name="Line 4"/>
          <p:cNvSpPr>
            <a:spLocks noChangeShapeType="1"/>
          </p:cNvSpPr>
          <p:nvPr/>
        </p:nvSpPr>
        <p:spPr bwMode="auto">
          <a:xfrm>
            <a:off x="5121276" y="4169332"/>
            <a:ext cx="257175" cy="4365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V="1">
            <a:off x="2799928" y="3785200"/>
            <a:ext cx="577478" cy="43476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- Reality</a:t>
            </a: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3213100" y="2592989"/>
            <a:ext cx="2967038" cy="1589087"/>
          </a:xfrm>
          <a:prstGeom prst="ellipse">
            <a:avLst/>
          </a:prstGeom>
          <a:solidFill>
            <a:srgbClr val="00DFCA"/>
          </a:solidFill>
          <a:ln w="50800">
            <a:solidFill>
              <a:srgbClr val="00DFCA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pPr algn="ctr"/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851920" y="3140676"/>
            <a:ext cx="1768111" cy="57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9849" tIns="28574" rIns="69849" bIns="28574">
            <a:spAutoFit/>
          </a:bodyPr>
          <a:lstStyle/>
          <a:p>
            <a:pPr algn="ctr" defTabSz="1006424">
              <a:lnSpc>
                <a:spcPct val="85000"/>
              </a:lnSpc>
            </a:pPr>
            <a:r>
              <a:rPr lang="en-US" sz="1969" b="1" dirty="0">
                <a:latin typeface="+mn-ea"/>
                <a:ea typeface="+mn-ea"/>
              </a:rPr>
              <a:t>Communication</a:t>
            </a:r>
          </a:p>
          <a:p>
            <a:pPr algn="ctr" defTabSz="1006424">
              <a:lnSpc>
                <a:spcPct val="85000"/>
              </a:lnSpc>
            </a:pPr>
            <a:r>
              <a:rPr lang="en-US" sz="1969" b="1" dirty="0">
                <a:latin typeface="+mn-ea"/>
                <a:ea typeface="+mn-ea"/>
              </a:rPr>
              <a:t>Subsystem</a:t>
            </a:r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H="1">
            <a:off x="2867025" y="3374038"/>
            <a:ext cx="311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 flipH="1">
            <a:off x="1509709" y="3388325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5362" y="2861835"/>
            <a:ext cx="964473" cy="1046263"/>
            <a:chOff x="378177" y="4283005"/>
            <a:chExt cx="1531903" cy="1661812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379307" y="4283005"/>
              <a:ext cx="1530773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379307" y="5592604"/>
              <a:ext cx="1530773" cy="3522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>
              <a:off x="378177" y="4448952"/>
              <a:ext cx="0" cy="1334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4" name="Line 12"/>
            <p:cNvSpPr>
              <a:spLocks noChangeShapeType="1"/>
            </p:cNvSpPr>
            <p:nvPr/>
          </p:nvSpPr>
          <p:spPr bwMode="auto">
            <a:xfrm>
              <a:off x="1910080" y="447491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1034063" y="4842934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96712" y="5414151"/>
              <a:ext cx="284480" cy="298027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1343378" y="5122898"/>
              <a:ext cx="340924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1483361" y="4630703"/>
              <a:ext cx="338667" cy="3499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946009" y="5450276"/>
              <a:ext cx="340924" cy="349956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69618" y="4772942"/>
              <a:ext cx="338667" cy="352213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1463041" y="5551876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</p:grpSp>
      <p:sp>
        <p:nvSpPr>
          <p:cNvPr id="95260" name="Line 28"/>
          <p:cNvSpPr>
            <a:spLocks noChangeShapeType="1"/>
          </p:cNvSpPr>
          <p:nvPr/>
        </p:nvSpPr>
        <p:spPr bwMode="auto">
          <a:xfrm>
            <a:off x="2004751" y="2295999"/>
            <a:ext cx="238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95261" name="Group 29"/>
          <p:cNvGrpSpPr>
            <a:grpSpLocks/>
          </p:cNvGrpSpPr>
          <p:nvPr/>
        </p:nvGrpSpPr>
        <p:grpSpPr bwMode="auto">
          <a:xfrm>
            <a:off x="1072474" y="1739063"/>
            <a:ext cx="928339" cy="1043199"/>
            <a:chOff x="699" y="865"/>
            <a:chExt cx="687" cy="772"/>
          </a:xfrm>
        </p:grpSpPr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703" y="865"/>
              <a:ext cx="679" cy="1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703" y="1481"/>
              <a:ext cx="679" cy="1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699" y="946"/>
              <a:ext cx="0" cy="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1386" y="965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1014" y="1457"/>
              <a:ext cx="127" cy="131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1041" y="1094"/>
              <a:ext cx="126" cy="132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730" y="1237"/>
              <a:ext cx="150" cy="155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1187" y="1436"/>
              <a:ext cx="151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818" y="1055"/>
              <a:ext cx="150" cy="1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1178" y="1255"/>
              <a:ext cx="151" cy="1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72" name="Oval 40"/>
            <p:cNvSpPr>
              <a:spLocks noChangeArrowheads="1"/>
            </p:cNvSpPr>
            <p:nvPr/>
          </p:nvSpPr>
          <p:spPr bwMode="auto">
            <a:xfrm>
              <a:off x="1214" y="1064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73" name="Oval 41"/>
            <p:cNvSpPr>
              <a:spLocks noChangeArrowheads="1"/>
            </p:cNvSpPr>
            <p:nvPr/>
          </p:nvSpPr>
          <p:spPr bwMode="auto">
            <a:xfrm>
              <a:off x="809" y="1445"/>
              <a:ext cx="150" cy="1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74" name="Oval 42"/>
            <p:cNvSpPr>
              <a:spLocks noChangeArrowheads="1"/>
            </p:cNvSpPr>
            <p:nvPr/>
          </p:nvSpPr>
          <p:spPr bwMode="auto">
            <a:xfrm>
              <a:off x="976" y="1255"/>
              <a:ext cx="150" cy="155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</p:grpSp>
      <p:sp>
        <p:nvSpPr>
          <p:cNvPr id="95281" name="Line 49"/>
          <p:cNvSpPr>
            <a:spLocks noChangeShapeType="1"/>
          </p:cNvSpPr>
          <p:nvPr/>
        </p:nvSpPr>
        <p:spPr bwMode="auto">
          <a:xfrm>
            <a:off x="3190061" y="2194738"/>
            <a:ext cx="39370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82" name="Line 50"/>
          <p:cNvSpPr>
            <a:spLocks noChangeShapeType="1"/>
          </p:cNvSpPr>
          <p:nvPr/>
        </p:nvSpPr>
        <p:spPr bwMode="auto">
          <a:xfrm flipV="1">
            <a:off x="3204973" y="1840324"/>
            <a:ext cx="414337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92950" y="4574189"/>
            <a:ext cx="954830" cy="686636"/>
            <a:chOff x="6958862" y="6820748"/>
            <a:chExt cx="1357981" cy="976549"/>
          </a:xfrm>
        </p:grpSpPr>
        <p:sp>
          <p:nvSpPr>
            <p:cNvPr id="95283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1">
                  <a:alpha val="75000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+mn-ea"/>
                <a:ea typeface="+mn-ea"/>
              </a:endParaRPr>
            </a:p>
          </p:txBody>
        </p:sp>
        <p:sp>
          <p:nvSpPr>
            <p:cNvPr id="95284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263022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Software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40288" y="5107250"/>
            <a:ext cx="876414" cy="986046"/>
            <a:chOff x="8901289" y="7434863"/>
            <a:chExt cx="1534160" cy="1726072"/>
          </a:xfrm>
        </p:grpSpPr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8902419" y="7434863"/>
              <a:ext cx="1533030" cy="34995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8902419" y="8810979"/>
              <a:ext cx="1533030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8901289" y="7636934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0435449" y="7643708"/>
              <a:ext cx="0" cy="1332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85" name="Oval 53"/>
            <p:cNvSpPr>
              <a:spLocks noChangeArrowheads="1"/>
            </p:cNvSpPr>
            <p:nvPr/>
          </p:nvSpPr>
          <p:spPr bwMode="auto">
            <a:xfrm>
              <a:off x="9509761" y="7886418"/>
              <a:ext cx="338667" cy="349955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86" name="Oval 54"/>
            <p:cNvSpPr>
              <a:spLocks noChangeArrowheads="1"/>
            </p:cNvSpPr>
            <p:nvPr/>
          </p:nvSpPr>
          <p:spPr bwMode="auto">
            <a:xfrm>
              <a:off x="9708445" y="8764694"/>
              <a:ext cx="338667" cy="352213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87" name="Oval 55"/>
            <p:cNvSpPr>
              <a:spLocks noChangeArrowheads="1"/>
            </p:cNvSpPr>
            <p:nvPr/>
          </p:nvSpPr>
          <p:spPr bwMode="auto">
            <a:xfrm>
              <a:off x="8972410" y="7823201"/>
              <a:ext cx="340925" cy="352213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88" name="Oval 56"/>
            <p:cNvSpPr>
              <a:spLocks noChangeArrowheads="1"/>
            </p:cNvSpPr>
            <p:nvPr/>
          </p:nvSpPr>
          <p:spPr bwMode="auto">
            <a:xfrm>
              <a:off x="10065174" y="8396676"/>
              <a:ext cx="340925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89" name="Oval 57"/>
            <p:cNvSpPr>
              <a:spLocks noChangeArrowheads="1"/>
            </p:cNvSpPr>
            <p:nvPr/>
          </p:nvSpPr>
          <p:spPr bwMode="auto">
            <a:xfrm>
              <a:off x="9530081" y="8376356"/>
              <a:ext cx="338667" cy="349956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90" name="Oval 58"/>
            <p:cNvSpPr>
              <a:spLocks noChangeArrowheads="1"/>
            </p:cNvSpPr>
            <p:nvPr/>
          </p:nvSpPr>
          <p:spPr bwMode="auto">
            <a:xfrm>
              <a:off x="9112392" y="8683414"/>
              <a:ext cx="338667" cy="349956"/>
            </a:xfrm>
            <a:prstGeom prst="ellipse">
              <a:avLst/>
            </a:prstGeom>
            <a:solidFill>
              <a:srgbClr val="FF5008"/>
            </a:solidFill>
            <a:ln w="12700">
              <a:solidFill>
                <a:srgbClr val="FF500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91" name="Oval 59"/>
            <p:cNvSpPr>
              <a:spLocks noChangeArrowheads="1"/>
            </p:cNvSpPr>
            <p:nvPr/>
          </p:nvSpPr>
          <p:spPr bwMode="auto">
            <a:xfrm>
              <a:off x="9974863" y="7913512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92" name="Oval 60"/>
            <p:cNvSpPr>
              <a:spLocks noChangeArrowheads="1"/>
            </p:cNvSpPr>
            <p:nvPr/>
          </p:nvSpPr>
          <p:spPr bwMode="auto">
            <a:xfrm>
              <a:off x="9019823" y="8281529"/>
              <a:ext cx="286737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65362" y="4141637"/>
            <a:ext cx="1067986" cy="534002"/>
            <a:chOff x="8998734" y="6308231"/>
            <a:chExt cx="1518913" cy="759469"/>
          </a:xfrm>
        </p:grpSpPr>
        <p:sp>
          <p:nvSpPr>
            <p:cNvPr id="95293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94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381572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Application</a:t>
              </a:r>
            </a:p>
          </p:txBody>
        </p:sp>
      </p:grpSp>
      <p:sp>
        <p:nvSpPr>
          <p:cNvPr id="95295" name="Line 63"/>
          <p:cNvSpPr>
            <a:spLocks noChangeShapeType="1"/>
          </p:cNvSpPr>
          <p:nvPr/>
        </p:nvSpPr>
        <p:spPr bwMode="auto">
          <a:xfrm>
            <a:off x="5638801" y="5247488"/>
            <a:ext cx="401487" cy="39013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296" name="Line 64"/>
          <p:cNvSpPr>
            <a:spLocks noChangeShapeType="1"/>
          </p:cNvSpPr>
          <p:nvPr/>
        </p:nvSpPr>
        <p:spPr bwMode="auto">
          <a:xfrm flipH="1">
            <a:off x="5837766" y="4422486"/>
            <a:ext cx="349250" cy="376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30487" y="4348043"/>
            <a:ext cx="968332" cy="494101"/>
            <a:chOff x="5134248" y="6681617"/>
            <a:chExt cx="1377183" cy="702721"/>
          </a:xfrm>
        </p:grpSpPr>
        <p:sp>
          <p:nvSpPr>
            <p:cNvPr id="95297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298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850374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Query</a:t>
              </a:r>
            </a:p>
          </p:txBody>
        </p:sp>
      </p:grpSp>
      <p:sp>
        <p:nvSpPr>
          <p:cNvPr id="95299" name="Line 67"/>
          <p:cNvSpPr>
            <a:spLocks noChangeShapeType="1"/>
          </p:cNvSpPr>
          <p:nvPr/>
        </p:nvSpPr>
        <p:spPr bwMode="auto">
          <a:xfrm>
            <a:off x="4602957" y="4557520"/>
            <a:ext cx="280988" cy="390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sp>
        <p:nvSpPr>
          <p:cNvPr id="95304" name="Line 72"/>
          <p:cNvSpPr>
            <a:spLocks noChangeShapeType="1"/>
          </p:cNvSpPr>
          <p:nvPr/>
        </p:nvSpPr>
        <p:spPr bwMode="auto">
          <a:xfrm flipH="1">
            <a:off x="1989838" y="4922167"/>
            <a:ext cx="514689" cy="46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381543" y="2335557"/>
            <a:ext cx="943474" cy="669271"/>
            <a:chOff x="9224543" y="3504073"/>
            <a:chExt cx="1341829" cy="951852"/>
          </a:xfrm>
        </p:grpSpPr>
        <p:sp>
          <p:nvSpPr>
            <p:cNvPr id="95309" name="Rectangle 77"/>
            <p:cNvSpPr>
              <a:spLocks noChangeArrowheads="1"/>
            </p:cNvSpPr>
            <p:nvPr/>
          </p:nvSpPr>
          <p:spPr bwMode="auto">
            <a:xfrm>
              <a:off x="9243259" y="3504073"/>
              <a:ext cx="1323113" cy="951852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1">
                  <a:alpha val="75000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+mn-ea"/>
                <a:ea typeface="+mn-ea"/>
              </a:endParaRPr>
            </a:p>
          </p:txBody>
        </p:sp>
        <p:sp>
          <p:nvSpPr>
            <p:cNvPr id="95310" name="Rectangle 78"/>
            <p:cNvSpPr>
              <a:spLocks noChangeArrowheads="1"/>
            </p:cNvSpPr>
            <p:nvPr/>
          </p:nvSpPr>
          <p:spPr bwMode="auto">
            <a:xfrm>
              <a:off x="9224543" y="3655343"/>
              <a:ext cx="1263021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Software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11099" y="1840324"/>
            <a:ext cx="936061" cy="1028632"/>
            <a:chOff x="11147777" y="2113281"/>
            <a:chExt cx="1531903" cy="1683399"/>
          </a:xfrm>
        </p:grpSpPr>
        <p:sp>
          <p:nvSpPr>
            <p:cNvPr id="95305" name="Oval 73"/>
            <p:cNvSpPr>
              <a:spLocks noChangeArrowheads="1"/>
            </p:cNvSpPr>
            <p:nvPr/>
          </p:nvSpPr>
          <p:spPr bwMode="auto">
            <a:xfrm>
              <a:off x="11148907" y="2113281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06" name="Oval 74"/>
            <p:cNvSpPr>
              <a:spLocks noChangeArrowheads="1"/>
            </p:cNvSpPr>
            <p:nvPr/>
          </p:nvSpPr>
          <p:spPr bwMode="auto">
            <a:xfrm>
              <a:off x="11148907" y="3446724"/>
              <a:ext cx="1530773" cy="3499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07" name="Line 75"/>
            <p:cNvSpPr>
              <a:spLocks noChangeShapeType="1"/>
            </p:cNvSpPr>
            <p:nvPr/>
          </p:nvSpPr>
          <p:spPr bwMode="auto">
            <a:xfrm>
              <a:off x="11147777" y="2296161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08" name="Line 76"/>
            <p:cNvSpPr>
              <a:spLocks noChangeShapeType="1"/>
            </p:cNvSpPr>
            <p:nvPr/>
          </p:nvSpPr>
          <p:spPr bwMode="auto">
            <a:xfrm>
              <a:off x="12679680" y="2302935"/>
              <a:ext cx="0" cy="1334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1" name="Oval 79"/>
            <p:cNvSpPr>
              <a:spLocks noChangeArrowheads="1"/>
            </p:cNvSpPr>
            <p:nvPr/>
          </p:nvSpPr>
          <p:spPr bwMode="auto">
            <a:xfrm>
              <a:off x="11722383" y="3398498"/>
              <a:ext cx="284480" cy="295770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2" name="Oval 80"/>
            <p:cNvSpPr>
              <a:spLocks noChangeArrowheads="1"/>
            </p:cNvSpPr>
            <p:nvPr/>
          </p:nvSpPr>
          <p:spPr bwMode="auto">
            <a:xfrm>
              <a:off x="12210148" y="3364632"/>
              <a:ext cx="340924" cy="349956"/>
            </a:xfrm>
            <a:prstGeom prst="ellipse">
              <a:avLst/>
            </a:prstGeom>
            <a:solidFill>
              <a:srgbClr val="438E00"/>
            </a:solidFill>
            <a:ln w="12700">
              <a:solidFill>
                <a:srgbClr val="438E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3" name="Oval 81"/>
            <p:cNvSpPr>
              <a:spLocks noChangeArrowheads="1"/>
            </p:cNvSpPr>
            <p:nvPr/>
          </p:nvSpPr>
          <p:spPr bwMode="auto">
            <a:xfrm>
              <a:off x="12318436" y="2815450"/>
              <a:ext cx="284480" cy="295768"/>
            </a:xfrm>
            <a:prstGeom prst="ellipse">
              <a:avLst/>
            </a:prstGeom>
            <a:solidFill>
              <a:srgbClr val="FAFD00"/>
            </a:solidFill>
            <a:ln w="50800">
              <a:solidFill>
                <a:srgbClr val="FAF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4" name="Oval 82"/>
            <p:cNvSpPr>
              <a:spLocks noChangeArrowheads="1"/>
            </p:cNvSpPr>
            <p:nvPr/>
          </p:nvSpPr>
          <p:spPr bwMode="auto">
            <a:xfrm>
              <a:off x="11338561" y="317669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5" name="Oval 83"/>
            <p:cNvSpPr>
              <a:spLocks noChangeArrowheads="1"/>
            </p:cNvSpPr>
            <p:nvPr/>
          </p:nvSpPr>
          <p:spPr bwMode="auto">
            <a:xfrm>
              <a:off x="11934614" y="3054774"/>
              <a:ext cx="338667" cy="349955"/>
            </a:xfrm>
            <a:prstGeom prst="ellipse">
              <a:avLst/>
            </a:prstGeom>
            <a:solidFill>
              <a:srgbClr val="00DFCA"/>
            </a:solidFill>
            <a:ln w="12700">
              <a:solidFill>
                <a:srgbClr val="00DFCA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6" name="Oval 84"/>
            <p:cNvSpPr>
              <a:spLocks noChangeArrowheads="1"/>
            </p:cNvSpPr>
            <p:nvPr/>
          </p:nvSpPr>
          <p:spPr bwMode="auto">
            <a:xfrm>
              <a:off x="11616268" y="2747716"/>
              <a:ext cx="338667" cy="349955"/>
            </a:xfrm>
            <a:prstGeom prst="ellipse">
              <a:avLst/>
            </a:prstGeom>
            <a:solidFill>
              <a:srgbClr val="FC0128"/>
            </a:solidFill>
            <a:ln w="127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7" name="Oval 85"/>
            <p:cNvSpPr>
              <a:spLocks noChangeArrowheads="1"/>
            </p:cNvSpPr>
            <p:nvPr/>
          </p:nvSpPr>
          <p:spPr bwMode="auto">
            <a:xfrm>
              <a:off x="11218899" y="2666436"/>
              <a:ext cx="338667" cy="349955"/>
            </a:xfrm>
            <a:prstGeom prst="ellipse">
              <a:avLst/>
            </a:prstGeom>
            <a:solidFill>
              <a:srgbClr val="DC0081"/>
            </a:solidFill>
            <a:ln w="12700">
              <a:solidFill>
                <a:srgbClr val="DC008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95318" name="Oval 86"/>
            <p:cNvSpPr>
              <a:spLocks noChangeArrowheads="1"/>
            </p:cNvSpPr>
            <p:nvPr/>
          </p:nvSpPr>
          <p:spPr bwMode="auto">
            <a:xfrm>
              <a:off x="11972996" y="2501619"/>
              <a:ext cx="340924" cy="349956"/>
            </a:xfrm>
            <a:prstGeom prst="ellipse">
              <a:avLst/>
            </a:prstGeom>
            <a:solidFill>
              <a:srgbClr val="8901F3"/>
            </a:solidFill>
            <a:ln w="12700">
              <a:solidFill>
                <a:srgbClr val="8901F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</p:grpSp>
      <p:sp>
        <p:nvSpPr>
          <p:cNvPr id="95319" name="Line 87"/>
          <p:cNvSpPr>
            <a:spLocks noChangeShapeType="1"/>
          </p:cNvSpPr>
          <p:nvPr/>
        </p:nvSpPr>
        <p:spPr bwMode="auto">
          <a:xfrm flipV="1">
            <a:off x="7306054" y="2397260"/>
            <a:ext cx="405045" cy="2718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9" tIns="45719" rIns="91439" bIns="45719" anchor="ctr"/>
          <a:lstStyle/>
          <a:p>
            <a:endParaRPr lang="en-US" sz="1406" dirty="0">
              <a:latin typeface="+mn-ea"/>
              <a:ea typeface="+mn-ea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2190558" y="4219963"/>
            <a:ext cx="954830" cy="686636"/>
            <a:chOff x="6958862" y="6820748"/>
            <a:chExt cx="1357981" cy="976549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1">
                  <a:alpha val="75000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+mn-ea"/>
                <a:ea typeface="+mn-ea"/>
              </a:endParaRPr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263022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Software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1937405" y="3055459"/>
            <a:ext cx="954830" cy="686636"/>
            <a:chOff x="6958862" y="6820748"/>
            <a:chExt cx="1357981" cy="976549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98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1">
                  <a:alpha val="75000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+mn-ea"/>
                <a:ea typeface="+mn-ea"/>
              </a:endParaRPr>
            </a:p>
          </p:txBody>
        </p:sp>
        <p:sp>
          <p:nvSpPr>
            <p:cNvPr id="99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263022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Software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1483532" y="5384467"/>
            <a:ext cx="968332" cy="494101"/>
            <a:chOff x="5134248" y="6681617"/>
            <a:chExt cx="1377183" cy="702721"/>
          </a:xfrm>
        </p:grpSpPr>
        <p:sp>
          <p:nvSpPr>
            <p:cNvPr id="102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103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850374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Query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241189" y="1992216"/>
            <a:ext cx="954830" cy="686636"/>
            <a:chOff x="6958862" y="6820748"/>
            <a:chExt cx="1357981" cy="976549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105" name="Rectangle 51"/>
            <p:cNvSpPr>
              <a:spLocks noChangeArrowheads="1"/>
            </p:cNvSpPr>
            <p:nvPr/>
          </p:nvSpPr>
          <p:spPr bwMode="auto">
            <a:xfrm>
              <a:off x="6961426" y="6820748"/>
              <a:ext cx="1355417" cy="976549"/>
            </a:xfrm>
            <a:prstGeom prst="rect">
              <a:avLst/>
            </a:prstGeom>
            <a:solidFill>
              <a:srgbClr val="FF500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1">
                  <a:alpha val="75000"/>
                </a:schemeClr>
              </a:outerShdw>
            </a:effectLst>
          </p:spPr>
          <p:txBody>
            <a:bodyPr wrap="none" lIns="91439" tIns="45719" rIns="91439" bIns="45719" anchor="ctr"/>
            <a:lstStyle/>
            <a:p>
              <a:endParaRPr lang="en-US" sz="1547" dirty="0">
                <a:latin typeface="+mn-ea"/>
                <a:ea typeface="+mn-ea"/>
              </a:endParaRPr>
            </a:p>
          </p:txBody>
        </p:sp>
        <p:sp>
          <p:nvSpPr>
            <p:cNvPr id="106" name="Rectangle 52"/>
            <p:cNvSpPr>
              <a:spLocks noChangeArrowheads="1"/>
            </p:cNvSpPr>
            <p:nvPr/>
          </p:nvSpPr>
          <p:spPr bwMode="auto">
            <a:xfrm>
              <a:off x="6958862" y="6988422"/>
              <a:ext cx="1263022" cy="6916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DBMS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547" b="1" dirty="0">
                  <a:latin typeface="+mn-ea"/>
                  <a:ea typeface="+mn-ea"/>
                </a:rPr>
                <a:t>Software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610018" y="1435279"/>
            <a:ext cx="968332" cy="494101"/>
            <a:chOff x="5134248" y="6681617"/>
            <a:chExt cx="1377183" cy="702721"/>
          </a:xfrm>
        </p:grpSpPr>
        <p:sp>
          <p:nvSpPr>
            <p:cNvPr id="108" name="AutoShape 65"/>
            <p:cNvSpPr>
              <a:spLocks noChangeArrowheads="1"/>
            </p:cNvSpPr>
            <p:nvPr/>
          </p:nvSpPr>
          <p:spPr bwMode="auto">
            <a:xfrm>
              <a:off x="5134248" y="6681617"/>
              <a:ext cx="1377183" cy="702721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109" name="Rectangle 66"/>
            <p:cNvSpPr>
              <a:spLocks noChangeArrowheads="1"/>
            </p:cNvSpPr>
            <p:nvPr/>
          </p:nvSpPr>
          <p:spPr bwMode="auto">
            <a:xfrm>
              <a:off x="5360976" y="6712378"/>
              <a:ext cx="850374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Query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559388" y="1992215"/>
            <a:ext cx="1067986" cy="534002"/>
            <a:chOff x="8998734" y="6308231"/>
            <a:chExt cx="1518913" cy="759469"/>
          </a:xfrm>
        </p:grpSpPr>
        <p:sp>
          <p:nvSpPr>
            <p:cNvPr id="111" name="AutoShape 61"/>
            <p:cNvSpPr>
              <a:spLocks noChangeArrowheads="1"/>
            </p:cNvSpPr>
            <p:nvPr/>
          </p:nvSpPr>
          <p:spPr bwMode="auto">
            <a:xfrm>
              <a:off x="9027216" y="6308231"/>
              <a:ext cx="1490431" cy="759469"/>
            </a:xfrm>
            <a:prstGeom prst="roundRect">
              <a:avLst>
                <a:gd name="adj" fmla="val 124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9" tIns="45719" rIns="91439" bIns="45719" anchor="ctr"/>
            <a:lstStyle/>
            <a:p>
              <a:endParaRPr lang="en-US" sz="1406" dirty="0">
                <a:latin typeface="+mn-ea"/>
                <a:ea typeface="+mn-ea"/>
              </a:endParaRPr>
            </a:p>
          </p:txBody>
        </p:sp>
        <p:sp>
          <p:nvSpPr>
            <p:cNvPr id="112" name="Rectangle 62"/>
            <p:cNvSpPr>
              <a:spLocks noChangeArrowheads="1"/>
            </p:cNvSpPr>
            <p:nvPr/>
          </p:nvSpPr>
          <p:spPr bwMode="auto">
            <a:xfrm>
              <a:off x="8998734" y="6367366"/>
              <a:ext cx="1381572" cy="635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xmlns="" w="508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9849" tIns="28574" rIns="69849" bIns="28574">
              <a:spAutoFit/>
            </a:bodyPr>
            <a:lstStyle/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User</a:t>
              </a:r>
            </a:p>
            <a:p>
              <a:pPr defTabSz="1006424">
                <a:lnSpc>
                  <a:spcPct val="90000"/>
                </a:lnSpc>
              </a:pPr>
              <a:r>
                <a:rPr lang="en-US" sz="1406" dirty="0">
                  <a:latin typeface="+mn-ea"/>
                  <a:ea typeface="+mn-ea"/>
                </a:rPr>
                <a:t>Application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93D432-30E6-4F47-8F76-F37A3FDB6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002736-412D-3D47-B2A1-9184E763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58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Transparency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  <a:p>
            <a:r>
              <a:rPr lang="en-US" dirty="0"/>
              <a:t>Network transparency (or distribution transparency)</a:t>
            </a:r>
          </a:p>
          <a:p>
            <a:pPr lvl="1"/>
            <a:r>
              <a:rPr lang="en-US" dirty="0"/>
              <a:t>Location transparency</a:t>
            </a:r>
          </a:p>
          <a:p>
            <a:pPr lvl="1"/>
            <a:r>
              <a:rPr lang="en-US" dirty="0"/>
              <a:t>Fragmentation transparency</a:t>
            </a:r>
          </a:p>
          <a:p>
            <a:r>
              <a:rPr lang="en-US" dirty="0"/>
              <a:t>Fragmentation transparency</a:t>
            </a:r>
          </a:p>
          <a:p>
            <a:r>
              <a:rPr lang="en-US" dirty="0"/>
              <a:t>Replication transparency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39A7A-BA87-6D46-9F20-D1FECA455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8C76C-4E83-2F43-9E5E-4284E83A9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1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Through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66" y="1808820"/>
            <a:ext cx="8643938" cy="4759523"/>
          </a:xfrm>
        </p:spPr>
        <p:txBody>
          <a:bodyPr/>
          <a:lstStyle/>
          <a:p>
            <a:r>
              <a:rPr lang="en-US" dirty="0"/>
              <a:t>Replicated components and data should make distributed DBMS more reliable.</a:t>
            </a:r>
          </a:p>
          <a:p>
            <a:r>
              <a:rPr lang="en-US" dirty="0"/>
              <a:t>Distributed transactions provide</a:t>
            </a:r>
          </a:p>
          <a:p>
            <a:pPr lvl="1"/>
            <a:r>
              <a:rPr lang="en-US" dirty="0"/>
              <a:t>Concurrency transparency</a:t>
            </a:r>
          </a:p>
          <a:p>
            <a:pPr lvl="1"/>
            <a:r>
              <a:rPr lang="en-US" dirty="0"/>
              <a:t>Failure atomicity</a:t>
            </a:r>
          </a:p>
          <a:p>
            <a:pPr marL="258952" lvl="1">
              <a:buSzPct val="150000"/>
              <a:buFont typeface="Palatino" charset="0"/>
              <a:buChar char="•"/>
            </a:pPr>
            <a:r>
              <a:rPr lang="en-US" dirty="0"/>
              <a:t>Distributed transaction support requires implementation of </a:t>
            </a:r>
          </a:p>
          <a:p>
            <a:pPr lvl="1"/>
            <a:r>
              <a:rPr lang="en-US" dirty="0"/>
              <a:t>Distributed concurrency control protocols</a:t>
            </a:r>
          </a:p>
          <a:p>
            <a:pPr lvl="1"/>
            <a:r>
              <a:rPr lang="en-US" dirty="0"/>
              <a:t>Commit protocols</a:t>
            </a:r>
          </a:p>
          <a:p>
            <a:r>
              <a:rPr lang="en-US" dirty="0"/>
              <a:t>Data replication</a:t>
            </a:r>
          </a:p>
          <a:p>
            <a:pPr lvl="1"/>
            <a:r>
              <a:rPr lang="en-US" dirty="0"/>
              <a:t>Great for read-intensive workloads, problematic for updates</a:t>
            </a:r>
          </a:p>
          <a:p>
            <a:pPr lvl="1"/>
            <a:r>
              <a:rPr lang="en-US" dirty="0"/>
              <a:t>Replication protocols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87F12-5F17-F048-8C13-E93B0AF4A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919EC-EE51-9449-B27B-D9345A15C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88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Potentially Improved Performance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Proximity of data to its points of use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Requires some support for fragmentation and replication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Parallelism in execution</a:t>
            </a:r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Inter-query parallelism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Intra-query parallelism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063608-3F9F-3746-B738-55CD95A6F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67102-E86A-184B-92B1-E3C0912D2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23517444-EA30-D045-952E-430738D8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012" y="4725144"/>
            <a:ext cx="3217788" cy="1330918"/>
          </a:xfrm>
          <a:prstGeom prst="rect">
            <a:avLst/>
          </a:prstGeom>
        </p:spPr>
      </p:pic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B018B0FE-53A8-284F-BFCB-3D4C303CA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17" y="3400341"/>
            <a:ext cx="1879178" cy="11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38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Issue is database scaling and workload scaling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Adding </a:t>
            </a:r>
            <a:r>
              <a:rPr lang="en-US" dirty="0">
                <a:solidFill>
                  <a:srgbClr val="0432FF"/>
                </a:solidFill>
              </a:rPr>
              <a:t>processing</a:t>
            </a:r>
            <a:r>
              <a:rPr lang="en-US" dirty="0"/>
              <a:t> and </a:t>
            </a:r>
            <a:r>
              <a:rPr lang="en-US" dirty="0">
                <a:solidFill>
                  <a:srgbClr val="0432FF"/>
                </a:solidFill>
              </a:rPr>
              <a:t>storage</a:t>
            </a:r>
            <a:r>
              <a:rPr lang="en-US" dirty="0"/>
              <a:t> power</a:t>
            </a:r>
          </a:p>
          <a:p>
            <a:pPr>
              <a:lnSpc>
                <a:spcPct val="100000"/>
              </a:lnSpc>
              <a:spcBef>
                <a:spcPct val="100000"/>
              </a:spcBef>
            </a:pPr>
            <a:r>
              <a:rPr lang="en-US" dirty="0"/>
              <a:t>Scale-out: add more servers</a:t>
            </a:r>
          </a:p>
          <a:p>
            <a:pPr lvl="1">
              <a:spcBef>
                <a:spcPct val="100000"/>
              </a:spcBef>
            </a:pPr>
            <a:r>
              <a:rPr lang="en-US" dirty="0"/>
              <a:t>Scale-up: increase the capacity of one server → has limits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561D55-4090-E442-9166-8DA459ABE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36C400-2099-344F-933E-C40A1A86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History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Distributed DBMS promises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Design issues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Distributed DBMS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81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History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promises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Design issues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18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>
                <a:solidFill>
                  <a:srgbClr val="0432FF"/>
                </a:solidFill>
              </a:rPr>
              <a:t>Distributed database design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How to distribute the database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Replicated &amp; non-replicated database distribution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A related problem in directory management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>
                <a:solidFill>
                  <a:srgbClr val="0432FF"/>
                </a:solidFill>
              </a:rPr>
              <a:t>Distributed query processing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Convert user transactions to data manipulation instructions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Optimization problem</a:t>
            </a:r>
          </a:p>
          <a:p>
            <a:pPr lvl="2">
              <a:spcBef>
                <a:spcPct val="45000"/>
              </a:spcBef>
            </a:pPr>
            <a:r>
              <a:rPr lang="en-US" dirty="0"/>
              <a:t>min{cost = data transmission + local processing}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General formulation is NP-hard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C1B75A-B1C3-1A4A-B97B-8681D6648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E941ED-29D3-7D46-BD05-EB7B6B883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54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dirty="0">
                <a:solidFill>
                  <a:srgbClr val="0432FF"/>
                </a:solidFill>
              </a:rPr>
              <a:t>Distributed concurrency control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Synchronization of concurrent accesses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Consistency and isolation of transactions' effects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Deadlock management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b="1" dirty="0"/>
              <a:t> </a:t>
            </a:r>
            <a:r>
              <a:rPr lang="en-US" dirty="0">
                <a:solidFill>
                  <a:srgbClr val="0432FF"/>
                </a:solidFill>
              </a:rPr>
              <a:t>Reliability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How to make the system resilient to failures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</a:pPr>
            <a:r>
              <a:rPr lang="en-US" dirty="0"/>
              <a:t>Atomicity and durability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AFAC80-B290-0941-8558-F57C0879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179A51-B329-804D-B824-A8159C66E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83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276F-7269-6342-A510-B690AE27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DBMS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D94C2-6BAA-1048-8AB0-67E2B11B6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Replication</a:t>
            </a:r>
          </a:p>
          <a:p>
            <a:pPr lvl="1"/>
            <a:r>
              <a:rPr lang="en-US" dirty="0"/>
              <a:t>Mutual consistency</a:t>
            </a:r>
          </a:p>
          <a:p>
            <a:pPr lvl="1"/>
            <a:r>
              <a:rPr lang="en-US" dirty="0"/>
              <a:t>Freshness of copies</a:t>
            </a:r>
          </a:p>
          <a:p>
            <a:pPr lvl="1"/>
            <a:r>
              <a:rPr lang="en-US" dirty="0"/>
              <a:t>Eager vs lazy</a:t>
            </a:r>
          </a:p>
          <a:p>
            <a:pPr lvl="1"/>
            <a:r>
              <a:rPr lang="en-US" dirty="0"/>
              <a:t>Centralized vs distributed</a:t>
            </a:r>
          </a:p>
          <a:p>
            <a:r>
              <a:rPr lang="en-US" dirty="0">
                <a:solidFill>
                  <a:srgbClr val="0432FF"/>
                </a:solidFill>
              </a:rPr>
              <a:t>Parallel DBMS</a:t>
            </a:r>
          </a:p>
          <a:p>
            <a:pPr lvl="1"/>
            <a:r>
              <a:rPr lang="en-US" dirty="0"/>
              <a:t>Objectives: high scalability and performance</a:t>
            </a:r>
          </a:p>
          <a:p>
            <a:pPr lvl="1"/>
            <a:r>
              <a:rPr lang="en-US" dirty="0"/>
              <a:t>Not geo-distributed</a:t>
            </a:r>
          </a:p>
          <a:p>
            <a:pPr lvl="1"/>
            <a:r>
              <a:rPr lang="en-US" dirty="0"/>
              <a:t>Cluster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21ABB-5A09-6A4E-8358-0E3BF6AAC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2A4C7-66ED-7846-A8F6-DB53FE61D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3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Related Issues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65104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Alternative distribution approaches</a:t>
            </a:r>
          </a:p>
          <a:p>
            <a:pPr lvl="1"/>
            <a:r>
              <a:rPr lang="en-US" dirty="0"/>
              <a:t>Modern P2P</a:t>
            </a:r>
          </a:p>
          <a:p>
            <a:pPr lvl="1"/>
            <a:r>
              <a:rPr lang="en-US" dirty="0"/>
              <a:t>World Wide Web (WWW or Web)</a:t>
            </a:r>
          </a:p>
          <a:p>
            <a:r>
              <a:rPr lang="en-US" dirty="0">
                <a:solidFill>
                  <a:srgbClr val="0432FF"/>
                </a:solidFill>
              </a:rPr>
              <a:t>Big data processing</a:t>
            </a:r>
          </a:p>
          <a:p>
            <a:pPr lvl="1"/>
            <a:r>
              <a:rPr lang="en-US" dirty="0"/>
              <a:t>4V: volume, variety, velocity, veracity</a:t>
            </a:r>
          </a:p>
          <a:p>
            <a:pPr lvl="1"/>
            <a:r>
              <a:rPr lang="en-US" dirty="0"/>
              <a:t>MapReduce &amp; Spark</a:t>
            </a:r>
          </a:p>
          <a:p>
            <a:pPr lvl="1"/>
            <a:r>
              <a:rPr lang="en-US" dirty="0"/>
              <a:t>Stream data</a:t>
            </a:r>
          </a:p>
          <a:p>
            <a:pPr lvl="1"/>
            <a:r>
              <a:rPr lang="en-US" dirty="0"/>
              <a:t>Graph analytics</a:t>
            </a:r>
          </a:p>
          <a:p>
            <a:pPr lvl="1"/>
            <a:r>
              <a:rPr lang="en-US" dirty="0" err="1"/>
              <a:t>NoSQL</a:t>
            </a:r>
            <a:endParaRPr lang="en-US" dirty="0"/>
          </a:p>
          <a:p>
            <a:pPr lvl="1"/>
            <a:r>
              <a:rPr lang="en-US" dirty="0" err="1"/>
              <a:t>NewSQL</a:t>
            </a:r>
            <a:endParaRPr lang="en-US" dirty="0"/>
          </a:p>
          <a:p>
            <a:pPr lvl="1"/>
            <a:r>
              <a:rPr lang="en-US" dirty="0" err="1"/>
              <a:t>Polystores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2AB1D2-B5CF-994A-AC00-7744B3E83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D7D43-9C9A-7640-B963-D05675A6E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58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862165"/>
          </a:xfrm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71A9"/>
                </a:solidFill>
                <a:cs typeface="Book Antiqua"/>
              </a:rPr>
              <a:t>Introduction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What is a distributed DBMS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History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Distributed DBMS promises</a:t>
            </a:r>
          </a:p>
          <a:p>
            <a:pPr lvl="1"/>
            <a:r>
              <a:rPr lang="en-US" dirty="0">
                <a:solidFill>
                  <a:srgbClr val="1771A9">
                    <a:alpha val="25000"/>
                  </a:srgbClr>
                </a:solidFill>
                <a:cs typeface="Book Antiqua"/>
              </a:rPr>
              <a:t>Design issues</a:t>
            </a:r>
          </a:p>
          <a:p>
            <a:pPr lvl="1"/>
            <a:r>
              <a:rPr lang="en-US" dirty="0">
                <a:solidFill>
                  <a:srgbClr val="1771A9"/>
                </a:solidFill>
                <a:cs typeface="Book Antiqua"/>
              </a:rPr>
              <a:t>Distributed DBMS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1B72E8-7C79-424E-A232-677D185C1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C3681F-B44B-9F40-96A9-7695DC0EC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77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31" y="320335"/>
            <a:ext cx="8893969" cy="1134070"/>
          </a:xfrm>
        </p:spPr>
        <p:txBody>
          <a:bodyPr/>
          <a:lstStyle/>
          <a:p>
            <a:r>
              <a:rPr lang="en-US" dirty="0"/>
              <a:t>DBMS Implementation Alternatives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8A8474-2E96-8C4C-8A7A-031B005CD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414DE-E5EB-024B-8787-A4972BC47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18190C74-4265-344D-83F0-A89855255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9971"/>
            <a:ext cx="5616624" cy="456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26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Dimensions of the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853136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Distribution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Whether the components of the system are located on the same machine or not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Heterogeneity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Various levels (hardware, communications, operating system)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DBMS important one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data model, query language, transaction management algorithms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Autonomy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Not well understood and most troublesome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dirty="0"/>
              <a:t>Various versions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Design autonomy</a:t>
            </a:r>
            <a:r>
              <a:rPr lang="en-US" dirty="0"/>
              <a:t>: Ability of a component DBMS to decide on issues related to its own design.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Communication autonomy</a:t>
            </a:r>
            <a:r>
              <a:rPr lang="en-US" dirty="0"/>
              <a:t>: Ability of a component DBMS to decide whether and how to communicate with other DBMSs.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chemeClr val="tx2"/>
                </a:solidFill>
              </a:rPr>
              <a:t>Execution autonomy</a:t>
            </a:r>
            <a:r>
              <a:rPr lang="en-US" dirty="0"/>
              <a:t>: Ability of a component DBMS to execute local operations in any manner it wants to.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C98616-5D36-F841-84E4-E671C2DF8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5C5EF-8EE8-C545-91A9-110C93B6E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84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Client/Server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834D4-CE13-AF42-A9DA-E41CB2E27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295EB-D944-F74E-B242-0FB505604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950219-EADD-F845-95C2-9C19281A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268760"/>
            <a:ext cx="3312368" cy="48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78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Advantages of Client-Server Architectures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16224"/>
            <a:ext cx="8229600" cy="4205064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More efficient division of labor 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Horizontal and vertical scaling of resources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Better price/performance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Ability to use familiar tools on client machines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Client access to remote data (via standards)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Full DBMS functionality provided to client workstations</a:t>
            </a:r>
          </a:p>
          <a:p>
            <a:pPr>
              <a:lnSpc>
                <a:spcPct val="100000"/>
              </a:lnSpc>
              <a:spcBef>
                <a:spcPct val="40000"/>
              </a:spcBef>
            </a:pPr>
            <a:r>
              <a:rPr lang="en-US" dirty="0"/>
              <a:t>Overall better system price/performance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43FEE0-7CE0-BF45-B2F8-F6B33D1D1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FB51D-3FD4-0640-A468-A1F153E94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 number of autonomous processing elements (not necessarily homogeneous) that are interconnected by a computer network and that cooperate in performing their assigned tasks.</a:t>
            </a:r>
          </a:p>
          <a:p>
            <a:r>
              <a:rPr lang="en-US" dirty="0">
                <a:solidFill>
                  <a:schemeClr val="tx2"/>
                </a:solidFill>
              </a:rPr>
              <a:t>What is being distributed?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Processing logic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Function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Data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Control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B932F9-DEDB-5C45-9546-BCDED53E3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85D19-8F58-3C44-AF6A-0A17ED7DE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43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Server</a:t>
            </a:r>
          </a:p>
        </p:txBody>
      </p:sp>
      <p:pic>
        <p:nvPicPr>
          <p:cNvPr id="4" name="Picture 3" descr="Fig-1-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16" y="1196752"/>
            <a:ext cx="4364367" cy="483907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BDCE2-975A-2748-B32C-60B8FBA22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6520F-74B7-B44F-A7F3-DC0A04FC0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87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 Servers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BC7F5-2D52-B64A-AA04-8B2A98E31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E5D8F-3127-224B-B490-63EC6AE3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CE00D1-4A2A-A144-9DB1-0A2B026C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196752"/>
            <a:ext cx="5904656" cy="492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66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Peer-to-Peer Component Architecture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34E965-22C9-0D41-B395-32A2ACAEF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54471-D78C-C242-8AD4-B03EA5BF8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1D5EF73-9A98-7B48-B583-09D9B02464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1414" y="1052736"/>
            <a:ext cx="4350826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64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031" y="312539"/>
            <a:ext cx="8777464" cy="1134070"/>
          </a:xfrm>
          <a:noFill/>
          <a:ln/>
        </p:spPr>
        <p:txBody>
          <a:bodyPr vert="horz" wrap="square" lIns="90487" tIns="45720" rIns="90487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MDBS Components &amp; Execution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293AB-0D70-474B-81FA-F80492E48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56DC0-0BF1-5744-BE6E-9AAA7334C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43</a:t>
            </a:fld>
            <a:endParaRPr lang="en-US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64FCB0-B7D3-9042-95B4-6EB176F2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379" y="1567079"/>
            <a:ext cx="6457981" cy="43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7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Mediator/Wrapper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06975-1028-4243-8484-2C7860792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B7295-B311-9541-994E-6EE505A02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F6F9DF-1873-774B-BAE2-9028CFB9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961721"/>
            <a:ext cx="4032448" cy="51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1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579F-0FAD-654E-9553-6C96B066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E595-A02F-2143-AB54-EB1FEC8D0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A08A-B005-6540-A788-590716720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45</a:t>
            </a:fld>
            <a:endParaRPr 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5DC05C15-87D5-1641-AAF8-211AF46DEE30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168478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60000"/>
              <a:buFont typeface="Wingdings" pitchFamily="-108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-108" charset="2"/>
              <a:buChar char="n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38038"/>
              </a:buClr>
              <a:buSzPct val="70000"/>
              <a:buFont typeface="Wingdings" pitchFamily="-108" charset="2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itchFamily="-108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kern="0" dirty="0"/>
              <a:t>On-demand, reliable services provided over the Internet in a cost-efficient manner</a:t>
            </a:r>
          </a:p>
          <a:p>
            <a:r>
              <a:rPr lang="en-US" kern="0" dirty="0"/>
              <a:t>IaaS – Infrastructure-as-a-Service</a:t>
            </a:r>
          </a:p>
          <a:p>
            <a:r>
              <a:rPr lang="en-US" kern="0" dirty="0"/>
              <a:t>PaaS – Platform-as-a-Service</a:t>
            </a:r>
          </a:p>
          <a:p>
            <a:r>
              <a:rPr lang="en-US" kern="0" dirty="0"/>
              <a:t>SaaS – Software-as-a-Service </a:t>
            </a:r>
          </a:p>
          <a:p>
            <a:r>
              <a:rPr lang="en-US" kern="0" dirty="0" err="1"/>
              <a:t>DaaS</a:t>
            </a:r>
            <a:r>
              <a:rPr lang="en-US" kern="0" dirty="0"/>
              <a:t> – Database-as-a-Service</a:t>
            </a:r>
          </a:p>
        </p:txBody>
      </p:sp>
    </p:spTree>
    <p:extLst>
      <p:ext uri="{BB962C8B-B14F-4D97-AF65-F5344CB8AC3E}">
        <p14:creationId xmlns:p14="http://schemas.microsoft.com/office/powerpoint/2010/main" val="3104793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652A-8CAF-EF44-BC2C-BE23C3AE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Cloud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F5728-C236-AC48-BBAF-63CE293D2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EA7CA-3B31-B048-8482-02DCDCF4F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6A2BE0C7-B8F6-5848-AA52-DFB5E2883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90" y="1628800"/>
            <a:ext cx="589398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2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608E-A836-0D4F-8FA4-CCDE93FD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Distribution – Geographically Distributed Data Centers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949E0-3506-AE44-BF52-E37820473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07719-2015-C84B-9152-EAD14D3C7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5</a:t>
            </a:fld>
            <a:endParaRPr lang="en-US"/>
          </a:p>
        </p:txBody>
      </p:sp>
      <p:pic>
        <p:nvPicPr>
          <p:cNvPr id="11" name="Content Placeholder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4E0C7D04-D658-C242-9693-E9E447557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00" y="2125662"/>
            <a:ext cx="6604000" cy="3479800"/>
          </a:xfrm>
        </p:spPr>
      </p:pic>
    </p:spTree>
    <p:extLst>
      <p:ext uri="{BB962C8B-B14F-4D97-AF65-F5344CB8AC3E}">
        <p14:creationId xmlns:p14="http://schemas.microsoft.com/office/powerpoint/2010/main" val="203992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4" y="152401"/>
            <a:ext cx="8669337" cy="1125538"/>
          </a:xfrm>
          <a:noFill/>
          <a:ln/>
        </p:spPr>
        <p:txBody>
          <a:bodyPr/>
          <a:lstStyle/>
          <a:p>
            <a:r>
              <a:rPr lang="en-US" dirty="0"/>
              <a:t>What is a Distributed Database System?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1"/>
            <a:ext cx="8229600" cy="4419600"/>
          </a:xfrm>
          <a:noFill/>
          <a:ln/>
        </p:spPr>
        <p:txBody>
          <a:bodyPr/>
          <a:lstStyle/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is a collection of multiple, </a:t>
            </a:r>
            <a:r>
              <a:rPr lang="en-US" dirty="0">
                <a:solidFill>
                  <a:srgbClr val="0000FF"/>
                </a:solidFill>
              </a:rPr>
              <a:t>logically interrelated</a:t>
            </a:r>
            <a:r>
              <a:rPr lang="en-US" i="1" dirty="0"/>
              <a:t> </a:t>
            </a:r>
            <a:r>
              <a:rPr lang="en-US" dirty="0"/>
              <a:t>databases distributed over a </a:t>
            </a:r>
            <a:r>
              <a:rPr lang="en-US" dirty="0">
                <a:solidFill>
                  <a:srgbClr val="0000FF"/>
                </a:solidFill>
              </a:rPr>
              <a:t>computer network</a:t>
            </a:r>
            <a:r>
              <a:rPr lang="en-US" dirty="0"/>
              <a:t> </a:t>
            </a:r>
          </a:p>
          <a:p>
            <a:pPr marL="0" indent="0">
              <a:spcBef>
                <a:spcPct val="100000"/>
              </a:spcBef>
              <a:spcAft>
                <a:spcPct val="100000"/>
              </a:spcAft>
              <a:buNone/>
            </a:pPr>
            <a:r>
              <a:rPr lang="en-US" dirty="0"/>
              <a:t>A distributed database management system (Distributed DBMS) is the software that manages the DDB and provides an access mechanism that makes this distribution </a:t>
            </a:r>
            <a:r>
              <a:rPr lang="en-US" dirty="0">
                <a:solidFill>
                  <a:srgbClr val="0000FF"/>
                </a:solidFill>
              </a:rPr>
              <a:t>transparent</a:t>
            </a:r>
            <a:r>
              <a:rPr lang="en-US" dirty="0">
                <a:solidFill>
                  <a:srgbClr val="333399"/>
                </a:solidFill>
              </a:rPr>
              <a:t> </a:t>
            </a:r>
            <a:r>
              <a:rPr lang="en-US" dirty="0"/>
              <a:t>to the users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A50016-5750-1F47-9CC5-B165325DC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1BA2F-84FC-EF46-BC38-AEC506AF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What is not a DDBS?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timesharing computer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loosely or tightly coupled multiprocessor system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/>
              <a:t>A database system which resides at one of the nodes of a network of computers - this is a centralized database on a network node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FBF4F3-1FBC-3E4A-B936-6F89A15F8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ADA5FC-D8F4-554D-B2F2-9B5C86A73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4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Distributed DBMS Environment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DF4B4D-CF6D-0C42-BE08-E5F3F2B6D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C2CE5E-2DD7-DE43-8DD6-0A2A540D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F80F0BE7-E22B-A045-9C1E-0C88570A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87" y="1268760"/>
            <a:ext cx="7407625" cy="485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6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Implicit Assumptions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Data stored at a number of sites →</a:t>
            </a:r>
            <a:r>
              <a:rPr lang="en-US" dirty="0"/>
              <a:t> each site </a:t>
            </a:r>
            <a:r>
              <a:rPr lang="en-US" i="1" dirty="0"/>
              <a:t>logically</a:t>
            </a:r>
            <a:r>
              <a:rPr lang="en-US" dirty="0"/>
              <a:t> consists of a single processor</a:t>
            </a:r>
          </a:p>
          <a:p>
            <a:r>
              <a:rPr lang="en-US" dirty="0"/>
              <a:t>Processors at different </a:t>
            </a:r>
            <a:r>
              <a:rPr lang="en-US" dirty="0">
                <a:solidFill>
                  <a:schemeClr val="tx2"/>
                </a:solidFill>
              </a:rPr>
              <a:t>sites are interconnected by a computer network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→</a:t>
            </a:r>
            <a:r>
              <a:rPr lang="en-US" dirty="0">
                <a:sym typeface="Wingdings" charset="2"/>
              </a:rPr>
              <a:t> </a:t>
            </a:r>
            <a:r>
              <a:rPr lang="en-US" dirty="0"/>
              <a:t>not a multiprocessor system</a:t>
            </a:r>
          </a:p>
          <a:p>
            <a:pPr lvl="1"/>
            <a:r>
              <a:rPr lang="en-US" dirty="0"/>
              <a:t>Parallel database systems</a:t>
            </a:r>
          </a:p>
          <a:p>
            <a:r>
              <a:rPr lang="en-US" dirty="0"/>
              <a:t>Distributed database is a </a:t>
            </a:r>
            <a:r>
              <a:rPr lang="en-US" dirty="0">
                <a:solidFill>
                  <a:schemeClr val="tx2"/>
                </a:solidFill>
              </a:rPr>
              <a:t>database, not a collection of files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→</a:t>
            </a:r>
            <a:r>
              <a:rPr lang="en-US" dirty="0">
                <a:sym typeface="Wingdings" charset="2"/>
              </a:rPr>
              <a:t> </a:t>
            </a:r>
            <a:r>
              <a:rPr lang="en-US" dirty="0"/>
              <a:t>data logically related as exhibited in the users’ access patterns</a:t>
            </a:r>
          </a:p>
          <a:p>
            <a:pPr lvl="1"/>
            <a:r>
              <a:rPr lang="en-US" dirty="0"/>
              <a:t>Relational data model </a:t>
            </a:r>
          </a:p>
          <a:p>
            <a:r>
              <a:rPr lang="en-US" dirty="0"/>
              <a:t>Distributed DBMS is a </a:t>
            </a:r>
            <a:r>
              <a:rPr lang="en-US" dirty="0">
                <a:solidFill>
                  <a:schemeClr val="tx2"/>
                </a:solidFill>
              </a:rPr>
              <a:t>full-fledged DBMS</a:t>
            </a:r>
            <a:endParaRPr lang="en-US" dirty="0"/>
          </a:p>
          <a:p>
            <a:pPr lvl="1"/>
            <a:r>
              <a:rPr lang="en-US" dirty="0"/>
              <a:t>Not remote file system, not a TP system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3BAC82-990E-E248-BAC8-38CAF78A8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2020, M.T. Özsu &amp; P. Valduriez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DED0C-1B52-2B4E-95E4-2212C8BE2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D96158B-4539-3C43-9DE5-94C5478662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8" charset="0"/>
            <a:ea typeface="ＭＳ Ｐゴシック" pitchFamily="-108" charset="-128"/>
            <a:cs typeface="ＭＳ Ｐゴシック" pitchFamily="-108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1AA6435C-28F2-C941-8311-EE08610FCB39}" vid="{FD4022B5-BADD-D345-B79C-9EAFC5BFF5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</TotalTime>
  <Words>1719</Words>
  <Application>Microsoft Macintosh PowerPoint</Application>
  <PresentationFormat>On-screen Show (4:3)</PresentationFormat>
  <Paragraphs>375</Paragraphs>
  <Slides>46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Book Antiqua</vt:lpstr>
      <vt:lpstr>Calibri</vt:lpstr>
      <vt:lpstr>Courier New</vt:lpstr>
      <vt:lpstr>Monotype Sorts</vt:lpstr>
      <vt:lpstr>Palatino</vt:lpstr>
      <vt:lpstr>Wingdings</vt:lpstr>
      <vt:lpstr>Office Theme</vt:lpstr>
      <vt:lpstr>Principles of Distributed Database Systems</vt:lpstr>
      <vt:lpstr>Outline</vt:lpstr>
      <vt:lpstr>Outline</vt:lpstr>
      <vt:lpstr>Distributed Computing</vt:lpstr>
      <vt:lpstr>Current Distribution – Geographically Distributed Data Centers</vt:lpstr>
      <vt:lpstr>What is a Distributed Database System?</vt:lpstr>
      <vt:lpstr>What is not a DDBS?</vt:lpstr>
      <vt:lpstr>Distributed DBMS Environment</vt:lpstr>
      <vt:lpstr>Implicit Assumptions</vt:lpstr>
      <vt:lpstr>Important Point</vt:lpstr>
      <vt:lpstr>Outline</vt:lpstr>
      <vt:lpstr>History – File Systems</vt:lpstr>
      <vt:lpstr>History – Database Management</vt:lpstr>
      <vt:lpstr>History – Early Distribution</vt:lpstr>
      <vt:lpstr>History – Client/Server</vt:lpstr>
      <vt:lpstr>History – Data Integration</vt:lpstr>
      <vt:lpstr>History – Cloud Computing</vt:lpstr>
      <vt:lpstr>Data Delivery Alternatives</vt:lpstr>
      <vt:lpstr>Outline</vt:lpstr>
      <vt:lpstr>Distributed DBMS Promises</vt:lpstr>
      <vt:lpstr>Transparency</vt:lpstr>
      <vt:lpstr>Example</vt:lpstr>
      <vt:lpstr>Transparent Access</vt:lpstr>
      <vt:lpstr>Distributed Database - User View</vt:lpstr>
      <vt:lpstr>Distributed DBMS - Reality</vt:lpstr>
      <vt:lpstr>Types of Transparency</vt:lpstr>
      <vt:lpstr>Reliability Through Transactions</vt:lpstr>
      <vt:lpstr>Potentially Improved Performance</vt:lpstr>
      <vt:lpstr>Scalability</vt:lpstr>
      <vt:lpstr>Outline</vt:lpstr>
      <vt:lpstr>Distributed DBMS Issues</vt:lpstr>
      <vt:lpstr>Distributed DBMS Issues</vt:lpstr>
      <vt:lpstr>Distributed DBMS Issues</vt:lpstr>
      <vt:lpstr>Related Issues</vt:lpstr>
      <vt:lpstr>Outline</vt:lpstr>
      <vt:lpstr>DBMS Implementation Alternatives</vt:lpstr>
      <vt:lpstr>Dimensions of the Problem</vt:lpstr>
      <vt:lpstr>Client/Server Architecture</vt:lpstr>
      <vt:lpstr>Advantages of Client-Server Architectures</vt:lpstr>
      <vt:lpstr>Database Server</vt:lpstr>
      <vt:lpstr>Distributed Database Servers</vt:lpstr>
      <vt:lpstr>Peer-to-Peer Component Architecture</vt:lpstr>
      <vt:lpstr>MDBS Components &amp; Execution</vt:lpstr>
      <vt:lpstr>Mediator/Wrapper Architecture</vt:lpstr>
      <vt:lpstr>Cloud Computing</vt:lpstr>
      <vt:lpstr>Simplified Cloud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Distributed Database Systems</dc:title>
  <dc:creator>Tamer Ozsu</dc:creator>
  <cp:lastModifiedBy>Romi Banerjee</cp:lastModifiedBy>
  <cp:revision>19</cp:revision>
  <dcterms:created xsi:type="dcterms:W3CDTF">2020-02-05T23:19:38Z</dcterms:created>
  <dcterms:modified xsi:type="dcterms:W3CDTF">2025-08-05T08:00:04Z</dcterms:modified>
</cp:coreProperties>
</file>