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13" r:id="rId4"/>
    <p:sldId id="314" r:id="rId5"/>
    <p:sldId id="315" r:id="rId6"/>
    <p:sldId id="316" r:id="rId7"/>
    <p:sldId id="318" r:id="rId8"/>
    <p:sldId id="319" r:id="rId9"/>
    <p:sldId id="325" r:id="rId10"/>
    <p:sldId id="320" r:id="rId11"/>
    <p:sldId id="321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523653"/>
            <a:ext cx="10058400" cy="1379619"/>
          </a:xfr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02239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479752-B8DB-45B3-8F26-0FF23012DC8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 Name, Short Paper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7117D-8311-4E87-9035-1073BA743078}"/>
              </a:ext>
            </a:extLst>
          </p:cNvPr>
          <p:cNvSpPr/>
          <p:nvPr userDrawn="1"/>
        </p:nvSpPr>
        <p:spPr>
          <a:xfrm>
            <a:off x="8872" y="1384921"/>
            <a:ext cx="12174256" cy="267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9424EE-3617-9446-8271-9E285EBA22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059"/>
          <a:stretch/>
        </p:blipFill>
        <p:spPr>
          <a:xfrm>
            <a:off x="-8872" y="-50816"/>
            <a:ext cx="12192000" cy="34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1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8244" y="93770"/>
            <a:ext cx="8469297" cy="661126"/>
          </a:xfrm>
        </p:spPr>
        <p:txBody>
          <a:bodyPr>
            <a:noAutofit/>
          </a:bodyPr>
          <a:lstStyle>
            <a:lvl1pPr>
              <a:defRPr sz="4000" b="1" i="1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2760344" y="9634917"/>
            <a:ext cx="1143206" cy="52256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C2A89-1C30-4CEA-8C55-6A4DA02E7C3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Speaker Name, Short Paper Title</a:t>
            </a: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9216" y="169062"/>
            <a:ext cx="10058400" cy="67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4377"/>
            <a:ext cx="10058400" cy="47647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2568" y="6459785"/>
            <a:ext cx="106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44B142-C13B-49B2-B3FF-AC679B2C46EF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Speaker Name, Paper ID: #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3362AC-89FA-4990-BC7A-67951E94E1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0" y="825812"/>
            <a:ext cx="12192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D3748E-1D23-364B-9FCA-87F721927B05}"/>
              </a:ext>
            </a:extLst>
          </p:cNvPr>
          <p:cNvSpPr txBox="1"/>
          <p:nvPr userDrawn="1"/>
        </p:nvSpPr>
        <p:spPr>
          <a:xfrm>
            <a:off x="23436" y="-48305"/>
            <a:ext cx="2157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1C6295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ICECE 2020</a:t>
            </a:r>
          </a:p>
          <a:p>
            <a:r>
              <a:rPr lang="en-US" sz="1050" b="0" i="1" dirty="0">
                <a:solidFill>
                  <a:srgbClr val="1C629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11</a:t>
            </a:r>
            <a:r>
              <a:rPr lang="en-US" sz="1050" b="0" i="1" baseline="30000" dirty="0">
                <a:solidFill>
                  <a:srgbClr val="1C629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</a:t>
            </a:r>
            <a:r>
              <a:rPr lang="en-US" sz="1050" b="0" i="1" dirty="0">
                <a:solidFill>
                  <a:srgbClr val="1C629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International Conference on </a:t>
            </a:r>
            <a:br>
              <a:rPr lang="en-US" sz="1050" b="0" i="1" dirty="0">
                <a:solidFill>
                  <a:srgbClr val="1C629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en-US" sz="1050" b="0" i="1" dirty="0">
                <a:solidFill>
                  <a:srgbClr val="1C6295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Electrical and Computer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2EA2A-F282-C44D-96CF-CD7D85C1CDAE}"/>
              </a:ext>
            </a:extLst>
          </p:cNvPr>
          <p:cNvSpPr txBox="1"/>
          <p:nvPr userDrawn="1"/>
        </p:nvSpPr>
        <p:spPr>
          <a:xfrm>
            <a:off x="397336" y="6400800"/>
            <a:ext cx="172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icece.buet.ac.bd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Graphic 13" descr="Earth Globe   Asia">
            <a:extLst>
              <a:ext uri="{FF2B5EF4-FFF2-40B4-BE49-F238E27FC236}">
                <a16:creationId xmlns:a16="http://schemas.microsoft.com/office/drawing/2014/main" id="{62E03581-FF0C-BF4F-9DAB-2279F8FB64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070" y="6430022"/>
            <a:ext cx="373307" cy="3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51E5-AFAB-4543-871D-9F9F1FC6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00" y="3430763"/>
            <a:ext cx="7874000" cy="1048776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Dual-Side Polished SPR Biosensor </a:t>
            </a:r>
            <a:r>
              <a:rPr 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with Wide</a:t>
            </a:r>
            <a:r>
              <a:rPr 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3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Sensing </a:t>
            </a:r>
            <a:r>
              <a:rPr lang="en-US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Range</a:t>
            </a: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DDD912-B41D-4F31-8BD5-30E3C3F930DC}"/>
              </a:ext>
            </a:extLst>
          </p:cNvPr>
          <p:cNvSpPr txBox="1">
            <a:spLocks/>
          </p:cNvSpPr>
          <p:nvPr/>
        </p:nvSpPr>
        <p:spPr>
          <a:xfrm>
            <a:off x="3987800" y="4529312"/>
            <a:ext cx="8039228" cy="877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 err="1" smtClean="0">
                <a:solidFill>
                  <a:srgbClr val="FF0000"/>
                </a:solidFill>
              </a:rPr>
              <a:t>Tanvir</a:t>
            </a:r>
            <a:r>
              <a:rPr lang="en-US" sz="3200" u="sng" dirty="0" smtClean="0">
                <a:solidFill>
                  <a:srgbClr val="FF0000"/>
                </a:solidFill>
              </a:rPr>
              <a:t> </a:t>
            </a:r>
            <a:r>
              <a:rPr lang="en-US" sz="3200" u="sng" dirty="0" err="1" smtClean="0">
                <a:solidFill>
                  <a:srgbClr val="FF0000"/>
                </a:solidFill>
              </a:rPr>
              <a:t>Alam</a:t>
            </a:r>
            <a:r>
              <a:rPr lang="en-US" sz="3200" u="sng" dirty="0" smtClean="0">
                <a:solidFill>
                  <a:srgbClr val="FF0000"/>
                </a:solidFill>
              </a:rPr>
              <a:t> Roni</a:t>
            </a:r>
            <a:r>
              <a:rPr lang="en-US" sz="3200" dirty="0" smtClean="0">
                <a:solidFill>
                  <a:srgbClr val="FF0000"/>
                </a:solidFill>
              </a:rPr>
              <a:t>, </a:t>
            </a:r>
            <a:r>
              <a:rPr lang="en-US" sz="3200" dirty="0" err="1" smtClean="0">
                <a:solidFill>
                  <a:srgbClr val="FF0000"/>
                </a:solidFill>
              </a:rPr>
              <a:t>Rifat</a:t>
            </a:r>
            <a:r>
              <a:rPr lang="en-US" sz="3200" dirty="0" smtClean="0">
                <a:solidFill>
                  <a:srgbClr val="FF0000"/>
                </a:solidFill>
              </a:rPr>
              <a:t> Hassan, Mohammad Faisal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8E2939-374B-B74D-82B7-8C1E2167C605}"/>
              </a:ext>
            </a:extLst>
          </p:cNvPr>
          <p:cNvSpPr txBox="1">
            <a:spLocks/>
          </p:cNvSpPr>
          <p:nvPr/>
        </p:nvSpPr>
        <p:spPr>
          <a:xfrm>
            <a:off x="431248" y="3650882"/>
            <a:ext cx="1855304" cy="8286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485C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all" spc="20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Paper ID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485C4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1" i="0" u="none" strike="noStrike" kern="1200" cap="all" spc="200" normalizeH="0" baseline="0" noProof="0" dirty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905</a:t>
            </a:r>
            <a:endParaRPr kumimoji="0" lang="en-US" sz="2400" b="1" i="0" u="none" strike="noStrike" kern="1200" cap="all" spc="20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D187C-2E92-493E-B5D2-1E708F1D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98" y="4843310"/>
            <a:ext cx="1255003" cy="125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DE26EE-BABC-4EC9-9884-9FD2A03BF98A}"/>
              </a:ext>
            </a:extLst>
          </p:cNvPr>
          <p:cNvSpPr txBox="1"/>
          <p:nvPr/>
        </p:nvSpPr>
        <p:spPr>
          <a:xfrm>
            <a:off x="5401897" y="5305292"/>
            <a:ext cx="662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Department of Electrical and Electronic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DA89ED-BED8-44D3-B791-66E3372F530B}"/>
              </a:ext>
            </a:extLst>
          </p:cNvPr>
          <p:cNvSpPr txBox="1"/>
          <p:nvPr/>
        </p:nvSpPr>
        <p:spPr>
          <a:xfrm>
            <a:off x="4275994" y="5665495"/>
            <a:ext cx="775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Bangladesh University of Engineering and Technology (BUET)</a:t>
            </a:r>
          </a:p>
        </p:txBody>
      </p:sp>
    </p:spTree>
    <p:extLst>
      <p:ext uri="{BB962C8B-B14F-4D97-AF65-F5344CB8AC3E}">
        <p14:creationId xmlns:p14="http://schemas.microsoft.com/office/powerpoint/2010/main" val="8684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Results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87BF53-E502-4042-9941-94E5F5424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780" y="944465"/>
            <a:ext cx="5333333" cy="39999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0C99BD-5208-4BFB-A222-1B0CCFAF2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89" y="944465"/>
            <a:ext cx="5333333" cy="400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7196E2-EFAB-4B9B-8D91-14C215F6CFD3}"/>
              </a:ext>
            </a:extLst>
          </p:cNvPr>
          <p:cNvSpPr txBox="1"/>
          <p:nvPr/>
        </p:nvSpPr>
        <p:spPr>
          <a:xfrm>
            <a:off x="149326" y="4987163"/>
            <a:ext cx="676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 Resonant Frequency (Bare): 5 GHz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D42385-AFDC-4F65-A561-E70D54D0C8CC}"/>
              </a:ext>
            </a:extLst>
          </p:cNvPr>
          <p:cNvSpPr txBox="1"/>
          <p:nvPr/>
        </p:nvSpPr>
        <p:spPr>
          <a:xfrm>
            <a:off x="149326" y="5810123"/>
            <a:ext cx="78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For Glucose solution shifted to 4.39 GHz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2CE13-214B-43E4-80E4-6A5803062F31}"/>
              </a:ext>
            </a:extLst>
          </p:cNvPr>
          <p:cNvSpPr txBox="1"/>
          <p:nvPr/>
        </p:nvSpPr>
        <p:spPr>
          <a:xfrm>
            <a:off x="6912893" y="4987162"/>
            <a:ext cx="5129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Glucose Dependent shift in resonant frequency</a:t>
            </a:r>
          </a:p>
        </p:txBody>
      </p:sp>
    </p:spTree>
    <p:extLst>
      <p:ext uri="{BB962C8B-B14F-4D97-AF65-F5344CB8AC3E}">
        <p14:creationId xmlns:p14="http://schemas.microsoft.com/office/powerpoint/2010/main" val="6331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557A7"/>
                </a:solidFill>
                <a:effectLst/>
                <a:uLnTx/>
                <a:uFillTx/>
                <a:latin typeface="Rockwell" panose="02060603020205020403"/>
                <a:ea typeface="+mj-ea"/>
                <a:cs typeface="Arial" panose="020B0604020202020204" pitchFamily="34" charset="0"/>
              </a:rPr>
              <a:t>Results</a:t>
            </a:r>
            <a:endParaRPr lang="en-US" i="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D35E1F-8BF2-4CB5-B801-1D488BEE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90" y="1429000"/>
            <a:ext cx="5333333" cy="40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62025D-6E91-4495-8253-AEA83C297F2B}"/>
                  </a:ext>
                </a:extLst>
              </p:cNvPr>
              <p:cNvSpPr txBox="1"/>
              <p:nvPr/>
            </p:nvSpPr>
            <p:spPr>
              <a:xfrm>
                <a:off x="149326" y="1429000"/>
                <a:ext cx="604910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  <a:latin typeface="Rockwell" panose="02060603020205020403"/>
                  </a:rPr>
                  <a:t>Sensing Model: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=4.38726+0.001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Rockwell" panose="02060603020205020403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Rockwell" panose="02060603020205020403"/>
                  </a:rPr>
                  <a:t>Which results 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=−4387.26+1000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Rockwell" panose="02060603020205020403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62025D-6E91-4495-8253-AEA83C297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6" y="1429000"/>
                <a:ext cx="6049107" cy="1815882"/>
              </a:xfrm>
              <a:prstGeom prst="rect">
                <a:avLst/>
              </a:prstGeom>
              <a:blipFill>
                <a:blip r:embed="rId3"/>
                <a:stretch>
                  <a:fillRect l="-2014" t="-3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72AAE4-EC92-448A-B738-F80E64BB8677}"/>
              </a:ext>
            </a:extLst>
          </p:cNvPr>
          <p:cNvSpPr txBox="1"/>
          <p:nvPr/>
        </p:nvSpPr>
        <p:spPr>
          <a:xfrm>
            <a:off x="295422" y="3854548"/>
            <a:ext cx="5800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In glucose detection, up to 20% error is acceptable</a:t>
            </a:r>
          </a:p>
        </p:txBody>
      </p:sp>
    </p:spTree>
    <p:extLst>
      <p:ext uri="{BB962C8B-B14F-4D97-AF65-F5344CB8AC3E}">
        <p14:creationId xmlns:p14="http://schemas.microsoft.com/office/powerpoint/2010/main" val="1616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Comparison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6C3B748F-D31E-405E-A7A3-0B8067E07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509563"/>
                  </p:ext>
                </p:extLst>
              </p:nvPr>
            </p:nvGraphicFramePr>
            <p:xfrm>
              <a:off x="1913206" y="1179576"/>
              <a:ext cx="8349226" cy="4872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0560">
                      <a:extLst>
                        <a:ext uri="{9D8B030D-6E8A-4147-A177-3AD203B41FA5}">
                          <a16:colId xmlns:a16="http://schemas.microsoft.com/office/drawing/2014/main" val="1870067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704568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949285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Detection 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Sensitivity (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𝐌𝐇𝐳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𝒎𝒈𝒎𝑳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Detection Range (mg/mL)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74112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CSRR Loaded Microstrip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7627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SRR Transducer Biosensor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0.174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397420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LC Tank Resonator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0.0136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88680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Two Spatially Separated 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0.443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0-225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381196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CSRR Loaded Patch (Present work)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3-7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898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4">
                <a:extLst>
                  <a:ext uri="{FF2B5EF4-FFF2-40B4-BE49-F238E27FC236}">
                    <a16:creationId xmlns:a16="http://schemas.microsoft.com/office/drawing/2014/main" id="{6C3B748F-D31E-405E-A7A3-0B8067E07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509563"/>
                  </p:ext>
                </p:extLst>
              </p:nvPr>
            </p:nvGraphicFramePr>
            <p:xfrm>
              <a:off x="1913206" y="1179576"/>
              <a:ext cx="8349226" cy="48728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0560">
                      <a:extLst>
                        <a:ext uri="{9D8B030D-6E8A-4147-A177-3AD203B41FA5}">
                          <a16:colId xmlns:a16="http://schemas.microsoft.com/office/drawing/2014/main" val="187006734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0704568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949285"/>
                        </a:ext>
                      </a:extLst>
                    </a:gridCol>
                  </a:tblGrid>
                  <a:tr h="831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Detection Technique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8315" t="-5882" r="-100899" b="-5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Detection Range (mg/mL)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7411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CSRR Loaded Microstrip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376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SRR Transducer Biosensor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0.174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1397420"/>
                      </a:ext>
                    </a:extLst>
                  </a:tr>
                  <a:tr h="7498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LC Tank Resonator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0.0136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68868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Two Spatially Separated SRR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0.443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Rockwell" panose="02060603020205020403" pitchFamily="18" charset="0"/>
                            </a:rPr>
                            <a:t>0-225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381196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CSRR Loaded Patch (Present work)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  <a:latin typeface="Rockwell" panose="02060603020205020403" pitchFamily="18" charset="0"/>
                            </a:rPr>
                            <a:t>3-7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898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778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Limitations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5A663-EA28-4086-ACEB-64C2592E5EB8}"/>
              </a:ext>
            </a:extLst>
          </p:cNvPr>
          <p:cNvSpPr txBox="1"/>
          <p:nvPr/>
        </p:nvSpPr>
        <p:spPr>
          <a:xfrm>
            <a:off x="2743199" y="1927241"/>
            <a:ext cx="65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 No fluidic channel was considered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415B9-B6D3-4957-A3CA-2A8424F10C01}"/>
              </a:ext>
            </a:extLst>
          </p:cNvPr>
          <p:cNvSpPr txBox="1"/>
          <p:nvPr/>
        </p:nvSpPr>
        <p:spPr>
          <a:xfrm>
            <a:off x="2743199" y="3189600"/>
            <a:ext cx="894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Thickness of the resonator was ignored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7AC84-E789-41B6-8FE7-FDE074E329EE}"/>
              </a:ext>
            </a:extLst>
          </p:cNvPr>
          <p:cNvSpPr txBox="1"/>
          <p:nvPr/>
        </p:nvSpPr>
        <p:spPr>
          <a:xfrm>
            <a:off x="2743199" y="4451959"/>
            <a:ext cx="6910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Variation in dielectric properties due to frequency was not considered</a:t>
            </a:r>
          </a:p>
        </p:txBody>
      </p:sp>
    </p:spTree>
    <p:extLst>
      <p:ext uri="{BB962C8B-B14F-4D97-AF65-F5344CB8AC3E}">
        <p14:creationId xmlns:p14="http://schemas.microsoft.com/office/powerpoint/2010/main" val="420134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Conclusion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FEA66-BA43-4AA5-97BA-4B4980591803}"/>
              </a:ext>
            </a:extLst>
          </p:cNvPr>
          <p:cNvSpPr txBox="1"/>
          <p:nvPr/>
        </p:nvSpPr>
        <p:spPr>
          <a:xfrm>
            <a:off x="2743199" y="1311163"/>
            <a:ext cx="652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CSRR based biosensor to detect glucose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17F3-A0AA-4121-A237-2BBD1D83F233}"/>
              </a:ext>
            </a:extLst>
          </p:cNvPr>
          <p:cNvSpPr txBox="1"/>
          <p:nvPr/>
        </p:nvSpPr>
        <p:spPr>
          <a:xfrm>
            <a:off x="2743198" y="2520584"/>
            <a:ext cx="6527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Development of a 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84669-947D-4CF8-95DB-6A5FE92A6D29}"/>
                  </a:ext>
                </a:extLst>
              </p:cNvPr>
              <p:cNvSpPr txBox="1"/>
              <p:nvPr/>
            </p:nvSpPr>
            <p:spPr>
              <a:xfrm>
                <a:off x="2743197" y="3730005"/>
                <a:ext cx="65274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>
                    <a:solidFill>
                      <a:schemeClr val="tx1"/>
                    </a:solidFill>
                    <a:latin typeface="Rockwell" panose="02060603020205020403"/>
                  </a:rPr>
                  <a:t>Sensitivity: 1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𝑀𝐻𝑧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𝑚𝑔𝑚𝐿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Rockwell" panose="02060603020205020403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84669-947D-4CF8-95DB-6A5FE92A6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7" y="3730005"/>
                <a:ext cx="6527409" cy="523220"/>
              </a:xfrm>
              <a:prstGeom prst="rect">
                <a:avLst/>
              </a:prstGeom>
              <a:blipFill>
                <a:blip r:embed="rId2"/>
                <a:stretch>
                  <a:fillRect l="-1587" t="-13953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89D4B4-9D9E-4592-AEA6-113EB8862E80}"/>
              </a:ext>
            </a:extLst>
          </p:cNvPr>
          <p:cNvSpPr txBox="1"/>
          <p:nvPr/>
        </p:nvSpPr>
        <p:spPr>
          <a:xfrm>
            <a:off x="2743196" y="4508539"/>
            <a:ext cx="65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Detection range:  3 – 7 mg/mL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6F02D-9B1C-44EF-A1EF-0644EB9705C3}"/>
              </a:ext>
            </a:extLst>
          </p:cNvPr>
          <p:cNvSpPr txBox="1"/>
          <p:nvPr/>
        </p:nvSpPr>
        <p:spPr>
          <a:xfrm>
            <a:off x="2743196" y="5287073"/>
            <a:ext cx="652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/>
              </a:rPr>
              <a:t>Simple Structure</a:t>
            </a:r>
          </a:p>
        </p:txBody>
      </p:sp>
    </p:spTree>
    <p:extLst>
      <p:ext uri="{BB962C8B-B14F-4D97-AF65-F5344CB8AC3E}">
        <p14:creationId xmlns:p14="http://schemas.microsoft.com/office/powerpoint/2010/main" val="38663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0" dirty="0">
                <a:solidFill>
                  <a:schemeClr val="accent2"/>
                </a:solidFill>
                <a:latin typeface="Rockwell" panose="02060603020205020403" pitchFamily="18" charset="0"/>
              </a:rPr>
              <a:t>Abstract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alibri" panose="020F0502020204030204"/>
              </a:rPr>
              <a:t>Tanvir</a:t>
            </a:r>
            <a:r>
              <a:rPr kumimoji="0" lang="en-US" sz="12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073F0-876D-431B-A36C-730E905E4C55}"/>
              </a:ext>
            </a:extLst>
          </p:cNvPr>
          <p:cNvSpPr txBox="1"/>
          <p:nvPr/>
        </p:nvSpPr>
        <p:spPr>
          <a:xfrm>
            <a:off x="1204210" y="1439056"/>
            <a:ext cx="1047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Sensor</a:t>
            </a:r>
            <a:r>
              <a:rPr lang="en-US" sz="3200" dirty="0">
                <a:solidFill>
                  <a:prstClr val="white"/>
                </a:solidFill>
                <a:latin typeface="Rockwell" panose="02060603020205020403"/>
              </a:rPr>
              <a:t>: </a:t>
            </a:r>
            <a:r>
              <a:rPr lang="en-US" sz="3200" dirty="0">
                <a:latin typeface="Rockwell" panose="02060603020205020403"/>
              </a:rPr>
              <a:t>Two tightly coupled CSRRs loaded on a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793F6E-E841-4BE0-968F-C55E44945289}"/>
              </a:ext>
            </a:extLst>
          </p:cNvPr>
          <p:cNvSpPr txBox="1"/>
          <p:nvPr/>
        </p:nvSpPr>
        <p:spPr>
          <a:xfrm>
            <a:off x="1204210" y="2407038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Resonant Frequency: </a:t>
            </a:r>
            <a:r>
              <a:rPr lang="en-US" sz="3200" dirty="0">
                <a:latin typeface="Rockwell" panose="02060603020205020403"/>
              </a:rPr>
              <a:t>5 GHz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BF72CE-73E6-4604-AE17-C5FB81E93F48}"/>
              </a:ext>
            </a:extLst>
          </p:cNvPr>
          <p:cNvSpPr txBox="1"/>
          <p:nvPr/>
        </p:nvSpPr>
        <p:spPr>
          <a:xfrm>
            <a:off x="1204209" y="3375020"/>
            <a:ext cx="9796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Sensing Parameter: </a:t>
            </a:r>
            <a:r>
              <a:rPr lang="en-US" sz="3200" dirty="0">
                <a:latin typeface="Rockwell" panose="02060603020205020403"/>
              </a:rPr>
              <a:t>Shift in resonance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253B7E-F4B8-4639-B9C3-1408779AA5EA}"/>
                  </a:ext>
                </a:extLst>
              </p:cNvPr>
              <p:cNvSpPr txBox="1"/>
              <p:nvPr/>
            </p:nvSpPr>
            <p:spPr>
              <a:xfrm>
                <a:off x="1204209" y="4343002"/>
                <a:ext cx="6098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  <a:defRPr/>
                </a:pPr>
                <a:r>
                  <a:rPr lang="en-US" sz="3200" dirty="0">
                    <a:solidFill>
                      <a:schemeClr val="accent2"/>
                    </a:solidFill>
                    <a:latin typeface="Rockwell" panose="02060603020205020403"/>
                  </a:rPr>
                  <a:t>Sensitivity</a:t>
                </a:r>
                <a:r>
                  <a:rPr lang="en-US" sz="3200" dirty="0">
                    <a:solidFill>
                      <a:prstClr val="white"/>
                    </a:solidFill>
                    <a:latin typeface="Rockwell" panose="02060603020205020403"/>
                  </a:rPr>
                  <a:t>: </a:t>
                </a:r>
                <a:r>
                  <a:rPr lang="en-US" sz="3200" dirty="0">
                    <a:solidFill>
                      <a:schemeClr val="tx1"/>
                    </a:solidFill>
                    <a:latin typeface="Rockwell" panose="02060603020205020403"/>
                  </a:rPr>
                  <a:t>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𝑀𝐻𝑧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𝑚𝑔𝑚𝐿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 dirty="0">
                  <a:solidFill>
                    <a:prstClr val="white"/>
                  </a:solidFill>
                  <a:latin typeface="Rockwell" panose="02060603020205020403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253B7E-F4B8-4639-B9C3-1408779A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09" y="4343002"/>
                <a:ext cx="6098344" cy="584775"/>
              </a:xfrm>
              <a:prstGeom prst="rect">
                <a:avLst/>
              </a:prstGeom>
              <a:blipFill>
                <a:blip r:embed="rId2"/>
                <a:stretch>
                  <a:fillRect l="-2300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CB0962D-A61C-463F-8097-D610FD6C777A}"/>
              </a:ext>
            </a:extLst>
          </p:cNvPr>
          <p:cNvSpPr txBox="1"/>
          <p:nvPr/>
        </p:nvSpPr>
        <p:spPr>
          <a:xfrm>
            <a:off x="1204209" y="5310984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Sensing Range: </a:t>
            </a:r>
            <a:r>
              <a:rPr lang="en-US" sz="3200" dirty="0">
                <a:latin typeface="Rockwell" panose="02060603020205020403"/>
              </a:rPr>
              <a:t>3-7 mg/mL</a:t>
            </a:r>
          </a:p>
        </p:txBody>
      </p:sp>
    </p:spTree>
    <p:extLst>
      <p:ext uri="{BB962C8B-B14F-4D97-AF65-F5344CB8AC3E}">
        <p14:creationId xmlns:p14="http://schemas.microsoft.com/office/powerpoint/2010/main" val="24886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Introduction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7AB72-476A-4B78-BFB3-3A9E24129C80}"/>
              </a:ext>
            </a:extLst>
          </p:cNvPr>
          <p:cNvSpPr txBox="1"/>
          <p:nvPr/>
        </p:nvSpPr>
        <p:spPr>
          <a:xfrm>
            <a:off x="1044459" y="919306"/>
            <a:ext cx="1047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Rockwell" panose="02060603020205020403"/>
              </a:rPr>
              <a:t>Diabetes Mellitus: A major health issue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B3D56-C143-41C1-B06C-8352BE40B0E5}"/>
              </a:ext>
            </a:extLst>
          </p:cNvPr>
          <p:cNvSpPr txBox="1"/>
          <p:nvPr/>
        </p:nvSpPr>
        <p:spPr>
          <a:xfrm>
            <a:off x="1044459" y="1718819"/>
            <a:ext cx="1047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Current Standard Detection Techniques: </a:t>
            </a:r>
            <a:r>
              <a:rPr lang="en-US" sz="3200" dirty="0">
                <a:latin typeface="Rockwell" panose="02060603020205020403"/>
              </a:rPr>
              <a:t>Invasive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52C04-8224-4DBF-8594-25A640FAAF9E}"/>
              </a:ext>
            </a:extLst>
          </p:cNvPr>
          <p:cNvSpPr txBox="1"/>
          <p:nvPr/>
        </p:nvSpPr>
        <p:spPr>
          <a:xfrm>
            <a:off x="1044459" y="2518332"/>
            <a:ext cx="1047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2"/>
                </a:solidFill>
                <a:latin typeface="Rockwell" panose="02060603020205020403"/>
              </a:rPr>
              <a:t>Non-invasive approach: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CDFDD-88AB-43E8-9819-99B829BD743F}"/>
              </a:ext>
            </a:extLst>
          </p:cNvPr>
          <p:cNvSpPr txBox="1"/>
          <p:nvPr/>
        </p:nvSpPr>
        <p:spPr>
          <a:xfrm>
            <a:off x="1458033" y="3103107"/>
            <a:ext cx="10473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000" dirty="0">
                <a:latin typeface="Rockwell" panose="02060603020205020403"/>
              </a:rPr>
              <a:t> Freely Accessible Body Fluids: sweat, tears, saliva, urine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6ADFB-F712-4849-9D0B-553D06E0F153}"/>
              </a:ext>
            </a:extLst>
          </p:cNvPr>
          <p:cNvSpPr txBox="1"/>
          <p:nvPr/>
        </p:nvSpPr>
        <p:spPr>
          <a:xfrm>
            <a:off x="1458032" y="3687882"/>
            <a:ext cx="10473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ckwell" panose="02060603020205020403"/>
              </a:rPr>
              <a:t>2) Breath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FCB23-24EE-4AB2-B217-D423E23A10D0}"/>
              </a:ext>
            </a:extLst>
          </p:cNvPr>
          <p:cNvSpPr txBox="1"/>
          <p:nvPr/>
        </p:nvSpPr>
        <p:spPr>
          <a:xfrm>
            <a:off x="1458031" y="4241880"/>
            <a:ext cx="10473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Rockwell" panose="02060603020205020403"/>
              </a:rPr>
              <a:t>3) Spectroscopic Methods: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51782-99E2-4FE7-94F7-7C718BD09570}"/>
              </a:ext>
            </a:extLst>
          </p:cNvPr>
          <p:cNvSpPr txBox="1"/>
          <p:nvPr/>
        </p:nvSpPr>
        <p:spPr>
          <a:xfrm>
            <a:off x="2780397" y="4910379"/>
            <a:ext cx="8932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AutoNum type="romanLcParenR"/>
            </a:pPr>
            <a:r>
              <a:rPr lang="en-US" sz="2800" dirty="0">
                <a:latin typeface="Rockwell" panose="02060603020205020403"/>
              </a:rPr>
              <a:t>Impedance Spectroscopy</a:t>
            </a:r>
          </a:p>
          <a:p>
            <a:pPr marL="571500" indent="-571500">
              <a:buFontTx/>
              <a:buAutoNum type="romanLcParenR"/>
            </a:pPr>
            <a:r>
              <a:rPr lang="en-US" sz="2800" dirty="0">
                <a:latin typeface="Rockwell" panose="02060603020205020403"/>
              </a:rPr>
              <a:t>Optical Resonator based Sensor</a:t>
            </a:r>
          </a:p>
          <a:p>
            <a:pPr marL="571500" indent="-571500">
              <a:buFontTx/>
              <a:buAutoNum type="romanLcParenR"/>
            </a:pPr>
            <a:r>
              <a:rPr lang="en-US" sz="2800" dirty="0">
                <a:solidFill>
                  <a:schemeClr val="accent2"/>
                </a:solidFill>
                <a:latin typeface="Rockwell" panose="02060603020205020403"/>
              </a:rPr>
              <a:t>RF / Microwave based Sensor </a:t>
            </a:r>
          </a:p>
        </p:txBody>
      </p:sp>
    </p:spTree>
    <p:extLst>
      <p:ext uri="{BB962C8B-B14F-4D97-AF65-F5344CB8AC3E}">
        <p14:creationId xmlns:p14="http://schemas.microsoft.com/office/powerpoint/2010/main" val="26264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557A7"/>
                </a:solidFill>
                <a:effectLst/>
                <a:uLnTx/>
                <a:uFillTx/>
                <a:latin typeface="Rockwell" panose="02060603020205020403"/>
                <a:ea typeface="+mj-ea"/>
                <a:cs typeface="Arial" panose="020B0604020202020204" pitchFamily="34" charset="0"/>
              </a:rPr>
              <a:t>Introduction</a:t>
            </a:r>
            <a:endParaRPr lang="en-US" i="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29CCC7-E34A-40B9-9331-4060FFB5684B}"/>
              </a:ext>
            </a:extLst>
          </p:cNvPr>
          <p:cNvSpPr txBox="1"/>
          <p:nvPr/>
        </p:nvSpPr>
        <p:spPr>
          <a:xfrm>
            <a:off x="1100929" y="1025552"/>
            <a:ext cx="104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ckwell" panose="02060603020205020403"/>
              </a:rPr>
              <a:t>RF / Microwave based Sensing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B30BE-6E83-475B-BA68-BE3D4499A32B}"/>
              </a:ext>
            </a:extLst>
          </p:cNvPr>
          <p:cNvSpPr txBox="1"/>
          <p:nvPr/>
        </p:nvSpPr>
        <p:spPr>
          <a:xfrm>
            <a:off x="1828798" y="2447454"/>
            <a:ext cx="901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/>
              </a:rPr>
              <a:t>1) Change in permittivity with glucose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A4E7D-6807-47F0-9135-7CEF61402B58}"/>
              </a:ext>
            </a:extLst>
          </p:cNvPr>
          <p:cNvSpPr txBox="1"/>
          <p:nvPr/>
        </p:nvSpPr>
        <p:spPr>
          <a:xfrm>
            <a:off x="1828799" y="3819249"/>
            <a:ext cx="9017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/>
              </a:rPr>
              <a:t>2) Dependency of frequency response with dielectric properties of surrounding material</a:t>
            </a:r>
          </a:p>
        </p:txBody>
      </p:sp>
    </p:spTree>
    <p:extLst>
      <p:ext uri="{BB962C8B-B14F-4D97-AF65-F5344CB8AC3E}">
        <p14:creationId xmlns:p14="http://schemas.microsoft.com/office/powerpoint/2010/main" val="10019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557A7"/>
                </a:solidFill>
                <a:effectLst/>
                <a:uLnTx/>
                <a:uFillTx/>
                <a:latin typeface="Rockwell" panose="02060603020205020403"/>
                <a:ea typeface="+mj-ea"/>
                <a:cs typeface="Arial" panose="020B0604020202020204" pitchFamily="34" charset="0"/>
              </a:rPr>
              <a:t>Introduction</a:t>
            </a:r>
            <a:endParaRPr lang="en-US" i="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F1A4E-4A7F-4E7A-BD94-306B8DE594F8}"/>
              </a:ext>
            </a:extLst>
          </p:cNvPr>
          <p:cNvSpPr txBox="1"/>
          <p:nvPr/>
        </p:nvSpPr>
        <p:spPr>
          <a:xfrm>
            <a:off x="961869" y="1055849"/>
            <a:ext cx="104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ckwell" panose="02060603020205020403"/>
              </a:rPr>
              <a:t>Recent Literature 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2176E-3FCA-428C-90C5-1A15EFA93EBB}"/>
              </a:ext>
            </a:extLst>
          </p:cNvPr>
          <p:cNvSpPr txBox="1"/>
          <p:nvPr/>
        </p:nvSpPr>
        <p:spPr>
          <a:xfrm>
            <a:off x="1730325" y="1991941"/>
            <a:ext cx="81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/>
              </a:rPr>
              <a:t>1) Microstrip Resonator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07E7F-53A2-4727-B827-A8C79BFEF9F4}"/>
              </a:ext>
            </a:extLst>
          </p:cNvPr>
          <p:cNvSpPr txBox="1"/>
          <p:nvPr/>
        </p:nvSpPr>
        <p:spPr>
          <a:xfrm>
            <a:off x="1730326" y="2804923"/>
            <a:ext cx="81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/>
              </a:rPr>
              <a:t>2) Stepped Impedance Resonator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4D96E-76F4-489B-95AA-C62A8184C4FE}"/>
              </a:ext>
            </a:extLst>
          </p:cNvPr>
          <p:cNvSpPr txBox="1"/>
          <p:nvPr/>
        </p:nvSpPr>
        <p:spPr>
          <a:xfrm>
            <a:off x="1730325" y="3617904"/>
            <a:ext cx="81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/>
              </a:rPr>
              <a:t>3) LC Passive Resonator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C2D37F-8C9E-4AE9-8804-26FE19A5D0B9}"/>
              </a:ext>
            </a:extLst>
          </p:cNvPr>
          <p:cNvSpPr txBox="1"/>
          <p:nvPr/>
        </p:nvSpPr>
        <p:spPr>
          <a:xfrm>
            <a:off x="1730324" y="4430885"/>
            <a:ext cx="811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/>
              </a:rPr>
              <a:t>4) Metamaterial Unit Cell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69AAF2-6F96-426B-9729-F57C034FDC13}"/>
              </a:ext>
            </a:extLst>
          </p:cNvPr>
          <p:cNvSpPr txBox="1"/>
          <p:nvPr/>
        </p:nvSpPr>
        <p:spPr>
          <a:xfrm>
            <a:off x="2501704" y="4945860"/>
            <a:ext cx="602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ckwell" panose="02060603020205020403"/>
              </a:rPr>
              <a:t>i</a:t>
            </a:r>
            <a:r>
              <a:rPr lang="en-US" sz="2800" dirty="0">
                <a:latin typeface="Rockwell" panose="02060603020205020403"/>
              </a:rPr>
              <a:t>) Split Ring Resonator (SRR)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43A7F-C283-4373-B90D-11C7CE640BB6}"/>
              </a:ext>
            </a:extLst>
          </p:cNvPr>
          <p:cNvSpPr txBox="1"/>
          <p:nvPr/>
        </p:nvSpPr>
        <p:spPr>
          <a:xfrm>
            <a:off x="2501704" y="5460835"/>
            <a:ext cx="811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ckwell" panose="02060603020205020403"/>
              </a:rPr>
              <a:t>ii) Complementary Split Ring Resonator (CSRR)</a:t>
            </a:r>
          </a:p>
        </p:txBody>
      </p:sp>
    </p:spTree>
    <p:extLst>
      <p:ext uri="{BB962C8B-B14F-4D97-AF65-F5344CB8AC3E}">
        <p14:creationId xmlns:p14="http://schemas.microsoft.com/office/powerpoint/2010/main" val="93462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1557A7"/>
                </a:solidFill>
                <a:effectLst/>
                <a:uLnTx/>
                <a:uFillTx/>
                <a:latin typeface="Rockwell" panose="02060603020205020403"/>
                <a:ea typeface="+mj-ea"/>
                <a:cs typeface="Arial" panose="020B0604020202020204" pitchFamily="34" charset="0"/>
              </a:rPr>
              <a:t>Introduction</a:t>
            </a:r>
            <a:endParaRPr lang="en-US" i="0" dirty="0">
              <a:solidFill>
                <a:srgbClr val="002060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1002F-4831-4033-9E28-F2A652681A21}"/>
              </a:ext>
            </a:extLst>
          </p:cNvPr>
          <p:cNvSpPr txBox="1"/>
          <p:nvPr/>
        </p:nvSpPr>
        <p:spPr>
          <a:xfrm>
            <a:off x="961869" y="1055849"/>
            <a:ext cx="104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Rockwell" panose="02060603020205020403"/>
              </a:rPr>
              <a:t>Sensor of the Presented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2E100-7A47-4262-A842-8DA60F33199C}"/>
              </a:ext>
            </a:extLst>
          </p:cNvPr>
          <p:cNvSpPr txBox="1"/>
          <p:nvPr/>
        </p:nvSpPr>
        <p:spPr>
          <a:xfrm>
            <a:off x="2743200" y="2009957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Rockwell" panose="02060603020205020403"/>
              </a:rPr>
              <a:t>Based on CSRR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ECEC8-46DC-4824-885E-E457996AFB77}"/>
              </a:ext>
            </a:extLst>
          </p:cNvPr>
          <p:cNvSpPr txBox="1"/>
          <p:nvPr/>
        </p:nvSpPr>
        <p:spPr>
          <a:xfrm>
            <a:off x="2743199" y="2840954"/>
            <a:ext cx="8004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Rockwell" panose="02060603020205020403"/>
              </a:rPr>
              <a:t>Senses change in glucose level through change in resonant frequency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9E406-EDFB-4334-84EC-05E68A610203}"/>
              </a:ext>
            </a:extLst>
          </p:cNvPr>
          <p:cNvSpPr txBox="1"/>
          <p:nvPr/>
        </p:nvSpPr>
        <p:spPr>
          <a:xfrm>
            <a:off x="2743200" y="4102838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Rockwell" panose="02060603020205020403"/>
              </a:rPr>
              <a:t>Comparatively Higher Sensitivity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3FB5D-EF4E-4726-A90F-BA9F3B1DE35B}"/>
              </a:ext>
            </a:extLst>
          </p:cNvPr>
          <p:cNvSpPr txBox="1"/>
          <p:nvPr/>
        </p:nvSpPr>
        <p:spPr>
          <a:xfrm>
            <a:off x="2743200" y="4933835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latin typeface="Rockwell" panose="02060603020205020403"/>
              </a:rPr>
              <a:t>Simply Configuration thus reducing the cost</a:t>
            </a:r>
          </a:p>
        </p:txBody>
      </p:sp>
    </p:spTree>
    <p:extLst>
      <p:ext uri="{BB962C8B-B14F-4D97-AF65-F5344CB8AC3E}">
        <p14:creationId xmlns:p14="http://schemas.microsoft.com/office/powerpoint/2010/main" val="98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i="0" dirty="0">
                <a:solidFill>
                  <a:schemeClr val="accent2"/>
                </a:solidFill>
                <a:latin typeface="Rockwell" panose="02060603020205020403" pitchFamily="18" charset="0"/>
                <a:ea typeface="ＭＳ Ｐゴシック" panose="020B0600070205080204" pitchFamily="34" charset="-128"/>
              </a:rPr>
              <a:t>Sensor Design</a:t>
            </a:r>
            <a:endParaRPr lang="en-US" sz="4800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55670-19C0-4D5D-A389-47245F397EDB}"/>
              </a:ext>
            </a:extLst>
          </p:cNvPr>
          <p:cNvSpPr txBox="1"/>
          <p:nvPr/>
        </p:nvSpPr>
        <p:spPr>
          <a:xfrm>
            <a:off x="2060187" y="3908637"/>
            <a:ext cx="10131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CSRR-loaded rectangular patch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latin typeface="Rockwell" panose="02060603020205020403"/>
              </a:rPr>
              <a:t>	- fed by quarter wave transformer and microstrip line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ckwell" panose="020606030202050204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94B3A-DF37-4D7E-BE0F-FF2A56D9B1AE}"/>
              </a:ext>
            </a:extLst>
          </p:cNvPr>
          <p:cNvSpPr txBox="1"/>
          <p:nvPr/>
        </p:nvSpPr>
        <p:spPr>
          <a:xfrm>
            <a:off x="2060187" y="5066002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Two square shaped CSRRs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01C11-A868-4F81-8179-13FEACC25FAA}"/>
              </a:ext>
            </a:extLst>
          </p:cNvPr>
          <p:cNvSpPr txBox="1"/>
          <p:nvPr/>
        </p:nvSpPr>
        <p:spPr>
          <a:xfrm>
            <a:off x="2060187" y="5705853"/>
            <a:ext cx="8865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Designed on a Rogers RT/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Duroid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5870 substrate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7CA3C-4BB3-41B2-BFEC-DDA9B2879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72" y="866182"/>
            <a:ext cx="3448365" cy="28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Glucose Solution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6DD6B-86F6-4AEC-A897-666E2B6B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56" y="892453"/>
            <a:ext cx="3316058" cy="2705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824D6E-E1B5-45BF-B443-411BAE66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893" y="879824"/>
            <a:ext cx="3643054" cy="2730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04930D-7D3F-4372-B9E1-37AA34B66A6B}"/>
              </a:ext>
            </a:extLst>
          </p:cNvPr>
          <p:cNvSpPr txBox="1"/>
          <p:nvPr/>
        </p:nvSpPr>
        <p:spPr>
          <a:xfrm>
            <a:off x="2028156" y="3942076"/>
            <a:ext cx="8573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Realized by placing a rectangular box (red) just top on the most sensitive region of the resonator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0DDF0-83BB-4A4E-953B-0E0F768A9A5D}"/>
              </a:ext>
            </a:extLst>
          </p:cNvPr>
          <p:cNvSpPr txBox="1"/>
          <p:nvPr/>
        </p:nvSpPr>
        <p:spPr>
          <a:xfrm>
            <a:off x="2028155" y="4949862"/>
            <a:ext cx="8573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Rockwell" panose="02060603020205020403" pitchFamily="18" charset="0"/>
              </a:rPr>
              <a:t>To vary the concentration of glucose solution, the dielectric properties of the materials assigned to the box were changed accordingly</a:t>
            </a:r>
            <a:endParaRPr lang="en-US" sz="2800" dirty="0"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385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DC6-EDB0-48F4-9026-54BBFFC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Analysis of the Sensor</a:t>
            </a:r>
            <a:endParaRPr lang="en-US" i="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AE20C-D08A-4116-A353-BC10617D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Sumnoon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200" b="1" i="0" u="none" strike="noStrike" kern="1200" cap="all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CsRR</a:t>
            </a:r>
            <a:r>
              <a:rPr kumimoji="0" lang="en-US" sz="1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Based Glucose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DEEEE-E5F2-40C3-B9C6-F4496E1F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3362AC-89FA-4990-BC7A-67951E94E16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9435C-5720-4602-838B-FD59A797737D}"/>
              </a:ext>
            </a:extLst>
          </p:cNvPr>
          <p:cNvSpPr txBox="1"/>
          <p:nvPr/>
        </p:nvSpPr>
        <p:spPr>
          <a:xfrm>
            <a:off x="380161" y="4956811"/>
            <a:ext cx="609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Resonant frequency mainly depends on the CSRRs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26A7-F06E-4CCC-93DB-846A387C973D}"/>
              </a:ext>
            </a:extLst>
          </p:cNvPr>
          <p:cNvSpPr txBox="1"/>
          <p:nvPr/>
        </p:nvSpPr>
        <p:spPr>
          <a:xfrm>
            <a:off x="6198433" y="4956811"/>
            <a:ext cx="60983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Both resonant frequency and Q factor changes with the loading of the CSRRs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496235-A3A8-4623-93D0-BB04FCF3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87287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2485C4"/>
      </a:accent1>
      <a:accent2>
        <a:srgbClr val="1557A7"/>
      </a:accent2>
      <a:accent3>
        <a:srgbClr val="CFE8F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518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Arial Black</vt:lpstr>
      <vt:lpstr>Arial Narrow</vt:lpstr>
      <vt:lpstr>Calibri</vt:lpstr>
      <vt:lpstr>Calibri Light</vt:lpstr>
      <vt:lpstr>Cambria Math</vt:lpstr>
      <vt:lpstr>Noto Sans Symbols</vt:lpstr>
      <vt:lpstr>Rockwell</vt:lpstr>
      <vt:lpstr>Wingdings</vt:lpstr>
      <vt:lpstr>Retrospect</vt:lpstr>
      <vt:lpstr>Dual-Side Polished SPR Biosensor with Wide Sensing Range </vt:lpstr>
      <vt:lpstr>Abstract</vt:lpstr>
      <vt:lpstr>Introduction</vt:lpstr>
      <vt:lpstr>Introduction</vt:lpstr>
      <vt:lpstr>Introduction</vt:lpstr>
      <vt:lpstr>Introduction</vt:lpstr>
      <vt:lpstr>Sensor Design</vt:lpstr>
      <vt:lpstr>Glucose Solution</vt:lpstr>
      <vt:lpstr>Analysis of the Sensor</vt:lpstr>
      <vt:lpstr>Results</vt:lpstr>
      <vt:lpstr>Results</vt:lpstr>
      <vt:lpstr>Comparison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- Imran Abir</dc:creator>
  <cp:lastModifiedBy>Roni</cp:lastModifiedBy>
  <cp:revision>27</cp:revision>
  <dcterms:created xsi:type="dcterms:W3CDTF">2020-12-05T04:49:54Z</dcterms:created>
  <dcterms:modified xsi:type="dcterms:W3CDTF">2020-12-06T15:38:05Z</dcterms:modified>
</cp:coreProperties>
</file>