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8" r:id="rId2"/>
    <p:sldId id="263" r:id="rId3"/>
    <p:sldId id="259" r:id="rId4"/>
    <p:sldId id="264" r:id="rId5"/>
    <p:sldId id="267" r:id="rId6"/>
    <p:sldId id="266" r:id="rId7"/>
    <p:sldId id="265" r:id="rId8"/>
    <p:sldId id="268" r:id="rId9"/>
    <p:sldId id="270" r:id="rId10"/>
    <p:sldId id="271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10/30/2018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10/30/2018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and Inference in annotated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 517</a:t>
            </a:r>
          </a:p>
          <a:p>
            <a:r>
              <a:rPr lang="en-US" dirty="0" smtClean="0"/>
              <a:t>Literature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627" y="1829013"/>
            <a:ext cx="6186487" cy="2122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27" y="800313"/>
            <a:ext cx="6186487" cy="102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6318504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Ryan </a:t>
            </a:r>
            <a:r>
              <a:rPr lang="en-US" dirty="0" err="1" smtClean="0">
                <a:solidFill>
                  <a:schemeClr val="accent3"/>
                </a:solidFill>
              </a:rPr>
              <a:t>Heiderman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model to incorporate node metadata into the community detection problem in a principled and flexible manner</a:t>
            </a:r>
          </a:p>
          <a:p>
            <a:r>
              <a:rPr lang="en-US" dirty="0" smtClean="0"/>
              <a:t>Model does not assume a prior correlation between metadata and communities – but seeks to detect and quantify if a relationship exists, then use it to improve results (and ignore if none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Social Networks </a:t>
            </a:r>
            <a:r>
              <a:rPr lang="en-US" dirty="0" smtClean="0"/>
              <a:t>– age, sex, race or ethnicity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Food webs </a:t>
            </a:r>
            <a:r>
              <a:rPr lang="en-US" dirty="0" smtClean="0"/>
              <a:t>– feeding mode, body mass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Internet</a:t>
            </a:r>
            <a:r>
              <a:rPr lang="en-US" dirty="0" smtClean="0"/>
              <a:t> – data capacity, physical location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Protein Interactions </a:t>
            </a:r>
            <a:r>
              <a:rPr lang="en-US" dirty="0" smtClean="0"/>
              <a:t>– molecular weight, association with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Block Model</a:t>
            </a:r>
          </a:p>
          <a:p>
            <a:pPr lvl="1"/>
            <a:r>
              <a:rPr lang="en-US" dirty="0" smtClean="0"/>
              <a:t>Nodes of a network partitioned into subgroups (“blocks”) with distribution of ties between nodes </a:t>
            </a:r>
            <a:r>
              <a:rPr lang="en-US" dirty="0" smtClean="0">
                <a:solidFill>
                  <a:schemeClr val="accent3"/>
                </a:solidFill>
              </a:rPr>
              <a:t>dependent only </a:t>
            </a:r>
            <a:r>
              <a:rPr lang="en-US" dirty="0" smtClean="0"/>
              <a:t>on the block to which the nodes belong </a:t>
            </a:r>
          </a:p>
          <a:p>
            <a:pPr lvl="1"/>
            <a:r>
              <a:rPr lang="en-US" dirty="0" smtClean="0"/>
              <a:t>Too simple for complex real-world networks</a:t>
            </a:r>
          </a:p>
          <a:p>
            <a:r>
              <a:rPr lang="en-US" dirty="0" smtClean="0"/>
              <a:t>Modified Stochastic Block Model (DC-SBM)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“Degree Correction” term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Dependence on node metadata via a set of prior probabilities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51" y="425281"/>
            <a:ext cx="3071309" cy="18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/>
              <a:t>Given metadata x = </a:t>
            </a:r>
            <a:r>
              <a:rPr lang="en-US" sz="2800" dirty="0" smtClean="0"/>
              <a:t>{</a:t>
            </a:r>
            <a:r>
              <a:rPr lang="en-US" sz="2800" dirty="0" err="1" smtClean="0"/>
              <a:t>x</a:t>
            </a:r>
            <a:r>
              <a:rPr lang="en-US" sz="2800" i="1" baseline="-25000" dirty="0" err="1" smtClean="0"/>
              <a:t>u</a:t>
            </a:r>
            <a:r>
              <a:rPr lang="en-US" sz="2800" dirty="0"/>
              <a:t>} and degree d={d</a:t>
            </a:r>
            <a:r>
              <a:rPr lang="en-US" sz="2800" i="1" baseline="-25000" dirty="0"/>
              <a:t>u</a:t>
            </a:r>
            <a:r>
              <a:rPr lang="en-US" sz="2800" dirty="0"/>
              <a:t>} for each </a:t>
            </a:r>
            <a:r>
              <a:rPr lang="en-US" sz="2800" dirty="0" smtClean="0"/>
              <a:t>node </a:t>
            </a:r>
            <a:r>
              <a:rPr lang="en-US" sz="2800" i="1" dirty="0" smtClean="0"/>
              <a:t>u</a:t>
            </a:r>
          </a:p>
          <a:p>
            <a:r>
              <a:rPr lang="en-US" sz="2000" i="1" dirty="0" smtClean="0">
                <a:solidFill>
                  <a:schemeClr val="accent3"/>
                </a:solidFill>
              </a:rPr>
              <a:t>u</a:t>
            </a:r>
            <a:r>
              <a:rPr lang="en-US" sz="2000" dirty="0" smtClean="0"/>
              <a:t> </a:t>
            </a:r>
            <a:r>
              <a:rPr lang="en-US" sz="2000" dirty="0" smtClean="0"/>
              <a:t>is assigned a community </a:t>
            </a:r>
            <a:r>
              <a:rPr lang="en-US" sz="2000" i="1" dirty="0" smtClean="0">
                <a:solidFill>
                  <a:schemeClr val="accent3"/>
                </a:solidFill>
              </a:rPr>
              <a:t>s</a:t>
            </a:r>
            <a:r>
              <a:rPr lang="en-US" sz="2000" dirty="0" smtClean="0"/>
              <a:t> with a probability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u’s metadata</a:t>
            </a:r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Full prior </a:t>
            </a:r>
            <a:r>
              <a:rPr lang="en-US" sz="2000" dirty="0" smtClean="0">
                <a:cs typeface="Times New Roman" panose="02020603050405020304" pitchFamily="18" charset="0"/>
              </a:rPr>
              <a:t>probability on community assignments is: </a:t>
            </a:r>
          </a:p>
          <a:p>
            <a:pPr lvl="1"/>
            <a:r>
              <a:rPr lang="en-US" sz="1400" dirty="0" smtClean="0">
                <a:cs typeface="Times New Roman" panose="02020603050405020304" pitchFamily="18" charset="0"/>
              </a:rPr>
              <a:t>where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az-Cyrl-AZ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cs typeface="Times New Roman" panose="02020603050405020304" pitchFamily="18" charset="0"/>
              </a:rPr>
              <a:t>is</a:t>
            </a:r>
            <a:r>
              <a:rPr lang="en-US" sz="1600" dirty="0" smtClean="0">
                <a:cs typeface="Times New Roman" panose="02020603050405020304" pitchFamily="18" charset="0"/>
              </a:rPr>
              <a:t> k x K </a:t>
            </a:r>
            <a:r>
              <a:rPr lang="en-US" sz="1400" dirty="0" smtClean="0">
                <a:cs typeface="Times New Roman" panose="02020603050405020304" pitchFamily="18" charset="0"/>
              </a:rPr>
              <a:t>matrix of parameters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endParaRPr lang="en-US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cs typeface="Times New Roman" panose="02020603050405020304" pitchFamily="18" charset="0"/>
              </a:rPr>
              <a:t>iven node </a:t>
            </a:r>
            <a:r>
              <a:rPr lang="en-US" sz="2000" dirty="0" smtClean="0">
                <a:cs typeface="Times New Roman" panose="02020603050405020304" pitchFamily="18" charset="0"/>
              </a:rPr>
              <a:t>assignments, </a:t>
            </a:r>
            <a:r>
              <a:rPr lang="en-US" sz="2000" dirty="0" smtClean="0">
                <a:cs typeface="Times New Roman" panose="02020603050405020304" pitchFamily="18" charset="0"/>
              </a:rPr>
              <a:t>place edges independently/randomly with probability</a:t>
            </a:r>
            <a:r>
              <a:rPr lang="en-US" sz="2400" dirty="0" smtClean="0"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 smtClean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001" y="4071619"/>
            <a:ext cx="2198368" cy="533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09" y="2810905"/>
            <a:ext cx="2571279" cy="327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9378" y="4654270"/>
            <a:ext cx="5960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where </a:t>
            </a:r>
            <a:r>
              <a:rPr lang="en-US" sz="1400" i="1" dirty="0" err="1">
                <a:cs typeface="Times New Roman" panose="02020603050405020304" pitchFamily="18" charset="0"/>
              </a:rPr>
              <a:t>p</a:t>
            </a:r>
            <a:r>
              <a:rPr lang="en-US" sz="1400" i="1" baseline="-25000" dirty="0" err="1">
                <a:cs typeface="Times New Roman" panose="02020603050405020304" pitchFamily="18" charset="0"/>
              </a:rPr>
              <a:t>uv</a:t>
            </a:r>
            <a:r>
              <a:rPr lang="en-US" sz="1400" dirty="0">
                <a:cs typeface="Times New Roman" panose="02020603050405020304" pitchFamily="18" charset="0"/>
              </a:rPr>
              <a:t> is probability of edge being placed between node u and node </a:t>
            </a:r>
            <a:r>
              <a:rPr lang="en-US" sz="1400" dirty="0" smtClean="0">
                <a:cs typeface="Times New Roman" panose="02020603050405020304" pitchFamily="18" charset="0"/>
              </a:rPr>
              <a:t>v</a:t>
            </a:r>
            <a:endParaRPr lang="en-US" sz="1400" dirty="0" smtClean="0"/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cs typeface="Times New Roman" panose="02020603050405020304" pitchFamily="18" charset="0"/>
              </a:rPr>
              <a:t>is the SBM matrix of group-level connection </a:t>
            </a:r>
            <a:r>
              <a:rPr lang="en-US" sz="1400" dirty="0" smtClean="0">
                <a:cs typeface="Times New Roman" panose="02020603050405020304" pitchFamily="18" charset="0"/>
              </a:rPr>
              <a:t>probabilities</a:t>
            </a:r>
          </a:p>
          <a:p>
            <a:r>
              <a:rPr lang="en-US" sz="1400" dirty="0" err="1" smtClean="0">
                <a:cs typeface="Times New Roman" panose="02020603050405020304" pitchFamily="18" charset="0"/>
              </a:rPr>
              <a:t>d</a:t>
            </a:r>
            <a:r>
              <a:rPr lang="en-US" sz="1400" baseline="-25000" dirty="0" err="1" smtClean="0">
                <a:cs typeface="Times New Roman" panose="02020603050405020304" pitchFamily="18" charset="0"/>
              </a:rPr>
              <a:t>u</a:t>
            </a:r>
            <a:r>
              <a:rPr lang="en-US" sz="1400" dirty="0" err="1" smtClean="0">
                <a:cs typeface="Times New Roman" panose="02020603050405020304" pitchFamily="18" charset="0"/>
              </a:rPr>
              <a:t>d</a:t>
            </a:r>
            <a:r>
              <a:rPr lang="en-US" sz="1400" baseline="-25000" dirty="0" err="1" smtClean="0">
                <a:cs typeface="Times New Roman" panose="02020603050405020304" pitchFamily="18" charset="0"/>
              </a:rPr>
              <a:t>v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cs typeface="Times New Roman" panose="02020603050405020304" pitchFamily="18" charset="0"/>
              </a:rPr>
              <a:t>controls the degrees at each vertex 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4880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 with DC-SBM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/>
              <a:t>Given observed network A (</a:t>
            </a:r>
            <a:r>
              <a:rPr lang="en-US" sz="2000" dirty="0" smtClean="0"/>
              <a:t>adjacency </a:t>
            </a:r>
            <a:r>
              <a:rPr lang="en-US" sz="2000" dirty="0" smtClean="0"/>
              <a:t>matrix of 1’s and 0’s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400" dirty="0" smtClean="0"/>
              <a:t>The model likelihood is: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Where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 smtClean="0">
                <a:cs typeface="Times New Roman" panose="02020603050405020304" pitchFamily="18" charset="0"/>
              </a:rPr>
              <a:t> is a k x k matrix of community interaction parameters, and the sum is over all possible community assignments </a:t>
            </a:r>
            <a:r>
              <a:rPr lang="en-US" sz="2400" i="1" dirty="0" smtClean="0">
                <a:cs typeface="Times New Roman" panose="02020603050405020304" pitchFamily="18" charset="0"/>
              </a:rPr>
              <a:t>s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Model is fit to data using expectation-maximization (EM) to maximize the left hand, with respect to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Cyrl-A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66" y="2850549"/>
            <a:ext cx="4810125" cy="112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9795" y="2784388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</a:t>
            </a:r>
            <a:r>
              <a:rPr lang="en-US" sz="1050" dirty="0" smtClean="0">
                <a:solidFill>
                  <a:schemeClr val="bg1"/>
                </a:solidFill>
              </a:rPr>
              <a:t>etwork	metadata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27047"/>
            <a:ext cx="10363200" cy="4572000"/>
          </a:xfrm>
        </p:spPr>
        <p:txBody>
          <a:bodyPr/>
          <a:lstStyle/>
          <a:p>
            <a:r>
              <a:rPr lang="en-US" dirty="0" smtClean="0"/>
              <a:t>Normalized Mutual Information</a:t>
            </a:r>
          </a:p>
          <a:p>
            <a:r>
              <a:rPr lang="en-US" dirty="0" smtClean="0"/>
              <a:t>Synthetic Networks</a:t>
            </a:r>
          </a:p>
          <a:p>
            <a:pPr lvl="1"/>
            <a:r>
              <a:rPr lang="en-US" dirty="0" smtClean="0"/>
              <a:t>Computer generated network of known structure</a:t>
            </a:r>
          </a:p>
          <a:p>
            <a:r>
              <a:rPr lang="en-US" dirty="0" smtClean="0"/>
              <a:t>Real-World Networks</a:t>
            </a:r>
          </a:p>
          <a:p>
            <a:pPr lvl="1"/>
            <a:r>
              <a:rPr lang="en-US" dirty="0" smtClean="0"/>
              <a:t>School Friendships</a:t>
            </a:r>
          </a:p>
          <a:p>
            <a:pPr lvl="1"/>
            <a:r>
              <a:rPr lang="en-US" dirty="0" smtClean="0"/>
              <a:t>Predator-Prey Interactions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/>
              <a:t>Malaria Gene Recombination</a:t>
            </a:r>
          </a:p>
          <a:p>
            <a:pPr lvl="1"/>
            <a:r>
              <a:rPr lang="en-US" dirty="0" smtClean="0"/>
              <a:t>Internet Graph</a:t>
            </a:r>
          </a:p>
        </p:txBody>
      </p:sp>
    </p:spTree>
    <p:extLst>
      <p:ext uri="{BB962C8B-B14F-4D97-AF65-F5344CB8AC3E}">
        <p14:creationId xmlns:p14="http://schemas.microsoft.com/office/powerpoint/2010/main" val="31189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Normalized Mutual Information</a:t>
            </a:r>
          </a:p>
          <a:p>
            <a:pPr lvl="1"/>
            <a:r>
              <a:rPr lang="en-US" sz="2400" dirty="0" smtClean="0"/>
              <a:t>Most widely utilized measure of agreement between community divisions and “ground truth”</a:t>
            </a:r>
          </a:p>
          <a:p>
            <a:pPr lvl="1"/>
            <a:r>
              <a:rPr lang="en-US" sz="2400" dirty="0" smtClean="0"/>
              <a:t>From 0 (metadata uninformative) to 1 (metadata specify communities perfectly)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9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783560"/>
            <a:ext cx="10107827" cy="14786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Planted Partition Model - Computer generated network of known community structure</a:t>
            </a:r>
          </a:p>
          <a:p>
            <a:r>
              <a:rPr lang="en-US" sz="2400" dirty="0" smtClean="0"/>
              <a:t>Discrete valued node metadata generated at random that match true community assignments of nodes a given fraction of the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617" y="3181612"/>
            <a:ext cx="4234377" cy="292681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3262186"/>
            <a:ext cx="4753232" cy="232306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Edge probabilities for with-in and between groups - strong or weak network structure</a:t>
            </a:r>
            <a:endParaRPr lang="en-US" sz="2400" dirty="0"/>
          </a:p>
          <a:p>
            <a:pPr lvl="1"/>
            <a:r>
              <a:rPr lang="en-US" sz="2000" dirty="0" smtClean="0"/>
              <a:t>Large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in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easy to detect from network structure alone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Metadata + DC-SBM performs better than either</a:t>
            </a:r>
          </a:p>
          <a:p>
            <a:pPr lvl="1"/>
            <a:r>
              <a:rPr lang="en-US" sz="2000" dirty="0" smtClean="0"/>
              <a:t>Any algorithm without metadata, or</a:t>
            </a:r>
          </a:p>
          <a:p>
            <a:pPr lvl="1"/>
            <a:r>
              <a:rPr lang="en-US" sz="2000" dirty="0" smtClean="0"/>
              <a:t>Metadata alone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3795" y="61678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= 10,000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Friendships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795 students in a medium sized American high school and its feeder middle school</a:t>
            </a:r>
          </a:p>
          <a:p>
            <a:r>
              <a:rPr lang="en-US" dirty="0" smtClean="0"/>
              <a:t>Network represents patterns of friendship, established by survey</a:t>
            </a:r>
          </a:p>
          <a:p>
            <a:r>
              <a:rPr lang="en-US" dirty="0" smtClean="0"/>
              <a:t>Metadata = grade 7-12, ethnicity, gender</a:t>
            </a:r>
          </a:p>
          <a:p>
            <a:r>
              <a:rPr lang="en-US" dirty="0" smtClean="0"/>
              <a:t>Asked algorithm to divide into 2 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Friendships –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NMI with metadata = 0.881</a:t>
            </a:r>
          </a:p>
          <a:p>
            <a:r>
              <a:rPr lang="en-US" sz="2400" dirty="0" smtClean="0"/>
              <a:t>NMI w/o = 0.105 – 0.384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91" y="1778470"/>
            <a:ext cx="4924425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91" y="4950295"/>
            <a:ext cx="4924425" cy="13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2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39113" y="1511711"/>
            <a:ext cx="103632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 i="1" dirty="0"/>
              <a:t>“We focus in particular on the problem of community detection in networks and develop a mathematically principled approach that combines a network and its metadata to detect communities more accurately than can be done with </a:t>
            </a:r>
            <a:r>
              <a:rPr lang="en-US" i="1" dirty="0" smtClean="0"/>
              <a:t>either </a:t>
            </a:r>
            <a:r>
              <a:rPr lang="en-US" i="1" dirty="0"/>
              <a:t>alone</a:t>
            </a:r>
            <a:r>
              <a:rPr lang="en-US" i="1" dirty="0" smtClean="0"/>
              <a:t>.”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			-</a:t>
            </a:r>
            <a:r>
              <a:rPr lang="en-US" sz="2000" dirty="0" smtClean="0"/>
              <a:t>Newman and </a:t>
            </a:r>
            <a:r>
              <a:rPr lang="en-US" sz="2000" dirty="0" err="1" smtClean="0"/>
              <a:t>Clauset</a:t>
            </a:r>
            <a:endParaRPr lang="en-US" sz="2000" dirty="0" smtClean="0"/>
          </a:p>
          <a:p>
            <a:pPr marL="6858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	Published June 16, 2015</a:t>
            </a:r>
            <a:endParaRPr lang="en-US" sz="2000" dirty="0"/>
          </a:p>
          <a:p>
            <a:pPr marL="6858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Friendships -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NMI with metadata = </a:t>
            </a:r>
            <a:r>
              <a:rPr lang="en-US" sz="2400" dirty="0" smtClean="0"/>
              <a:t>0.820</a:t>
            </a:r>
            <a:endParaRPr lang="en-US" sz="2400" dirty="0"/>
          </a:p>
          <a:p>
            <a:r>
              <a:rPr lang="en-US" sz="2400" dirty="0"/>
              <a:t>NMI w/o = </a:t>
            </a:r>
            <a:r>
              <a:rPr lang="en-US" sz="2400" dirty="0" smtClean="0"/>
              <a:t>0.120 </a:t>
            </a:r>
            <a:r>
              <a:rPr lang="en-US" sz="2400" dirty="0"/>
              <a:t>– </a:t>
            </a:r>
            <a:r>
              <a:rPr lang="en-US" sz="2400" dirty="0" smtClean="0"/>
              <a:t>0.239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4" y="1782717"/>
            <a:ext cx="5029200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4" y="4824328"/>
            <a:ext cx="5029200" cy="14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Friendships – Gender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NMI </a:t>
            </a:r>
            <a:r>
              <a:rPr lang="en-US" sz="2400" dirty="0"/>
              <a:t>with metadata = </a:t>
            </a:r>
            <a:r>
              <a:rPr lang="en-US" sz="2400" dirty="0" smtClean="0"/>
              <a:t>0.003</a:t>
            </a:r>
            <a:endParaRPr lang="en-US" sz="2400" dirty="0"/>
          </a:p>
          <a:p>
            <a:r>
              <a:rPr lang="en-US" sz="2400" dirty="0"/>
              <a:t>NMI w/o = </a:t>
            </a:r>
            <a:r>
              <a:rPr lang="en-US" sz="2400" dirty="0" smtClean="0"/>
              <a:t>0.000 </a:t>
            </a:r>
            <a:r>
              <a:rPr lang="en-US" sz="2400" dirty="0"/>
              <a:t>– </a:t>
            </a:r>
            <a:r>
              <a:rPr lang="en-US" sz="2400" dirty="0" smtClean="0"/>
              <a:t>0.010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803" y="1775322"/>
            <a:ext cx="5114925" cy="3209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802" y="5046752"/>
            <a:ext cx="5114925" cy="1440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215" y="3330896"/>
            <a:ext cx="535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algorithm just create a network from metadata?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 revealed no good partition between male and female.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ignored metadata in this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Predator-Prey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83560"/>
            <a:ext cx="4917989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488 marine species in Weddell Sea off Antarctica.</a:t>
            </a:r>
          </a:p>
          <a:p>
            <a:r>
              <a:rPr lang="en-US" sz="2800" dirty="0" smtClean="0"/>
              <a:t>Metadata = Feeding mode, Ocean Zone, </a:t>
            </a:r>
            <a:r>
              <a:rPr lang="en-US" sz="2800" dirty="0" smtClean="0">
                <a:solidFill>
                  <a:schemeClr val="accent3"/>
                </a:solidFill>
              </a:rPr>
              <a:t>Body Mass</a:t>
            </a:r>
          </a:p>
          <a:p>
            <a:r>
              <a:rPr lang="en-US" sz="2800" dirty="0" smtClean="0"/>
              <a:t>Divide into 3 communities</a:t>
            </a:r>
          </a:p>
          <a:p>
            <a:r>
              <a:rPr lang="en-US" sz="2800" dirty="0" smtClean="0"/>
              <a:t>NMI with meta = 0.595</a:t>
            </a:r>
          </a:p>
          <a:p>
            <a:r>
              <a:rPr lang="en-US" sz="2800" dirty="0" smtClean="0"/>
              <a:t>NMI w/o = 0.348 – 0.443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26463"/>
            <a:ext cx="4423719" cy="49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Predator-Prey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61137"/>
            <a:ext cx="6956603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Ordered metadata</a:t>
            </a:r>
          </a:p>
          <a:p>
            <a:r>
              <a:rPr lang="en-US" sz="2800" dirty="0" smtClean="0"/>
              <a:t>Recovered known correlation between body mass, trophic level and ecosystem role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51" y="3123439"/>
            <a:ext cx="4314206" cy="3284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54" y="512064"/>
            <a:ext cx="2978229" cy="33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Friendship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FB100 dataset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4259" y="2467799"/>
            <a:ext cx="7438768" cy="3578774"/>
            <a:chOff x="2776150" y="2430464"/>
            <a:chExt cx="7718855" cy="3656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6150" y="2430464"/>
              <a:ext cx="7718855" cy="3656300"/>
            </a:xfrm>
            <a:prstGeom prst="rect">
              <a:avLst/>
            </a:prstGeom>
          </p:spPr>
        </p:pic>
        <p:sp>
          <p:nvSpPr>
            <p:cNvPr id="6" name="Down Arrow 5"/>
            <p:cNvSpPr/>
            <p:nvPr/>
          </p:nvSpPr>
          <p:spPr>
            <a:xfrm>
              <a:off x="6518188" y="3542338"/>
              <a:ext cx="234777" cy="105444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34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Friendship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17656"/>
            <a:ext cx="10363200" cy="4572000"/>
          </a:xfrm>
        </p:spPr>
        <p:txBody>
          <a:bodyPr/>
          <a:lstStyle/>
          <a:p>
            <a:r>
              <a:rPr lang="en-US" sz="3200" dirty="0"/>
              <a:t>From 2003-2009, </a:t>
            </a:r>
            <a:r>
              <a:rPr lang="en-US" sz="3200" dirty="0" smtClean="0"/>
              <a:t>Harvard, 15,126 students</a:t>
            </a:r>
          </a:p>
          <a:p>
            <a:r>
              <a:rPr lang="en-US" sz="3200" dirty="0" smtClean="0"/>
              <a:t>Graduation year and Dorm, 5 divisions</a:t>
            </a:r>
            <a:endParaRPr lang="en-US" sz="3200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2" y="2886847"/>
            <a:ext cx="4924425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867797"/>
            <a:ext cx="5114925" cy="280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2768" y="5931243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 with meta = 0.668</a:t>
            </a:r>
          </a:p>
          <a:p>
            <a:r>
              <a:rPr lang="en-US" dirty="0" smtClean="0"/>
              <a:t>NMI w/o = 0.573 – 0.641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0552" y="5908419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 with meta = 0.255</a:t>
            </a:r>
          </a:p>
          <a:p>
            <a:r>
              <a:rPr lang="en-US" dirty="0" smtClean="0"/>
              <a:t>NMI w/o = 0.074 – 0.224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Malaria Gene 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P. falciparum</a:t>
            </a:r>
            <a:r>
              <a:rPr lang="en-US" dirty="0" smtClean="0"/>
              <a:t>, responsible for malaria, prolongs infection by repeatedly changing a protein camouflage displayed on the surface of an infected red blood cell</a:t>
            </a:r>
          </a:p>
          <a:p>
            <a:r>
              <a:rPr lang="en-US" dirty="0" smtClean="0"/>
              <a:t>Recombination occurs within a number of distinct highly variable regions (HVRs)</a:t>
            </a:r>
          </a:p>
          <a:p>
            <a:r>
              <a:rPr lang="en-US" dirty="0" smtClean="0"/>
              <a:t>Focus on HVR 5 and HVR 6 </a:t>
            </a:r>
            <a:r>
              <a:rPr lang="en-US" dirty="0" err="1" smtClean="0"/>
              <a:t>subnetworks</a:t>
            </a:r>
            <a:endParaRPr lang="en-US" dirty="0" smtClean="0"/>
          </a:p>
          <a:p>
            <a:pPr lvl="1"/>
            <a:r>
              <a:rPr lang="en-US" dirty="0" err="1" smtClean="0"/>
              <a:t>Cys</a:t>
            </a:r>
            <a:r>
              <a:rPr lang="en-US" dirty="0" smtClean="0"/>
              <a:t> labels and </a:t>
            </a:r>
            <a:r>
              <a:rPr lang="en-US" dirty="0" err="1" smtClean="0"/>
              <a:t>Cys-PoLV</a:t>
            </a:r>
            <a:r>
              <a:rPr lang="en-US" dirty="0"/>
              <a:t> </a:t>
            </a:r>
            <a:r>
              <a:rPr lang="en-US" dirty="0" smtClean="0"/>
              <a:t>(CP) labels</a:t>
            </a:r>
          </a:p>
          <a:p>
            <a:r>
              <a:rPr lang="en-US" dirty="0" smtClean="0"/>
              <a:t>Network of 297 genes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Malaria Gene Recombination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04" y="1423355"/>
            <a:ext cx="3494607" cy="4326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47" y="1423356"/>
            <a:ext cx="3657991" cy="4326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5448" y="587357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HVR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44464" y="587357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HVR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7270" y="2145956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NMI with = 0.596</a:t>
            </a:r>
          </a:p>
          <a:p>
            <a:r>
              <a:rPr lang="en-US" dirty="0" smtClean="0"/>
              <a:t>NMI w/o = 0.077 – 0.675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9069" y="6181813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is </a:t>
            </a:r>
            <a:r>
              <a:rPr lang="en-US" dirty="0" err="1" smtClean="0"/>
              <a:t>Cys</a:t>
            </a:r>
            <a:r>
              <a:rPr lang="en-US" dirty="0" smtClean="0"/>
              <a:t> label which indicates cysteine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46,676 node representation of the peering structure of the Internet at the level of autonomous systems</a:t>
            </a:r>
          </a:p>
          <a:p>
            <a:r>
              <a:rPr lang="en-US" sz="2800" dirty="0" smtClean="0"/>
              <a:t>173 countries – significantly larger number of divisions than any other test of the algorithm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87827" y="3674074"/>
            <a:ext cx="6705600" cy="2833817"/>
            <a:chOff x="2471351" y="2583129"/>
            <a:chExt cx="7438768" cy="35787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1351" y="2583129"/>
              <a:ext cx="7438768" cy="3578774"/>
            </a:xfrm>
            <a:prstGeom prst="rect">
              <a:avLst/>
            </a:prstGeom>
          </p:spPr>
        </p:pic>
        <p:sp>
          <p:nvSpPr>
            <p:cNvPr id="6" name="Down Arrow 5"/>
            <p:cNvSpPr/>
            <p:nvPr/>
          </p:nvSpPr>
          <p:spPr>
            <a:xfrm>
              <a:off x="5739853" y="3350151"/>
              <a:ext cx="226258" cy="1032085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15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54047"/>
            <a:ext cx="10363200" cy="4572000"/>
          </a:xfrm>
        </p:spPr>
        <p:txBody>
          <a:bodyPr/>
          <a:lstStyle/>
          <a:p>
            <a:r>
              <a:rPr lang="en-US" dirty="0" smtClean="0"/>
              <a:t>Find 5 communities</a:t>
            </a:r>
          </a:p>
          <a:p>
            <a:r>
              <a:rPr lang="en-US" dirty="0" smtClean="0"/>
              <a:t>NMI values without metadata range from 0.398 to 0.626</a:t>
            </a:r>
          </a:p>
          <a:p>
            <a:pPr lvl="1"/>
            <a:r>
              <a:rPr lang="en-US" dirty="0" smtClean="0"/>
              <a:t>Showing that there are many competing network divisions that could be discovered from simple algorithms</a:t>
            </a:r>
          </a:p>
          <a:p>
            <a:r>
              <a:rPr lang="en-US" dirty="0" smtClean="0"/>
              <a:t>NMI with metadata was </a:t>
            </a:r>
            <a:r>
              <a:rPr lang="en-US" dirty="0" smtClean="0"/>
              <a:t>0.870</a:t>
            </a:r>
          </a:p>
          <a:p>
            <a:r>
              <a:rPr lang="en-US" dirty="0"/>
              <a:t>The algorithm is not forced to find a community division that aligns with metadata, but if a division does exist it will be favored over competing divisions that do not align with metadata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4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6205" y="597312"/>
            <a:ext cx="10363200" cy="914400"/>
          </a:xfrm>
        </p:spPr>
        <p:txBody>
          <a:bodyPr/>
          <a:lstStyle/>
          <a:p>
            <a:r>
              <a:rPr lang="en-US" dirty="0" smtClean="0"/>
              <a:t>Lit Review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46205" y="1511712"/>
            <a:ext cx="10363200" cy="4572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Introduction</a:t>
            </a:r>
            <a:endParaRPr lang="en-US" dirty="0"/>
          </a:p>
          <a:p>
            <a:pPr lvl="1"/>
            <a:r>
              <a:rPr lang="en-US" sz="2400" dirty="0" smtClean="0"/>
              <a:t>Networks and Community Detection</a:t>
            </a:r>
          </a:p>
          <a:p>
            <a:pPr lvl="1"/>
            <a:r>
              <a:rPr lang="en-US" sz="2400" dirty="0" smtClean="0"/>
              <a:t>Metadata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sz="2400" dirty="0" smtClean="0"/>
              <a:t>Model Development</a:t>
            </a:r>
          </a:p>
          <a:p>
            <a:pPr lvl="1"/>
            <a:r>
              <a:rPr lang="en-US" sz="2400" dirty="0" smtClean="0"/>
              <a:t>Statistics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sz="2400" dirty="0" smtClean="0"/>
              <a:t>Model Application and Examples</a:t>
            </a:r>
          </a:p>
          <a:p>
            <a:pPr lvl="2"/>
            <a:r>
              <a:rPr lang="en-US" sz="2200" dirty="0" smtClean="0"/>
              <a:t>Synthetic Networks</a:t>
            </a:r>
          </a:p>
          <a:p>
            <a:pPr lvl="2"/>
            <a:r>
              <a:rPr lang="en-US" sz="2200" dirty="0" smtClean="0"/>
              <a:t>Real-World Networks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51" y="1940079"/>
            <a:ext cx="4619367" cy="2342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52950" y="4282758"/>
            <a:ext cx="2844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http://tuvalu.santafe.edu/~aaronc/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community detection</a:t>
            </a:r>
          </a:p>
          <a:p>
            <a:pPr lvl="1"/>
            <a:r>
              <a:rPr lang="en-US" dirty="0" smtClean="0"/>
              <a:t>Complex, large networks are tough to describe</a:t>
            </a:r>
          </a:p>
          <a:p>
            <a:r>
              <a:rPr lang="en-US" dirty="0" smtClean="0"/>
              <a:t>DC-SBM with metadata allows for selection among competing divisions</a:t>
            </a:r>
          </a:p>
          <a:p>
            <a:r>
              <a:rPr lang="en-US" dirty="0"/>
              <a:t>Automatically choose to use or ignore metadata as appropriate</a:t>
            </a:r>
          </a:p>
          <a:p>
            <a:r>
              <a:rPr lang="en-US" dirty="0" smtClean="0"/>
              <a:t>Infer </a:t>
            </a:r>
            <a:r>
              <a:rPr lang="en-US" dirty="0" smtClean="0"/>
              <a:t>correlation between network structure and metadata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to a range of community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– Future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authors describe a number of extensions of their work:</a:t>
            </a:r>
          </a:p>
          <a:p>
            <a:pPr lvl="1"/>
            <a:r>
              <a:rPr lang="en-US" dirty="0" smtClean="0"/>
              <a:t>More complex metadata types – combinations, spatial coordinates</a:t>
            </a:r>
          </a:p>
          <a:p>
            <a:pPr lvl="1"/>
            <a:r>
              <a:rPr lang="en-US" dirty="0" smtClean="0"/>
              <a:t>Detection of different structure types – hierarchy, rankings</a:t>
            </a:r>
          </a:p>
          <a:p>
            <a:pPr lvl="1"/>
            <a:r>
              <a:rPr lang="en-US" dirty="0" smtClean="0"/>
              <a:t>Prediction of missing metadata in incomplete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4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M.E.J. Newman and A. </a:t>
            </a:r>
            <a:r>
              <a:rPr lang="en-US" sz="2400" dirty="0" err="1">
                <a:solidFill>
                  <a:schemeClr val="accent3"/>
                </a:solidFill>
              </a:rPr>
              <a:t>Clauset</a:t>
            </a:r>
            <a:r>
              <a:rPr lang="en-US" sz="2400" dirty="0">
                <a:solidFill>
                  <a:schemeClr val="accent3"/>
                </a:solidFill>
              </a:rPr>
              <a:t>. </a:t>
            </a:r>
            <a:r>
              <a:rPr lang="en-US" sz="2400" dirty="0" smtClean="0">
                <a:solidFill>
                  <a:schemeClr val="accent3"/>
                </a:solidFill>
              </a:rPr>
              <a:t>2015. </a:t>
            </a:r>
            <a:r>
              <a:rPr lang="en-US" sz="2400" dirty="0">
                <a:solidFill>
                  <a:schemeClr val="accent3"/>
                </a:solidFill>
              </a:rPr>
              <a:t>Structure and inference in annotated networks. Nature Communications.</a:t>
            </a:r>
          </a:p>
          <a:p>
            <a:r>
              <a:rPr lang="en-US" sz="2400" dirty="0" smtClean="0"/>
              <a:t>M.E.J. Newman. 2010. Networks: An Introduction. Oxford Press.</a:t>
            </a:r>
          </a:p>
          <a:p>
            <a:r>
              <a:rPr lang="en-US" sz="2400" dirty="0" smtClean="0"/>
              <a:t>D. </a:t>
            </a:r>
            <a:r>
              <a:rPr lang="en-US" sz="2400" dirty="0" err="1" smtClean="0"/>
              <a:t>Hric</a:t>
            </a:r>
            <a:r>
              <a:rPr lang="en-US" sz="2400" dirty="0" smtClean="0"/>
              <a:t>, R.K. </a:t>
            </a:r>
            <a:r>
              <a:rPr lang="en-US" sz="2400" dirty="0" err="1" smtClean="0"/>
              <a:t>Darst</a:t>
            </a:r>
            <a:r>
              <a:rPr lang="en-US" sz="2400" dirty="0" smtClean="0"/>
              <a:t> and S. </a:t>
            </a:r>
            <a:r>
              <a:rPr lang="en-US" sz="2400" dirty="0" err="1" smtClean="0"/>
              <a:t>Fortunato</a:t>
            </a:r>
            <a:r>
              <a:rPr lang="en-US" sz="2400" dirty="0" smtClean="0"/>
              <a:t>. 2014. Community detection in networks: Structural communities versus ground truth. Phys. Rev.</a:t>
            </a:r>
          </a:p>
          <a:p>
            <a:r>
              <a:rPr lang="en-US" sz="2400" dirty="0" smtClean="0"/>
              <a:t>B. Karrer and M.E.J. Newman. 2010. Stochastic </a:t>
            </a:r>
            <a:r>
              <a:rPr lang="en-US" sz="2400" dirty="0" err="1" smtClean="0"/>
              <a:t>blockmodels</a:t>
            </a:r>
            <a:r>
              <a:rPr lang="en-US" sz="2400" dirty="0" smtClean="0"/>
              <a:t> and community structure of networks. Phys. </a:t>
            </a:r>
            <a:r>
              <a:rPr lang="en-US" sz="2400" dirty="0" smtClean="0"/>
              <a:t>Rev</a:t>
            </a:r>
          </a:p>
          <a:p>
            <a:r>
              <a:rPr lang="en-US" sz="2400" dirty="0" smtClean="0"/>
              <a:t>W.W. Zachary. 1977. An information flow model for conflict and fission in small groups. Journal of </a:t>
            </a:r>
            <a:r>
              <a:rPr lang="en-US" sz="2400" dirty="0" err="1" smtClean="0"/>
              <a:t>Anthro</a:t>
            </a:r>
            <a:r>
              <a:rPr lang="en-US" sz="2400" dirty="0" smtClean="0"/>
              <a:t> Research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728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powerful and compact representation of the internal structure of a wide range of complex systems.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3"/>
                </a:solidFill>
              </a:rPr>
              <a:t>Social</a:t>
            </a:r>
            <a:r>
              <a:rPr lang="en-US" sz="2800" dirty="0" smtClean="0"/>
              <a:t> – interactions among people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3"/>
                </a:solidFill>
              </a:rPr>
              <a:t>Technological</a:t>
            </a:r>
            <a:r>
              <a:rPr lang="en-US" sz="2800" dirty="0" smtClean="0">
                <a:solidFill>
                  <a:schemeClr val="accent3"/>
                </a:solidFill>
              </a:rPr>
              <a:t> / </a:t>
            </a:r>
            <a:r>
              <a:rPr lang="en-US" sz="2800" b="1" dirty="0" smtClean="0">
                <a:solidFill>
                  <a:schemeClr val="accent3"/>
                </a:solidFill>
              </a:rPr>
              <a:t>Information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– the Internet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3"/>
                </a:solidFill>
              </a:rPr>
              <a:t>Biological</a:t>
            </a:r>
            <a:r>
              <a:rPr lang="en-US" sz="2800" dirty="0" smtClean="0"/>
              <a:t> – molecules, cells, food webs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146" y="3204270"/>
            <a:ext cx="2265405" cy="29957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365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are complicated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edges organized?</a:t>
            </a:r>
          </a:p>
          <a:p>
            <a:r>
              <a:rPr lang="en-US" dirty="0" smtClean="0"/>
              <a:t>How do vertices differ?</a:t>
            </a:r>
          </a:p>
          <a:p>
            <a:r>
              <a:rPr lang="en-US" dirty="0" smtClean="0"/>
              <a:t>What processes shape these networks?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15" y="3468129"/>
            <a:ext cx="3348913" cy="30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Networks are sets of nodes and their interactions</a:t>
            </a:r>
          </a:p>
          <a:p>
            <a:r>
              <a:rPr lang="en-US" dirty="0" smtClean="0"/>
              <a:t>CD </a:t>
            </a:r>
            <a:r>
              <a:rPr lang="en-US" dirty="0" smtClean="0"/>
              <a:t>searches </a:t>
            </a:r>
            <a:r>
              <a:rPr lang="en-US" dirty="0" smtClean="0"/>
              <a:t>for division of nodes into groups or classes</a:t>
            </a:r>
          </a:p>
          <a:p>
            <a:pPr lvl="1"/>
            <a:r>
              <a:rPr lang="en-US" dirty="0" err="1" smtClean="0"/>
              <a:t>Assortative</a:t>
            </a:r>
            <a:r>
              <a:rPr lang="en-US" dirty="0" smtClean="0"/>
              <a:t> – connections between similar nodes</a:t>
            </a:r>
          </a:p>
          <a:p>
            <a:pPr lvl="1"/>
            <a:r>
              <a:rPr lang="en-US" dirty="0" err="1" smtClean="0"/>
              <a:t>Disassortative</a:t>
            </a:r>
            <a:r>
              <a:rPr lang="en-US" dirty="0" smtClean="0"/>
              <a:t> – between dissimilar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31" y="3991369"/>
            <a:ext cx="6628400" cy="23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Zachary Karate Club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39656"/>
            <a:ext cx="10363200" cy="4572000"/>
          </a:xfrm>
        </p:spPr>
        <p:txBody>
          <a:bodyPr/>
          <a:lstStyle/>
          <a:p>
            <a:r>
              <a:rPr lang="en-US" dirty="0"/>
              <a:t>Allegiances in Social Networks</a:t>
            </a:r>
          </a:p>
          <a:p>
            <a:r>
              <a:rPr lang="en-US" dirty="0" smtClean="0"/>
              <a:t>John A and Mr. Hi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17" y="2241161"/>
            <a:ext cx="5231028" cy="3760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206396"/>
            <a:ext cx="5044903" cy="2845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3849" y="34846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1977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Communities 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Community detection algorithms are usually informed only by the network structure</a:t>
            </a:r>
          </a:p>
          <a:p>
            <a:pPr lvl="1"/>
            <a:r>
              <a:rPr lang="en-US" sz="2400" dirty="0" smtClean="0"/>
              <a:t>Community is strongly correlated with the node classes</a:t>
            </a:r>
          </a:p>
          <a:p>
            <a:r>
              <a:rPr lang="en-US" sz="2800" dirty="0" smtClean="0"/>
              <a:t>Algorithms developed and tested on small real-world networks where </a:t>
            </a:r>
            <a:r>
              <a:rPr lang="en-US" sz="2800" dirty="0" smtClean="0">
                <a:solidFill>
                  <a:schemeClr val="accent3"/>
                </a:solidFill>
              </a:rPr>
              <a:t>classification of nodes is known</a:t>
            </a:r>
          </a:p>
          <a:p>
            <a:r>
              <a:rPr lang="en-US" sz="2800" dirty="0" smtClean="0"/>
              <a:t>Larger real-world networks datasets are becoming available – </a:t>
            </a:r>
            <a:r>
              <a:rPr lang="en-US" sz="2800" dirty="0" smtClean="0"/>
              <a:t>classic </a:t>
            </a:r>
            <a:r>
              <a:rPr lang="en-US" sz="2800" dirty="0" smtClean="0"/>
              <a:t>community detection algorithms have performed poorly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50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82" y="1788928"/>
            <a:ext cx="9073208" cy="4297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39" y="345088"/>
            <a:ext cx="8191500" cy="1323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0919" y="12686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2014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2153</TotalTime>
  <Words>1257</Words>
  <Application>Microsoft Office PowerPoint</Application>
  <PresentationFormat>Widescreen</PresentationFormat>
  <Paragraphs>177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Times New Roman</vt:lpstr>
      <vt:lpstr>Wingdings</vt:lpstr>
      <vt:lpstr>Wingdings 2</vt:lpstr>
      <vt:lpstr>Wingdings 3</vt:lpstr>
      <vt:lpstr>Nightfall design template</vt:lpstr>
      <vt:lpstr>Structure and Inference in annotated networks</vt:lpstr>
      <vt:lpstr>PowerPoint Presentation</vt:lpstr>
      <vt:lpstr>Lit Review</vt:lpstr>
      <vt:lpstr>Networks</vt:lpstr>
      <vt:lpstr>Networks are complicated</vt:lpstr>
      <vt:lpstr>Community Detection</vt:lpstr>
      <vt:lpstr>Zachary Karate Club</vt:lpstr>
      <vt:lpstr>Detecting Communities in Networks</vt:lpstr>
      <vt:lpstr>PowerPoint Presentation</vt:lpstr>
      <vt:lpstr>Improve the Models</vt:lpstr>
      <vt:lpstr>Metadata</vt:lpstr>
      <vt:lpstr>Methods</vt:lpstr>
      <vt:lpstr>Generation</vt:lpstr>
      <vt:lpstr>Community Detection with DC-SBM</vt:lpstr>
      <vt:lpstr>Application</vt:lpstr>
      <vt:lpstr>NMI</vt:lpstr>
      <vt:lpstr>Synthetic Network</vt:lpstr>
      <vt:lpstr>School Friendships</vt:lpstr>
      <vt:lpstr>School Friendships – Grade</vt:lpstr>
      <vt:lpstr>School Friendships - Race</vt:lpstr>
      <vt:lpstr>School Friendships – Gender </vt:lpstr>
      <vt:lpstr>Predator-Prey Interactions</vt:lpstr>
      <vt:lpstr>Predator-Prey Interactions</vt:lpstr>
      <vt:lpstr>Facebook Friendship</vt:lpstr>
      <vt:lpstr>Facebook Friendship</vt:lpstr>
      <vt:lpstr>Malaria Gene Recombination</vt:lpstr>
      <vt:lpstr>Malaria Gene Recombination</vt:lpstr>
      <vt:lpstr>Internet Graph</vt:lpstr>
      <vt:lpstr>Internet Graph</vt:lpstr>
      <vt:lpstr>Conclusions</vt:lpstr>
      <vt:lpstr>Conclusions – Future Suggestions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Inference in annotated networks</dc:title>
  <dc:creator>Heiderman, Ryan (heid4253@vandals.uidaho.edu)</dc:creator>
  <cp:lastModifiedBy>Heiderman, Ryan (heid4253@vandals.uidaho.edu)</cp:lastModifiedBy>
  <cp:revision>57</cp:revision>
  <dcterms:created xsi:type="dcterms:W3CDTF">2018-10-24T22:13:50Z</dcterms:created>
  <dcterms:modified xsi:type="dcterms:W3CDTF">2018-10-30T20:34:10Z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