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9" r:id="rId4"/>
    <p:sldId id="270" r:id="rId5"/>
    <p:sldId id="271" r:id="rId6"/>
    <p:sldId id="263" r:id="rId7"/>
    <p:sldId id="257" r:id="rId8"/>
    <p:sldId id="258" r:id="rId9"/>
    <p:sldId id="259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31BD10-0056-495E-A8BA-69978847B78B}" v="11" dt="2022-08-17T14:08:53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ny Bruzzese" userId="9fa2c057e1d3c9e3" providerId="LiveId" clId="{F031BD10-0056-495E-A8BA-69978847B78B}"/>
    <pc:docChg chg="custSel modSld">
      <pc:chgData name="Danny Bruzzese" userId="9fa2c057e1d3c9e3" providerId="LiveId" clId="{F031BD10-0056-495E-A8BA-69978847B78B}" dt="2022-08-17T14:16:27.867" v="27" actId="478"/>
      <pc:docMkLst>
        <pc:docMk/>
      </pc:docMkLst>
      <pc:sldChg chg="modSp mod">
        <pc:chgData name="Danny Bruzzese" userId="9fa2c057e1d3c9e3" providerId="LiveId" clId="{F031BD10-0056-495E-A8BA-69978847B78B}" dt="2022-08-17T14:09:50.410" v="14" actId="1076"/>
        <pc:sldMkLst>
          <pc:docMk/>
          <pc:sldMk cId="2821831490" sldId="257"/>
        </pc:sldMkLst>
        <pc:spChg chg="mod">
          <ac:chgData name="Danny Bruzzese" userId="9fa2c057e1d3c9e3" providerId="LiveId" clId="{F031BD10-0056-495E-A8BA-69978847B78B}" dt="2022-08-17T14:09:29.791" v="12" actId="1076"/>
          <ac:spMkLst>
            <pc:docMk/>
            <pc:sldMk cId="2821831490" sldId="257"/>
            <ac:spMk id="3" creationId="{5C76560A-B5E9-1C24-E32F-C05158576339}"/>
          </ac:spMkLst>
        </pc:spChg>
        <pc:picChg chg="mod">
          <ac:chgData name="Danny Bruzzese" userId="9fa2c057e1d3c9e3" providerId="LiveId" clId="{F031BD10-0056-495E-A8BA-69978847B78B}" dt="2022-08-17T14:09:34.876" v="13" actId="1076"/>
          <ac:picMkLst>
            <pc:docMk/>
            <pc:sldMk cId="2821831490" sldId="257"/>
            <ac:picMk id="5" creationId="{6594AB67-66FF-2F0D-4A3B-B11F927EE85C}"/>
          </ac:picMkLst>
        </pc:picChg>
        <pc:picChg chg="mod">
          <ac:chgData name="Danny Bruzzese" userId="9fa2c057e1d3c9e3" providerId="LiveId" clId="{F031BD10-0056-495E-A8BA-69978847B78B}" dt="2022-08-17T14:09:50.410" v="14" actId="1076"/>
          <ac:picMkLst>
            <pc:docMk/>
            <pc:sldMk cId="2821831490" sldId="257"/>
            <ac:picMk id="7" creationId="{1ED3E238-428F-EE89-1481-5DDEF74614B3}"/>
          </ac:picMkLst>
        </pc:picChg>
      </pc:sldChg>
      <pc:sldChg chg="modSp mod">
        <pc:chgData name="Danny Bruzzese" userId="9fa2c057e1d3c9e3" providerId="LiveId" clId="{F031BD10-0056-495E-A8BA-69978847B78B}" dt="2022-08-17T14:10:00.563" v="16" actId="1076"/>
        <pc:sldMkLst>
          <pc:docMk/>
          <pc:sldMk cId="554377762" sldId="258"/>
        </pc:sldMkLst>
        <pc:spChg chg="mod">
          <ac:chgData name="Danny Bruzzese" userId="9fa2c057e1d3c9e3" providerId="LiveId" clId="{F031BD10-0056-495E-A8BA-69978847B78B}" dt="2022-08-17T14:09:57.237" v="15" actId="1076"/>
          <ac:spMkLst>
            <pc:docMk/>
            <pc:sldMk cId="554377762" sldId="258"/>
            <ac:spMk id="2" creationId="{F19FECFE-AAD1-3280-2216-DC136EC08E45}"/>
          </ac:spMkLst>
        </pc:spChg>
        <pc:picChg chg="mod">
          <ac:chgData name="Danny Bruzzese" userId="9fa2c057e1d3c9e3" providerId="LiveId" clId="{F031BD10-0056-495E-A8BA-69978847B78B}" dt="2022-08-17T14:10:00.563" v="16" actId="1076"/>
          <ac:picMkLst>
            <pc:docMk/>
            <pc:sldMk cId="554377762" sldId="258"/>
            <ac:picMk id="7" creationId="{8E1066E9-3831-3AB2-8FD4-2BDA5CE688F5}"/>
          </ac:picMkLst>
        </pc:picChg>
      </pc:sldChg>
      <pc:sldChg chg="addSp delSp modSp mod">
        <pc:chgData name="Danny Bruzzese" userId="9fa2c057e1d3c9e3" providerId="LiveId" clId="{F031BD10-0056-495E-A8BA-69978847B78B}" dt="2022-08-17T14:16:27.867" v="27" actId="478"/>
        <pc:sldMkLst>
          <pc:docMk/>
          <pc:sldMk cId="3554910186" sldId="259"/>
        </pc:sldMkLst>
        <pc:spChg chg="add del mod">
          <ac:chgData name="Danny Bruzzese" userId="9fa2c057e1d3c9e3" providerId="LiveId" clId="{F031BD10-0056-495E-A8BA-69978847B78B}" dt="2022-08-17T14:16:27.867" v="27" actId="478"/>
          <ac:spMkLst>
            <pc:docMk/>
            <pc:sldMk cId="3554910186" sldId="259"/>
            <ac:spMk id="7" creationId="{4270A8E3-66CF-2BB2-B75A-A1BED865732E}"/>
          </ac:spMkLst>
        </pc:spChg>
        <pc:picChg chg="add mod">
          <ac:chgData name="Danny Bruzzese" userId="9fa2c057e1d3c9e3" providerId="LiveId" clId="{F031BD10-0056-495E-A8BA-69978847B78B}" dt="2022-08-17T14:16:22.737" v="26" actId="14100"/>
          <ac:picMkLst>
            <pc:docMk/>
            <pc:sldMk cId="3554910186" sldId="259"/>
            <ac:picMk id="4" creationId="{4638E048-EEE7-9D77-F35B-8C68D72C3C24}"/>
          </ac:picMkLst>
        </pc:picChg>
        <pc:picChg chg="del">
          <ac:chgData name="Danny Bruzzese" userId="9fa2c057e1d3c9e3" providerId="LiveId" clId="{F031BD10-0056-495E-A8BA-69978847B78B}" dt="2022-08-17T14:16:02.155" v="22" actId="478"/>
          <ac:picMkLst>
            <pc:docMk/>
            <pc:sldMk cId="3554910186" sldId="259"/>
            <ac:picMk id="5" creationId="{E9CC50AD-AEFA-90F0-622F-05A27102BA08}"/>
          </ac:picMkLst>
        </pc:picChg>
      </pc:sldChg>
      <pc:sldChg chg="modSp mod">
        <pc:chgData name="Danny Bruzzese" userId="9fa2c057e1d3c9e3" providerId="LiveId" clId="{F031BD10-0056-495E-A8BA-69978847B78B}" dt="2022-08-17T14:14:22.422" v="18" actId="313"/>
        <pc:sldMkLst>
          <pc:docMk/>
          <pc:sldMk cId="146667634" sldId="260"/>
        </pc:sldMkLst>
        <pc:spChg chg="mod">
          <ac:chgData name="Danny Bruzzese" userId="9fa2c057e1d3c9e3" providerId="LiveId" clId="{F031BD10-0056-495E-A8BA-69978847B78B}" dt="2022-08-17T14:14:22.422" v="18" actId="313"/>
          <ac:spMkLst>
            <pc:docMk/>
            <pc:sldMk cId="146667634" sldId="260"/>
            <ac:spMk id="3" creationId="{0D0BA8A4-A202-0733-EB97-3B0A5C43E6FD}"/>
          </ac:spMkLst>
        </pc:spChg>
      </pc:sldChg>
      <pc:sldChg chg="modSp mod">
        <pc:chgData name="Danny Bruzzese" userId="9fa2c057e1d3c9e3" providerId="LiveId" clId="{F031BD10-0056-495E-A8BA-69978847B78B}" dt="2022-08-17T14:14:50.124" v="20" actId="1076"/>
        <pc:sldMkLst>
          <pc:docMk/>
          <pc:sldMk cId="1663303522" sldId="263"/>
        </pc:sldMkLst>
        <pc:spChg chg="mod">
          <ac:chgData name="Danny Bruzzese" userId="9fa2c057e1d3c9e3" providerId="LiveId" clId="{F031BD10-0056-495E-A8BA-69978847B78B}" dt="2022-08-17T14:14:50.124" v="20" actId="1076"/>
          <ac:spMkLst>
            <pc:docMk/>
            <pc:sldMk cId="1663303522" sldId="263"/>
            <ac:spMk id="6" creationId="{91DFDE35-348A-1D86-DC09-87B745BF5614}"/>
          </ac:spMkLst>
        </pc:spChg>
      </pc:sldChg>
      <pc:sldChg chg="modSp mod">
        <pc:chgData name="Danny Bruzzese" userId="9fa2c057e1d3c9e3" providerId="LiveId" clId="{F031BD10-0056-495E-A8BA-69978847B78B}" dt="2022-08-17T14:14:33.861" v="19" actId="313"/>
        <pc:sldMkLst>
          <pc:docMk/>
          <pc:sldMk cId="798155344" sldId="270"/>
        </pc:sldMkLst>
        <pc:spChg chg="mod">
          <ac:chgData name="Danny Bruzzese" userId="9fa2c057e1d3c9e3" providerId="LiveId" clId="{F031BD10-0056-495E-A8BA-69978847B78B}" dt="2022-08-17T14:14:33.861" v="19" actId="313"/>
          <ac:spMkLst>
            <pc:docMk/>
            <pc:sldMk cId="798155344" sldId="270"/>
            <ac:spMk id="2" creationId="{D09D7D6E-A660-1436-95E5-F038D71AD3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38E857-E2E4-42E0-B72E-D7E24C384A2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42CC9E8-1B76-48C5-8BED-9B6928F1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E857-E2E4-42E0-B72E-D7E24C384A2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C9E8-1B76-48C5-8BED-9B6928F1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E857-E2E4-42E0-B72E-D7E24C384A2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C9E8-1B76-48C5-8BED-9B6928F1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22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E857-E2E4-42E0-B72E-D7E24C384A2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C9E8-1B76-48C5-8BED-9B6928F136F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1563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E857-E2E4-42E0-B72E-D7E24C384A2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C9E8-1B76-48C5-8BED-9B6928F1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52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E857-E2E4-42E0-B72E-D7E24C384A2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C9E8-1B76-48C5-8BED-9B6928F1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11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E857-E2E4-42E0-B72E-D7E24C384A2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C9E8-1B76-48C5-8BED-9B6928F1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82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E857-E2E4-42E0-B72E-D7E24C384A2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C9E8-1B76-48C5-8BED-9B6928F1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71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E857-E2E4-42E0-B72E-D7E24C384A2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C9E8-1B76-48C5-8BED-9B6928F1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E857-E2E4-42E0-B72E-D7E24C384A2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C9E8-1B76-48C5-8BED-9B6928F1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7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E857-E2E4-42E0-B72E-D7E24C384A2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C9E8-1B76-48C5-8BED-9B6928F1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E857-E2E4-42E0-B72E-D7E24C384A2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C9E8-1B76-48C5-8BED-9B6928F1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6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E857-E2E4-42E0-B72E-D7E24C384A2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C9E8-1B76-48C5-8BED-9B6928F1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8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E857-E2E4-42E0-B72E-D7E24C384A2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C9E8-1B76-48C5-8BED-9B6928F1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4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E857-E2E4-42E0-B72E-D7E24C384A2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C9E8-1B76-48C5-8BED-9B6928F1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9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E857-E2E4-42E0-B72E-D7E24C384A2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C9E8-1B76-48C5-8BED-9B6928F1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8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E857-E2E4-42E0-B72E-D7E24C384A2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C9E8-1B76-48C5-8BED-9B6928F1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9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8E857-E2E4-42E0-B72E-D7E24C384A2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CC9E8-1B76-48C5-8BED-9B6928F1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48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water-access" TargetMode="External"/><Relationship Id="rId2" Type="http://schemas.openxmlformats.org/officeDocument/2006/relationships/hyperlink" Target="https://www.who.int/data/gho/info/gho-odata-api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ateraid.org/uk/where-we-work/madagascar" TargetMode="External"/><Relationship Id="rId5" Type="http://schemas.openxmlformats.org/officeDocument/2006/relationships/hyperlink" Target="https://ourworldindata.org/diarrheal-diseases" TargetMode="External"/><Relationship Id="rId4" Type="http://schemas.openxmlformats.org/officeDocument/2006/relationships/hyperlink" Target="https://www.who.int/data/gho/data/indicators/indicator-details/GHO/number-of-diarrhoea-deaths-from-inadequate-wat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diarrheal-diseases" TargetMode="External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F2F8-2955-8D8C-F39E-BFD924272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study of diarrheal deaths due to unsafe water: does a country’s wealth matter?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978E0-6B32-77AA-3855-7074512017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Robbie </a:t>
            </a:r>
            <a:r>
              <a:rPr lang="en-US" dirty="0" err="1"/>
              <a:t>hockley</a:t>
            </a:r>
            <a:endParaRPr lang="en-US" dirty="0"/>
          </a:p>
          <a:p>
            <a:r>
              <a:rPr lang="en-US" dirty="0"/>
              <a:t>Danny </a:t>
            </a:r>
            <a:r>
              <a:rPr lang="en-US" dirty="0" err="1"/>
              <a:t>bruzzese</a:t>
            </a:r>
            <a:endParaRPr lang="en-US" dirty="0"/>
          </a:p>
          <a:p>
            <a:r>
              <a:rPr lang="en-US" dirty="0"/>
              <a:t>Vanessa kemp</a:t>
            </a:r>
          </a:p>
        </p:txBody>
      </p:sp>
    </p:spTree>
    <p:extLst>
      <p:ext uri="{BB962C8B-B14F-4D97-AF65-F5344CB8AC3E}">
        <p14:creationId xmlns:p14="http://schemas.microsoft.com/office/powerpoint/2010/main" val="2886292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B2D57E8-F0B9-AD7F-AAA6-CF519855CC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t="1" b="-823"/>
          <a:stretch/>
        </p:blipFill>
        <p:spPr>
          <a:xfrm>
            <a:off x="4204598" y="3872182"/>
            <a:ext cx="7392041" cy="1867062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2D3C1E-DA28-43FA-7741-59F8691F0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978" y="844750"/>
            <a:ext cx="7399661" cy="18518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BB4921-5B4E-B198-5AE5-235812E09D98}"/>
              </a:ext>
            </a:extLst>
          </p:cNvPr>
          <p:cNvSpPr txBox="1"/>
          <p:nvPr/>
        </p:nvSpPr>
        <p:spPr>
          <a:xfrm>
            <a:off x="4638926" y="3429000"/>
            <a:ext cx="6515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Five Most Developed Countries Calculated by GDP per Capita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A58CB2-1A26-822D-1578-30700CCF4C9A}"/>
              </a:ext>
            </a:extLst>
          </p:cNvPr>
          <p:cNvSpPr txBox="1"/>
          <p:nvPr/>
        </p:nvSpPr>
        <p:spPr>
          <a:xfrm>
            <a:off x="4591451" y="388494"/>
            <a:ext cx="6610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Five Least Developed Countries Calculated by GDP per Capita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131771-B95B-4F4C-61B7-921EF44A41CC}"/>
              </a:ext>
            </a:extLst>
          </p:cNvPr>
          <p:cNvSpPr txBox="1"/>
          <p:nvPr/>
        </p:nvSpPr>
        <p:spPr>
          <a:xfrm>
            <a:off x="1216400" y="844750"/>
            <a:ext cx="27180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Here we compare the deaths caused by unsafe water sources and no access to handwashing facilities for those aged under five in table format.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55E54-C407-4B9E-121F-C0EC0472D5BF}"/>
              </a:ext>
            </a:extLst>
          </p:cNvPr>
          <p:cNvSpPr txBox="1"/>
          <p:nvPr/>
        </p:nvSpPr>
        <p:spPr>
          <a:xfrm>
            <a:off x="1216400" y="3040212"/>
            <a:ext cx="271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This is a five-year average ranging from 2015 to 2019.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738C1D-1519-33AF-7D69-E4821C25A04E}"/>
              </a:ext>
            </a:extLst>
          </p:cNvPr>
          <p:cNvSpPr txBox="1"/>
          <p:nvPr/>
        </p:nvSpPr>
        <p:spPr>
          <a:xfrm>
            <a:off x="1216400" y="4538915"/>
            <a:ext cx="2718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The data clearly shows the substantial risk of morbidity for children who live in under-developed countries.</a:t>
            </a:r>
          </a:p>
        </p:txBody>
      </p:sp>
    </p:spTree>
    <p:extLst>
      <p:ext uri="{BB962C8B-B14F-4D97-AF65-F5344CB8AC3E}">
        <p14:creationId xmlns:p14="http://schemas.microsoft.com/office/powerpoint/2010/main" val="137606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pie chart&#10;&#10;Description automatically generated">
            <a:extLst>
              <a:ext uri="{FF2B5EF4-FFF2-40B4-BE49-F238E27FC236}">
                <a16:creationId xmlns:a16="http://schemas.microsoft.com/office/drawing/2014/main" id="{EA59AACF-2A16-A918-B0AD-6FAD69621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857953"/>
            <a:ext cx="4724569" cy="2114244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Chart, pie chart&#10;&#10;Description automatically generated">
            <a:extLst>
              <a:ext uri="{FF2B5EF4-FFF2-40B4-BE49-F238E27FC236}">
                <a16:creationId xmlns:a16="http://schemas.microsoft.com/office/drawing/2014/main" id="{A2233CCF-D418-5666-EB81-20089F8B1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6" y="992152"/>
            <a:ext cx="4732940" cy="1845846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Chart, histogram&#10;&#10;Description automatically generated">
            <a:extLst>
              <a:ext uri="{FF2B5EF4-FFF2-40B4-BE49-F238E27FC236}">
                <a16:creationId xmlns:a16="http://schemas.microsoft.com/office/drawing/2014/main" id="{F596CA59-0BCE-9C3E-A8C5-838B734CC8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"/>
          <a:stretch/>
        </p:blipFill>
        <p:spPr>
          <a:xfrm>
            <a:off x="6338316" y="3873558"/>
            <a:ext cx="4724569" cy="2272005"/>
          </a:xfrm>
          <a:prstGeom prst="rect">
            <a:avLst/>
          </a:prstGeom>
        </p:spPr>
      </p:pic>
      <p:pic>
        <p:nvPicPr>
          <p:cNvPr id="25" name="Picture 24" descr="Chart, bar chart&#10;&#10;Description automatically generated">
            <a:extLst>
              <a:ext uri="{FF2B5EF4-FFF2-40B4-BE49-F238E27FC236}">
                <a16:creationId xmlns:a16="http://schemas.microsoft.com/office/drawing/2014/main" id="{C71A8BA5-4117-B58D-E28A-CAFF224CD1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33" y="3832241"/>
            <a:ext cx="4732940" cy="235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2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452AE3-B2F8-97D1-7498-F742F9D4930F}"/>
              </a:ext>
            </a:extLst>
          </p:cNvPr>
          <p:cNvSpPr txBox="1"/>
          <p:nvPr/>
        </p:nvSpPr>
        <p:spPr>
          <a:xfrm>
            <a:off x="1635851" y="2159700"/>
            <a:ext cx="3221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If a country has a higher GDP per capita, then the average deaths of children due to unsafe water sources will decrease.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C8435E-56FA-611B-6BDF-9137CF36F1B3}"/>
              </a:ext>
            </a:extLst>
          </p:cNvPr>
          <p:cNvSpPr txBox="1">
            <a:spLocks/>
          </p:cNvSpPr>
          <p:nvPr/>
        </p:nvSpPr>
        <p:spPr>
          <a:xfrm>
            <a:off x="2035728" y="1627511"/>
            <a:ext cx="1963026" cy="53218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Hypothesis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22E1B6-BCA0-F3BE-DF59-10A6903032DD}"/>
              </a:ext>
            </a:extLst>
          </p:cNvPr>
          <p:cNvSpPr txBox="1">
            <a:spLocks/>
          </p:cNvSpPr>
          <p:nvPr/>
        </p:nvSpPr>
        <p:spPr>
          <a:xfrm>
            <a:off x="6439945" y="3093935"/>
            <a:ext cx="2793536" cy="53218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Null Hypothesis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D73CC-259F-9377-1AF9-B8DC033661AF}"/>
              </a:ext>
            </a:extLst>
          </p:cNvPr>
          <p:cNvSpPr txBox="1"/>
          <p:nvPr/>
        </p:nvSpPr>
        <p:spPr>
          <a:xfrm>
            <a:off x="5953386" y="3605169"/>
            <a:ext cx="4102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There is no significant statistical difference when comparing the deaths of children due to unsafe water sources between countries of differing GDP per capita.</a:t>
            </a:r>
          </a:p>
        </p:txBody>
      </p:sp>
    </p:spTree>
    <p:extLst>
      <p:ext uri="{BB962C8B-B14F-4D97-AF65-F5344CB8AC3E}">
        <p14:creationId xmlns:p14="http://schemas.microsoft.com/office/powerpoint/2010/main" val="37739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2E0BFA-2DC7-B180-6F80-8704022D1389}"/>
              </a:ext>
            </a:extLst>
          </p:cNvPr>
          <p:cNvSpPr txBox="1"/>
          <p:nvPr/>
        </p:nvSpPr>
        <p:spPr>
          <a:xfrm>
            <a:off x="7171134" y="5064781"/>
            <a:ext cx="230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Conclusion?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BF60D-C175-1A7F-F65A-F1EF080BBD51}"/>
              </a:ext>
            </a:extLst>
          </p:cNvPr>
          <p:cNvSpPr txBox="1"/>
          <p:nvPr/>
        </p:nvSpPr>
        <p:spPr>
          <a:xfrm>
            <a:off x="2073477" y="1150273"/>
            <a:ext cx="804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An independent t-test was conducted to further prove the stark contrast between the most developed and the least developed country population groups for each dataset.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7D174-D5DB-4A29-36B9-CFDE25C94786}"/>
              </a:ext>
            </a:extLst>
          </p:cNvPr>
          <p:cNvSpPr txBox="1"/>
          <p:nvPr/>
        </p:nvSpPr>
        <p:spPr>
          <a:xfrm>
            <a:off x="1235975" y="2399251"/>
            <a:ext cx="21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Unsafe Water 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11DDF-883C-C2B7-D114-FA82B79687D2}"/>
              </a:ext>
            </a:extLst>
          </p:cNvPr>
          <p:cNvSpPr txBox="1"/>
          <p:nvPr/>
        </p:nvSpPr>
        <p:spPr>
          <a:xfrm>
            <a:off x="3468828" y="3692252"/>
            <a:ext cx="332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No Access to Handwashing Facility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3ED0A8-BA79-5E5E-605E-55A1D20C5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75" y="2867555"/>
            <a:ext cx="4465707" cy="281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9D1310-D5B5-403A-B22D-3154F32C7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828" y="4213064"/>
            <a:ext cx="4465707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4B7C09-1022-1E74-CA78-299429DBA323}"/>
              </a:ext>
            </a:extLst>
          </p:cNvPr>
          <p:cNvSpPr txBox="1"/>
          <p:nvPr/>
        </p:nvSpPr>
        <p:spPr>
          <a:xfrm>
            <a:off x="3808599" y="1451087"/>
            <a:ext cx="4051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BE962A-C9F3-1DFA-8063-0681E64D1950}"/>
              </a:ext>
            </a:extLst>
          </p:cNvPr>
          <p:cNvSpPr txBox="1"/>
          <p:nvPr/>
        </p:nvSpPr>
        <p:spPr>
          <a:xfrm>
            <a:off x="7922001" y="3059668"/>
            <a:ext cx="14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Vanessa 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3CCBB-37FD-F8DA-E249-2329BB6876CC}"/>
              </a:ext>
            </a:extLst>
          </p:cNvPr>
          <p:cNvSpPr txBox="1"/>
          <p:nvPr/>
        </p:nvSpPr>
        <p:spPr>
          <a:xfrm>
            <a:off x="2793535" y="3059668"/>
            <a:ext cx="180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Robbie H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02EC1-3B63-5E4E-7678-CC13222AD3B9}"/>
              </a:ext>
            </a:extLst>
          </p:cNvPr>
          <p:cNvSpPr txBox="1"/>
          <p:nvPr/>
        </p:nvSpPr>
        <p:spPr>
          <a:xfrm>
            <a:off x="5357768" y="3059668"/>
            <a:ext cx="14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Danny B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A657E-F32F-7E4A-E2CD-FB778AC08076}"/>
              </a:ext>
            </a:extLst>
          </p:cNvPr>
          <p:cNvSpPr txBox="1"/>
          <p:nvPr/>
        </p:nvSpPr>
        <p:spPr>
          <a:xfrm>
            <a:off x="1317071" y="5037581"/>
            <a:ext cx="14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FD256-4FF6-1B82-D4F8-1A812AB6F721}"/>
              </a:ext>
            </a:extLst>
          </p:cNvPr>
          <p:cNvSpPr txBox="1"/>
          <p:nvPr/>
        </p:nvSpPr>
        <p:spPr>
          <a:xfrm>
            <a:off x="1317071" y="5324205"/>
            <a:ext cx="10461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  <a:hlinkClick r:id="rId2"/>
              </a:rPr>
              <a:t>https://www.who.int/data/gho/info/gho-odata-api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  <a:hlinkClick r:id="rId3"/>
              </a:rPr>
              <a:t>https://ourworldindata.org/water-access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  <a:hlinkClick r:id="rId4"/>
              </a:rPr>
              <a:t>https://www.who.int/data/gho/data/indicators/indicator-details/GHO/number-of-diarrhoea-deaths-from-inadequate-water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 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  <a:hlinkClick r:id="rId5"/>
              </a:rPr>
              <a:t>https://ourworldindata.org/diarrheal-diseases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  <a:hlinkClick r:id="rId6"/>
              </a:rPr>
              <a:t>https://www.wateraid.org/uk/where-we-work/madagascar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7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BA8A4-A202-0733-EB97-3B0A5C43E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866" y="843643"/>
            <a:ext cx="10394268" cy="5170715"/>
          </a:xfrm>
        </p:spPr>
        <p:txBody>
          <a:bodyPr>
            <a:noAutofit/>
          </a:bodyPr>
          <a:lstStyle/>
          <a:p>
            <a:r>
              <a:rPr lang="en-US" sz="2800" dirty="0"/>
              <a:t>Access to clean water and sanitation declared a human right in 2010 by UN General Assembly.</a:t>
            </a:r>
          </a:p>
          <a:p>
            <a:r>
              <a:rPr lang="en-US" sz="2800" dirty="0"/>
              <a:t>In 2020 roughly 74% of world population had a clean, reliable drinking water source in their homes.</a:t>
            </a:r>
          </a:p>
          <a:p>
            <a:r>
              <a:rPr lang="en-US" sz="2800" dirty="0"/>
              <a:t>At least 2 billion people had a drinking water source that was contaminated with feces which poses the greatest risk for drinking-water safety.</a:t>
            </a:r>
          </a:p>
          <a:p>
            <a:r>
              <a:rPr lang="en-US" sz="2800" dirty="0"/>
              <a:t>Leads to diseases like diarrhea, cholera, dysentery, typhoid, and polio.</a:t>
            </a:r>
          </a:p>
          <a:p>
            <a:pPr marL="0" indent="0">
              <a:buNone/>
            </a:pPr>
            <a:r>
              <a:rPr lang="en-US" sz="2800" dirty="0"/>
              <a:t>					         </a:t>
            </a:r>
            <a:r>
              <a:rPr lang="en-US" sz="1400" dirty="0"/>
              <a:t>https://</a:t>
            </a:r>
            <a:r>
              <a:rPr lang="en-US" sz="1400" dirty="0" err="1"/>
              <a:t>www.who.int</a:t>
            </a:r>
            <a:r>
              <a:rPr lang="en-US" sz="1400" dirty="0"/>
              <a:t>/news-room/fact-sheets/detail/drinking-water</a:t>
            </a:r>
          </a:p>
        </p:txBody>
      </p:sp>
    </p:spTree>
    <p:extLst>
      <p:ext uri="{BB962C8B-B14F-4D97-AF65-F5344CB8AC3E}">
        <p14:creationId xmlns:p14="http://schemas.microsoft.com/office/powerpoint/2010/main" val="14666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81FDE33F-875D-57C0-D5DC-72AB4E024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889"/>
            <a:ext cx="12192000" cy="43462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76BCC1-09B0-579B-5807-C540ADEB4D37}"/>
              </a:ext>
            </a:extLst>
          </p:cNvPr>
          <p:cNvSpPr txBox="1"/>
          <p:nvPr/>
        </p:nvSpPr>
        <p:spPr>
          <a:xfrm>
            <a:off x="2066243" y="274320"/>
            <a:ext cx="80595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TOTAL DEATHS IN 2019 RELATED TO UNSAFE WATER SOURCES</a:t>
            </a:r>
          </a:p>
          <a:p>
            <a:pPr algn="ctr"/>
            <a:r>
              <a:rPr lang="en-US" sz="1600" dirty="0"/>
              <a:t>https://</a:t>
            </a:r>
            <a:r>
              <a:rPr lang="en-US" sz="1600" dirty="0" err="1"/>
              <a:t>ourworldindata.org</a:t>
            </a:r>
            <a:r>
              <a:rPr lang="en-US" sz="1600" dirty="0"/>
              <a:t>/diarrheal-diseases</a:t>
            </a:r>
          </a:p>
        </p:txBody>
      </p:sp>
    </p:spTree>
    <p:extLst>
      <p:ext uri="{BB962C8B-B14F-4D97-AF65-F5344CB8AC3E}">
        <p14:creationId xmlns:p14="http://schemas.microsoft.com/office/powerpoint/2010/main" val="414257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AA8B72C6-B590-4905-0F44-4667B9C33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340" y="1770945"/>
            <a:ext cx="8328660" cy="33161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9D7D6E-A660-1436-95E5-F038D71AD3C4}"/>
              </a:ext>
            </a:extLst>
          </p:cNvPr>
          <p:cNvSpPr txBox="1"/>
          <p:nvPr/>
        </p:nvSpPr>
        <p:spPr>
          <a:xfrm>
            <a:off x="205740" y="951399"/>
            <a:ext cx="3657600" cy="4955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TOP 5 GDP PER CAPITA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Monaco ($175,800</a:t>
            </a:r>
            <a:r>
              <a:rPr lang="en-US" sz="1600" dirty="0"/>
              <a:t>USD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Luxembourg ($110,605</a:t>
            </a:r>
            <a:r>
              <a:rPr lang="en-US" sz="1600" dirty="0"/>
              <a:t>USD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Bermuda ($109,983</a:t>
            </a:r>
            <a:r>
              <a:rPr lang="en-US" sz="1600" dirty="0"/>
              <a:t>USD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Switzerland ($84,584</a:t>
            </a:r>
            <a:r>
              <a:rPr lang="en-US" sz="1600" dirty="0"/>
              <a:t>USD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Norway ($75,660</a:t>
            </a:r>
            <a:r>
              <a:rPr lang="en-US" sz="1600" dirty="0"/>
              <a:t>USD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BOTTOM 5 GDP PER CAPITA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Madagascar ($500</a:t>
            </a:r>
            <a:r>
              <a:rPr lang="en-US" sz="1600" dirty="0"/>
              <a:t>USD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Mozambique ($498</a:t>
            </a:r>
            <a:r>
              <a:rPr lang="en-US" sz="1600" dirty="0"/>
              <a:t>USD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Malawi ($467</a:t>
            </a:r>
            <a:r>
              <a:rPr lang="en-US" sz="1600" dirty="0"/>
              <a:t>USD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Somalia ($393</a:t>
            </a:r>
            <a:r>
              <a:rPr lang="en-US" sz="1600" dirty="0"/>
              <a:t>USD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Burundi ($253</a:t>
            </a:r>
            <a:r>
              <a:rPr lang="en-US" sz="1600" dirty="0"/>
              <a:t>USD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1200" dirty="0"/>
              <a:t>Average GDP per capita 2015-2019.</a:t>
            </a:r>
          </a:p>
          <a:p>
            <a:r>
              <a:rPr lang="en-US" sz="1200" dirty="0"/>
              <a:t>https://</a:t>
            </a:r>
            <a:r>
              <a:rPr lang="en-US" sz="1200" dirty="0" err="1"/>
              <a:t>data.worldbank.org</a:t>
            </a:r>
            <a:r>
              <a:rPr lang="en-US" sz="1200" dirty="0"/>
              <a:t>/indicator/NY.GDP.PCAP.CD</a:t>
            </a:r>
          </a:p>
        </p:txBody>
      </p:sp>
    </p:spTree>
    <p:extLst>
      <p:ext uri="{BB962C8B-B14F-4D97-AF65-F5344CB8AC3E}">
        <p14:creationId xmlns:p14="http://schemas.microsoft.com/office/powerpoint/2010/main" val="79815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DD1E847-2030-503B-30FA-6156777C2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3" y="643467"/>
            <a:ext cx="1087037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0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623F875-6930-709A-0BFB-C146B6FF7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5" t="3432" r="2155" b="4478"/>
          <a:stretch/>
        </p:blipFill>
        <p:spPr>
          <a:xfrm>
            <a:off x="2130618" y="3823667"/>
            <a:ext cx="7343192" cy="2463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DFDE35-348A-1D86-DC09-87B745BF5614}"/>
              </a:ext>
            </a:extLst>
          </p:cNvPr>
          <p:cNvSpPr txBox="1"/>
          <p:nvPr/>
        </p:nvSpPr>
        <p:spPr>
          <a:xfrm>
            <a:off x="1048502" y="1709386"/>
            <a:ext cx="9507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The data originated from Our World in Data at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  <a:hlinkClick r:id="rId3"/>
              </a:rPr>
              <a:t>https://ourworldindata.org/diarrheal-diseases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Excel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Jupyter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Notebooks used to clean and sort the csv.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The five most and least developed countries via GDP per capita were chosen for analysis.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AD552-1165-233B-2D5F-EAC5574221EC}"/>
              </a:ext>
            </a:extLst>
          </p:cNvPr>
          <p:cNvSpPr txBox="1">
            <a:spLocks/>
          </p:cNvSpPr>
          <p:nvPr/>
        </p:nvSpPr>
        <p:spPr>
          <a:xfrm>
            <a:off x="2298569" y="49507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Selecting &amp; Cleaning our Data</a:t>
            </a:r>
          </a:p>
        </p:txBody>
      </p:sp>
    </p:spTree>
    <p:extLst>
      <p:ext uri="{BB962C8B-B14F-4D97-AF65-F5344CB8AC3E}">
        <p14:creationId xmlns:p14="http://schemas.microsoft.com/office/powerpoint/2010/main" val="166330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9CFD-DC72-6D01-CEB4-F98A9597F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176" y="-1430"/>
            <a:ext cx="9905998" cy="1478570"/>
          </a:xfrm>
        </p:spPr>
        <p:txBody>
          <a:bodyPr/>
          <a:lstStyle/>
          <a:p>
            <a:r>
              <a:rPr lang="en-AU" dirty="0"/>
              <a:t>Selecting &amp; Cleaning 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6560A-B5E9-1C24-E32F-C05158576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17915"/>
            <a:ext cx="9905999" cy="3541714"/>
          </a:xfrm>
        </p:spPr>
        <p:txBody>
          <a:bodyPr/>
          <a:lstStyle/>
          <a:p>
            <a:r>
              <a:rPr lang="en-AU" dirty="0"/>
              <a:t>GDP vs GDP per capita</a:t>
            </a:r>
          </a:p>
          <a:p>
            <a:r>
              <a:rPr lang="en-AU" dirty="0"/>
              <a:t>Why we used 2015-2019?</a:t>
            </a:r>
          </a:p>
          <a:p>
            <a:r>
              <a:rPr lang="en-AU" dirty="0"/>
              <a:t>Stack () Function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4AB67-66FF-2F0D-4A3B-B11F927EE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25" y="4111383"/>
            <a:ext cx="7597798" cy="1729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D3E238-428F-EE89-1481-5DDEF7461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489351"/>
            <a:ext cx="2689401" cy="77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31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ECFE-AAD1-3280-2216-DC136EC0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en-AU" dirty="0"/>
              <a:t>Total diarrhea deaths Histogram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1066E9-3831-3AB2-8FD4-2BDA5CE68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1340977"/>
            <a:ext cx="6214948" cy="458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77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2D2A-B038-86FE-5D9F-80D80B0E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UNSAFE WATER Sources v Handwashing facility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2BC159-D33C-6550-1791-90EBF4555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24" y="1933186"/>
            <a:ext cx="5236257" cy="35149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38E048-EEE7-9D77-F35B-8C68D72C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10" y="1933186"/>
            <a:ext cx="5160192" cy="35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10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517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A study of diarrheal deaths due to unsafe water: does a country’s wealth matter?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Selecting &amp; Cleaning our Data</vt:lpstr>
      <vt:lpstr>Total diarrhea deaths Histogram</vt:lpstr>
      <vt:lpstr>UNSAFE WATER Sources v Handwashing facility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of diarrheal deaths due to unsafe water: does a country’s wealth matter?</dc:title>
  <dc:creator>Danny Bruzzese</dc:creator>
  <cp:lastModifiedBy>Danny Bruzzese</cp:lastModifiedBy>
  <cp:revision>1</cp:revision>
  <dcterms:created xsi:type="dcterms:W3CDTF">2022-08-17T13:55:21Z</dcterms:created>
  <dcterms:modified xsi:type="dcterms:W3CDTF">2022-08-17T14:16:29Z</dcterms:modified>
</cp:coreProperties>
</file>