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0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Spectral Methods </a:t>
            </a:r>
            <a:r>
              <a:rPr lang="zh-CN" altLang="en-US"/>
              <a:t>和 </a:t>
            </a:r>
            <a:r>
              <a:rPr lang="en-US" altLang="zh-CN"/>
              <a:t>Spatial Methods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君人话本当上手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下面分享我在一周时间内所了解到的知识，因为时间有限，所以很多细节难以覆盖，也没有对某个方向具体深入。所以本次分享的最主要目的就是抛砖引玉，而我所整理的内容大多也是拾人牙慧，所以如果有不严谨，未覆盖，甚至是错误的地方也请大家多多指正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描述图上能量</a:t>
            </a:r>
            <a:r>
              <a:rPr lang="zh-CN" altLang="en-US"/>
              <a:t>流动的时候会用到拉普拉斯矩阵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GIF"/><Relationship Id="rId3" Type="http://schemas.openxmlformats.org/officeDocument/2006/relationships/image" Target="../media/image31.GIF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sv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9.png"/><Relationship Id="rId4" Type="http://schemas.openxmlformats.org/officeDocument/2006/relationships/image" Target="../media/image3.svg"/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sv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svg"/><Relationship Id="rId3" Type="http://schemas.openxmlformats.org/officeDocument/2006/relationships/image" Target="../media/image12.png"/><Relationship Id="rId2" Type="http://schemas.openxmlformats.org/officeDocument/2006/relationships/image" Target="../media/image6.sv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GIF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sv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9.sv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Convolutional Network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SPECTRAL METHODS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将上式中的各项系数还原到对应位置可得：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这个就是</a:t>
            </a:r>
            <a:r>
              <a:rPr lang="en-US" altLang="zh-CN"/>
              <a:t>cv</a:t>
            </a:r>
            <a:r>
              <a:rPr lang="zh-CN" altLang="en-US"/>
              <a:t>中使用的拉普拉斯算子，还记得</a:t>
            </a:r>
            <a:br>
              <a:rPr lang="zh-CN" altLang="en-US"/>
            </a:br>
            <a:r>
              <a:rPr lang="zh-CN" altLang="en-US"/>
              <a:t>拉普拉斯算子的定义吗？它是一个散度，所以其中</a:t>
            </a:r>
            <a:r>
              <a:rPr lang="en-US" altLang="zh-CN"/>
              <a:t>-4</a:t>
            </a:r>
            <a:r>
              <a:rPr lang="zh-CN" altLang="en-US"/>
              <a:t>代表着有东西从这个位置流出，分别流向了四周的四个位置，各流入</a:t>
            </a:r>
            <a:r>
              <a:rPr lang="en-US" altLang="zh-CN"/>
              <a:t>1</a:t>
            </a:r>
            <a:r>
              <a:rPr lang="zh-CN" altLang="en-US"/>
              <a:t>各单位。</a:t>
            </a:r>
            <a:endParaRPr lang="zh-CN" altLang="en-US"/>
          </a:p>
          <a:p>
            <a:r>
              <a:rPr lang="zh-CN" altLang="en-US"/>
              <a:t>那么是什么在流动呢？我们知道拉普拉斯公式可以用来描述系统内能量的流动，所以对于图像，可以认为像素值差异大的地方其</a:t>
            </a:r>
            <a:r>
              <a:rPr lang="en-US" altLang="zh-CN"/>
              <a:t>“</a:t>
            </a:r>
            <a:r>
              <a:rPr lang="zh-CN" altLang="en-US"/>
              <a:t>能量</a:t>
            </a:r>
            <a:r>
              <a:rPr lang="en-US" altLang="zh-CN"/>
              <a:t>”</a:t>
            </a:r>
            <a:r>
              <a:rPr lang="zh-CN" altLang="en-US"/>
              <a:t>流动的</a:t>
            </a:r>
            <a:r>
              <a:rPr lang="en-US" altLang="zh-CN"/>
              <a:t>“</a:t>
            </a:r>
            <a:r>
              <a:rPr lang="zh-CN" altLang="en-US"/>
              <a:t>速度</a:t>
            </a:r>
            <a:r>
              <a:rPr lang="en-US" altLang="zh-CN"/>
              <a:t>”</a:t>
            </a:r>
            <a:r>
              <a:rPr lang="zh-CN" altLang="en-US"/>
              <a:t>快（像素值变化的速度快</a:t>
            </a:r>
            <a:r>
              <a:rPr lang="zh-CN" altLang="en-US"/>
              <a:t>），尽管图像是静止的。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图片 3" descr="5.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655" y="365125"/>
            <a:ext cx="7588250" cy="21126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192135" y="1744980"/>
            <a:ext cx="703580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895715" y="1744980"/>
            <a:ext cx="703580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7" name="矩形 6"/>
          <p:cNvSpPr/>
          <p:nvPr/>
        </p:nvSpPr>
        <p:spPr>
          <a:xfrm>
            <a:off x="9599295" y="1744980"/>
            <a:ext cx="703580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192135" y="2291080"/>
            <a:ext cx="703580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>
                <a:sym typeface="+mn-ea"/>
              </a:rPr>
              <a:t>1</a:t>
            </a:r>
            <a:endParaRPr lang="en-US" sz="1600"/>
          </a:p>
        </p:txBody>
      </p:sp>
      <p:sp>
        <p:nvSpPr>
          <p:cNvPr id="9" name="矩形 8"/>
          <p:cNvSpPr/>
          <p:nvPr/>
        </p:nvSpPr>
        <p:spPr>
          <a:xfrm>
            <a:off x="8895715" y="2291080"/>
            <a:ext cx="703580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>
                <a:sym typeface="+mn-ea"/>
              </a:rPr>
              <a:t>-4</a:t>
            </a:r>
            <a:endParaRPr lang="en-US" sz="1600"/>
          </a:p>
        </p:txBody>
      </p:sp>
      <p:sp>
        <p:nvSpPr>
          <p:cNvPr id="10" name="矩形 9"/>
          <p:cNvSpPr/>
          <p:nvPr/>
        </p:nvSpPr>
        <p:spPr>
          <a:xfrm>
            <a:off x="9599295" y="2291080"/>
            <a:ext cx="703580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ym typeface="+mn-ea"/>
              </a:rPr>
              <a:t>1</a:t>
            </a:r>
            <a:endParaRPr lang="en-US" altLang="zh-CN" sz="1600"/>
          </a:p>
        </p:txBody>
      </p:sp>
      <p:sp>
        <p:nvSpPr>
          <p:cNvPr id="11" name="矩形 10"/>
          <p:cNvSpPr/>
          <p:nvPr/>
        </p:nvSpPr>
        <p:spPr>
          <a:xfrm>
            <a:off x="8192135" y="2837180"/>
            <a:ext cx="703580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95715" y="2837180"/>
            <a:ext cx="703580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ym typeface="+mn-ea"/>
              </a:rPr>
              <a:t>1</a:t>
            </a:r>
            <a:endParaRPr lang="en-US" altLang="zh-CN" sz="1600"/>
          </a:p>
        </p:txBody>
      </p:sp>
      <p:sp>
        <p:nvSpPr>
          <p:cNvPr id="13" name="矩形 12"/>
          <p:cNvSpPr/>
          <p:nvPr/>
        </p:nvSpPr>
        <p:spPr>
          <a:xfrm>
            <a:off x="9599295" y="2837180"/>
            <a:ext cx="703580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5" grpId="1" animBg="1"/>
      <p:bldP spid="6" grpId="1" animBg="1"/>
      <p:bldP spid="7" grpId="1" animBg="1"/>
      <p:bldP spid="8" grpId="1" animBg="1"/>
      <p:bldP spid="9" grpId="1" animBg="1"/>
      <p:bldP spid="10" grpId="1" animBg="1"/>
      <p:bldP spid="11" grpId="1" animBg="1"/>
      <p:bldP spid="12" grpId="1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非欧空间的拉普拉斯算子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上面我们分析了欧氏二维空间下从连续到离散的情况，接下来尝试推广到非欧空间。</a:t>
            </a:r>
            <a:endParaRPr lang="zh-CN" altLang="en-US"/>
          </a:p>
          <a:p>
            <a:r>
              <a:rPr lang="zh-CN" altLang="en-US"/>
              <a:t>考虑图上的热量传播问题：</a:t>
            </a:r>
            <a:endParaRPr lang="zh-CN" altLang="en-US"/>
          </a:p>
          <a:p>
            <a:r>
              <a:rPr lang="zh-CN" altLang="en-US"/>
              <a:t>对于节点</a:t>
            </a:r>
            <a:r>
              <a:rPr lang="en-US" altLang="zh-CN"/>
              <a:t>1</a:t>
            </a:r>
            <a:r>
              <a:rPr lang="zh-CN" altLang="en-US"/>
              <a:t>有：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9178925" y="2435860"/>
            <a:ext cx="490220" cy="514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9178925" y="3486150"/>
            <a:ext cx="490220" cy="514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0753090" y="3486150"/>
            <a:ext cx="490220" cy="514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10753090" y="2435860"/>
            <a:ext cx="490220" cy="514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8" name="直接连接符 7"/>
          <p:cNvCxnSpPr>
            <a:stCxn id="4" idx="6"/>
            <a:endCxn id="7" idx="2"/>
          </p:cNvCxnSpPr>
          <p:nvPr/>
        </p:nvCxnSpPr>
        <p:spPr>
          <a:xfrm>
            <a:off x="9669145" y="2693670"/>
            <a:ext cx="108394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4"/>
            <a:endCxn id="5" idx="0"/>
          </p:cNvCxnSpPr>
          <p:nvPr/>
        </p:nvCxnSpPr>
        <p:spPr>
          <a:xfrm>
            <a:off x="9424035" y="2950845"/>
            <a:ext cx="0" cy="5353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5"/>
            <a:endCxn id="6" idx="1"/>
          </p:cNvCxnSpPr>
          <p:nvPr/>
        </p:nvCxnSpPr>
        <p:spPr>
          <a:xfrm>
            <a:off x="9597390" y="2875280"/>
            <a:ext cx="1227455" cy="6864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4"/>
            <a:endCxn id="6" idx="0"/>
          </p:cNvCxnSpPr>
          <p:nvPr/>
        </p:nvCxnSpPr>
        <p:spPr>
          <a:xfrm>
            <a:off x="10998200" y="2950845"/>
            <a:ext cx="0" cy="5353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图片 11" descr="5.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9490" y="3136265"/>
            <a:ext cx="5429250" cy="3653790"/>
          </a:xfrm>
          <a:prstGeom prst="rect">
            <a:avLst/>
          </a:prstGeom>
        </p:spPr>
      </p:pic>
      <p:sp>
        <p:nvSpPr>
          <p:cNvPr id="13" name="左箭头 12"/>
          <p:cNvSpPr/>
          <p:nvPr/>
        </p:nvSpPr>
        <p:spPr>
          <a:xfrm>
            <a:off x="8337550" y="6059805"/>
            <a:ext cx="2223770" cy="502285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对任意节点</a:t>
            </a:r>
            <a:r>
              <a:rPr lang="en-US" altLang="zh-CN"/>
              <a:t>i</a:t>
            </a:r>
            <a:endParaRPr lang="en-US" altLang="zh-CN"/>
          </a:p>
        </p:txBody>
      </p:sp>
      <p:pic>
        <p:nvPicPr>
          <p:cNvPr id="14" name="图片 13" descr="5.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710" y="4293870"/>
            <a:ext cx="1442085" cy="920115"/>
          </a:xfrm>
          <a:prstGeom prst="rect">
            <a:avLst/>
          </a:prstGeom>
        </p:spPr>
      </p:pic>
      <p:pic>
        <p:nvPicPr>
          <p:cNvPr id="15" name="图片 14" descr="5.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240" y="4304665"/>
            <a:ext cx="1392555" cy="898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4" grpId="1" animBg="1"/>
      <p:bldP spid="5" grpId="1" animBg="1"/>
      <p:bldP spid="6" grpId="1" animBg="1"/>
      <p:bldP spid="7" grpId="1" animBg="1"/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表示成向量形式：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整理得到：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拉普拉斯矩阵用来描述图上的</a:t>
            </a:r>
            <a:r>
              <a:rPr lang="en-US" altLang="zh-CN"/>
              <a:t>“</a:t>
            </a:r>
            <a:r>
              <a:rPr lang="zh-CN" altLang="en-US"/>
              <a:t>能量</a:t>
            </a:r>
            <a:r>
              <a:rPr lang="en-US" altLang="zh-CN"/>
              <a:t>”</a:t>
            </a:r>
            <a:r>
              <a:rPr lang="zh-CN" altLang="en-US"/>
              <a:t>流动</a:t>
            </a:r>
            <a:endParaRPr lang="zh-CN" altLang="en-US"/>
          </a:p>
        </p:txBody>
      </p:sp>
      <p:pic>
        <p:nvPicPr>
          <p:cNvPr id="4" name="图片 3" descr="5.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8125" y="533400"/>
            <a:ext cx="5692140" cy="2971800"/>
          </a:xfrm>
          <a:prstGeom prst="rect">
            <a:avLst/>
          </a:prstGeom>
        </p:spPr>
      </p:pic>
      <p:pic>
        <p:nvPicPr>
          <p:cNvPr id="5" name="图片 4" descr="5.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630" y="3352800"/>
            <a:ext cx="3863340" cy="214884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4743450" y="4883785"/>
            <a:ext cx="1199515" cy="63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252085" y="5329555"/>
            <a:ext cx="188595" cy="63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左箭头 7"/>
          <p:cNvSpPr/>
          <p:nvPr/>
        </p:nvSpPr>
        <p:spPr>
          <a:xfrm>
            <a:off x="6665595" y="4221480"/>
            <a:ext cx="2927350" cy="1331595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传说中的拉普拉斯矩阵</a:t>
            </a:r>
            <a:r>
              <a:rPr lang="en-US" altLang="zh-CN"/>
              <a:t>L=(D-A)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6. </a:t>
            </a:r>
            <a:r>
              <a:rPr lang="zh-CN" altLang="en-US">
                <a:sym typeface="+mn-ea"/>
              </a:rPr>
              <a:t>拉普拉斯矩阵</a:t>
            </a:r>
            <a:r>
              <a:rPr lang="en-US" altLang="zh-CN">
                <a:sym typeface="+mn-ea"/>
              </a:rPr>
              <a:t>(Laplacian Matrix)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（</a:t>
            </a:r>
            <a:r>
              <a:rPr lang="zh-CN" altLang="en-US">
                <a:sym typeface="+mn-ea"/>
              </a:rPr>
              <a:t>拉普拉斯算子的离散化）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 altLang="zh-CN"/>
              <a:t>1) Combinatorial Laplacian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2) Symmetric normalized Laplacian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 descr="6.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7170" y="1825625"/>
            <a:ext cx="2042160" cy="579120"/>
          </a:xfrm>
          <a:prstGeom prst="rect">
            <a:avLst/>
          </a:prstGeom>
        </p:spPr>
      </p:pic>
      <p:pic>
        <p:nvPicPr>
          <p:cNvPr id="5" name="图片 4" descr="6.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2532380"/>
            <a:ext cx="6896100" cy="1504950"/>
          </a:xfrm>
          <a:prstGeom prst="rect">
            <a:avLst/>
          </a:prstGeom>
        </p:spPr>
      </p:pic>
      <p:pic>
        <p:nvPicPr>
          <p:cNvPr id="6" name="图片 5" descr="6.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195" y="4833620"/>
            <a:ext cx="5697855" cy="582930"/>
          </a:xfrm>
          <a:prstGeom prst="rect">
            <a:avLst/>
          </a:prstGeom>
        </p:spPr>
      </p:pic>
      <p:pic>
        <p:nvPicPr>
          <p:cNvPr id="7" name="图片 6" descr="6.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345" y="5416550"/>
            <a:ext cx="5038090" cy="12363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3) Random walk normalized Laplacian</a:t>
            </a:r>
            <a:endParaRPr lang="en-US" altLang="zh-CN"/>
          </a:p>
        </p:txBody>
      </p:sp>
      <p:pic>
        <p:nvPicPr>
          <p:cNvPr id="4" name="图片 3" descr="6.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5990" y="2344420"/>
            <a:ext cx="4160520" cy="548640"/>
          </a:xfrm>
          <a:prstGeom prst="rect">
            <a:avLst/>
          </a:prstGeom>
        </p:spPr>
      </p:pic>
      <p:pic>
        <p:nvPicPr>
          <p:cNvPr id="5" name="图片 4" descr="6.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70" y="3339465"/>
            <a:ext cx="5802630" cy="14370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 </a:t>
            </a:r>
            <a:r>
              <a:rPr lang="zh-CN" altLang="en-US"/>
              <a:t>卷积</a:t>
            </a:r>
            <a:r>
              <a:rPr lang="en-US" altLang="zh-CN"/>
              <a:t>(Convolution)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卷积公式：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卷积定理：函数卷积的傅里叶变换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是函数傅里叶变换的乘积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所以要用到</a:t>
            </a:r>
            <a:r>
              <a:rPr lang="zh-CN" altLang="en-US"/>
              <a:t>离散的傅里叶变换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 descr="7.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350" y="1430655"/>
            <a:ext cx="5724525" cy="1052830"/>
          </a:xfrm>
          <a:prstGeom prst="rect">
            <a:avLst/>
          </a:prstGeom>
        </p:spPr>
      </p:pic>
      <p:pic>
        <p:nvPicPr>
          <p:cNvPr id="6" name="图片 5" descr="7.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95" y="3761105"/>
            <a:ext cx="3926840" cy="1148080"/>
          </a:xfrm>
          <a:prstGeom prst="rect">
            <a:avLst/>
          </a:prstGeom>
        </p:spPr>
      </p:pic>
      <p:pic>
        <p:nvPicPr>
          <p:cNvPr id="7" name="图片 6" descr="Convolution_of_box_signal_with_itself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315" y="2483485"/>
            <a:ext cx="4457700" cy="1400175"/>
          </a:xfrm>
          <a:prstGeom prst="rect">
            <a:avLst/>
          </a:prstGeom>
        </p:spPr>
      </p:pic>
      <p:pic>
        <p:nvPicPr>
          <p:cNvPr id="8" name="图片 7" descr="Convolution_of_spiky_function_with_box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315" y="4327525"/>
            <a:ext cx="445770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8. </a:t>
            </a:r>
            <a:r>
              <a:rPr lang="zh-CN" altLang="en-US"/>
              <a:t>傅里叶变换</a:t>
            </a:r>
            <a:r>
              <a:rPr lang="en-US" altLang="zh-CN"/>
              <a:t>(Fourier Transform)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传统的傅里叶变换（和逆变换</a:t>
            </a:r>
            <a:r>
              <a:rPr lang="zh-CN" altLang="en-US"/>
              <a:t>）：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传统傅里叶变换是信号</a:t>
            </a:r>
            <a:r>
              <a:rPr lang="en-US" altLang="zh-CN"/>
              <a:t>f(t)</a:t>
            </a:r>
            <a:r>
              <a:rPr lang="zh-CN" altLang="en-US"/>
              <a:t>与基函数              乘积的积分</a:t>
            </a:r>
            <a:endParaRPr lang="zh-CN" altLang="en-US"/>
          </a:p>
        </p:txBody>
      </p:sp>
      <p:pic>
        <p:nvPicPr>
          <p:cNvPr id="4" name="图片 3" descr="8.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2585" y="2385060"/>
            <a:ext cx="5715000" cy="1813560"/>
          </a:xfrm>
          <a:prstGeom prst="rect">
            <a:avLst/>
          </a:prstGeom>
        </p:spPr>
      </p:pic>
      <p:pic>
        <p:nvPicPr>
          <p:cNvPr id="5" name="图片 4" descr="8.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4418330"/>
            <a:ext cx="908685" cy="4362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图的傅里叶变换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需要对图的拉普拉斯矩阵做特征分解</a:t>
            </a:r>
            <a:r>
              <a:rPr lang="en-US" altLang="zh-CN"/>
              <a:t>/</a:t>
            </a:r>
            <a:r>
              <a:rPr lang="zh-CN" altLang="en-US"/>
              <a:t>谱分解</a:t>
            </a:r>
            <a:r>
              <a:rPr lang="zh-CN" altLang="en-US"/>
              <a:t>（由于拉普拉斯矩阵是实对称半正定矩阵，所以一定可以进行特征分解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其中         是        对应的正交基</a:t>
            </a:r>
            <a:endParaRPr lang="zh-CN" altLang="en-US"/>
          </a:p>
        </p:txBody>
      </p:sp>
      <p:pic>
        <p:nvPicPr>
          <p:cNvPr id="4" name="图片 3" descr="8.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4005" y="1825625"/>
            <a:ext cx="5104765" cy="1365885"/>
          </a:xfrm>
          <a:prstGeom prst="rect">
            <a:avLst/>
          </a:prstGeom>
        </p:spPr>
      </p:pic>
      <p:pic>
        <p:nvPicPr>
          <p:cNvPr id="5" name="图片 4" descr="8.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635" y="4289425"/>
            <a:ext cx="2293620" cy="701040"/>
          </a:xfrm>
          <a:prstGeom prst="rect">
            <a:avLst/>
          </a:prstGeom>
        </p:spPr>
      </p:pic>
      <p:pic>
        <p:nvPicPr>
          <p:cNvPr id="6" name="图片 5" descr="8.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945" y="5314315"/>
            <a:ext cx="495300" cy="461645"/>
          </a:xfrm>
          <a:prstGeom prst="rect">
            <a:avLst/>
          </a:prstGeom>
        </p:spPr>
      </p:pic>
      <p:pic>
        <p:nvPicPr>
          <p:cNvPr id="7" name="图片 6" descr="8.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780" y="5314315"/>
            <a:ext cx="421005" cy="4508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9. </a:t>
            </a:r>
            <a:r>
              <a:rPr lang="zh-CN" altLang="en-US"/>
              <a:t>图卷积</a:t>
            </a:r>
            <a:r>
              <a:rPr lang="en-US" altLang="zh-CN"/>
              <a:t>(Graph Convolutional)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图卷积定理（同样，</a:t>
            </a:r>
            <a:r>
              <a:rPr lang="zh-CN" altLang="en-US">
                <a:sym typeface="+mn-ea"/>
              </a:rPr>
              <a:t>函数卷积的傅里叶变换是函数傅里叶变换的乘积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其中             和              分别是卷积核和待卷积函数的傅里叶变换。括号外面乘以       为逆变换</a:t>
            </a:r>
            <a:r>
              <a:rPr lang="zh-CN" altLang="en-US"/>
              <a:t>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9.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2546350"/>
            <a:ext cx="5433060" cy="769620"/>
          </a:xfrm>
          <a:prstGeom prst="rect">
            <a:avLst/>
          </a:prstGeom>
        </p:spPr>
      </p:pic>
      <p:pic>
        <p:nvPicPr>
          <p:cNvPr id="5" name="图片 4" descr="9.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30" y="3657600"/>
            <a:ext cx="774700" cy="486410"/>
          </a:xfrm>
          <a:prstGeom prst="rect">
            <a:avLst/>
          </a:prstGeom>
        </p:spPr>
      </p:pic>
      <p:pic>
        <p:nvPicPr>
          <p:cNvPr id="6" name="图片 5" descr="9.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655" y="3684270"/>
            <a:ext cx="728980" cy="433070"/>
          </a:xfrm>
          <a:prstGeom prst="rect">
            <a:avLst/>
          </a:prstGeom>
        </p:spPr>
      </p:pic>
      <p:pic>
        <p:nvPicPr>
          <p:cNvPr id="7" name="图片 6" descr="9.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625" y="4170680"/>
            <a:ext cx="401320" cy="408940"/>
          </a:xfrm>
          <a:prstGeom prst="rect">
            <a:avLst/>
          </a:prstGeom>
        </p:spPr>
      </p:pic>
      <p:pic>
        <p:nvPicPr>
          <p:cNvPr id="8" name="图片 7" descr="9.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4579620"/>
            <a:ext cx="4823460" cy="11658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biaoq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1745" y="833120"/>
            <a:ext cx="6300470" cy="621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Sepctral 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卷积操作可以通过计算图的Laplacian矩阵的特征分解在傅里叶域中进行定义。这个操作可以定义为信号（每个节点的标量）            </a:t>
            </a:r>
            <a:br>
              <a:rPr lang="zh-CN" altLang="en-US"/>
            </a:br>
            <a:r>
              <a:rPr lang="zh-CN" altLang="en-US"/>
              <a:t>和一个使用               进行参数化的滤波器                   的乘积：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br>
              <a:rPr lang="zh-CN" altLang="en-US"/>
            </a:br>
            <a:r>
              <a:rPr lang="zh-CN" altLang="en-US"/>
              <a:t>    其中</a:t>
            </a:r>
            <a:r>
              <a:rPr lang="en-US" altLang="zh-CN"/>
              <a:t>U</a:t>
            </a:r>
            <a:r>
              <a:rPr lang="zh-CN" altLang="en-US"/>
              <a:t>是归一化后的图Laplacian矩阵</a:t>
            </a:r>
            <a:br>
              <a:rPr lang="zh-CN" altLang="en-US"/>
            </a:br>
            <a:r>
              <a:rPr lang="zh-CN" altLang="en-US"/>
              <a:t>    的特征向量</a:t>
            </a:r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7780" y="2211705"/>
            <a:ext cx="1275080" cy="486410"/>
          </a:xfrm>
          <a:prstGeom prst="rect">
            <a:avLst/>
          </a:prstGeom>
        </p:spPr>
      </p:pic>
      <p:pic>
        <p:nvPicPr>
          <p:cNvPr id="5" name="图片 4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25" y="2600325"/>
            <a:ext cx="1090930" cy="457200"/>
          </a:xfrm>
          <a:prstGeom prst="rect">
            <a:avLst/>
          </a:prstGeom>
        </p:spPr>
      </p:pic>
      <p:pic>
        <p:nvPicPr>
          <p:cNvPr id="6" name="图片 5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25" y="2622550"/>
            <a:ext cx="1517650" cy="412750"/>
          </a:xfrm>
          <a:prstGeom prst="rect">
            <a:avLst/>
          </a:prstGeom>
        </p:spPr>
      </p:pic>
      <p:pic>
        <p:nvPicPr>
          <p:cNvPr id="7" name="图片 6" descr="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490" y="3129915"/>
            <a:ext cx="4351020" cy="883920"/>
          </a:xfrm>
          <a:prstGeom prst="rect">
            <a:avLst/>
          </a:prstGeom>
        </p:spPr>
      </p:pic>
      <p:pic>
        <p:nvPicPr>
          <p:cNvPr id="8" name="图片 7" descr="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26250" y="3950335"/>
            <a:ext cx="4822825" cy="447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该如何以一名人类的身份去</a:t>
            </a:r>
            <a:r>
              <a:rPr lang="zh-CN" altLang="en-US"/>
              <a:t>理解图卷积网络</a:t>
            </a:r>
            <a:endParaRPr lang="zh-CN" altLang="en-US"/>
          </a:p>
          <a:p>
            <a:r>
              <a:rPr lang="zh-CN" altLang="en-US"/>
              <a:t>大纲：</a:t>
            </a:r>
            <a:endParaRPr lang="zh-CN" altLang="en-US"/>
          </a:p>
          <a:p>
            <a:pPr lvl="1"/>
            <a:r>
              <a:rPr lang="en-US" altLang="zh-CN" sz="2400"/>
              <a:t>1. </a:t>
            </a:r>
            <a:r>
              <a:rPr lang="zh-CN" altLang="en-US" sz="2400"/>
              <a:t>梯度</a:t>
            </a:r>
            <a:endParaRPr lang="zh-CN" altLang="en-US" sz="2400"/>
          </a:p>
          <a:p>
            <a:pPr lvl="1"/>
            <a:r>
              <a:rPr lang="en-US" altLang="zh-CN"/>
              <a:t>2. </a:t>
            </a:r>
            <a:r>
              <a:rPr lang="zh-CN" altLang="en-US"/>
              <a:t>散度</a:t>
            </a:r>
            <a:endParaRPr lang="zh-CN" altLang="en-US"/>
          </a:p>
          <a:p>
            <a:pPr lvl="1"/>
            <a:r>
              <a:rPr lang="en-US" altLang="zh-CN"/>
              <a:t>3. </a:t>
            </a:r>
            <a:r>
              <a:rPr lang="zh-CN" altLang="en-US"/>
              <a:t>拉普拉斯算子（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4. </a:t>
            </a:r>
            <a:r>
              <a:rPr lang="zh-CN" altLang="en-US"/>
              <a:t>热传导方程</a:t>
            </a:r>
            <a:endParaRPr lang="zh-CN" altLang="en-US"/>
          </a:p>
          <a:p>
            <a:pPr lvl="1"/>
            <a:r>
              <a:rPr lang="en-US" altLang="zh-CN"/>
              <a:t>5. </a:t>
            </a:r>
            <a:r>
              <a:rPr lang="zh-CN" altLang="en-US"/>
              <a:t>拉普拉斯算子（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6. </a:t>
            </a:r>
            <a:r>
              <a:rPr lang="zh-CN" altLang="en-US"/>
              <a:t>拉普拉斯矩阵</a:t>
            </a:r>
            <a:endParaRPr lang="zh-CN" altLang="en-US"/>
          </a:p>
          <a:p>
            <a:pPr lvl="1"/>
            <a:r>
              <a:rPr lang="en-US" altLang="zh-CN"/>
              <a:t>7. </a:t>
            </a:r>
            <a:r>
              <a:rPr lang="zh-CN" altLang="en-US"/>
              <a:t>卷积</a:t>
            </a:r>
            <a:endParaRPr lang="zh-CN" altLang="en-US"/>
          </a:p>
          <a:p>
            <a:pPr lvl="1"/>
            <a:r>
              <a:rPr lang="en-US" altLang="zh-CN"/>
              <a:t>8. </a:t>
            </a:r>
            <a:r>
              <a:rPr lang="zh-CN" altLang="en-US"/>
              <a:t>傅里叶变换</a:t>
            </a:r>
            <a:endParaRPr lang="zh-CN" altLang="en-US"/>
          </a:p>
          <a:p>
            <a:pPr lvl="1"/>
            <a:r>
              <a:rPr lang="en-US" altLang="zh-CN"/>
              <a:t>9. </a:t>
            </a:r>
            <a:r>
              <a:rPr lang="zh-CN" altLang="en-US"/>
              <a:t>图</a:t>
            </a:r>
            <a:r>
              <a:rPr lang="zh-CN" altLang="en-US"/>
              <a:t>卷积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5" name="图片 4" descr="biaoq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3650" y="2957830"/>
            <a:ext cx="2830195" cy="2790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梯度</a:t>
            </a:r>
            <a:r>
              <a:rPr lang="en-US" altLang="zh-CN"/>
              <a:t>(gradient)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一个向量，表示某一函数在该点处的方向导数沿着该方向取得最大值，即函数在该点处沿着该方向（此梯度的方向）变化最快，变化率最大（为该梯度的模）。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一般形式：                    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三维空间：</a:t>
            </a:r>
            <a:endParaRPr lang="zh-CN" altLang="en-US"/>
          </a:p>
        </p:txBody>
      </p:sp>
      <p:pic>
        <p:nvPicPr>
          <p:cNvPr id="4" name="图片 3" descr="1.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821305" y="3044825"/>
            <a:ext cx="2689225" cy="1748155"/>
          </a:xfrm>
          <a:prstGeom prst="rect">
            <a:avLst/>
          </a:prstGeom>
        </p:spPr>
      </p:pic>
      <p:pic>
        <p:nvPicPr>
          <p:cNvPr id="7" name="图片 6" descr="1.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1305" y="5043170"/>
            <a:ext cx="3023870" cy="725805"/>
          </a:xfrm>
          <a:prstGeom prst="rect">
            <a:avLst/>
          </a:prstGeom>
        </p:spPr>
      </p:pic>
      <p:pic>
        <p:nvPicPr>
          <p:cNvPr id="9" name="图片 8" descr="1.3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89750" y="2962910"/>
            <a:ext cx="4171315" cy="3498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</a:t>
            </a:r>
            <a:r>
              <a:rPr lang="zh-CN" altLang="en-US"/>
              <a:t>散度</a:t>
            </a:r>
            <a:r>
              <a:rPr lang="en-US" altLang="zh-CN"/>
              <a:t>(divergence)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散度（divergence）可用于表征空间各点矢量场发散的强弱程度，物理上，散度的意义是场的有源性。当div F&gt;0 ，表示该点有散发通量的正源（发散源）；当div F&lt;0 表示该点有吸收通量的负源（洞或汇）；当div F=0，表示该点无源。</a:t>
            </a:r>
            <a:endParaRPr lang="zh-CN" altLang="en-US"/>
          </a:p>
        </p:txBody>
      </p:sp>
      <p:pic>
        <p:nvPicPr>
          <p:cNvPr id="4" name="图片 3" descr="2.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72845" y="3749040"/>
            <a:ext cx="8813800" cy="7664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</a:t>
            </a:r>
            <a:r>
              <a:rPr lang="zh-CN" altLang="en-US">
                <a:sym typeface="+mn-ea"/>
              </a:rPr>
              <a:t>拉普拉斯算子（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(Laplace Operator)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</a:t>
            </a:r>
            <a:r>
              <a:rPr lang="en-US" altLang="zh-CN"/>
              <a:t>n</a:t>
            </a:r>
            <a:r>
              <a:rPr lang="zh-CN" altLang="en-US"/>
              <a:t>维欧氏空间的二阶微分算子，定义为梯度</a:t>
            </a:r>
            <a:r>
              <a:rPr lang="en-US" altLang="zh-CN"/>
              <a:t>(∇f )</a:t>
            </a:r>
            <a:r>
              <a:rPr lang="zh-CN" altLang="en-US"/>
              <a:t>的散度</a:t>
            </a:r>
            <a:r>
              <a:rPr lang="en-US" altLang="zh-CN"/>
              <a:t>(∇·)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zh-CN" altLang="en-US"/>
              <a:t>即非混合二阶导的加和</a:t>
            </a:r>
            <a:endParaRPr lang="zh-CN" altLang="en-US"/>
          </a:p>
        </p:txBody>
      </p:sp>
      <p:pic>
        <p:nvPicPr>
          <p:cNvPr id="4" name="图片 3" descr="3.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256020" y="2411730"/>
            <a:ext cx="2573655" cy="1103630"/>
          </a:xfrm>
          <a:prstGeom prst="rect">
            <a:avLst/>
          </a:prstGeom>
        </p:spPr>
      </p:pic>
      <p:pic>
        <p:nvPicPr>
          <p:cNvPr id="5" name="图片 4" descr="3.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7350" y="2685415"/>
            <a:ext cx="3707765" cy="5562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 </a:t>
            </a:r>
            <a:r>
              <a:rPr lang="zh-CN" altLang="en-US"/>
              <a:t>热传导方程</a:t>
            </a:r>
            <a:r>
              <a:rPr lang="en-US" altLang="zh-CN"/>
              <a:t>(Heat Equation)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拉普拉斯算子的（最）经典应用</a:t>
            </a:r>
            <a:r>
              <a:rPr lang="en-US" altLang="zh-CN"/>
              <a:t>——</a:t>
            </a:r>
            <a:r>
              <a:rPr lang="zh-CN" altLang="en-US"/>
              <a:t>热传导方程</a:t>
            </a:r>
            <a:endParaRPr lang="zh-CN" altLang="en-US"/>
          </a:p>
          <a:p>
            <a:r>
              <a:rPr lang="zh-CN" altLang="en-US"/>
              <a:t>考虑一维场景：</a:t>
            </a: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endParaRPr lang="zh-CN" altLang="en-US"/>
          </a:p>
          <a:p>
            <a:r>
              <a:rPr lang="zh-CN" altLang="en-US"/>
              <a:t>设 </a:t>
            </a:r>
            <a:r>
              <a:rPr lang="en-US" altLang="zh-CN"/>
              <a:t>Q=Q(x,t)</a:t>
            </a:r>
            <a:r>
              <a:rPr lang="zh-CN" altLang="en-US"/>
              <a:t> 为一维介质上的热量</a:t>
            </a:r>
            <a:br>
              <a:rPr lang="zh-CN" altLang="en-US"/>
            </a:br>
            <a:r>
              <a:rPr lang="zh-CN" altLang="en-US"/>
              <a:t>方程，并假设每一部分的热量</a:t>
            </a:r>
            <a:br>
              <a:rPr lang="zh-CN" altLang="en-US"/>
            </a:br>
            <a:r>
              <a:rPr lang="zh-CN" altLang="en-US"/>
              <a:t>只和与其相连的两部分发生</a:t>
            </a:r>
            <a:br>
              <a:rPr lang="zh-CN" altLang="en-US"/>
            </a:br>
            <a:r>
              <a:rPr lang="zh-CN" altLang="en-US"/>
              <a:t>交换，则有：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7250" y="2945130"/>
            <a:ext cx="1205865" cy="810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063115" y="2945130"/>
            <a:ext cx="1205865" cy="810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268980" y="2945130"/>
            <a:ext cx="1205865" cy="810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474845" y="2945130"/>
            <a:ext cx="1205865" cy="810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i-1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886575" y="2945130"/>
            <a:ext cx="1205865" cy="810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i+1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8092440" y="2945130"/>
            <a:ext cx="1205865" cy="810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680710" y="2945130"/>
            <a:ext cx="1205865" cy="810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9298305" y="2945130"/>
            <a:ext cx="1205865" cy="810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</a:t>
            </a:r>
            <a:endParaRPr lang="en-US" altLang="zh-CN"/>
          </a:p>
        </p:txBody>
      </p:sp>
      <p:pic>
        <p:nvPicPr>
          <p:cNvPr id="17" name="图片 16" descr="4.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0780" y="3943350"/>
            <a:ext cx="4120515" cy="2720975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 flipV="1">
            <a:off x="7025005" y="5274945"/>
            <a:ext cx="3058160" cy="63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图片 19" descr="4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240" y="944880"/>
            <a:ext cx="1905000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所以得到了热量方程的一般形式：</a:t>
            </a:r>
            <a:endParaRPr lang="zh-CN" altLang="en-US"/>
          </a:p>
          <a:p>
            <a:r>
              <a:rPr lang="zh-CN" altLang="en-US"/>
              <a:t>直观上的解释就是热量的传播模式，即热量从温度高的部分向温度低的部分流动，而流动的速度取决于两部分之间的温度差</a:t>
            </a:r>
            <a:endParaRPr lang="zh-CN" altLang="en-US"/>
          </a:p>
          <a:p>
            <a:r>
              <a:rPr lang="zh-CN" altLang="en-US"/>
              <a:t>也就是说，拉普拉斯算子是可以用来描述系统中能量流动状态的，</a:t>
            </a:r>
            <a:br>
              <a:rPr lang="zh-CN" altLang="en-US"/>
            </a:br>
            <a:r>
              <a:rPr lang="zh-CN" altLang="en-US"/>
              <a:t>而能量的表现形式有很多，热量、信息、乃至</a:t>
            </a:r>
            <a:r>
              <a:rPr lang="zh-CN" altLang="en-US"/>
              <a:t>特征等等。</a:t>
            </a:r>
            <a:endParaRPr lang="zh-CN" altLang="en-US"/>
          </a:p>
          <a:p>
            <a:r>
              <a:rPr lang="zh-CN" altLang="en-US"/>
              <a:t>该怎么用呢？</a:t>
            </a:r>
            <a:endParaRPr lang="zh-CN" altLang="en-US"/>
          </a:p>
          <a:p>
            <a:r>
              <a:rPr lang="zh-CN" altLang="en-US"/>
              <a:t>离散化！</a:t>
            </a:r>
            <a:endParaRPr lang="zh-CN" altLang="en-US"/>
          </a:p>
        </p:txBody>
      </p:sp>
      <p:pic>
        <p:nvPicPr>
          <p:cNvPr id="4" name="图片 3" descr="4.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428740" y="1757680"/>
            <a:ext cx="1366520" cy="621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5. </a:t>
            </a:r>
            <a:r>
              <a:rPr lang="zh-CN" altLang="en-US">
                <a:sym typeface="+mn-ea"/>
              </a:rPr>
              <a:t>拉普拉斯算子（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(Laplace Operator)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对于二维空间，拉普拉斯算子表示为：</a:t>
            </a:r>
            <a:endParaRPr lang="zh-CN" altLang="en-US"/>
          </a:p>
          <a:p>
            <a:r>
              <a:rPr lang="zh-CN" altLang="en-US"/>
              <a:t>将二维空间离散化之后得到：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拉普拉斯算子作用于其上：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pic>
        <p:nvPicPr>
          <p:cNvPr id="4" name="图片 3" descr="5.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188835" y="1825625"/>
            <a:ext cx="1694815" cy="5651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06135" y="2442210"/>
            <a:ext cx="703580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609715" y="2442210"/>
            <a:ext cx="703580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(x,y+1)</a:t>
            </a:r>
            <a:endParaRPr lang="en-US" altLang="zh-CN" sz="1600"/>
          </a:p>
        </p:txBody>
      </p:sp>
      <p:sp>
        <p:nvSpPr>
          <p:cNvPr id="7" name="矩形 6"/>
          <p:cNvSpPr/>
          <p:nvPr/>
        </p:nvSpPr>
        <p:spPr>
          <a:xfrm>
            <a:off x="7313295" y="2442210"/>
            <a:ext cx="703580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06135" y="2988310"/>
            <a:ext cx="703580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ym typeface="+mn-ea"/>
              </a:rPr>
              <a:t>(x-1,y)</a:t>
            </a: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6609715" y="2988310"/>
            <a:ext cx="703580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ym typeface="+mn-ea"/>
              </a:rPr>
              <a:t>(x,y)</a:t>
            </a:r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7313295" y="2988310"/>
            <a:ext cx="703580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ym typeface="+mn-ea"/>
              </a:rPr>
              <a:t>(x+1,y)</a:t>
            </a:r>
            <a:endParaRPr lang="en-US" altLang="zh-CN" sz="1600"/>
          </a:p>
        </p:txBody>
      </p:sp>
      <p:sp>
        <p:nvSpPr>
          <p:cNvPr id="11" name="矩形 10"/>
          <p:cNvSpPr/>
          <p:nvPr/>
        </p:nvSpPr>
        <p:spPr>
          <a:xfrm>
            <a:off x="5906135" y="3534410"/>
            <a:ext cx="703580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609715" y="3534410"/>
            <a:ext cx="703580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ym typeface="+mn-ea"/>
              </a:rPr>
              <a:t>(x,y-1)</a:t>
            </a:r>
            <a:endParaRPr lang="en-US" altLang="zh-CN" sz="1600"/>
          </a:p>
        </p:txBody>
      </p:sp>
      <p:sp>
        <p:nvSpPr>
          <p:cNvPr id="13" name="矩形 12"/>
          <p:cNvSpPr/>
          <p:nvPr/>
        </p:nvSpPr>
        <p:spPr>
          <a:xfrm>
            <a:off x="7313295" y="3534410"/>
            <a:ext cx="703580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5.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075" y="4356100"/>
            <a:ext cx="6384290" cy="177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5" grpId="1" animBg="1"/>
      <p:bldP spid="6" grpId="1" animBg="1"/>
      <p:bldP spid="7" grpId="1" animBg="1"/>
      <p:bldP spid="8" grpId="1" animBg="1"/>
      <p:bldP spid="9" grpId="1" animBg="1"/>
      <p:bldP spid="10" grpId="1" animBg="1"/>
      <p:bldP spid="11" grpId="1" animBg="1"/>
      <p:bldP spid="12" grpId="1" animBg="1"/>
      <p:bldP spid="13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1824</Words>
  <Application>WPS 演示</Application>
  <PresentationFormat>宽屏</PresentationFormat>
  <Paragraphs>193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171</cp:revision>
  <dcterms:created xsi:type="dcterms:W3CDTF">2021-01-22T01:29:05Z</dcterms:created>
  <dcterms:modified xsi:type="dcterms:W3CDTF">2021-01-22T09:55:52Z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