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310" r:id="rId4"/>
    <p:sldId id="274" r:id="rId5"/>
    <p:sldId id="300" r:id="rId6"/>
    <p:sldId id="332" r:id="rId7"/>
    <p:sldId id="311" r:id="rId8"/>
    <p:sldId id="275" r:id="rId9"/>
    <p:sldId id="324" r:id="rId10"/>
    <p:sldId id="293" r:id="rId11"/>
    <p:sldId id="276" r:id="rId12"/>
    <p:sldId id="326" r:id="rId13"/>
    <p:sldId id="278" r:id="rId14"/>
    <p:sldId id="327" r:id="rId15"/>
    <p:sldId id="279" r:id="rId16"/>
    <p:sldId id="286" r:id="rId17"/>
    <p:sldId id="284" r:id="rId18"/>
    <p:sldId id="291" r:id="rId19"/>
    <p:sldId id="328" r:id="rId20"/>
    <p:sldId id="280" r:id="rId21"/>
    <p:sldId id="329" r:id="rId22"/>
    <p:sldId id="282" r:id="rId23"/>
    <p:sldId id="330" r:id="rId24"/>
    <p:sldId id="283" r:id="rId25"/>
    <p:sldId id="272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/>
    <p:restoredTop sz="94638"/>
  </p:normalViewPr>
  <p:slideViewPr>
    <p:cSldViewPr snapToGrid="0">
      <p:cViewPr varScale="1">
        <p:scale>
          <a:sx n="105" d="100"/>
          <a:sy n="105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53DFD-ED28-7048-9442-06B427976CA4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03462-F462-5F4F-968A-2D506D6E4B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602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3044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953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900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291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6051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881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662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7230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0054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5484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252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1804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7635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684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6407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2531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8160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228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341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73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43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52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183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899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03462-F462-5F4F-968A-2D506D6E4B2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29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AEA19-5CD2-F8A1-6805-B3BF38E69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BDC82F-18AE-D440-FEB1-C6E7344C6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BD746-7167-96CD-127D-DA3DBEF0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FC5C6-269A-64A1-1A46-CC89E7EC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631D2-EC62-0762-DA57-D00DBB0C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78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536A6-8A76-905D-9288-1D07D790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9FCAC5-65BF-56DC-422B-937D6A26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E4126-DD63-2120-7E8F-4E0AE99E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5548C-E6B0-70A1-E2E4-E6A7A001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2344F-0D95-84C1-B72E-58346D32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46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460E3D-7A33-0228-A6BC-8BD59D7DA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492E0-96E0-8765-0FB5-4AD3127A3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F3444-BDAB-A330-CA7E-DE11D83A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CEDF1-B7DA-7BE7-7797-9BE4603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A500B-87AB-8F98-9508-E29F87B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40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5F997-2A50-4981-0EEC-53B40C9F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43A9D-E7C6-6BC9-BF71-F3E973DC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FA2F4-AF16-6BBD-08DA-8C9BC3C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D6174-DB89-0130-04A8-F2948E22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2489C-7989-6A67-0EBA-D10224FD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44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85E77-A580-6157-237A-7226DEC0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EAFB8-9982-E128-D682-192662B5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763E9-1ABC-D73C-5402-AE1E7FF7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56F9F-7172-4E66-3202-3F71753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C6758-9EFA-3D2D-B744-1A0599A5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B7BE4-83E1-8711-BF20-26839A70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AC78-09D6-781C-AF9B-E0EDB0E6B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57580-DF7C-216D-B88F-9658384A2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8C154-B580-BD75-F8AE-26AFEA58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2CF14-949D-7C54-25FA-1CCFBF73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EAA5C-7976-5838-7DA0-AF88F2EE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674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5C2C-A13B-4CF0-5342-A02D3420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76571-5B33-D6D1-5E16-A4BB10F5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DC7B0-8A8C-6B93-D459-5C6F013A2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A4756B-6A65-59E7-3680-B95068ACF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5B6A79-4476-FFEC-88E9-A89E99EE2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D8E090-838B-8E7B-A0EB-0580205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5268E5-C2AB-981C-A58A-9A398CF3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367004-A3A1-39B6-0321-882CDC22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346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5B106-54E8-6B7C-A031-663E97E6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788549-52B6-7108-49BC-0172164B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6D2589-D45D-2EFE-9575-7151AB50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2F153F-F012-1F91-7BF6-A8ABA770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035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7A852-0D41-144D-EEA8-5DEA214F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E3804-FE4F-DB13-C6CD-61035CC7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3A642-39CC-AFD4-2A52-5EFA0971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655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8D736-81A6-AA68-1DBE-5059872C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0113C-7496-DD59-A923-7376064D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013FC-E7FC-BD98-7880-58A36631F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4F0AF-F295-6901-243E-F569FEC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8C568-15C0-5A0F-8573-C52B8182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18A2D-416D-A8ED-C66E-13D1CF9E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322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8C355-82A6-3825-20D6-6099CA77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E523C2-25B9-5AF5-171A-1807E3ACA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8B79-AD48-DEC5-9958-FFDC021C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9C794-330D-8081-D175-3D240BD2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4E6D7-20E7-B007-7852-EFB61986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EF04-6523-CA34-4F1B-B9C8C4D2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77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97D17A-6A37-D6AD-2F67-48AF2571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9221-8FC0-4697-7EAD-79EF32D0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50975-C234-A69C-F3B4-083A7C9CF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17D3-2DF7-BD42-AEFC-06E473005949}" type="datetimeFigureOut">
              <a:rPr kumimoji="1" lang="ko-Kore-KR" altLang="en-US" smtClean="0"/>
              <a:t>01/21/2025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62441-5D15-1BAE-FC48-01CA0AB84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91AEA-A666-1FFA-2C6F-00700B46C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6B3D-7A88-A449-8C1D-2DF57FB566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924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미디어윌 부동산 통합 플랫폼 구축…">
            <a:extLst>
              <a:ext uri="{FF2B5EF4-FFF2-40B4-BE49-F238E27FC236}">
                <a16:creationId xmlns:a16="http://schemas.microsoft.com/office/drawing/2014/main" id="{ED38D6BE-2E53-0A77-3A54-CFEA4EF13803}"/>
              </a:ext>
            </a:extLst>
          </p:cNvPr>
          <p:cNvSpPr txBox="1"/>
          <p:nvPr/>
        </p:nvSpPr>
        <p:spPr>
          <a:xfrm>
            <a:off x="3884922" y="2716433"/>
            <a:ext cx="4422156" cy="71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나눔고딕 ExtraBold" panose="020D0904000000000000" pitchFamily="50" charset="-127"/>
                <a:cs typeface="Lato" panose="020F0502020204030203" pitchFamily="34" charset="0"/>
              </a:rPr>
              <a:t>휴먼 클라우드 웹</a:t>
            </a:r>
          </a:p>
        </p:txBody>
      </p:sp>
      <p:sp>
        <p:nvSpPr>
          <p:cNvPr id="2" name="미디어윌 부동산 통합 플랫폼 구축…">
            <a:extLst>
              <a:ext uri="{FF2B5EF4-FFF2-40B4-BE49-F238E27FC236}">
                <a16:creationId xmlns:a16="http://schemas.microsoft.com/office/drawing/2014/main" id="{AFE6030D-4BA1-74BF-3446-416275A8C46F}"/>
              </a:ext>
            </a:extLst>
          </p:cNvPr>
          <p:cNvSpPr txBox="1"/>
          <p:nvPr/>
        </p:nvSpPr>
        <p:spPr>
          <a:xfrm>
            <a:off x="4088781" y="2380764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미니프로젝트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696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사용자 시나리오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개인회원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4AC6A05D-67A6-F742-1B5D-985888B40904}"/>
              </a:ext>
            </a:extLst>
          </p:cNvPr>
          <p:cNvSpPr txBox="1">
            <a:spLocks/>
          </p:cNvSpPr>
          <p:nvPr/>
        </p:nvSpPr>
        <p:spPr>
          <a:xfrm>
            <a:off x="491169" y="816337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1.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회원가입 후 로그인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회원가입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: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회원가입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일반회원 선택 후 아이디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중복체크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)/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비밀번호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/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이메일 등록 후 회원가입하기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로그인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: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로그인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아이디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/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비밀번호 입력 후 로그인하기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5" name="Google Shape;77;p16">
            <a:extLst>
              <a:ext uri="{FF2B5EF4-FFF2-40B4-BE49-F238E27FC236}">
                <a16:creationId xmlns:a16="http://schemas.microsoft.com/office/drawing/2014/main" id="{F21D972F-BBD1-D4A5-9DE1-AD0CB9BD8EA4}"/>
              </a:ext>
            </a:extLst>
          </p:cNvPr>
          <p:cNvSpPr txBox="1">
            <a:spLocks/>
          </p:cNvSpPr>
          <p:nvPr/>
        </p:nvSpPr>
        <p:spPr>
          <a:xfrm>
            <a:off x="491168" y="2597325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2.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회원정보 수정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회원정보 수정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회원정보 수정 페이지 내에서 회원가입시에 받지 않은 정보를 기입 후 저장하기</a:t>
            </a:r>
          </a:p>
        </p:txBody>
      </p:sp>
      <p:sp>
        <p:nvSpPr>
          <p:cNvPr id="9" name="Google Shape;77;p16">
            <a:extLst>
              <a:ext uri="{FF2B5EF4-FFF2-40B4-BE49-F238E27FC236}">
                <a16:creationId xmlns:a16="http://schemas.microsoft.com/office/drawing/2014/main" id="{BE7B521A-8A9F-516C-8077-70E78DD7263B}"/>
              </a:ext>
            </a:extLst>
          </p:cNvPr>
          <p:cNvSpPr txBox="1">
            <a:spLocks/>
          </p:cNvSpPr>
          <p:nvPr/>
        </p:nvSpPr>
        <p:spPr>
          <a:xfrm>
            <a:off x="491168" y="3663655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3.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이력서 등록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이력서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이력서 내용 기입 후 등록</a:t>
            </a:r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0ED82DD2-D204-6095-1971-ABCCB5D0F9DE}"/>
              </a:ext>
            </a:extLst>
          </p:cNvPr>
          <p:cNvSpPr txBox="1">
            <a:spLocks/>
          </p:cNvSpPr>
          <p:nvPr/>
        </p:nvSpPr>
        <p:spPr>
          <a:xfrm>
            <a:off x="491167" y="4882369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4.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이력서 수정 및 삭제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이력서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수정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: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이력서 우측 수정버튼 선택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–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이력서 수정하기 페이지로 이동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수정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삭제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: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이력서 우측 삭제버튼 선택</a:t>
            </a:r>
          </a:p>
        </p:txBody>
      </p:sp>
      <p:sp>
        <p:nvSpPr>
          <p:cNvPr id="11" name="Google Shape;77;p16">
            <a:extLst>
              <a:ext uri="{FF2B5EF4-FFF2-40B4-BE49-F238E27FC236}">
                <a16:creationId xmlns:a16="http://schemas.microsoft.com/office/drawing/2014/main" id="{DEDFED07-7D9F-0C50-7A3E-0BFD17CA987C}"/>
              </a:ext>
            </a:extLst>
          </p:cNvPr>
          <p:cNvSpPr txBox="1">
            <a:spLocks/>
          </p:cNvSpPr>
          <p:nvPr/>
        </p:nvSpPr>
        <p:spPr>
          <a:xfrm>
            <a:off x="6096000" y="816337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5.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지원현황 확인하기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지원현황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지원한 채용공고 리스트 확인</a:t>
            </a:r>
          </a:p>
        </p:txBody>
      </p:sp>
      <p:sp>
        <p:nvSpPr>
          <p:cNvPr id="12" name="Google Shape;77;p16">
            <a:extLst>
              <a:ext uri="{FF2B5EF4-FFF2-40B4-BE49-F238E27FC236}">
                <a16:creationId xmlns:a16="http://schemas.microsoft.com/office/drawing/2014/main" id="{42793706-86B4-D3BF-0749-C3114A47310D}"/>
              </a:ext>
            </a:extLst>
          </p:cNvPr>
          <p:cNvSpPr txBox="1">
            <a:spLocks/>
          </p:cNvSpPr>
          <p:nvPr/>
        </p:nvSpPr>
        <p:spPr>
          <a:xfrm>
            <a:off x="6096000" y="1928857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6.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지원한 채용공고 상세보기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지원현황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리스트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선택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상세보기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지원한 채용공고 상세보기</a:t>
            </a:r>
          </a:p>
        </p:txBody>
      </p:sp>
      <p:sp>
        <p:nvSpPr>
          <p:cNvPr id="13" name="Google Shape;77;p16">
            <a:extLst>
              <a:ext uri="{FF2B5EF4-FFF2-40B4-BE49-F238E27FC236}">
                <a16:creationId xmlns:a16="http://schemas.microsoft.com/office/drawing/2014/main" id="{A04A0E9C-8EED-B88E-DA2F-6350D3CA11FB}"/>
              </a:ext>
            </a:extLst>
          </p:cNvPr>
          <p:cNvSpPr txBox="1">
            <a:spLocks/>
          </p:cNvSpPr>
          <p:nvPr/>
        </p:nvSpPr>
        <p:spPr>
          <a:xfrm>
            <a:off x="6096000" y="3266929"/>
            <a:ext cx="9150136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7.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관심기업 북마크하기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기업 리스트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기업 상세보기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북마크하기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15" name="Google Shape;77;p16">
            <a:extLst>
              <a:ext uri="{FF2B5EF4-FFF2-40B4-BE49-F238E27FC236}">
                <a16:creationId xmlns:a16="http://schemas.microsoft.com/office/drawing/2014/main" id="{561A065C-AEB7-F620-7309-091C0FE7C12A}"/>
              </a:ext>
            </a:extLst>
          </p:cNvPr>
          <p:cNvSpPr txBox="1">
            <a:spLocks/>
          </p:cNvSpPr>
          <p:nvPr/>
        </p:nvSpPr>
        <p:spPr>
          <a:xfrm>
            <a:off x="6096000" y="4379449"/>
            <a:ext cx="9150136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8.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관심기업 북마크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확인하기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관심 기업 매칭 페이지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북마크 목록 확인하기 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934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사용자 시나리오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기업회원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4AC6A05D-67A6-F742-1B5D-985888B40904}"/>
              </a:ext>
            </a:extLst>
          </p:cNvPr>
          <p:cNvSpPr txBox="1">
            <a:spLocks/>
          </p:cNvSpPr>
          <p:nvPr/>
        </p:nvSpPr>
        <p:spPr>
          <a:xfrm>
            <a:off x="491170" y="816337"/>
            <a:ext cx="6767884" cy="22156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1.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회원가입 후 로그인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회원가입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: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회원가입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기업회원 선택 후 아이디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중복체크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)/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비밀번호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/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이메일 등록 후 회원가입하기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로그인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: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로그인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아이디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/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비밀번호 입력 후 로그인하기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1FCA7D06-FEA7-FAC1-5E9E-9D6B0147F969}"/>
              </a:ext>
            </a:extLst>
          </p:cNvPr>
          <p:cNvSpPr txBox="1">
            <a:spLocks/>
          </p:cNvSpPr>
          <p:nvPr/>
        </p:nvSpPr>
        <p:spPr>
          <a:xfrm>
            <a:off x="491170" y="2636330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2.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회원정보 수정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회원정보 수정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회원정보 수정 페이지 내에서 회원가입시에 받지 않은 정보를 기입 후 저장하기</a:t>
            </a:r>
          </a:p>
        </p:txBody>
      </p:sp>
      <p:sp>
        <p:nvSpPr>
          <p:cNvPr id="7" name="Google Shape;77;p16">
            <a:extLst>
              <a:ext uri="{FF2B5EF4-FFF2-40B4-BE49-F238E27FC236}">
                <a16:creationId xmlns:a16="http://schemas.microsoft.com/office/drawing/2014/main" id="{AE594D38-B269-506A-F711-BD5D8D0B62E8}"/>
              </a:ext>
            </a:extLst>
          </p:cNvPr>
          <p:cNvSpPr txBox="1">
            <a:spLocks/>
          </p:cNvSpPr>
          <p:nvPr/>
        </p:nvSpPr>
        <p:spPr>
          <a:xfrm>
            <a:off x="491170" y="3826043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3.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채용공고 등록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채용공고 내용 기입 후 등록</a:t>
            </a:r>
          </a:p>
        </p:txBody>
      </p:sp>
      <p:sp>
        <p:nvSpPr>
          <p:cNvPr id="9" name="Google Shape;77;p16">
            <a:extLst>
              <a:ext uri="{FF2B5EF4-FFF2-40B4-BE49-F238E27FC236}">
                <a16:creationId xmlns:a16="http://schemas.microsoft.com/office/drawing/2014/main" id="{740FE0C1-7A92-4698-5659-126322C3036C}"/>
              </a:ext>
            </a:extLst>
          </p:cNvPr>
          <p:cNvSpPr txBox="1">
            <a:spLocks/>
          </p:cNvSpPr>
          <p:nvPr/>
        </p:nvSpPr>
        <p:spPr>
          <a:xfrm>
            <a:off x="491170" y="5011973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4.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채용공고 수정 및 삭제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수정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: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우측 수정버튼 선택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–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수정하기 페이지로 이동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수정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삭제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: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우측 삭제버튼 선택</a:t>
            </a:r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4AC6A05D-67A6-F742-1B5D-985888B40904}"/>
              </a:ext>
            </a:extLst>
          </p:cNvPr>
          <p:cNvSpPr txBox="1">
            <a:spLocks/>
          </p:cNvSpPr>
          <p:nvPr/>
        </p:nvSpPr>
        <p:spPr>
          <a:xfrm>
            <a:off x="6021355" y="816337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5.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채용공고 현황 확인하기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현황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진행중인 채용공고 리스트 확인</a:t>
            </a:r>
          </a:p>
        </p:txBody>
      </p:sp>
      <p:sp>
        <p:nvSpPr>
          <p:cNvPr id="11" name="Google Shape;77;p16">
            <a:extLst>
              <a:ext uri="{FF2B5EF4-FFF2-40B4-BE49-F238E27FC236}">
                <a16:creationId xmlns:a16="http://schemas.microsoft.com/office/drawing/2014/main" id="{4D186771-3090-79F8-C1BC-CFDAC9228E2B}"/>
              </a:ext>
            </a:extLst>
          </p:cNvPr>
          <p:cNvSpPr txBox="1">
            <a:spLocks/>
          </p:cNvSpPr>
          <p:nvPr/>
        </p:nvSpPr>
        <p:spPr>
          <a:xfrm>
            <a:off x="6095998" y="2068922"/>
            <a:ext cx="8179105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6.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채용공고 지원한 지원자 확인하기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현황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진행중인 채용공고 리스트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선택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지원자 리스트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12" name="Google Shape;77;p16">
            <a:extLst>
              <a:ext uri="{FF2B5EF4-FFF2-40B4-BE49-F238E27FC236}">
                <a16:creationId xmlns:a16="http://schemas.microsoft.com/office/drawing/2014/main" id="{6513824F-A344-5C38-4C18-85576B3E594C}"/>
              </a:ext>
            </a:extLst>
          </p:cNvPr>
          <p:cNvSpPr txBox="1">
            <a:spLocks/>
          </p:cNvSpPr>
          <p:nvPr/>
        </p:nvSpPr>
        <p:spPr>
          <a:xfrm>
            <a:off x="6095998" y="3177615"/>
            <a:ext cx="9150136" cy="15853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7.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입사 제안하기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메인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구직자 리스트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구직자 상세보기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&gt;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북마크하기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043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미디어윌 부동산 통합 플랫폼 구축…">
            <a:extLst>
              <a:ext uri="{FF2B5EF4-FFF2-40B4-BE49-F238E27FC236}">
                <a16:creationId xmlns:a16="http://schemas.microsoft.com/office/drawing/2014/main" id="{407063C0-CC0A-5DE3-62D5-222DFE2C9189}"/>
              </a:ext>
            </a:extLst>
          </p:cNvPr>
          <p:cNvSpPr txBox="1"/>
          <p:nvPr/>
        </p:nvSpPr>
        <p:spPr>
          <a:xfrm>
            <a:off x="3716005" y="196928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1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소개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3" name="미디어윌 부동산 통합 플랫폼 구축…">
            <a:extLst>
              <a:ext uri="{FF2B5EF4-FFF2-40B4-BE49-F238E27FC236}">
                <a16:creationId xmlns:a16="http://schemas.microsoft.com/office/drawing/2014/main" id="{6FEE5894-F906-B7D1-CD72-F23F4C57BF85}"/>
              </a:ext>
            </a:extLst>
          </p:cNvPr>
          <p:cNvSpPr txBox="1"/>
          <p:nvPr/>
        </p:nvSpPr>
        <p:spPr>
          <a:xfrm>
            <a:off x="3716006" y="230495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2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개발 환경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5" name="미디어윌 부동산 통합 플랫폼 구축…">
            <a:extLst>
              <a:ext uri="{FF2B5EF4-FFF2-40B4-BE49-F238E27FC236}">
                <a16:creationId xmlns:a16="http://schemas.microsoft.com/office/drawing/2014/main" id="{A88DCA1E-7FE7-59DF-65A5-F6AD3BF16C09}"/>
              </a:ext>
            </a:extLst>
          </p:cNvPr>
          <p:cNvSpPr txBox="1"/>
          <p:nvPr/>
        </p:nvSpPr>
        <p:spPr>
          <a:xfrm>
            <a:off x="3716005" y="264062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사용자 시나리오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7" name="미디어윌 부동산 통합 플랫폼 구축…">
            <a:extLst>
              <a:ext uri="{FF2B5EF4-FFF2-40B4-BE49-F238E27FC236}">
                <a16:creationId xmlns:a16="http://schemas.microsoft.com/office/drawing/2014/main" id="{0A15A778-4A42-EAF8-2EA6-55B81F3DCDE9}"/>
              </a:ext>
            </a:extLst>
          </p:cNvPr>
          <p:cNvSpPr txBox="1"/>
          <p:nvPr/>
        </p:nvSpPr>
        <p:spPr>
          <a:xfrm>
            <a:off x="3716005" y="2976289"/>
            <a:ext cx="4014437" cy="435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4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프로젝트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아키텍쳐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8" name="미디어윌 부동산 통합 플랫폼 구축…">
            <a:extLst>
              <a:ext uri="{FF2B5EF4-FFF2-40B4-BE49-F238E27FC236}">
                <a16:creationId xmlns:a16="http://schemas.microsoft.com/office/drawing/2014/main" id="{3E94CA30-9C41-B7E2-D555-0530FA45DBDE}"/>
              </a:ext>
            </a:extLst>
          </p:cNvPr>
          <p:cNvSpPr txBox="1"/>
          <p:nvPr/>
        </p:nvSpPr>
        <p:spPr>
          <a:xfrm>
            <a:off x="3716004" y="3403529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5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핵심 기능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9" name="미디어윌 부동산 통합 플랫폼 구축…">
            <a:extLst>
              <a:ext uri="{FF2B5EF4-FFF2-40B4-BE49-F238E27FC236}">
                <a16:creationId xmlns:a16="http://schemas.microsoft.com/office/drawing/2014/main" id="{2BE59D1C-B5B1-51CE-11D2-09EC3098D5A4}"/>
              </a:ext>
            </a:extLst>
          </p:cNvPr>
          <p:cNvSpPr txBox="1"/>
          <p:nvPr/>
        </p:nvSpPr>
        <p:spPr>
          <a:xfrm>
            <a:off x="3712194" y="377885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테이블 설계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0" name="미디어윌 부동산 통합 플랫폼 구축…">
            <a:extLst>
              <a:ext uri="{FF2B5EF4-FFF2-40B4-BE49-F238E27FC236}">
                <a16:creationId xmlns:a16="http://schemas.microsoft.com/office/drawing/2014/main" id="{C7FEEC1A-9605-1DEB-8C98-7D285698646F}"/>
              </a:ext>
            </a:extLst>
          </p:cNvPr>
          <p:cNvSpPr txBox="1"/>
          <p:nvPr/>
        </p:nvSpPr>
        <p:spPr>
          <a:xfrm>
            <a:off x="3712195" y="4121469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7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협업 전략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1" name="미디어윌 부동산 통합 플랫폼 구축…">
            <a:extLst>
              <a:ext uri="{FF2B5EF4-FFF2-40B4-BE49-F238E27FC236}">
                <a16:creationId xmlns:a16="http://schemas.microsoft.com/office/drawing/2014/main" id="{274001D1-88EC-A15D-7C9B-1616C4B0E81B}"/>
              </a:ext>
            </a:extLst>
          </p:cNvPr>
          <p:cNvSpPr txBox="1"/>
          <p:nvPr/>
        </p:nvSpPr>
        <p:spPr>
          <a:xfrm>
            <a:off x="3712194" y="4450188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8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후기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0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프로젝트 </a:t>
            </a:r>
            <a:r>
              <a:rPr lang="ko-KR" altLang="en-US" sz="1200" b="1" dirty="0" err="1">
                <a:solidFill>
                  <a:schemeClr val="bg1"/>
                </a:solidFill>
                <a:latin typeface="+mn-ea"/>
              </a:rPr>
              <a:t>아키텍쳐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7263186C-4F68-DC1A-ADAF-C053164C8695}"/>
              </a:ext>
            </a:extLst>
          </p:cNvPr>
          <p:cNvSpPr txBox="1">
            <a:spLocks/>
          </p:cNvSpPr>
          <p:nvPr/>
        </p:nvSpPr>
        <p:spPr>
          <a:xfrm>
            <a:off x="2700075" y="4644037"/>
            <a:ext cx="650382" cy="467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Client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pic>
        <p:nvPicPr>
          <p:cNvPr id="7" name="그래픽 6" descr="브라우저 창 단색으로 채워진">
            <a:extLst>
              <a:ext uri="{FF2B5EF4-FFF2-40B4-BE49-F238E27FC236}">
                <a16:creationId xmlns:a16="http://schemas.microsoft.com/office/drawing/2014/main" id="{FB97CA07-BC40-D4AD-4C50-EA5C72765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7744" y="3635006"/>
            <a:ext cx="1190337" cy="1190337"/>
          </a:xfrm>
          <a:prstGeom prst="rect">
            <a:avLst/>
          </a:prstGeom>
        </p:spPr>
      </p:pic>
      <p:pic>
        <p:nvPicPr>
          <p:cNvPr id="13" name="그래픽 12" descr="체크리스트 단색으로 채워진">
            <a:extLst>
              <a:ext uri="{FF2B5EF4-FFF2-40B4-BE49-F238E27FC236}">
                <a16:creationId xmlns:a16="http://schemas.microsoft.com/office/drawing/2014/main" id="{51A05E7B-520E-A3B3-C1FA-2DD5BF85F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5613" y="2514600"/>
            <a:ext cx="914400" cy="914400"/>
          </a:xfrm>
          <a:prstGeom prst="rect">
            <a:avLst/>
          </a:prstGeom>
        </p:spPr>
      </p:pic>
      <p:pic>
        <p:nvPicPr>
          <p:cNvPr id="17" name="그래픽 16" descr="원형 순서도 단색으로 채워진">
            <a:extLst>
              <a:ext uri="{FF2B5EF4-FFF2-40B4-BE49-F238E27FC236}">
                <a16:creationId xmlns:a16="http://schemas.microsoft.com/office/drawing/2014/main" id="{9BBE6595-9DE2-D06E-45F5-7B8E65CE6B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0676" y="3306842"/>
            <a:ext cx="914400" cy="914400"/>
          </a:xfrm>
          <a:prstGeom prst="rect">
            <a:avLst/>
          </a:prstGeom>
        </p:spPr>
      </p:pic>
      <p:pic>
        <p:nvPicPr>
          <p:cNvPr id="19" name="그래픽 18" descr="CMD 터미널 단색으로 채워진">
            <a:extLst>
              <a:ext uri="{FF2B5EF4-FFF2-40B4-BE49-F238E27FC236}">
                <a16:creationId xmlns:a16="http://schemas.microsoft.com/office/drawing/2014/main" id="{143E66B1-CBFD-4D7E-3C93-BCA1A3EE74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2061" y="4186837"/>
            <a:ext cx="914400" cy="914400"/>
          </a:xfrm>
          <a:prstGeom prst="rect">
            <a:avLst/>
          </a:prstGeom>
        </p:spPr>
      </p:pic>
      <p:sp>
        <p:nvSpPr>
          <p:cNvPr id="20" name="Google Shape;77;p16">
            <a:extLst>
              <a:ext uri="{FF2B5EF4-FFF2-40B4-BE49-F238E27FC236}">
                <a16:creationId xmlns:a16="http://schemas.microsoft.com/office/drawing/2014/main" id="{EBCB8658-64B6-BF31-60DB-4B0EB18D6CB1}"/>
              </a:ext>
            </a:extLst>
          </p:cNvPr>
          <p:cNvSpPr txBox="1">
            <a:spLocks/>
          </p:cNvSpPr>
          <p:nvPr/>
        </p:nvSpPr>
        <p:spPr>
          <a:xfrm>
            <a:off x="643569" y="968738"/>
            <a:ext cx="11364831" cy="8912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MVC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패턴 사용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애플리케이션의 역할을 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모델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(Model), 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뷰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(View), 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컨트롤러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(Controller)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로 나누어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이들 사이 상호작용을 통제하는 아키텍처 패턴을 사용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하였음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사용자가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Controller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를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조작하면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Controller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Model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을 통해 데이터를 가져오고 그 데이터를 바탕으로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View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를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통해 시각적으로 표현을 제어하여 사용자에게 전달하였음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21" name="Google Shape;77;p16">
            <a:extLst>
              <a:ext uri="{FF2B5EF4-FFF2-40B4-BE49-F238E27FC236}">
                <a16:creationId xmlns:a16="http://schemas.microsoft.com/office/drawing/2014/main" id="{77F31450-407F-C8B0-4190-A6E8469FA20B}"/>
              </a:ext>
            </a:extLst>
          </p:cNvPr>
          <p:cNvSpPr txBox="1">
            <a:spLocks/>
          </p:cNvSpPr>
          <p:nvPr/>
        </p:nvSpPr>
        <p:spPr>
          <a:xfrm>
            <a:off x="5511697" y="4058331"/>
            <a:ext cx="914399" cy="467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200" b="1" dirty="0">
                <a:solidFill>
                  <a:srgbClr val="9F12E2"/>
                </a:solidFill>
                <a:latin typeface="+mn-ea"/>
                <a:cs typeface="NanumGothic"/>
                <a:sym typeface="Nanum Gothic"/>
              </a:rPr>
              <a:t>Controller</a:t>
            </a:r>
            <a:endParaRPr lang="ko-KR" altLang="en-US" sz="1200" b="1" dirty="0">
              <a:solidFill>
                <a:srgbClr val="9F12E2"/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22" name="Google Shape;77;p16">
            <a:extLst>
              <a:ext uri="{FF2B5EF4-FFF2-40B4-BE49-F238E27FC236}">
                <a16:creationId xmlns:a16="http://schemas.microsoft.com/office/drawing/2014/main" id="{73493709-F28B-5725-8DE3-2FD285D184E2}"/>
              </a:ext>
            </a:extLst>
          </p:cNvPr>
          <p:cNvSpPr txBox="1">
            <a:spLocks/>
          </p:cNvSpPr>
          <p:nvPr/>
        </p:nvSpPr>
        <p:spPr>
          <a:xfrm>
            <a:off x="9019580" y="3365043"/>
            <a:ext cx="914399" cy="467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200" b="1" dirty="0">
                <a:solidFill>
                  <a:srgbClr val="9F12E2"/>
                </a:solidFill>
                <a:latin typeface="+mn-ea"/>
                <a:cs typeface="NanumGothic"/>
                <a:sym typeface="Nanum Gothic"/>
              </a:rPr>
              <a:t>Model</a:t>
            </a:r>
            <a:endParaRPr lang="ko-KR" altLang="en-US" sz="1200" b="1" dirty="0">
              <a:solidFill>
                <a:srgbClr val="9F12E2"/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23" name="Google Shape;77;p16">
            <a:extLst>
              <a:ext uri="{FF2B5EF4-FFF2-40B4-BE49-F238E27FC236}">
                <a16:creationId xmlns:a16="http://schemas.microsoft.com/office/drawing/2014/main" id="{ADD35430-4EB7-F9F4-ACDA-EF665CC20907}"/>
              </a:ext>
            </a:extLst>
          </p:cNvPr>
          <p:cNvSpPr txBox="1">
            <a:spLocks/>
          </p:cNvSpPr>
          <p:nvPr/>
        </p:nvSpPr>
        <p:spPr>
          <a:xfrm>
            <a:off x="9098069" y="4935728"/>
            <a:ext cx="914399" cy="467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200" b="1" dirty="0">
                <a:solidFill>
                  <a:srgbClr val="9F12E2"/>
                </a:solidFill>
                <a:latin typeface="+mn-ea"/>
                <a:cs typeface="NanumGothic"/>
                <a:sym typeface="Nanum Gothic"/>
              </a:rPr>
              <a:t>View</a:t>
            </a:r>
            <a:endParaRPr lang="ko-KR" altLang="en-US" sz="1200" b="1" dirty="0">
              <a:solidFill>
                <a:srgbClr val="9F12E2"/>
              </a:solidFill>
              <a:latin typeface="+mn-ea"/>
              <a:cs typeface="NanumGothic"/>
              <a:sym typeface="Nanum Gothic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E37A7B-88F2-F0FB-353E-2F0EB3546512}"/>
              </a:ext>
            </a:extLst>
          </p:cNvPr>
          <p:cNvCxnSpPr>
            <a:cxnSpLocks/>
          </p:cNvCxnSpPr>
          <p:nvPr/>
        </p:nvCxnSpPr>
        <p:spPr>
          <a:xfrm>
            <a:off x="3756752" y="3945345"/>
            <a:ext cx="15194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8B867B-DEEC-9743-9BD3-277AADD4CAA3}"/>
              </a:ext>
            </a:extLst>
          </p:cNvPr>
          <p:cNvCxnSpPr>
            <a:cxnSpLocks/>
          </p:cNvCxnSpPr>
          <p:nvPr/>
        </p:nvCxnSpPr>
        <p:spPr>
          <a:xfrm flipV="1">
            <a:off x="6740563" y="3013083"/>
            <a:ext cx="1967016" cy="6141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7B6BA8E-F7A8-2C89-C1DA-9BE4FDD50441}"/>
              </a:ext>
            </a:extLst>
          </p:cNvPr>
          <p:cNvCxnSpPr>
            <a:cxnSpLocks/>
          </p:cNvCxnSpPr>
          <p:nvPr/>
        </p:nvCxnSpPr>
        <p:spPr>
          <a:xfrm flipH="1">
            <a:off x="6766839" y="3246400"/>
            <a:ext cx="1940740" cy="6119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ED88DBB-6A85-A56C-85E6-59263FC40775}"/>
              </a:ext>
            </a:extLst>
          </p:cNvPr>
          <p:cNvCxnSpPr>
            <a:cxnSpLocks/>
          </p:cNvCxnSpPr>
          <p:nvPr/>
        </p:nvCxnSpPr>
        <p:spPr>
          <a:xfrm>
            <a:off x="6814980" y="4307951"/>
            <a:ext cx="1892599" cy="3427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ACF183-B162-0C6D-5DD0-453A208AAF2F}"/>
              </a:ext>
            </a:extLst>
          </p:cNvPr>
          <p:cNvCxnSpPr>
            <a:cxnSpLocks/>
          </p:cNvCxnSpPr>
          <p:nvPr/>
        </p:nvCxnSpPr>
        <p:spPr>
          <a:xfrm flipH="1">
            <a:off x="3734718" y="4877892"/>
            <a:ext cx="49728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77;p16">
            <a:extLst>
              <a:ext uri="{FF2B5EF4-FFF2-40B4-BE49-F238E27FC236}">
                <a16:creationId xmlns:a16="http://schemas.microsoft.com/office/drawing/2014/main" id="{D236A3A5-BAF1-74DC-CA94-F5A0E4197B44}"/>
              </a:ext>
            </a:extLst>
          </p:cNvPr>
          <p:cNvSpPr txBox="1">
            <a:spLocks/>
          </p:cNvSpPr>
          <p:nvPr/>
        </p:nvSpPr>
        <p:spPr>
          <a:xfrm>
            <a:off x="4100154" y="3491349"/>
            <a:ext cx="735095" cy="467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Request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39" name="Google Shape;77;p16">
            <a:extLst>
              <a:ext uri="{FF2B5EF4-FFF2-40B4-BE49-F238E27FC236}">
                <a16:creationId xmlns:a16="http://schemas.microsoft.com/office/drawing/2014/main" id="{633D6320-316A-065E-7D15-B063FFE3F4F0}"/>
              </a:ext>
            </a:extLst>
          </p:cNvPr>
          <p:cNvSpPr txBox="1">
            <a:spLocks/>
          </p:cNvSpPr>
          <p:nvPr/>
        </p:nvSpPr>
        <p:spPr>
          <a:xfrm>
            <a:off x="5554718" y="4906218"/>
            <a:ext cx="935420" cy="467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Response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40" name="Google Shape;77;p16">
            <a:extLst>
              <a:ext uri="{FF2B5EF4-FFF2-40B4-BE49-F238E27FC236}">
                <a16:creationId xmlns:a16="http://schemas.microsoft.com/office/drawing/2014/main" id="{A662393E-23C3-9445-0494-133BF5E149E7}"/>
              </a:ext>
            </a:extLst>
          </p:cNvPr>
          <p:cNvSpPr txBox="1">
            <a:spLocks/>
          </p:cNvSpPr>
          <p:nvPr/>
        </p:nvSpPr>
        <p:spPr>
          <a:xfrm>
            <a:off x="7724071" y="4049981"/>
            <a:ext cx="935420" cy="467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Send Data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46" name="Google Shape;77;p16">
            <a:extLst>
              <a:ext uri="{FF2B5EF4-FFF2-40B4-BE49-F238E27FC236}">
                <a16:creationId xmlns:a16="http://schemas.microsoft.com/office/drawing/2014/main" id="{EDB43B0C-2A0E-9862-5975-46263D99F2C4}"/>
              </a:ext>
            </a:extLst>
          </p:cNvPr>
          <p:cNvSpPr txBox="1">
            <a:spLocks/>
          </p:cNvSpPr>
          <p:nvPr/>
        </p:nvSpPr>
        <p:spPr>
          <a:xfrm>
            <a:off x="7480251" y="3526339"/>
            <a:ext cx="1718227" cy="467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Response Data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sp>
        <p:nvSpPr>
          <p:cNvPr id="47" name="Google Shape;77;p16">
            <a:extLst>
              <a:ext uri="{FF2B5EF4-FFF2-40B4-BE49-F238E27FC236}">
                <a16:creationId xmlns:a16="http://schemas.microsoft.com/office/drawing/2014/main" id="{9C8C2D65-96E7-674B-42A2-5CCF5491A6D3}"/>
              </a:ext>
            </a:extLst>
          </p:cNvPr>
          <p:cNvSpPr txBox="1">
            <a:spLocks/>
          </p:cNvSpPr>
          <p:nvPr/>
        </p:nvSpPr>
        <p:spPr>
          <a:xfrm>
            <a:off x="6595877" y="2811893"/>
            <a:ext cx="1344055" cy="467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Request Data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52303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미디어윌 부동산 통합 플랫폼 구축…">
            <a:extLst>
              <a:ext uri="{FF2B5EF4-FFF2-40B4-BE49-F238E27FC236}">
                <a16:creationId xmlns:a16="http://schemas.microsoft.com/office/drawing/2014/main" id="{407063C0-CC0A-5DE3-62D5-222DFE2C9189}"/>
              </a:ext>
            </a:extLst>
          </p:cNvPr>
          <p:cNvSpPr txBox="1"/>
          <p:nvPr/>
        </p:nvSpPr>
        <p:spPr>
          <a:xfrm>
            <a:off x="3716005" y="196928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1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소개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3" name="미디어윌 부동산 통합 플랫폼 구축…">
            <a:extLst>
              <a:ext uri="{FF2B5EF4-FFF2-40B4-BE49-F238E27FC236}">
                <a16:creationId xmlns:a16="http://schemas.microsoft.com/office/drawing/2014/main" id="{6FEE5894-F906-B7D1-CD72-F23F4C57BF85}"/>
              </a:ext>
            </a:extLst>
          </p:cNvPr>
          <p:cNvSpPr txBox="1"/>
          <p:nvPr/>
        </p:nvSpPr>
        <p:spPr>
          <a:xfrm>
            <a:off x="3716006" y="230495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2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개발 환경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5" name="미디어윌 부동산 통합 플랫폼 구축…">
            <a:extLst>
              <a:ext uri="{FF2B5EF4-FFF2-40B4-BE49-F238E27FC236}">
                <a16:creationId xmlns:a16="http://schemas.microsoft.com/office/drawing/2014/main" id="{A88DCA1E-7FE7-59DF-65A5-F6AD3BF16C09}"/>
              </a:ext>
            </a:extLst>
          </p:cNvPr>
          <p:cNvSpPr txBox="1"/>
          <p:nvPr/>
        </p:nvSpPr>
        <p:spPr>
          <a:xfrm>
            <a:off x="3716005" y="264062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사용자 시나리오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7" name="미디어윌 부동산 통합 플랫폼 구축…">
            <a:extLst>
              <a:ext uri="{FF2B5EF4-FFF2-40B4-BE49-F238E27FC236}">
                <a16:creationId xmlns:a16="http://schemas.microsoft.com/office/drawing/2014/main" id="{0A15A778-4A42-EAF8-2EA6-55B81F3DCDE9}"/>
              </a:ext>
            </a:extLst>
          </p:cNvPr>
          <p:cNvSpPr txBox="1"/>
          <p:nvPr/>
        </p:nvSpPr>
        <p:spPr>
          <a:xfrm>
            <a:off x="3716005" y="2976289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4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아키텍쳐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8" name="미디어윌 부동산 통합 플랫폼 구축…">
            <a:extLst>
              <a:ext uri="{FF2B5EF4-FFF2-40B4-BE49-F238E27FC236}">
                <a16:creationId xmlns:a16="http://schemas.microsoft.com/office/drawing/2014/main" id="{3E94CA30-9C41-B7E2-D555-0530FA45DBDE}"/>
              </a:ext>
            </a:extLst>
          </p:cNvPr>
          <p:cNvSpPr txBox="1"/>
          <p:nvPr/>
        </p:nvSpPr>
        <p:spPr>
          <a:xfrm>
            <a:off x="3716004" y="3303695"/>
            <a:ext cx="4014437" cy="435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핵심 기능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9" name="미디어윌 부동산 통합 플랫폼 구축…">
            <a:extLst>
              <a:ext uri="{FF2B5EF4-FFF2-40B4-BE49-F238E27FC236}">
                <a16:creationId xmlns:a16="http://schemas.microsoft.com/office/drawing/2014/main" id="{2BE59D1C-B5B1-51CE-11D2-09EC3098D5A4}"/>
              </a:ext>
            </a:extLst>
          </p:cNvPr>
          <p:cNvSpPr txBox="1"/>
          <p:nvPr/>
        </p:nvSpPr>
        <p:spPr>
          <a:xfrm>
            <a:off x="3712194" y="3728933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테이블 설계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0" name="미디어윌 부동산 통합 플랫폼 구축…">
            <a:extLst>
              <a:ext uri="{FF2B5EF4-FFF2-40B4-BE49-F238E27FC236}">
                <a16:creationId xmlns:a16="http://schemas.microsoft.com/office/drawing/2014/main" id="{C7FEEC1A-9605-1DEB-8C98-7D285698646F}"/>
              </a:ext>
            </a:extLst>
          </p:cNvPr>
          <p:cNvSpPr txBox="1"/>
          <p:nvPr/>
        </p:nvSpPr>
        <p:spPr>
          <a:xfrm>
            <a:off x="3712195" y="407155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7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협업 전략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1" name="미디어윌 부동산 통합 플랫폼 구축…">
            <a:extLst>
              <a:ext uri="{FF2B5EF4-FFF2-40B4-BE49-F238E27FC236}">
                <a16:creationId xmlns:a16="http://schemas.microsoft.com/office/drawing/2014/main" id="{274001D1-88EC-A15D-7C9B-1616C4B0E81B}"/>
              </a:ext>
            </a:extLst>
          </p:cNvPr>
          <p:cNvSpPr txBox="1"/>
          <p:nvPr/>
        </p:nvSpPr>
        <p:spPr>
          <a:xfrm>
            <a:off x="3712194" y="440027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8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후기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3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핵심 기능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개인회원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2B76F3A4-A91C-96C2-1D14-85E04B5882A2}"/>
              </a:ext>
            </a:extLst>
          </p:cNvPr>
          <p:cNvSpPr txBox="1">
            <a:spLocks/>
          </p:cNvSpPr>
          <p:nvPr/>
        </p:nvSpPr>
        <p:spPr>
          <a:xfrm>
            <a:off x="491169" y="816338"/>
            <a:ext cx="8179105" cy="8912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1.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필터를 통한 채용공고 검색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지역과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직군을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선택 후 검색하게 되면 필터가 되어 채용공고 리스트가 변경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C8D80-55F7-D0DB-2996-5E116E28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7616"/>
            <a:ext cx="4712410" cy="19590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730C08-697E-16D3-FABE-C94DD0B50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13" y="1734948"/>
            <a:ext cx="4712410" cy="1813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DC37D9-C855-D97D-610E-92584FB55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056" y="3626651"/>
            <a:ext cx="5205543" cy="17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2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핵심 기능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개인회원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2B76F3A4-A91C-96C2-1D14-85E04B5882A2}"/>
              </a:ext>
            </a:extLst>
          </p:cNvPr>
          <p:cNvSpPr txBox="1">
            <a:spLocks/>
          </p:cNvSpPr>
          <p:nvPr/>
        </p:nvSpPr>
        <p:spPr>
          <a:xfrm>
            <a:off x="491169" y="816338"/>
            <a:ext cx="8179105" cy="8912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2.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관심기업 즐겨찾기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공고 화면에서 즐겨찾기 할 경우 즐겨찾기 페이지에서 확인 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7F180F-73C0-C6D1-9CF3-DB301200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7" y="1707616"/>
            <a:ext cx="6787455" cy="17292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64FFE2-5436-959D-DF1A-B3E59A59C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417" y="3595873"/>
            <a:ext cx="6787455" cy="27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0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핵심 기능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기업회원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2B76F3A4-A91C-96C2-1D14-85E04B5882A2}"/>
              </a:ext>
            </a:extLst>
          </p:cNvPr>
          <p:cNvSpPr txBox="1">
            <a:spLocks/>
          </p:cNvSpPr>
          <p:nvPr/>
        </p:nvSpPr>
        <p:spPr>
          <a:xfrm>
            <a:off x="491169" y="816338"/>
            <a:ext cx="8179105" cy="8912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1.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채용공고 현황에서 진행중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종료된 공고 확인 가능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전체 채용공고 리스트를 확인 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96ECB-F37A-D7A5-CC49-F64C6F872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80" y="1707616"/>
            <a:ext cx="708403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1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핵심 기능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기업회원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Google Shape;77;p16">
            <a:extLst>
              <a:ext uri="{FF2B5EF4-FFF2-40B4-BE49-F238E27FC236}">
                <a16:creationId xmlns:a16="http://schemas.microsoft.com/office/drawing/2014/main" id="{53619B27-0647-2CC4-C9F2-F1A37E27E4D5}"/>
              </a:ext>
            </a:extLst>
          </p:cNvPr>
          <p:cNvSpPr txBox="1">
            <a:spLocks/>
          </p:cNvSpPr>
          <p:nvPr/>
        </p:nvSpPr>
        <p:spPr>
          <a:xfrm>
            <a:off x="491169" y="816338"/>
            <a:ext cx="8179105" cy="8912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2.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입사 제안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학력과 경력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키워드로 대표 이력서가 등록된 구직자를 검색하여 입사 제안이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26384-5A62-541E-6F8B-08E91C0A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80" y="1707616"/>
            <a:ext cx="596348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0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미디어윌 부동산 통합 플랫폼 구축…">
            <a:extLst>
              <a:ext uri="{FF2B5EF4-FFF2-40B4-BE49-F238E27FC236}">
                <a16:creationId xmlns:a16="http://schemas.microsoft.com/office/drawing/2014/main" id="{407063C0-CC0A-5DE3-62D5-222DFE2C9189}"/>
              </a:ext>
            </a:extLst>
          </p:cNvPr>
          <p:cNvSpPr txBox="1"/>
          <p:nvPr/>
        </p:nvSpPr>
        <p:spPr>
          <a:xfrm>
            <a:off x="3716005" y="196928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1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소개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3" name="미디어윌 부동산 통합 플랫폼 구축…">
            <a:extLst>
              <a:ext uri="{FF2B5EF4-FFF2-40B4-BE49-F238E27FC236}">
                <a16:creationId xmlns:a16="http://schemas.microsoft.com/office/drawing/2014/main" id="{6FEE5894-F906-B7D1-CD72-F23F4C57BF85}"/>
              </a:ext>
            </a:extLst>
          </p:cNvPr>
          <p:cNvSpPr txBox="1"/>
          <p:nvPr/>
        </p:nvSpPr>
        <p:spPr>
          <a:xfrm>
            <a:off x="3716006" y="230495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2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개발 환경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5" name="미디어윌 부동산 통합 플랫폼 구축…">
            <a:extLst>
              <a:ext uri="{FF2B5EF4-FFF2-40B4-BE49-F238E27FC236}">
                <a16:creationId xmlns:a16="http://schemas.microsoft.com/office/drawing/2014/main" id="{A88DCA1E-7FE7-59DF-65A5-F6AD3BF16C09}"/>
              </a:ext>
            </a:extLst>
          </p:cNvPr>
          <p:cNvSpPr txBox="1"/>
          <p:nvPr/>
        </p:nvSpPr>
        <p:spPr>
          <a:xfrm>
            <a:off x="3716005" y="264062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사용자 시나리오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7" name="미디어윌 부동산 통합 플랫폼 구축…">
            <a:extLst>
              <a:ext uri="{FF2B5EF4-FFF2-40B4-BE49-F238E27FC236}">
                <a16:creationId xmlns:a16="http://schemas.microsoft.com/office/drawing/2014/main" id="{0A15A778-4A42-EAF8-2EA6-55B81F3DCDE9}"/>
              </a:ext>
            </a:extLst>
          </p:cNvPr>
          <p:cNvSpPr txBox="1"/>
          <p:nvPr/>
        </p:nvSpPr>
        <p:spPr>
          <a:xfrm>
            <a:off x="3719816" y="2976289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4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아키텍쳐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8" name="미디어윌 부동산 통합 플랫폼 구축…">
            <a:extLst>
              <a:ext uri="{FF2B5EF4-FFF2-40B4-BE49-F238E27FC236}">
                <a16:creationId xmlns:a16="http://schemas.microsoft.com/office/drawing/2014/main" id="{3E94CA30-9C41-B7E2-D555-0530FA45DBDE}"/>
              </a:ext>
            </a:extLst>
          </p:cNvPr>
          <p:cNvSpPr txBox="1"/>
          <p:nvPr/>
        </p:nvSpPr>
        <p:spPr>
          <a:xfrm>
            <a:off x="3719815" y="335361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5 .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핵심 기능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9" name="미디어윌 부동산 통합 플랫폼 구축…">
            <a:extLst>
              <a:ext uri="{FF2B5EF4-FFF2-40B4-BE49-F238E27FC236}">
                <a16:creationId xmlns:a16="http://schemas.microsoft.com/office/drawing/2014/main" id="{2BE59D1C-B5B1-51CE-11D2-09EC3098D5A4}"/>
              </a:ext>
            </a:extLst>
          </p:cNvPr>
          <p:cNvSpPr txBox="1"/>
          <p:nvPr/>
        </p:nvSpPr>
        <p:spPr>
          <a:xfrm>
            <a:off x="3716005" y="3679016"/>
            <a:ext cx="4014437" cy="435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6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테이블 설계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0" name="미디어윌 부동산 통합 플랫폼 구축…">
            <a:extLst>
              <a:ext uri="{FF2B5EF4-FFF2-40B4-BE49-F238E27FC236}">
                <a16:creationId xmlns:a16="http://schemas.microsoft.com/office/drawing/2014/main" id="{C7FEEC1A-9605-1DEB-8C98-7D285698646F}"/>
              </a:ext>
            </a:extLst>
          </p:cNvPr>
          <p:cNvSpPr txBox="1"/>
          <p:nvPr/>
        </p:nvSpPr>
        <p:spPr>
          <a:xfrm>
            <a:off x="3716006" y="407155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7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협업 전략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1" name="미디어윌 부동산 통합 플랫폼 구축…">
            <a:extLst>
              <a:ext uri="{FF2B5EF4-FFF2-40B4-BE49-F238E27FC236}">
                <a16:creationId xmlns:a16="http://schemas.microsoft.com/office/drawing/2014/main" id="{274001D1-88EC-A15D-7C9B-1616C4B0E81B}"/>
              </a:ext>
            </a:extLst>
          </p:cNvPr>
          <p:cNvSpPr txBox="1"/>
          <p:nvPr/>
        </p:nvSpPr>
        <p:spPr>
          <a:xfrm>
            <a:off x="3716005" y="440027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8.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후기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1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미디어윌 부동산 통합 플랫폼 구축…">
            <a:extLst>
              <a:ext uri="{FF2B5EF4-FFF2-40B4-BE49-F238E27FC236}">
                <a16:creationId xmlns:a16="http://schemas.microsoft.com/office/drawing/2014/main" id="{ED38D6BE-2E53-0A77-3A54-CFEA4EF13803}"/>
              </a:ext>
            </a:extLst>
          </p:cNvPr>
          <p:cNvSpPr txBox="1"/>
          <p:nvPr/>
        </p:nvSpPr>
        <p:spPr>
          <a:xfrm>
            <a:off x="3716005" y="196928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1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프로젝트 소개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6" name="미디어윌 부동산 통합 플랫폼 구축…">
            <a:extLst>
              <a:ext uri="{FF2B5EF4-FFF2-40B4-BE49-F238E27FC236}">
                <a16:creationId xmlns:a16="http://schemas.microsoft.com/office/drawing/2014/main" id="{CA3A4149-CB7B-268F-FDC3-ED29CE6346EF}"/>
              </a:ext>
            </a:extLst>
          </p:cNvPr>
          <p:cNvSpPr txBox="1"/>
          <p:nvPr/>
        </p:nvSpPr>
        <p:spPr>
          <a:xfrm>
            <a:off x="3716006" y="230495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2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개발 환경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7" name="미디어윌 부동산 통합 플랫폼 구축…">
            <a:extLst>
              <a:ext uri="{FF2B5EF4-FFF2-40B4-BE49-F238E27FC236}">
                <a16:creationId xmlns:a16="http://schemas.microsoft.com/office/drawing/2014/main" id="{EE2B565A-9259-1403-97B7-F2EF3F5DC199}"/>
              </a:ext>
            </a:extLst>
          </p:cNvPr>
          <p:cNvSpPr txBox="1"/>
          <p:nvPr/>
        </p:nvSpPr>
        <p:spPr>
          <a:xfrm>
            <a:off x="3716005" y="264062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사용자 시나리오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0" name="미디어윌 부동산 통합 플랫폼 구축…">
            <a:extLst>
              <a:ext uri="{FF2B5EF4-FFF2-40B4-BE49-F238E27FC236}">
                <a16:creationId xmlns:a16="http://schemas.microsoft.com/office/drawing/2014/main" id="{845B0E42-C619-08AB-8D09-2C947415F617}"/>
              </a:ext>
            </a:extLst>
          </p:cNvPr>
          <p:cNvSpPr txBox="1"/>
          <p:nvPr/>
        </p:nvSpPr>
        <p:spPr>
          <a:xfrm>
            <a:off x="3716005" y="2976289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4 .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프로젝트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아키텍쳐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1" name="미디어윌 부동산 통합 플랫폼 구축…">
            <a:extLst>
              <a:ext uri="{FF2B5EF4-FFF2-40B4-BE49-F238E27FC236}">
                <a16:creationId xmlns:a16="http://schemas.microsoft.com/office/drawing/2014/main" id="{E4C9DD60-264A-7C95-102E-D19D10FDD03B}"/>
              </a:ext>
            </a:extLst>
          </p:cNvPr>
          <p:cNvSpPr txBox="1"/>
          <p:nvPr/>
        </p:nvSpPr>
        <p:spPr>
          <a:xfrm>
            <a:off x="3716004" y="335361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5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핵심 기능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2" name="미디어윌 부동산 통합 플랫폼 구축…">
            <a:extLst>
              <a:ext uri="{FF2B5EF4-FFF2-40B4-BE49-F238E27FC236}">
                <a16:creationId xmlns:a16="http://schemas.microsoft.com/office/drawing/2014/main" id="{F969678A-8693-AF93-90CD-ED56415EBB0A}"/>
              </a:ext>
            </a:extLst>
          </p:cNvPr>
          <p:cNvSpPr txBox="1"/>
          <p:nvPr/>
        </p:nvSpPr>
        <p:spPr>
          <a:xfrm>
            <a:off x="3712194" y="3728933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6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테이블 설계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3" name="미디어윌 부동산 통합 플랫폼 구축…">
            <a:extLst>
              <a:ext uri="{FF2B5EF4-FFF2-40B4-BE49-F238E27FC236}">
                <a16:creationId xmlns:a16="http://schemas.microsoft.com/office/drawing/2014/main" id="{8D3A60F9-7787-7988-E53B-18454EF6FA04}"/>
              </a:ext>
            </a:extLst>
          </p:cNvPr>
          <p:cNvSpPr txBox="1"/>
          <p:nvPr/>
        </p:nvSpPr>
        <p:spPr>
          <a:xfrm>
            <a:off x="3712195" y="407155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7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협업 전략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4" name="미디어윌 부동산 통합 플랫폼 구축…">
            <a:extLst>
              <a:ext uri="{FF2B5EF4-FFF2-40B4-BE49-F238E27FC236}">
                <a16:creationId xmlns:a16="http://schemas.microsoft.com/office/drawing/2014/main" id="{746C997F-DEE3-9BCB-83F1-C7D9B946278F}"/>
              </a:ext>
            </a:extLst>
          </p:cNvPr>
          <p:cNvSpPr txBox="1"/>
          <p:nvPr/>
        </p:nvSpPr>
        <p:spPr>
          <a:xfrm>
            <a:off x="3712194" y="440027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후기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1FDF5A-78AB-6A72-868F-09EB03556170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8872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6.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테이블 설계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834D18-1216-004F-828D-50B9377B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0" y="862186"/>
            <a:ext cx="5375034" cy="10730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0E300B-FC31-6EA0-5E05-4D46FDFD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0" y="2092515"/>
            <a:ext cx="5375034" cy="11052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9CB8B7-1148-A21B-6C4A-69025E21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00" y="3355060"/>
            <a:ext cx="5375034" cy="8768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9FCBF6A-F418-6AA1-4ED0-ADDAB0D87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658" y="862186"/>
            <a:ext cx="5375034" cy="29248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91B93A-A14A-7D54-9F3D-4658F8F1C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658" y="3989368"/>
            <a:ext cx="5375034" cy="15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6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미디어윌 부동산 통합 플랫폼 구축…">
            <a:extLst>
              <a:ext uri="{FF2B5EF4-FFF2-40B4-BE49-F238E27FC236}">
                <a16:creationId xmlns:a16="http://schemas.microsoft.com/office/drawing/2014/main" id="{407063C0-CC0A-5DE3-62D5-222DFE2C9189}"/>
              </a:ext>
            </a:extLst>
          </p:cNvPr>
          <p:cNvSpPr txBox="1"/>
          <p:nvPr/>
        </p:nvSpPr>
        <p:spPr>
          <a:xfrm>
            <a:off x="3716005" y="196928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1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소개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3" name="미디어윌 부동산 통합 플랫폼 구축…">
            <a:extLst>
              <a:ext uri="{FF2B5EF4-FFF2-40B4-BE49-F238E27FC236}">
                <a16:creationId xmlns:a16="http://schemas.microsoft.com/office/drawing/2014/main" id="{6FEE5894-F906-B7D1-CD72-F23F4C57BF85}"/>
              </a:ext>
            </a:extLst>
          </p:cNvPr>
          <p:cNvSpPr txBox="1"/>
          <p:nvPr/>
        </p:nvSpPr>
        <p:spPr>
          <a:xfrm>
            <a:off x="3716006" y="230495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2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개발 환경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5" name="미디어윌 부동산 통합 플랫폼 구축…">
            <a:extLst>
              <a:ext uri="{FF2B5EF4-FFF2-40B4-BE49-F238E27FC236}">
                <a16:creationId xmlns:a16="http://schemas.microsoft.com/office/drawing/2014/main" id="{A88DCA1E-7FE7-59DF-65A5-F6AD3BF16C09}"/>
              </a:ext>
            </a:extLst>
          </p:cNvPr>
          <p:cNvSpPr txBox="1"/>
          <p:nvPr/>
        </p:nvSpPr>
        <p:spPr>
          <a:xfrm>
            <a:off x="3716005" y="264062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사용자 시나리오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7" name="미디어윌 부동산 통합 플랫폼 구축…">
            <a:extLst>
              <a:ext uri="{FF2B5EF4-FFF2-40B4-BE49-F238E27FC236}">
                <a16:creationId xmlns:a16="http://schemas.microsoft.com/office/drawing/2014/main" id="{0A15A778-4A42-EAF8-2EA6-55B81F3DCDE9}"/>
              </a:ext>
            </a:extLst>
          </p:cNvPr>
          <p:cNvSpPr txBox="1"/>
          <p:nvPr/>
        </p:nvSpPr>
        <p:spPr>
          <a:xfrm>
            <a:off x="3716005" y="2976289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4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아키텍쳐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8" name="미디어윌 부동산 통합 플랫폼 구축…">
            <a:extLst>
              <a:ext uri="{FF2B5EF4-FFF2-40B4-BE49-F238E27FC236}">
                <a16:creationId xmlns:a16="http://schemas.microsoft.com/office/drawing/2014/main" id="{3E94CA30-9C41-B7E2-D555-0530FA45DBDE}"/>
              </a:ext>
            </a:extLst>
          </p:cNvPr>
          <p:cNvSpPr txBox="1"/>
          <p:nvPr/>
        </p:nvSpPr>
        <p:spPr>
          <a:xfrm>
            <a:off x="3716004" y="335361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5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핵심 기능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9" name="미디어윌 부동산 통합 플랫폼 구축…">
            <a:extLst>
              <a:ext uri="{FF2B5EF4-FFF2-40B4-BE49-F238E27FC236}">
                <a16:creationId xmlns:a16="http://schemas.microsoft.com/office/drawing/2014/main" id="{2BE59D1C-B5B1-51CE-11D2-09EC3098D5A4}"/>
              </a:ext>
            </a:extLst>
          </p:cNvPr>
          <p:cNvSpPr txBox="1"/>
          <p:nvPr/>
        </p:nvSpPr>
        <p:spPr>
          <a:xfrm>
            <a:off x="3712194" y="3728933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테이블 설계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0" name="미디어윌 부동산 통합 플랫폼 구축…">
            <a:extLst>
              <a:ext uri="{FF2B5EF4-FFF2-40B4-BE49-F238E27FC236}">
                <a16:creationId xmlns:a16="http://schemas.microsoft.com/office/drawing/2014/main" id="{C7FEEC1A-9605-1DEB-8C98-7D285698646F}"/>
              </a:ext>
            </a:extLst>
          </p:cNvPr>
          <p:cNvSpPr txBox="1"/>
          <p:nvPr/>
        </p:nvSpPr>
        <p:spPr>
          <a:xfrm>
            <a:off x="3712195" y="4021635"/>
            <a:ext cx="4014437" cy="435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7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협업 전략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1" name="미디어윌 부동산 통합 플랫폼 구축…">
            <a:extLst>
              <a:ext uri="{FF2B5EF4-FFF2-40B4-BE49-F238E27FC236}">
                <a16:creationId xmlns:a16="http://schemas.microsoft.com/office/drawing/2014/main" id="{274001D1-88EC-A15D-7C9B-1616C4B0E81B}"/>
              </a:ext>
            </a:extLst>
          </p:cNvPr>
          <p:cNvSpPr txBox="1"/>
          <p:nvPr/>
        </p:nvSpPr>
        <p:spPr>
          <a:xfrm>
            <a:off x="3712194" y="440027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8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후기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5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7.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협업 전략</a:t>
            </a: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8955C531-A6A3-B62B-B514-50018AEC88EB}"/>
              </a:ext>
            </a:extLst>
          </p:cNvPr>
          <p:cNvSpPr txBox="1">
            <a:spLocks/>
          </p:cNvSpPr>
          <p:nvPr/>
        </p:nvSpPr>
        <p:spPr>
          <a:xfrm>
            <a:off x="491170" y="816338"/>
            <a:ext cx="6537592" cy="26126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Github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깃허브의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브랜치를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이용한 협업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깃허브의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프로젝트 탭을 이용해 일정 관리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BBDDD7-D206-B5D9-BC9E-EDCD6BFD6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85" y="725085"/>
            <a:ext cx="5604830" cy="2083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6BCC33-C7B8-D31E-1587-D74014C55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585" y="3136392"/>
            <a:ext cx="5687219" cy="33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미디어윌 부동산 통합 플랫폼 구축…">
            <a:extLst>
              <a:ext uri="{FF2B5EF4-FFF2-40B4-BE49-F238E27FC236}">
                <a16:creationId xmlns:a16="http://schemas.microsoft.com/office/drawing/2014/main" id="{407063C0-CC0A-5DE3-62D5-222DFE2C9189}"/>
              </a:ext>
            </a:extLst>
          </p:cNvPr>
          <p:cNvSpPr txBox="1"/>
          <p:nvPr/>
        </p:nvSpPr>
        <p:spPr>
          <a:xfrm>
            <a:off x="3716005" y="196928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1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소개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3" name="미디어윌 부동산 통합 플랫폼 구축…">
            <a:extLst>
              <a:ext uri="{FF2B5EF4-FFF2-40B4-BE49-F238E27FC236}">
                <a16:creationId xmlns:a16="http://schemas.microsoft.com/office/drawing/2014/main" id="{6FEE5894-F906-B7D1-CD72-F23F4C57BF85}"/>
              </a:ext>
            </a:extLst>
          </p:cNvPr>
          <p:cNvSpPr txBox="1"/>
          <p:nvPr/>
        </p:nvSpPr>
        <p:spPr>
          <a:xfrm>
            <a:off x="3716006" y="230495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2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개발 환경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5" name="미디어윌 부동산 통합 플랫폼 구축…">
            <a:extLst>
              <a:ext uri="{FF2B5EF4-FFF2-40B4-BE49-F238E27FC236}">
                <a16:creationId xmlns:a16="http://schemas.microsoft.com/office/drawing/2014/main" id="{A88DCA1E-7FE7-59DF-65A5-F6AD3BF16C09}"/>
              </a:ext>
            </a:extLst>
          </p:cNvPr>
          <p:cNvSpPr txBox="1"/>
          <p:nvPr/>
        </p:nvSpPr>
        <p:spPr>
          <a:xfrm>
            <a:off x="3716005" y="264062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사용자 시나리오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7" name="미디어윌 부동산 통합 플랫폼 구축…">
            <a:extLst>
              <a:ext uri="{FF2B5EF4-FFF2-40B4-BE49-F238E27FC236}">
                <a16:creationId xmlns:a16="http://schemas.microsoft.com/office/drawing/2014/main" id="{0A15A778-4A42-EAF8-2EA6-55B81F3DCDE9}"/>
              </a:ext>
            </a:extLst>
          </p:cNvPr>
          <p:cNvSpPr txBox="1"/>
          <p:nvPr/>
        </p:nvSpPr>
        <p:spPr>
          <a:xfrm>
            <a:off x="3719816" y="2976289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4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아키텍쳐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8" name="미디어윌 부동산 통합 플랫폼 구축…">
            <a:extLst>
              <a:ext uri="{FF2B5EF4-FFF2-40B4-BE49-F238E27FC236}">
                <a16:creationId xmlns:a16="http://schemas.microsoft.com/office/drawing/2014/main" id="{3E94CA30-9C41-B7E2-D555-0530FA45DBDE}"/>
              </a:ext>
            </a:extLst>
          </p:cNvPr>
          <p:cNvSpPr txBox="1"/>
          <p:nvPr/>
        </p:nvSpPr>
        <p:spPr>
          <a:xfrm>
            <a:off x="3719815" y="335361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5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핵심 기능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9" name="미디어윌 부동산 통합 플랫폼 구축…">
            <a:extLst>
              <a:ext uri="{FF2B5EF4-FFF2-40B4-BE49-F238E27FC236}">
                <a16:creationId xmlns:a16="http://schemas.microsoft.com/office/drawing/2014/main" id="{2BE59D1C-B5B1-51CE-11D2-09EC3098D5A4}"/>
              </a:ext>
            </a:extLst>
          </p:cNvPr>
          <p:cNvSpPr txBox="1"/>
          <p:nvPr/>
        </p:nvSpPr>
        <p:spPr>
          <a:xfrm>
            <a:off x="3716005" y="3728933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테이블 설계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0" name="미디어윌 부동산 통합 플랫폼 구축…">
            <a:extLst>
              <a:ext uri="{FF2B5EF4-FFF2-40B4-BE49-F238E27FC236}">
                <a16:creationId xmlns:a16="http://schemas.microsoft.com/office/drawing/2014/main" id="{C7FEEC1A-9605-1DEB-8C98-7D285698646F}"/>
              </a:ext>
            </a:extLst>
          </p:cNvPr>
          <p:cNvSpPr txBox="1"/>
          <p:nvPr/>
        </p:nvSpPr>
        <p:spPr>
          <a:xfrm>
            <a:off x="3716006" y="407155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7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협업 전략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1" name="미디어윌 부동산 통합 플랫폼 구축…">
            <a:extLst>
              <a:ext uri="{FF2B5EF4-FFF2-40B4-BE49-F238E27FC236}">
                <a16:creationId xmlns:a16="http://schemas.microsoft.com/office/drawing/2014/main" id="{274001D1-88EC-A15D-7C9B-1616C4B0E81B}"/>
              </a:ext>
            </a:extLst>
          </p:cNvPr>
          <p:cNvSpPr txBox="1"/>
          <p:nvPr/>
        </p:nvSpPr>
        <p:spPr>
          <a:xfrm>
            <a:off x="3716005" y="4350354"/>
            <a:ext cx="4014437" cy="435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후기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04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후기</a:t>
            </a: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3DDAD844-6419-9760-A6E9-5F831BFA43A6}"/>
              </a:ext>
            </a:extLst>
          </p:cNvPr>
          <p:cNvSpPr txBox="1">
            <a:spLocks/>
          </p:cNvSpPr>
          <p:nvPr/>
        </p:nvSpPr>
        <p:spPr>
          <a:xfrm>
            <a:off x="1559503" y="1880129"/>
            <a:ext cx="2669628" cy="36437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처음 맡는 프로젝트이고 처음 맡는 팀장이라 많이 헤매고 팀원들을 주도적으로 이끌지 못해서 프로젝트가 많이 늦어졌습니다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그래도 프로그래밍을 하며 문제를 하나씩 해결할 때의 성취감과 프로젝트를 끝내고 난 후 제 향상된 능력에 대한 기대감으로 프로젝트를 버텼던 것 같습니다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첫 프로젝트가 끝나서 후련하기도 하고 완성도에 대한 아쉬움도 남지만 다음에 맡을 프로젝트에서는 더 나은 모습을 보여드리고 싶습니다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.</a:t>
            </a:r>
          </a:p>
        </p:txBody>
      </p:sp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4D1100E4-D376-1A73-63DC-CCA8C023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2829" y="5523893"/>
            <a:ext cx="914400" cy="929709"/>
          </a:xfrm>
          <a:prstGeom prst="rect">
            <a:avLst/>
          </a:prstGeom>
        </p:spPr>
      </p:pic>
      <p:sp>
        <p:nvSpPr>
          <p:cNvPr id="13" name="Google Shape;77;p16">
            <a:extLst>
              <a:ext uri="{FF2B5EF4-FFF2-40B4-BE49-F238E27FC236}">
                <a16:creationId xmlns:a16="http://schemas.microsoft.com/office/drawing/2014/main" id="{EB31FC78-CD5E-AAF7-B3F6-FC80B037ED03}"/>
              </a:ext>
            </a:extLst>
          </p:cNvPr>
          <p:cNvSpPr txBox="1">
            <a:spLocks/>
          </p:cNvSpPr>
          <p:nvPr/>
        </p:nvSpPr>
        <p:spPr>
          <a:xfrm>
            <a:off x="4599778" y="1880129"/>
            <a:ext cx="2669628" cy="36437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작업을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할때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지시를 받아서 시켰던 군생활과 다르게 처음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부터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큰틀을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그리고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역활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분담을 하는 과정이 어렵긴 했습니다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무엇을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해야할지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무엇을 부탁할지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어느부분에서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막힐때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어떤걸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말해야할지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프로젝트 끝나가기 전까지 많이 힘들었지만 조금은 익숙해지는 과정이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었습니다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무엇보다 국비 교육을 시작하고 거의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두달만에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코딩에 대해서 반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사람들이랑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대화할 수 있어서 좋았습니다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미니프로젝트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시작할때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기초가 아주아주 부족하고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두달동안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침흘리면서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수업들었던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내용들이 중구난방 머리속에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흩어져있었는데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Gothic"/>
              <a:sym typeface="Nanum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아직 코드는 제대로 치지 못하지만 돌아가는 흐름을 알게 되어서 만족스럽습니다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.</a:t>
            </a:r>
          </a:p>
        </p:txBody>
      </p:sp>
      <p:pic>
        <p:nvPicPr>
          <p:cNvPr id="14" name="그래픽 13" descr="사용자 단색으로 채워진">
            <a:extLst>
              <a:ext uri="{FF2B5EF4-FFF2-40B4-BE49-F238E27FC236}">
                <a16:creationId xmlns:a16="http://schemas.microsoft.com/office/drawing/2014/main" id="{0F4A0F2A-957D-317F-0622-705747B20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3104" y="5523893"/>
            <a:ext cx="914400" cy="929709"/>
          </a:xfrm>
          <a:prstGeom prst="rect">
            <a:avLst/>
          </a:prstGeom>
        </p:spPr>
      </p:pic>
      <p:sp>
        <p:nvSpPr>
          <p:cNvPr id="16" name="Google Shape;77;p16">
            <a:extLst>
              <a:ext uri="{FF2B5EF4-FFF2-40B4-BE49-F238E27FC236}">
                <a16:creationId xmlns:a16="http://schemas.microsoft.com/office/drawing/2014/main" id="{1131B276-E739-B57F-A883-7462CF8869D6}"/>
              </a:ext>
            </a:extLst>
          </p:cNvPr>
          <p:cNvSpPr txBox="1">
            <a:spLocks/>
          </p:cNvSpPr>
          <p:nvPr/>
        </p:nvSpPr>
        <p:spPr>
          <a:xfrm>
            <a:off x="7635765" y="1848956"/>
            <a:ext cx="2669628" cy="36749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프로젝트를 진행하면서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백엔드와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프론트엔드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간 데이터 흐름을 이해하게 되었고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,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이를 통해 전체 동작 과정을 파악하는 능력이 향상되었다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.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프론트엔드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 영역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,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일관성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,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진행 상황 기록 등이 미흡했는데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,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이를 개선할 필요가 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"/>
                <a:sym typeface="Nanum Gothic"/>
              </a:rPr>
              <a:t>.</a:t>
            </a:r>
          </a:p>
        </p:txBody>
      </p:sp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0CCD78C8-A9CD-0194-2D70-A25E866EE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3379" y="5523892"/>
            <a:ext cx="914400" cy="9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6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미디어윌 부동산 통합 플랫폼 구축…">
            <a:extLst>
              <a:ext uri="{FF2B5EF4-FFF2-40B4-BE49-F238E27FC236}">
                <a16:creationId xmlns:a16="http://schemas.microsoft.com/office/drawing/2014/main" id="{ED38D6BE-2E53-0A77-3A54-CFEA4EF13803}"/>
              </a:ext>
            </a:extLst>
          </p:cNvPr>
          <p:cNvSpPr txBox="1"/>
          <p:nvPr/>
        </p:nvSpPr>
        <p:spPr>
          <a:xfrm>
            <a:off x="4088781" y="2663936"/>
            <a:ext cx="4014437" cy="578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나눔고딕 ExtraBold" panose="020D0904000000000000" pitchFamily="50" charset="-127"/>
                <a:cs typeface="Lato" panose="020F0502020204030203" pitchFamily="34" charset="0"/>
              </a:rPr>
              <a:t>감사합니다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  <a:ea typeface="나눔고딕 ExtraBold" panose="020D0904000000000000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4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미디어윌 부동산 통합 플랫폼 구축…">
            <a:extLst>
              <a:ext uri="{FF2B5EF4-FFF2-40B4-BE49-F238E27FC236}">
                <a16:creationId xmlns:a16="http://schemas.microsoft.com/office/drawing/2014/main" id="{D4151F6A-FC53-84AE-D4C8-BDD96ABE00E7}"/>
              </a:ext>
            </a:extLst>
          </p:cNvPr>
          <p:cNvSpPr txBox="1"/>
          <p:nvPr/>
        </p:nvSpPr>
        <p:spPr>
          <a:xfrm>
            <a:off x="3716005" y="1919363"/>
            <a:ext cx="4014437" cy="435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프로젝트 소개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5" name="미디어윌 부동산 통합 플랫폼 구축…">
            <a:extLst>
              <a:ext uri="{FF2B5EF4-FFF2-40B4-BE49-F238E27FC236}">
                <a16:creationId xmlns:a16="http://schemas.microsoft.com/office/drawing/2014/main" id="{1CF2D980-00AB-67C5-E22D-F82246E12B26}"/>
              </a:ext>
            </a:extLst>
          </p:cNvPr>
          <p:cNvSpPr txBox="1"/>
          <p:nvPr/>
        </p:nvSpPr>
        <p:spPr>
          <a:xfrm>
            <a:off x="3716006" y="230495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2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개발 환경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8" name="미디어윌 부동산 통합 플랫폼 구축…">
            <a:extLst>
              <a:ext uri="{FF2B5EF4-FFF2-40B4-BE49-F238E27FC236}">
                <a16:creationId xmlns:a16="http://schemas.microsoft.com/office/drawing/2014/main" id="{BB38250F-B903-589F-53E9-42FC6EDDB063}"/>
              </a:ext>
            </a:extLst>
          </p:cNvPr>
          <p:cNvSpPr txBox="1"/>
          <p:nvPr/>
        </p:nvSpPr>
        <p:spPr>
          <a:xfrm>
            <a:off x="3716005" y="264062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사용자 시나리오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6" name="미디어윌 부동산 통합 플랫폼 구축…">
            <a:extLst>
              <a:ext uri="{FF2B5EF4-FFF2-40B4-BE49-F238E27FC236}">
                <a16:creationId xmlns:a16="http://schemas.microsoft.com/office/drawing/2014/main" id="{4F208A55-0803-EC9A-70C1-E02ACD3A5834}"/>
              </a:ext>
            </a:extLst>
          </p:cNvPr>
          <p:cNvSpPr txBox="1"/>
          <p:nvPr/>
        </p:nvSpPr>
        <p:spPr>
          <a:xfrm>
            <a:off x="3716005" y="3026208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4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아키텍쳐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8" name="미디어윌 부동산 통합 플랫폼 구축…">
            <a:extLst>
              <a:ext uri="{FF2B5EF4-FFF2-40B4-BE49-F238E27FC236}">
                <a16:creationId xmlns:a16="http://schemas.microsoft.com/office/drawing/2014/main" id="{87093288-82B2-1BDD-8D13-E4C8756E1E4E}"/>
              </a:ext>
            </a:extLst>
          </p:cNvPr>
          <p:cNvSpPr txBox="1"/>
          <p:nvPr/>
        </p:nvSpPr>
        <p:spPr>
          <a:xfrm>
            <a:off x="3716004" y="340353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5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핵심 기능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9" name="미디어윌 부동산 통합 플랫폼 구축…">
            <a:extLst>
              <a:ext uri="{FF2B5EF4-FFF2-40B4-BE49-F238E27FC236}">
                <a16:creationId xmlns:a16="http://schemas.microsoft.com/office/drawing/2014/main" id="{A931AF02-3194-D0D5-42E7-498CA3068B7E}"/>
              </a:ext>
            </a:extLst>
          </p:cNvPr>
          <p:cNvSpPr txBox="1"/>
          <p:nvPr/>
        </p:nvSpPr>
        <p:spPr>
          <a:xfrm>
            <a:off x="3712194" y="377885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테이블 설계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20" name="미디어윌 부동산 통합 플랫폼 구축…">
            <a:extLst>
              <a:ext uri="{FF2B5EF4-FFF2-40B4-BE49-F238E27FC236}">
                <a16:creationId xmlns:a16="http://schemas.microsoft.com/office/drawing/2014/main" id="{DBDB68ED-EF0D-0C57-39BF-DC9EEA427BA9}"/>
              </a:ext>
            </a:extLst>
          </p:cNvPr>
          <p:cNvSpPr txBox="1"/>
          <p:nvPr/>
        </p:nvSpPr>
        <p:spPr>
          <a:xfrm>
            <a:off x="3712195" y="412147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7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협업 전략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21" name="미디어윌 부동산 통합 플랫폼 구축…">
            <a:extLst>
              <a:ext uri="{FF2B5EF4-FFF2-40B4-BE49-F238E27FC236}">
                <a16:creationId xmlns:a16="http://schemas.microsoft.com/office/drawing/2014/main" id="{3C61E0BF-C2CC-AA99-36C6-9E879EB45BA1}"/>
              </a:ext>
            </a:extLst>
          </p:cNvPr>
          <p:cNvSpPr txBox="1"/>
          <p:nvPr/>
        </p:nvSpPr>
        <p:spPr>
          <a:xfrm>
            <a:off x="3712194" y="445019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8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후기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7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프로젝트 소개</a:t>
            </a:r>
          </a:p>
        </p:txBody>
      </p:sp>
      <p:sp>
        <p:nvSpPr>
          <p:cNvPr id="4" name="미디어윌 부동산 통합 플랫폼 구축…">
            <a:extLst>
              <a:ext uri="{FF2B5EF4-FFF2-40B4-BE49-F238E27FC236}">
                <a16:creationId xmlns:a16="http://schemas.microsoft.com/office/drawing/2014/main" id="{D61CF597-B321-DC8B-6113-604132A00A22}"/>
              </a:ext>
            </a:extLst>
          </p:cNvPr>
          <p:cNvSpPr txBox="1"/>
          <p:nvPr/>
        </p:nvSpPr>
        <p:spPr>
          <a:xfrm>
            <a:off x="3884922" y="2716433"/>
            <a:ext cx="4422156" cy="71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ea typeface="나눔고딕 ExtraBold" panose="020D0904000000000000" pitchFamily="50" charset="-127"/>
                <a:cs typeface="Lato" panose="020F0502020204030203" pitchFamily="34" charset="0"/>
              </a:rPr>
              <a:t>휴먼 클라우드 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4B519-7A3B-0358-793E-C5A434AFF24D}"/>
              </a:ext>
            </a:extLst>
          </p:cNvPr>
          <p:cNvSpPr txBox="1"/>
          <p:nvPr/>
        </p:nvSpPr>
        <p:spPr>
          <a:xfrm>
            <a:off x="4783197" y="3712464"/>
            <a:ext cx="262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구직자와 기업의 </a:t>
            </a:r>
            <a:r>
              <a:rPr lang="ko-KR" altLang="en-US" dirty="0" err="1"/>
              <a:t>커넥트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63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프로젝트 소개</a:t>
            </a: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EBEBF02F-43BD-A4F0-2EED-FA8A8EFD2C41}"/>
              </a:ext>
            </a:extLst>
          </p:cNvPr>
          <p:cNvSpPr txBox="1">
            <a:spLocks/>
          </p:cNvSpPr>
          <p:nvPr/>
        </p:nvSpPr>
        <p:spPr>
          <a:xfrm>
            <a:off x="491169" y="816338"/>
            <a:ext cx="8179105" cy="7878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1.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화면설계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489E8-98C1-671A-9CF1-A629487A9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9" y="1210275"/>
            <a:ext cx="5102828" cy="39776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9B1773-E34D-CE2D-93FC-4AD4209A9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9" y="3672642"/>
            <a:ext cx="5633331" cy="26078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A0D17F-E007-1B4B-4E9A-87A1D055B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122" y="1799862"/>
            <a:ext cx="5020303" cy="30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6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프로젝트 소개</a:t>
            </a:r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EBEBF02F-43BD-A4F0-2EED-FA8A8EFD2C41}"/>
              </a:ext>
            </a:extLst>
          </p:cNvPr>
          <p:cNvSpPr txBox="1">
            <a:spLocks/>
          </p:cNvSpPr>
          <p:nvPr/>
        </p:nvSpPr>
        <p:spPr>
          <a:xfrm>
            <a:off x="491170" y="816338"/>
            <a:ext cx="5003251" cy="57809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2.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프로젝트 목표</a:t>
            </a: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회원가입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로그인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회원정보 수정 기능 구현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기업회원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일반회원 로그인 시 별도의 페이지 기능 구현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기업회원 채용공고 등록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삭제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수정 기능 구현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기업회원 채용공고 현황 확인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일반회원 이력서 등록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삭제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수정 기능 구현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일반회원 채용공고에 지원하기 기능 구현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채용공고 지원 시 채용공고 내에서 지원완료 확인하기 기능 구현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일반회원 지원현황 내 합격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불합격 여부 확인 기능 구현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일반회원 관심공고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(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북마크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)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-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메인 채용공고 리스트 내 지역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,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NanumGothic"/>
                <a:sym typeface="Nanum Gothic"/>
              </a:rPr>
              <a:t> 스킬로 필터링 기능 구현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Nanum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4116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미디어윌 부동산 통합 플랫폼 구축…">
            <a:extLst>
              <a:ext uri="{FF2B5EF4-FFF2-40B4-BE49-F238E27FC236}">
                <a16:creationId xmlns:a16="http://schemas.microsoft.com/office/drawing/2014/main" id="{407063C0-CC0A-5DE3-62D5-222DFE2C9189}"/>
              </a:ext>
            </a:extLst>
          </p:cNvPr>
          <p:cNvSpPr txBox="1"/>
          <p:nvPr/>
        </p:nvSpPr>
        <p:spPr>
          <a:xfrm>
            <a:off x="3716005" y="196928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1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소개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3" name="미디어윌 부동산 통합 플랫폼 구축…">
            <a:extLst>
              <a:ext uri="{FF2B5EF4-FFF2-40B4-BE49-F238E27FC236}">
                <a16:creationId xmlns:a16="http://schemas.microsoft.com/office/drawing/2014/main" id="{6FEE5894-F906-B7D1-CD72-F23F4C57BF85}"/>
              </a:ext>
            </a:extLst>
          </p:cNvPr>
          <p:cNvSpPr txBox="1"/>
          <p:nvPr/>
        </p:nvSpPr>
        <p:spPr>
          <a:xfrm>
            <a:off x="3716006" y="2255034"/>
            <a:ext cx="4014437" cy="435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2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개발 환경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5" name="미디어윌 부동산 통합 플랫폼 구축…">
            <a:extLst>
              <a:ext uri="{FF2B5EF4-FFF2-40B4-BE49-F238E27FC236}">
                <a16:creationId xmlns:a16="http://schemas.microsoft.com/office/drawing/2014/main" id="{A88DCA1E-7FE7-59DF-65A5-F6AD3BF16C09}"/>
              </a:ext>
            </a:extLst>
          </p:cNvPr>
          <p:cNvSpPr txBox="1"/>
          <p:nvPr/>
        </p:nvSpPr>
        <p:spPr>
          <a:xfrm>
            <a:off x="3716005" y="264062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사용자 시나리오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7" name="미디어윌 부동산 통합 플랫폼 구축…">
            <a:extLst>
              <a:ext uri="{FF2B5EF4-FFF2-40B4-BE49-F238E27FC236}">
                <a16:creationId xmlns:a16="http://schemas.microsoft.com/office/drawing/2014/main" id="{0A15A778-4A42-EAF8-2EA6-55B81F3DCDE9}"/>
              </a:ext>
            </a:extLst>
          </p:cNvPr>
          <p:cNvSpPr txBox="1"/>
          <p:nvPr/>
        </p:nvSpPr>
        <p:spPr>
          <a:xfrm>
            <a:off x="3716005" y="2976289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4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아키텍쳐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8" name="미디어윌 부동산 통합 플랫폼 구축…">
            <a:extLst>
              <a:ext uri="{FF2B5EF4-FFF2-40B4-BE49-F238E27FC236}">
                <a16:creationId xmlns:a16="http://schemas.microsoft.com/office/drawing/2014/main" id="{3E94CA30-9C41-B7E2-D555-0530FA45DBDE}"/>
              </a:ext>
            </a:extLst>
          </p:cNvPr>
          <p:cNvSpPr txBox="1"/>
          <p:nvPr/>
        </p:nvSpPr>
        <p:spPr>
          <a:xfrm>
            <a:off x="3716004" y="335361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5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핵심 기능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9" name="미디어윌 부동산 통합 플랫폼 구축…">
            <a:extLst>
              <a:ext uri="{FF2B5EF4-FFF2-40B4-BE49-F238E27FC236}">
                <a16:creationId xmlns:a16="http://schemas.microsoft.com/office/drawing/2014/main" id="{2BE59D1C-B5B1-51CE-11D2-09EC3098D5A4}"/>
              </a:ext>
            </a:extLst>
          </p:cNvPr>
          <p:cNvSpPr txBox="1"/>
          <p:nvPr/>
        </p:nvSpPr>
        <p:spPr>
          <a:xfrm>
            <a:off x="3712194" y="3728933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테이블 설계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0" name="미디어윌 부동산 통합 플랫폼 구축…">
            <a:extLst>
              <a:ext uri="{FF2B5EF4-FFF2-40B4-BE49-F238E27FC236}">
                <a16:creationId xmlns:a16="http://schemas.microsoft.com/office/drawing/2014/main" id="{C7FEEC1A-9605-1DEB-8C98-7D285698646F}"/>
              </a:ext>
            </a:extLst>
          </p:cNvPr>
          <p:cNvSpPr txBox="1"/>
          <p:nvPr/>
        </p:nvSpPr>
        <p:spPr>
          <a:xfrm>
            <a:off x="3712195" y="407155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7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협업 전략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1" name="미디어윌 부동산 통합 플랫폼 구축…">
            <a:extLst>
              <a:ext uri="{FF2B5EF4-FFF2-40B4-BE49-F238E27FC236}">
                <a16:creationId xmlns:a16="http://schemas.microsoft.com/office/drawing/2014/main" id="{274001D1-88EC-A15D-7C9B-1616C4B0E81B}"/>
              </a:ext>
            </a:extLst>
          </p:cNvPr>
          <p:cNvSpPr txBox="1"/>
          <p:nvPr/>
        </p:nvSpPr>
        <p:spPr>
          <a:xfrm>
            <a:off x="3712194" y="440027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8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후기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0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9820F3-7938-4A96-16A7-8896235AE583}"/>
              </a:ext>
            </a:extLst>
          </p:cNvPr>
          <p:cNvSpPr/>
          <p:nvPr/>
        </p:nvSpPr>
        <p:spPr>
          <a:xfrm>
            <a:off x="336000" y="260688"/>
            <a:ext cx="115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180000" bIns="36000"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개발 환경</a:t>
            </a:r>
          </a:p>
        </p:txBody>
      </p:sp>
      <p:pic>
        <p:nvPicPr>
          <p:cNvPr id="6" name="Google Shape;80;p17">
            <a:extLst>
              <a:ext uri="{FF2B5EF4-FFF2-40B4-BE49-F238E27FC236}">
                <a16:creationId xmlns:a16="http://schemas.microsoft.com/office/drawing/2014/main" id="{D846C6F2-6AD2-0F50-AB62-F65AA4D98C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183" y="1451858"/>
            <a:ext cx="1016217" cy="172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4;p17">
            <a:extLst>
              <a:ext uri="{FF2B5EF4-FFF2-40B4-BE49-F238E27FC236}">
                <a16:creationId xmlns:a16="http://schemas.microsoft.com/office/drawing/2014/main" id="{42D9C7DA-B647-DE0D-280A-6E873B4693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050" y="3514263"/>
            <a:ext cx="2974482" cy="189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79;p17">
            <a:extLst>
              <a:ext uri="{FF2B5EF4-FFF2-40B4-BE49-F238E27FC236}">
                <a16:creationId xmlns:a16="http://schemas.microsoft.com/office/drawing/2014/main" id="{076C34FD-8C1B-528B-C667-3D2E4F99D1B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2505" y="1788291"/>
            <a:ext cx="2216575" cy="1428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CD5D0F-EEC8-F099-9D04-788B21116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922" y="109564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미디어윌 부동산 통합 플랫폼 구축…">
            <a:extLst>
              <a:ext uri="{FF2B5EF4-FFF2-40B4-BE49-F238E27FC236}">
                <a16:creationId xmlns:a16="http://schemas.microsoft.com/office/drawing/2014/main" id="{407063C0-CC0A-5DE3-62D5-222DFE2C9189}"/>
              </a:ext>
            </a:extLst>
          </p:cNvPr>
          <p:cNvSpPr txBox="1"/>
          <p:nvPr/>
        </p:nvSpPr>
        <p:spPr>
          <a:xfrm>
            <a:off x="3716005" y="1969282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1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소개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3" name="미디어윌 부동산 통합 플랫폼 구축…">
            <a:extLst>
              <a:ext uri="{FF2B5EF4-FFF2-40B4-BE49-F238E27FC236}">
                <a16:creationId xmlns:a16="http://schemas.microsoft.com/office/drawing/2014/main" id="{6FEE5894-F906-B7D1-CD72-F23F4C57BF85}"/>
              </a:ext>
            </a:extLst>
          </p:cNvPr>
          <p:cNvSpPr txBox="1"/>
          <p:nvPr/>
        </p:nvSpPr>
        <p:spPr>
          <a:xfrm>
            <a:off x="3716006" y="230495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2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개발 환경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5" name="미디어윌 부동산 통합 플랫폼 구축…">
            <a:extLst>
              <a:ext uri="{FF2B5EF4-FFF2-40B4-BE49-F238E27FC236}">
                <a16:creationId xmlns:a16="http://schemas.microsoft.com/office/drawing/2014/main" id="{A88DCA1E-7FE7-59DF-65A5-F6AD3BF16C09}"/>
              </a:ext>
            </a:extLst>
          </p:cNvPr>
          <p:cNvSpPr txBox="1"/>
          <p:nvPr/>
        </p:nvSpPr>
        <p:spPr>
          <a:xfrm>
            <a:off x="3716005" y="2590703"/>
            <a:ext cx="4014437" cy="435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3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Lato" panose="020F0502020204030203" pitchFamily="34" charset="0"/>
              </a:rPr>
              <a:t> 사용자 시나리오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7" name="미디어윌 부동산 통합 플랫폼 구축…">
            <a:extLst>
              <a:ext uri="{FF2B5EF4-FFF2-40B4-BE49-F238E27FC236}">
                <a16:creationId xmlns:a16="http://schemas.microsoft.com/office/drawing/2014/main" id="{0A15A778-4A42-EAF8-2EA6-55B81F3DCDE9}"/>
              </a:ext>
            </a:extLst>
          </p:cNvPr>
          <p:cNvSpPr txBox="1"/>
          <p:nvPr/>
        </p:nvSpPr>
        <p:spPr>
          <a:xfrm>
            <a:off x="3716005" y="3026207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4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프로젝트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아키텍쳐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8" name="미디어윌 부동산 통합 플랫폼 구축…">
            <a:extLst>
              <a:ext uri="{FF2B5EF4-FFF2-40B4-BE49-F238E27FC236}">
                <a16:creationId xmlns:a16="http://schemas.microsoft.com/office/drawing/2014/main" id="{3E94CA30-9C41-B7E2-D555-0530FA45DBDE}"/>
              </a:ext>
            </a:extLst>
          </p:cNvPr>
          <p:cNvSpPr txBox="1"/>
          <p:nvPr/>
        </p:nvSpPr>
        <p:spPr>
          <a:xfrm>
            <a:off x="3716004" y="340353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5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핵심 기능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9" name="미디어윌 부동산 통합 플랫폼 구축…">
            <a:extLst>
              <a:ext uri="{FF2B5EF4-FFF2-40B4-BE49-F238E27FC236}">
                <a16:creationId xmlns:a16="http://schemas.microsoft.com/office/drawing/2014/main" id="{2BE59D1C-B5B1-51CE-11D2-09EC3098D5A4}"/>
              </a:ext>
            </a:extLst>
          </p:cNvPr>
          <p:cNvSpPr txBox="1"/>
          <p:nvPr/>
        </p:nvSpPr>
        <p:spPr>
          <a:xfrm>
            <a:off x="3712194" y="3778851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테이블 설계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0" name="미디어윌 부동산 통합 플랫폼 구축…">
            <a:extLst>
              <a:ext uri="{FF2B5EF4-FFF2-40B4-BE49-F238E27FC236}">
                <a16:creationId xmlns:a16="http://schemas.microsoft.com/office/drawing/2014/main" id="{C7FEEC1A-9605-1DEB-8C98-7D285698646F}"/>
              </a:ext>
            </a:extLst>
          </p:cNvPr>
          <p:cNvSpPr txBox="1"/>
          <p:nvPr/>
        </p:nvSpPr>
        <p:spPr>
          <a:xfrm>
            <a:off x="3712195" y="4121470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7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협업 전략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  <p:sp>
        <p:nvSpPr>
          <p:cNvPr id="11" name="미디어윌 부동산 통합 플랫폼 구축…">
            <a:extLst>
              <a:ext uri="{FF2B5EF4-FFF2-40B4-BE49-F238E27FC236}">
                <a16:creationId xmlns:a16="http://schemas.microsoft.com/office/drawing/2014/main" id="{274001D1-88EC-A15D-7C9B-1616C4B0E81B}"/>
              </a:ext>
            </a:extLst>
          </p:cNvPr>
          <p:cNvSpPr txBox="1"/>
          <p:nvPr/>
        </p:nvSpPr>
        <p:spPr>
          <a:xfrm>
            <a:off x="3712194" y="4450189"/>
            <a:ext cx="4014437" cy="33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 b="1" spc="-252">
                <a:solidFill>
                  <a:srgbClr val="0C1620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8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.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n-ea"/>
                <a:cs typeface="Lato" panose="020F0502020204030203" pitchFamily="34" charset="0"/>
              </a:rPr>
              <a:t> 후기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n-ea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1109</Words>
  <Application>Microsoft Office PowerPoint</Application>
  <PresentationFormat>와이드스크린</PresentationFormat>
  <Paragraphs>211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NanumGothic</vt:lpstr>
      <vt:lpstr>Arial</vt:lpstr>
      <vt:lpstr>Calibri</vt:lpstr>
      <vt:lpstr>Calibri Light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AA7571</dc:creator>
  <cp:lastModifiedBy>GGG</cp:lastModifiedBy>
  <cp:revision>136</cp:revision>
  <dcterms:created xsi:type="dcterms:W3CDTF">2023-07-13T01:21:44Z</dcterms:created>
  <dcterms:modified xsi:type="dcterms:W3CDTF">2025-01-21T05:01:01Z</dcterms:modified>
</cp:coreProperties>
</file>