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1" r:id="rId4"/>
    <p:sldId id="266" r:id="rId5"/>
    <p:sldId id="274" r:id="rId6"/>
    <p:sldId id="267" r:id="rId7"/>
    <p:sldId id="271" r:id="rId8"/>
    <p:sldId id="269" r:id="rId9"/>
    <p:sldId id="270" r:id="rId10"/>
    <p:sldId id="278" r:id="rId11"/>
    <p:sldId id="280" r:id="rId12"/>
    <p:sldId id="272" r:id="rId13"/>
    <p:sldId id="275" r:id="rId14"/>
    <p:sldId id="276" r:id="rId15"/>
    <p:sldId id="277" r:id="rId16"/>
    <p:sldId id="263" r:id="rId17"/>
    <p:sldId id="262" r:id="rId18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나눔바른펜" panose="020B0503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56" autoAdjust="0"/>
  </p:normalViewPr>
  <p:slideViewPr>
    <p:cSldViewPr>
      <p:cViewPr varScale="1">
        <p:scale>
          <a:sx n="63" d="100"/>
          <a:sy n="63" d="100"/>
        </p:scale>
        <p:origin x="115" y="59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DBCB-3AC3-4582-A5DF-0A8DD41D765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2BFE-928E-4A31-B553-39B20AE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이상을 따르는 아이들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조은진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한해리입니다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Personal Trainer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이름의 어플리케이션 프로젝트에 발표하려고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48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9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테이블을 구체적으로 구성해봤습니다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크게 </a:t>
            </a:r>
            <a:r>
              <a:rPr lang="ko-KR" altLang="en-US" dirty="0"/>
              <a:t>유저정보 테이블과</a:t>
            </a:r>
            <a:r>
              <a:rPr lang="en-US" altLang="ko-KR" dirty="0"/>
              <a:t>, PT</a:t>
            </a:r>
            <a:r>
              <a:rPr lang="ko-KR" altLang="en-US" dirty="0"/>
              <a:t>기록 테이블</a:t>
            </a:r>
            <a:r>
              <a:rPr lang="en-US" altLang="ko-KR" dirty="0"/>
              <a:t>, </a:t>
            </a:r>
            <a:r>
              <a:rPr lang="ko-KR" altLang="en-US" dirty="0"/>
              <a:t>영상분석정보 테이블이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0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어플리케이션들과 다르게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시작하게 되면 사용자의 정면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측면의 사진을 미리 받아 분석해 놓을 데이터를 확보하기 때문에 사용자의 신체에 맞는 맞춤형 자세 분석이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기존 어플리케이션들은 단순히 자세가 일치함을 카운트 해줍니다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저희의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PT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영상에서의 사용자의 모습을 분석하여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균형이 올바른지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자세의 각도가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정확한지도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확인해줍니다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어플들은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자세가 잘못되면 자세가 틀렸다는 표시가 화면에만 나옵니다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PT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사용자가 잘못된 자세를 취했을 때 자세가 어떻게 올바르지 않은 지를 소리로도 알려줍니다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75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’는 실시간으로 사용자의 운동 자세가 올바른지 알려주고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균형 등이 제대로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잡혀있는지알려줌으로써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트레이너 없이도 집에서 안전하게 운동을 할 수 있도록 해줄 것으로 기대됩니다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핸드폰을 통한 홈 트레이닝에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극한되지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않고 더 나아가 헬스장에서나 스포츠 활동에서도 자세가 올바른 지 확인할 수 있는 프로그램으로 발전해 나갈 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있을것으로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92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개발일정표인데요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중순에는 코딩을 시작하려고 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보고서를 작성하는 데 생각보다 많이 늦어져서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월부터 코딩을 시작할 것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’는 영상 분석이 핵심이기 때문에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데이터베이스를 최대한 빨리 끝낸 뒤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모션 분석 알고리즘을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구현하는데에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집중할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4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r>
              <a:rPr lang="en-US" altLang="ko-KR" dirty="0"/>
              <a:t>, </a:t>
            </a:r>
            <a:r>
              <a:rPr lang="ko-KR" altLang="en-US" dirty="0"/>
              <a:t>배경 및 관련연구</a:t>
            </a:r>
            <a:r>
              <a:rPr lang="en-US" altLang="ko-KR" dirty="0"/>
              <a:t>, </a:t>
            </a:r>
            <a:r>
              <a:rPr lang="ko-KR" altLang="en-US" dirty="0"/>
              <a:t>전체 구성도</a:t>
            </a:r>
            <a:r>
              <a:rPr lang="en-US" altLang="ko-KR" dirty="0"/>
              <a:t>, </a:t>
            </a:r>
            <a:r>
              <a:rPr lang="ko-KR" altLang="en-US" dirty="0"/>
              <a:t>부분별 설계내용</a:t>
            </a:r>
            <a:r>
              <a:rPr lang="en-US" altLang="ko-KR" dirty="0"/>
              <a:t>, </a:t>
            </a:r>
            <a:r>
              <a:rPr lang="ko-KR" altLang="en-US" dirty="0"/>
              <a:t>기술적 차별성</a:t>
            </a:r>
            <a:r>
              <a:rPr lang="en-US" altLang="ko-KR" dirty="0"/>
              <a:t>, </a:t>
            </a:r>
            <a:r>
              <a:rPr lang="ko-KR" altLang="en-US" dirty="0"/>
              <a:t>기대효과</a:t>
            </a:r>
            <a:r>
              <a:rPr lang="en-US" altLang="ko-KR" dirty="0"/>
              <a:t>, </a:t>
            </a:r>
            <a:r>
              <a:rPr lang="ko-KR" altLang="en-US" dirty="0"/>
              <a:t>결론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다들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홈트라는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 아시죠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 계시는 분들의 대다수가 홈트레이닝을 하신 적이 있을 거라고 생각합니다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홈트레이닝은 집에서 운동을 하는 것을 말하는데요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헬스 클럽을 다니거나 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필라테스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등의 센터를 다니기 위해서는 생각보다 많은 비용이 필요합니다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 운동하러 가는 것까지가 귀찮아서 생각보다 잘 안 가게 되는게 현실입니다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요즘 비용이 들지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 갈 필요 없이 집에서 간편히 운동을 할 수 있는 홈트레이닝이 인기를 끌고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1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홈트레이닝은 운동하는 사람이 자신의 자세를 직접 보기 힘들고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정확하지 않은 자세를 취하고도 이를 모를 수 있다는 단점이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이러한 잘못된 자세가 유지되면 오히려 운동을하다가 부상을 입거나 신체의 밸런스가 깨지게 될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누군가가 잘못된 자세를 지적해주면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홈트레이닝을 더욱 안전하고 효율적으로 할 수 있을 것이라는 생각을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결과적으로 저희는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홈트레이닝과 헬스 트레이너를 결합한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Personal Trainer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만들자는 결정을 내렸습니다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만드려는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Personal Trainer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사전에 먼저 올바른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운동영상을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딥러닝으로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분석한 데이터를 가지고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실시간으로 사용자가 운동하는 모습을 촬영하여 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두가지의 분석정보를 비교하여 사용자의 자세가 올바른 지 알려주는 기능을 하는 어플리케이션입니다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1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시중에 있는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활용한 운동 어플리케이션으로는 </a:t>
            </a:r>
            <a:r>
              <a:rPr lang="en-US" altLang="ko-KR" dirty="0"/>
              <a:t>‘12pt’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라이크핏</a:t>
            </a:r>
            <a:r>
              <a:rPr lang="en-US" altLang="ko-KR" dirty="0"/>
              <a:t>’</a:t>
            </a:r>
            <a:r>
              <a:rPr lang="ko-KR" altLang="en-US" dirty="0"/>
              <a:t>이 있습니다</a:t>
            </a:r>
            <a:r>
              <a:rPr lang="en-US" altLang="ko-KR" dirty="0"/>
              <a:t>. </a:t>
            </a:r>
            <a:r>
              <a:rPr lang="ko-KR" altLang="en-US" dirty="0"/>
              <a:t>두 </a:t>
            </a:r>
            <a:r>
              <a:rPr lang="ko-KR" altLang="en-US" dirty="0" err="1"/>
              <a:t>어플레케이션</a:t>
            </a:r>
            <a:r>
              <a:rPr lang="ko-KR" altLang="en-US" dirty="0"/>
              <a:t> 모두 사용자가 영상을 보면서 운동을 하면 사용자가 올바른 자세로 운동을 했을 때만 카운트를 해주는 기능을 가지고 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12pt</a:t>
            </a:r>
            <a:r>
              <a:rPr lang="ko-KR" altLang="en-US" dirty="0"/>
              <a:t>의 경우는 숫자만 세고 </a:t>
            </a:r>
            <a:r>
              <a:rPr lang="ko-KR" altLang="en-US" dirty="0" err="1"/>
              <a:t>운동루틴이</a:t>
            </a:r>
            <a:r>
              <a:rPr lang="ko-KR" altLang="en-US" dirty="0"/>
              <a:t> 정해져 있습니다</a:t>
            </a:r>
            <a:r>
              <a:rPr lang="en-US" altLang="ko-KR" dirty="0"/>
              <a:t>. </a:t>
            </a:r>
            <a:r>
              <a:rPr lang="ko-KR" altLang="en-US" dirty="0"/>
              <a:t>그리고 운동방법을 미리 보여주고 사용자가 </a:t>
            </a:r>
            <a:r>
              <a:rPr lang="ko-KR" altLang="en-US" dirty="0" err="1"/>
              <a:t>운동할때는</a:t>
            </a:r>
            <a:r>
              <a:rPr lang="ko-KR" altLang="en-US" dirty="0"/>
              <a:t> 화면에 사용자만 보여지는 반면</a:t>
            </a:r>
            <a:r>
              <a:rPr lang="en-US" altLang="ko-KR" dirty="0"/>
              <a:t>, like fit</a:t>
            </a:r>
            <a:r>
              <a:rPr lang="ko-KR" altLang="en-US" dirty="0"/>
              <a:t>은 운동영상과 사용자의 실시간모습이 동시에 나와있습니다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like fit</a:t>
            </a:r>
            <a:r>
              <a:rPr lang="ko-KR" altLang="en-US" dirty="0"/>
              <a:t>은 </a:t>
            </a:r>
            <a:r>
              <a:rPr lang="en-US" altLang="ko-KR" dirty="0"/>
              <a:t>great, good, bad</a:t>
            </a:r>
            <a:r>
              <a:rPr lang="ko-KR" altLang="en-US" dirty="0"/>
              <a:t>로 정확도를 나눠서 </a:t>
            </a:r>
            <a:r>
              <a:rPr lang="ko-KR" altLang="en-US" dirty="0" err="1"/>
              <a:t>카운트를해주고</a:t>
            </a:r>
            <a:r>
              <a:rPr lang="en-US" altLang="ko-KR" dirty="0"/>
              <a:t> </a:t>
            </a:r>
            <a:r>
              <a:rPr lang="ko-KR" altLang="en-US" dirty="0"/>
              <a:t>한가지 운동을 사용자가 원하는 횟수만큼 반복하는 기능을 가지고 있다는 차이가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0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어플리케이션과 같이 운동자세가 일치하는지 확인하기 위해서는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이용한 모션분석을 </a:t>
            </a:r>
            <a:r>
              <a:rPr lang="ko-KR" altLang="en-US" dirty="0" err="1"/>
              <a:t>해야합니다</a:t>
            </a:r>
            <a:r>
              <a:rPr lang="en-US" altLang="ko-KR" dirty="0"/>
              <a:t>. </a:t>
            </a:r>
            <a:r>
              <a:rPr lang="ko-KR" altLang="en-US" dirty="0"/>
              <a:t>이를 위해서</a:t>
            </a:r>
            <a:r>
              <a:rPr lang="en-US" altLang="ko-KR" dirty="0"/>
              <a:t>, </a:t>
            </a:r>
            <a:r>
              <a:rPr lang="ko-KR" altLang="en-US" dirty="0"/>
              <a:t>영상분석을 할 수 있는 </a:t>
            </a:r>
            <a:r>
              <a:rPr lang="en-US" altLang="ko-KR" dirty="0" err="1"/>
              <a:t>tensorflow</a:t>
            </a:r>
            <a:r>
              <a:rPr lang="ko-KR" altLang="en-US" dirty="0"/>
              <a:t>를 사용할 것입니다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운동영상이나 사용자의 운동 정보 및 신체 정보를 저장하기 위한 데이터베이스로는 </a:t>
            </a:r>
            <a:r>
              <a:rPr lang="en-US" altLang="ko-KR" dirty="0" err="1"/>
              <a:t>mysql</a:t>
            </a:r>
            <a:r>
              <a:rPr lang="ko-KR" altLang="en-US" dirty="0"/>
              <a:t>을 사용할 것이고 어플리케이션의 서버로는 </a:t>
            </a:r>
            <a:r>
              <a:rPr lang="en-US" altLang="ko-KR" dirty="0"/>
              <a:t>apache, </a:t>
            </a:r>
            <a:r>
              <a:rPr lang="ko-KR" altLang="en-US" dirty="0"/>
              <a:t>서버와 데이터베이스를 연결하기 위해 </a:t>
            </a:r>
            <a:r>
              <a:rPr lang="en-US" altLang="ko-KR" dirty="0"/>
              <a:t>php</a:t>
            </a:r>
            <a:r>
              <a:rPr lang="ko-KR" altLang="en-US" dirty="0"/>
              <a:t>를 활용할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3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전체적인 시스템 구성도를 나타낸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유저는 단순히 신체 정보를 등록하거나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운동의 강도를 설정하는 일을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어플리케이션 내부에서는 사용자가 입력한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신체정보를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분석하고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운동을 시작하면 카메라로 찍히는 사용자의 모습을 분석 및 비교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저장합니다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이렇게 기록된 정보들은 데이터베이스에 저장이 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사전에 분석한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영상정보도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데이터베이스에 저장 되어있는 형태로 구성이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61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B2BFE-928E-4A31-B553-39B20AE33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005-577F-4D63-B27C-B0AF2B7C26FF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8D53-1ED2-4E8A-9D2F-09770899A590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DDE9-9CAC-4B0F-AFD3-4D4F5EEF4E6D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D07-A275-4283-A909-22F46730F2D4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CD9-082B-4276-9E3C-25D1FBEACECC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94DA-8DF2-4B13-8F07-8BC8C58B7BB6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75F1-D0A5-45C4-A620-17683BBB899E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9-2965-475A-95EE-ED4C0B913132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2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194-7351-42C5-8BB9-4B4FD190F061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3159-6B01-48C1-97B3-FEBFEA83A50F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6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BBC7-94AE-4FE6-A49D-92B5533748D3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A34F-D339-4E15-AF3E-8FDBC0D21430}" type="datetime1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A77-4BD7-437F-8DB7-04E20491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81928" y="6453338"/>
            <a:ext cx="1226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2019/11/26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대각선 줄무늬 7"/>
          <p:cNvSpPr/>
          <p:nvPr/>
        </p:nvSpPr>
        <p:spPr>
          <a:xfrm>
            <a:off x="0" y="0"/>
            <a:ext cx="2411760" cy="26377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대각선 줄무늬 13"/>
          <p:cNvSpPr/>
          <p:nvPr/>
        </p:nvSpPr>
        <p:spPr>
          <a:xfrm>
            <a:off x="0" y="2"/>
            <a:ext cx="3059832" cy="3271791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대각선 줄무늬 14"/>
          <p:cNvSpPr/>
          <p:nvPr/>
        </p:nvSpPr>
        <p:spPr>
          <a:xfrm>
            <a:off x="0" y="0"/>
            <a:ext cx="3707904" cy="4352220"/>
          </a:xfrm>
          <a:prstGeom prst="diagStripe">
            <a:avLst>
              <a:gd name="adj" fmla="val 8593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6" y="2999274"/>
            <a:ext cx="14766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‘I PT’</a:t>
            </a:r>
            <a:endParaRPr lang="ko-KR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3957811"/>
            <a:ext cx="436850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Conform </a:t>
            </a:r>
            <a:r>
              <a:rPr lang="en-US" altLang="ko-KR" sz="35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Ideal ‘ C.I. ’</a:t>
            </a:r>
            <a:endParaRPr lang="ko-KR" altLang="en-US" sz="3500" dirty="0">
              <a:solidFill>
                <a:srgbClr val="558ED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38CC8-27FE-46B2-8EB4-C18507B75C4D}"/>
              </a:ext>
            </a:extLst>
          </p:cNvPr>
          <p:cNvSpPr txBox="1"/>
          <p:nvPr/>
        </p:nvSpPr>
        <p:spPr>
          <a:xfrm>
            <a:off x="6948264" y="4590643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조은진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한해리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AE6A3D-C37D-4886-87E6-02851937C5F8}"/>
              </a:ext>
            </a:extLst>
          </p:cNvPr>
          <p:cNvGrpSpPr/>
          <p:nvPr/>
        </p:nvGrpSpPr>
        <p:grpSpPr>
          <a:xfrm>
            <a:off x="1619674" y="2420888"/>
            <a:ext cx="7099649" cy="1625600"/>
            <a:chOff x="1660377" y="2523480"/>
            <a:chExt cx="7099649" cy="1625600"/>
          </a:xfrm>
        </p:grpSpPr>
        <p:pic>
          <p:nvPicPr>
            <p:cNvPr id="21" name="Picture 6" descr="C:\Users\LG\Downloads\1494588764_Yoga_04.png">
              <a:extLst>
                <a:ext uri="{FF2B5EF4-FFF2-40B4-BE49-F238E27FC236}">
                  <a16:creationId xmlns:a16="http://schemas.microsoft.com/office/drawing/2014/main" id="{652F817C-2FC1-45B7-8053-9FC94F079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377" y="2523480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01675C1-0F87-484F-823E-F824C49BC0CB}"/>
                </a:ext>
              </a:extLst>
            </p:cNvPr>
            <p:cNvCxnSpPr/>
            <p:nvPr/>
          </p:nvCxnSpPr>
          <p:spPr>
            <a:xfrm>
              <a:off x="3071395" y="3925090"/>
              <a:ext cx="560506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74F9A32-C2DF-4877-86EF-78AF9239151F}"/>
                </a:ext>
              </a:extLst>
            </p:cNvPr>
            <p:cNvSpPr/>
            <p:nvPr/>
          </p:nvSpPr>
          <p:spPr>
            <a:xfrm>
              <a:off x="8616012" y="3861054"/>
              <a:ext cx="144014" cy="1440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FEC36AC-5E17-4E34-9545-987302B99F34}"/>
              </a:ext>
            </a:extLst>
          </p:cNvPr>
          <p:cNvSpPr txBox="1"/>
          <p:nvPr/>
        </p:nvSpPr>
        <p:spPr>
          <a:xfrm>
            <a:off x="5218712" y="3276466"/>
            <a:ext cx="3458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AI Personal Trainer</a:t>
            </a:r>
            <a:endParaRPr lang="ko-KR" altLang="en-US" sz="3000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8" y="129406"/>
            <a:ext cx="595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Technical </a:t>
            </a:r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detail</a:t>
            </a:r>
            <a:r>
              <a:rPr lang="en-US" altLang="ko-KR" sz="36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UI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2577390" cy="4536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628800"/>
            <a:ext cx="2562492" cy="45365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1628800"/>
            <a:ext cx="25858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8" y="129406"/>
            <a:ext cx="595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Technical </a:t>
            </a:r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detail</a:t>
            </a:r>
            <a:r>
              <a:rPr lang="en-US" altLang="ko-KR" sz="36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UI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2520869" cy="44644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7" y="1628800"/>
            <a:ext cx="2562679" cy="44644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79" y="1628800"/>
            <a:ext cx="258060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8" y="129406"/>
            <a:ext cx="735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Technical </a:t>
            </a:r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detail</a:t>
            </a:r>
            <a:r>
              <a:rPr lang="en-US" altLang="ko-KR" sz="36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DB Table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DC1D06-83E7-48D2-BF25-6662E4B5D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" y="1572661"/>
            <a:ext cx="5273497" cy="2164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4312D2-3A84-4512-B38B-CD0F52B34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8" y="2996952"/>
            <a:ext cx="5250635" cy="1935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09D25-8829-419D-BE5D-AA6C27D1E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8" y="4509122"/>
            <a:ext cx="5281118" cy="171464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Difference &amp; Creativity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6B500-1A25-4B1D-BCAE-769D957F8228}"/>
              </a:ext>
            </a:extLst>
          </p:cNvPr>
          <p:cNvSpPr txBox="1"/>
          <p:nvPr/>
        </p:nvSpPr>
        <p:spPr>
          <a:xfrm>
            <a:off x="395536" y="155679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Because it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takes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user's data in advance, it is possible to analyze custom posture according to the user's body.</a:t>
            </a:r>
          </a:p>
          <a:p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 and angle of the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posture not only user’s appearance.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takes a wrong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posture, It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will tell you with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sound not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only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8" y="129406"/>
            <a:ext cx="5469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Expected Effects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7B5CF-7206-48DE-8DBE-99F871618E11}"/>
              </a:ext>
            </a:extLst>
          </p:cNvPr>
          <p:cNvSpPr txBox="1"/>
          <p:nvPr/>
        </p:nvSpPr>
        <p:spPr>
          <a:xfrm>
            <a:off x="384247" y="1892342"/>
            <a:ext cx="8220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is possible to exercise with the correct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posture by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checking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whether the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posture angle is correct and well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 limited to home training, It can be using in a gym or a sports activity.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307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Schedule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3602E-2760-4EB9-993B-466FBE158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58388"/>
            <a:ext cx="8811845" cy="43028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1272" y="2430016"/>
            <a:ext cx="6552728" cy="1143000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NY QUESTIONS?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2988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LG\Downloads\1494588708_basicman07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999039"/>
            <a:ext cx="1511970" cy="22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6552728" cy="114300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HANK YOU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36512" y="3573016"/>
            <a:ext cx="8101012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LG\Downloads\1494588665_basicwoman0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822655"/>
            <a:ext cx="1619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7504" y="334978"/>
            <a:ext cx="2088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5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3324" y="1664733"/>
            <a:ext cx="2663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Introduction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3324" y="2204864"/>
            <a:ext cx="263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Background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3325" y="2780928"/>
            <a:ext cx="356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Overall structure  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Picture 9" descr="C:\Users\LG\Downloads\1494588754_Yoga_09.png">
            <a:extLst>
              <a:ext uri="{FF2B5EF4-FFF2-40B4-BE49-F238E27FC236}">
                <a16:creationId xmlns:a16="http://schemas.microsoft.com/office/drawing/2014/main" id="{BDBAA26C-6210-499C-B5EB-587EE601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15" y="-131305"/>
            <a:ext cx="1481584" cy="1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DFF921-8077-490C-9E2F-A0C23FD4C008}"/>
              </a:ext>
            </a:extLst>
          </p:cNvPr>
          <p:cNvSpPr txBox="1"/>
          <p:nvPr/>
        </p:nvSpPr>
        <p:spPr>
          <a:xfrm>
            <a:off x="1334223" y="3337828"/>
            <a:ext cx="319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Technical detail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E330ED-E2F5-40C6-B7E7-EF8EB37849B8}"/>
              </a:ext>
            </a:extLst>
          </p:cNvPr>
          <p:cNvSpPr txBox="1"/>
          <p:nvPr/>
        </p:nvSpPr>
        <p:spPr>
          <a:xfrm>
            <a:off x="1331642" y="3861048"/>
            <a:ext cx="44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Difference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Creativity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F9C58-094A-4EB1-B15F-61A79F600CF3}"/>
              </a:ext>
            </a:extLst>
          </p:cNvPr>
          <p:cNvSpPr txBox="1"/>
          <p:nvPr/>
        </p:nvSpPr>
        <p:spPr>
          <a:xfrm>
            <a:off x="1331640" y="5013176"/>
            <a:ext cx="217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0F2B5-1567-4B09-B660-1F562C049867}"/>
              </a:ext>
            </a:extLst>
          </p:cNvPr>
          <p:cNvSpPr txBox="1"/>
          <p:nvPr/>
        </p:nvSpPr>
        <p:spPr>
          <a:xfrm>
            <a:off x="1331640" y="558924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 Q&amp;A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03BA5D-32C7-4239-8CA5-E56DB810971C}"/>
              </a:ext>
            </a:extLst>
          </p:cNvPr>
          <p:cNvSpPr txBox="1"/>
          <p:nvPr/>
        </p:nvSpPr>
        <p:spPr>
          <a:xfrm>
            <a:off x="1338934" y="4437112"/>
            <a:ext cx="340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Expected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Effects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6883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</a:t>
            </a:r>
            <a:r>
              <a:rPr lang="en-US" altLang="ko-KR" sz="36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Motivation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58CD58-0452-4620-8962-701D0F5D04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4320564" cy="30597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A30215-BDE1-4699-BB7B-2C480DB06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73" y="2060848"/>
            <a:ext cx="4456010" cy="295107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0" y="2348880"/>
            <a:ext cx="1368152" cy="360040"/>
          </a:xfrm>
          <a:prstGeom prst="rect">
            <a:avLst/>
          </a:prstGeom>
          <a:noFill/>
          <a:ln w="38100">
            <a:solidFill>
              <a:srgbClr val="558E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6883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</a:t>
            </a:r>
            <a:r>
              <a:rPr lang="en-US" altLang="ko-KR" sz="36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Motivation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70089B-7ED1-4F34-BD6F-C47AD1D58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156"/>
            <a:ext cx="9144000" cy="449214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720" y="1556792"/>
            <a:ext cx="1726967" cy="360040"/>
          </a:xfrm>
          <a:prstGeom prst="rect">
            <a:avLst/>
          </a:prstGeom>
          <a:noFill/>
          <a:ln w="38100">
            <a:solidFill>
              <a:srgbClr val="558E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처리 2"/>
          <p:cNvSpPr/>
          <p:nvPr/>
        </p:nvSpPr>
        <p:spPr>
          <a:xfrm>
            <a:off x="3492557" y="1206514"/>
            <a:ext cx="5400600" cy="1166738"/>
          </a:xfrm>
          <a:prstGeom prst="flowChartProcess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would be nice that someone tell </a:t>
            </a:r>
            <a:r>
              <a:rPr lang="en-US" altLang="ko-KR" sz="2000" b="1" i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me, </a:t>
            </a:r>
          </a:p>
          <a:p>
            <a:pPr algn="ctr"/>
            <a:r>
              <a:rPr lang="en-US" altLang="ko-KR" sz="2000" b="1" i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“This </a:t>
            </a:r>
            <a:r>
              <a:rPr lang="en-US" altLang="ko-KR" sz="2000" b="1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 wrong posture!!”</a:t>
            </a:r>
            <a:endParaRPr lang="ko-KR" altLang="en-US" sz="2000" b="1" i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4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7898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</a:t>
            </a:r>
            <a:r>
              <a:rPr lang="en-US" altLang="ko-KR" sz="36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What is ‘ I PT ’ ?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05FD3-FBCD-401C-998E-ED9E49265D02}"/>
              </a:ext>
            </a:extLst>
          </p:cNvPr>
          <p:cNvSpPr txBox="1"/>
          <p:nvPr/>
        </p:nvSpPr>
        <p:spPr>
          <a:xfrm>
            <a:off x="323529" y="1212277"/>
            <a:ext cx="83632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Personal Trainer </a:t>
            </a:r>
            <a:r>
              <a:rPr lang="en-US" altLang="ko-KR" sz="3200" b="1" dirty="0" smtClean="0">
                <a:solidFill>
                  <a:srgbClr val="558ED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 I PT ’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 training + Health Trainer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exercise video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Compare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analyze the user’s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posture with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analyzed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Tell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in real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whether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user’s posture is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873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Background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Existing Application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3F7781-6CBC-4BB1-8BB5-37571EAD4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08878"/>
            <a:ext cx="2736304" cy="48645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13DEAC-EC00-456F-A28A-6BB4C1583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89" y="1530552"/>
            <a:ext cx="2844968" cy="4951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E0F051-D604-4AA2-AC20-51168F390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02732"/>
            <a:ext cx="3744416" cy="9485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BADC4E-03B6-4F6B-8A53-207016C31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12" y="2151316"/>
            <a:ext cx="2433268" cy="433063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6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29406"/>
            <a:ext cx="8034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Background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Core technology</a:t>
            </a:r>
            <a:endParaRPr lang="ko-KR" altLang="en-US" sz="48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BB595-40E0-454F-ADC0-1415B01ACF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43632"/>
            <a:ext cx="4858684" cy="2733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AD6195-B125-40CD-B9C3-B78F2ABD2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0" y="4376568"/>
            <a:ext cx="3960440" cy="11564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03E98F-9880-4130-BA2D-994075325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00046"/>
            <a:ext cx="3036450" cy="15663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6BFAC8-7FD6-4B03-BEC2-28F4A6354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73" y="4867379"/>
            <a:ext cx="2886075" cy="1581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E51803-C59E-4D22-99D4-485AD1AFB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266015"/>
            <a:ext cx="2194570" cy="118334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98" y="129406"/>
            <a:ext cx="5452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Overall structure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954AB-021D-480B-9D0C-0D9F700AD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1" y="2103851"/>
            <a:ext cx="8218637" cy="31845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F8DF76-4748-4011-9A49-F354ACBA623C}"/>
              </a:ext>
            </a:extLst>
          </p:cNvPr>
          <p:cNvSpPr/>
          <p:nvPr/>
        </p:nvSpPr>
        <p:spPr>
          <a:xfrm>
            <a:off x="1043608" y="3284984"/>
            <a:ext cx="115212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579A7E-8FC6-4828-BAC2-7503525FF2F6}"/>
              </a:ext>
            </a:extLst>
          </p:cNvPr>
          <p:cNvSpPr/>
          <p:nvPr/>
        </p:nvSpPr>
        <p:spPr>
          <a:xfrm>
            <a:off x="1043608" y="3653544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F6402-8606-4CA7-B8DD-92B0E9454E82}"/>
              </a:ext>
            </a:extLst>
          </p:cNvPr>
          <p:cNvSpPr txBox="1"/>
          <p:nvPr/>
        </p:nvSpPr>
        <p:spPr>
          <a:xfrm>
            <a:off x="899592" y="3614829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User appearance shot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B65E-EBA2-43A6-A6F3-98ED4D01B1C5}"/>
              </a:ext>
            </a:extLst>
          </p:cNvPr>
          <p:cNvSpPr txBox="1"/>
          <p:nvPr/>
        </p:nvSpPr>
        <p:spPr>
          <a:xfrm>
            <a:off x="971600" y="3254789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User body analysis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84A92-D43D-4AE8-A402-84E069C3E068}"/>
              </a:ext>
            </a:extLst>
          </p:cNvPr>
          <p:cNvSpPr/>
          <p:nvPr/>
        </p:nvSpPr>
        <p:spPr>
          <a:xfrm>
            <a:off x="6750698" y="4483264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26269D-7706-4A04-9DE4-F59AA40F3A99}"/>
              </a:ext>
            </a:extLst>
          </p:cNvPr>
          <p:cNvSpPr/>
          <p:nvPr/>
        </p:nvSpPr>
        <p:spPr>
          <a:xfrm>
            <a:off x="1043608" y="4007197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D9779-9A34-40CF-A23E-C9F3F0C49BF3}"/>
              </a:ext>
            </a:extLst>
          </p:cNvPr>
          <p:cNvSpPr txBox="1"/>
          <p:nvPr/>
        </p:nvSpPr>
        <p:spPr>
          <a:xfrm>
            <a:off x="899592" y="4019582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Real time video analysis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26DDAB-336B-4DB4-BCC0-BBB9B856231E}"/>
              </a:ext>
            </a:extLst>
          </p:cNvPr>
          <p:cNvSpPr/>
          <p:nvPr/>
        </p:nvSpPr>
        <p:spPr>
          <a:xfrm>
            <a:off x="1039758" y="4408950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0B8F9-4B7A-46B0-B2B6-D266FB9D263D}"/>
              </a:ext>
            </a:extLst>
          </p:cNvPr>
          <p:cNvSpPr txBox="1"/>
          <p:nvPr/>
        </p:nvSpPr>
        <p:spPr>
          <a:xfrm>
            <a:off x="1043608" y="43558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Compare with </a:t>
            </a:r>
          </a:p>
          <a:p>
            <a:r>
              <a:rPr lang="en-US" altLang="ko-KR" sz="900" dirty="0"/>
              <a:t>analyzed </a:t>
            </a:r>
            <a:r>
              <a:rPr lang="en-US" altLang="ko-KR" sz="900" dirty="0" err="1"/>
              <a:t>informaion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9E7132-E291-4523-9ACB-7C0095925B22}"/>
              </a:ext>
            </a:extLst>
          </p:cNvPr>
          <p:cNvSpPr/>
          <p:nvPr/>
        </p:nvSpPr>
        <p:spPr>
          <a:xfrm>
            <a:off x="1079612" y="4773049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0F8A1-5FD2-44E2-B919-A731FF3EC0CB}"/>
              </a:ext>
            </a:extLst>
          </p:cNvPr>
          <p:cNvSpPr txBox="1"/>
          <p:nvPr/>
        </p:nvSpPr>
        <p:spPr>
          <a:xfrm>
            <a:off x="1187624" y="4784524"/>
            <a:ext cx="967646" cy="24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Save results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2924A9-B50E-42C9-B59A-F8180AAC8558}"/>
              </a:ext>
            </a:extLst>
          </p:cNvPr>
          <p:cNvSpPr/>
          <p:nvPr/>
        </p:nvSpPr>
        <p:spPr>
          <a:xfrm>
            <a:off x="3635896" y="3293505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BB087-52DA-43B4-B2D3-49A5E5F47CCB}"/>
              </a:ext>
            </a:extLst>
          </p:cNvPr>
          <p:cNvSpPr txBox="1"/>
          <p:nvPr/>
        </p:nvSpPr>
        <p:spPr>
          <a:xfrm>
            <a:off x="3707906" y="3254789"/>
            <a:ext cx="1296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Enter User Info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D792F5-1483-4A47-BE64-1A0BE30BE629}"/>
              </a:ext>
            </a:extLst>
          </p:cNvPr>
          <p:cNvSpPr/>
          <p:nvPr/>
        </p:nvSpPr>
        <p:spPr>
          <a:xfrm>
            <a:off x="3635896" y="3653543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8F032C-328D-4D2A-BD15-A94DCC20F21D}"/>
              </a:ext>
            </a:extLst>
          </p:cNvPr>
          <p:cNvSpPr txBox="1"/>
          <p:nvPr/>
        </p:nvSpPr>
        <p:spPr>
          <a:xfrm>
            <a:off x="3563890" y="3572627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      Setting </a:t>
            </a:r>
          </a:p>
          <a:p>
            <a:r>
              <a:rPr lang="en-US" altLang="ko-KR" sz="900" dirty="0"/>
              <a:t>exercise and difficulty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496CE1-1675-4D9D-BE9D-E61EEDD42A31}"/>
              </a:ext>
            </a:extLst>
          </p:cNvPr>
          <p:cNvSpPr/>
          <p:nvPr/>
        </p:nvSpPr>
        <p:spPr>
          <a:xfrm>
            <a:off x="6732240" y="3687418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4817E4-F450-46EF-9017-0E95A8D1805D}"/>
              </a:ext>
            </a:extLst>
          </p:cNvPr>
          <p:cNvSpPr txBox="1"/>
          <p:nvPr/>
        </p:nvSpPr>
        <p:spPr>
          <a:xfrm>
            <a:off x="6948267" y="3696143"/>
            <a:ext cx="1296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User Info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CD2423-5432-4BF2-A90F-4EA0F4612378}"/>
              </a:ext>
            </a:extLst>
          </p:cNvPr>
          <p:cNvSpPr/>
          <p:nvPr/>
        </p:nvSpPr>
        <p:spPr>
          <a:xfrm>
            <a:off x="6750698" y="4072152"/>
            <a:ext cx="1152128" cy="20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C76EA-8309-4B8C-94EB-5D8BA5BCEF0C}"/>
              </a:ext>
            </a:extLst>
          </p:cNvPr>
          <p:cNvSpPr txBox="1"/>
          <p:nvPr/>
        </p:nvSpPr>
        <p:spPr>
          <a:xfrm>
            <a:off x="6804250" y="4081863"/>
            <a:ext cx="1296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Exercise video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5F003-F706-421C-BBD2-110F42E20DE0}"/>
              </a:ext>
            </a:extLst>
          </p:cNvPr>
          <p:cNvSpPr txBox="1"/>
          <p:nvPr/>
        </p:nvSpPr>
        <p:spPr>
          <a:xfrm>
            <a:off x="6588224" y="4437114"/>
            <a:ext cx="162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Analyzed Exercise Info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8" y="129406"/>
            <a:ext cx="9157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Technical </a:t>
            </a:r>
            <a:r>
              <a:rPr lang="en-US" altLang="ko-KR" sz="54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detail</a:t>
            </a:r>
            <a:r>
              <a:rPr lang="en-US" altLang="ko-KR" sz="36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en-US" altLang="ko-KR" sz="3600" dirty="0" err="1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Usecase</a:t>
            </a:r>
            <a:r>
              <a:rPr lang="en-US" altLang="ko-KR" sz="3600" dirty="0" smtClean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Diagram</a:t>
            </a:r>
            <a:endParaRPr lang="ko-KR" altLang="en-US" sz="54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05B643-7969-4D49-BE43-8CFEF4ACB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1268760"/>
            <a:ext cx="8486775" cy="45910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9A77-4BD7-437F-8DB7-04E20491DC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954</Words>
  <Application>Microsoft Office PowerPoint</Application>
  <PresentationFormat>화면 슬라이드 쇼(4:3)</PresentationFormat>
  <Paragraphs>103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 ExtraBold</vt:lpstr>
      <vt:lpstr>나눔바른고딕</vt:lpstr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해리</dc:creator>
  <cp:lastModifiedBy>HAN HAERI</cp:lastModifiedBy>
  <cp:revision>87</cp:revision>
  <dcterms:created xsi:type="dcterms:W3CDTF">2017-05-12T06:35:58Z</dcterms:created>
  <dcterms:modified xsi:type="dcterms:W3CDTF">2019-11-26T07:42:39Z</dcterms:modified>
</cp:coreProperties>
</file>