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61" r:id="rId7"/>
    <p:sldId id="262" r:id="rId8"/>
    <p:sldId id="263" r:id="rId9"/>
    <p:sldId id="264" r:id="rId10"/>
    <p:sldId id="273" r:id="rId11"/>
    <p:sldId id="267" r:id="rId12"/>
    <p:sldId id="286" r:id="rId13"/>
    <p:sldId id="272" r:id="rId14"/>
    <p:sldId id="281" r:id="rId15"/>
    <p:sldId id="285" r:id="rId16"/>
    <p:sldId id="283" r:id="rId17"/>
    <p:sldId id="265" r:id="rId18"/>
    <p:sldId id="276" r:id="rId19"/>
    <p:sldId id="268" r:id="rId20"/>
    <p:sldId id="278" r:id="rId21"/>
    <p:sldId id="277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76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51C2BD-393C-492F-8E65-2CCE9C367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584028-F2D6-451D-B693-D49B3EE2A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20856E-E6A6-4F22-BBA8-F60C3B8EE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3EB9-B513-43CD-A53E-BEA0AC7A32FF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C435C4-74C3-4C4F-A61C-68755D187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675162-D724-4B8D-89D7-79D0DE5ED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F2791-3C19-4551-9EA4-40CADEC459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331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08BBCB-A8B2-4000-A1F1-B77435555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09D7E4-F1B5-4C6C-871B-6CB36196BE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70E91D-A8E2-440C-99F0-75A242AD2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3EB9-B513-43CD-A53E-BEA0AC7A32FF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A2B588-5622-4C6A-8461-D3B433603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1760E7-1FA8-476F-877E-BA421CC53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F2791-3C19-4551-9EA4-40CADEC459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682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FA6505A-1DDF-465B-8618-AC1015EA0E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A29344-5BD6-4637-9C3E-6818C7874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31209D-C8AB-476B-8685-C9737C3F9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3EB9-B513-43CD-A53E-BEA0AC7A32FF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2DB16F-ED7B-4724-A139-4B0F93F0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3D32E9-8848-4C58-BF43-55B8B0100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F2791-3C19-4551-9EA4-40CADEC459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420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3C3371-E01B-4FCA-9190-097453521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3E2983-8122-4EB8-BA60-045170753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7619D7-255E-43AC-A998-C43E5F287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3EB9-B513-43CD-A53E-BEA0AC7A32FF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C759FF-CFF5-4F47-A0A3-B28554A47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A50F04-C8A4-450C-8659-5DC80C24E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F2791-3C19-4551-9EA4-40CADEC459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446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0A6F19-4953-49F9-8483-DE7927964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60EA46-BCD9-462C-9A13-14936E792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999DFF-6888-4B05-A9E1-7792852D4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3EB9-B513-43CD-A53E-BEA0AC7A32FF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A911E3-F672-4A1E-8040-89046B327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F3464A-C95D-4381-B16C-203957D26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F2791-3C19-4551-9EA4-40CADEC459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819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59B6A-5574-49C3-B54F-A8A0F67E7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8B4411-DCED-4816-BAAB-717A7C9D04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583058-6A3A-442B-82A2-4934188EA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E237F5-DE4D-429B-BED3-94A8D3ABB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3EB9-B513-43CD-A53E-BEA0AC7A32FF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ACAA3F-931F-4C33-8411-29DE79BD6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2AA706-0532-4EAC-AD7C-10AD7112B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F2791-3C19-4551-9EA4-40CADEC459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997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CE011D-FF5A-4981-A66D-78AFE5D79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5DF6C1-69F4-4DE6-9298-9128DFC50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314773-D7E4-4904-9B03-051067E86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F71943E-6F0E-4E3C-811D-2D83EDB083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D5AA16C-893C-4BC6-AA61-C6FE11498B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3DA484B-BA00-426D-BD88-493C867E3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3EB9-B513-43CD-A53E-BEA0AC7A32FF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A12D95-6A02-4F86-9F86-12A536F13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0DC1B76-CD6C-48A2-9A3B-C7C6652D8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F2791-3C19-4551-9EA4-40CADEC459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048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E7A235-45D9-49B9-9A08-59696AB89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D9C876-6E05-4246-AC8E-1B10A7FB8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3EB9-B513-43CD-A53E-BEA0AC7A32FF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002C4D-F153-45FC-BD9B-ADC22D13C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8ED506C-5C03-4E8B-9821-6570560F0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F2791-3C19-4551-9EA4-40CADEC459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43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DCE82EB-698A-4544-9DA9-3D64CB5B3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3EB9-B513-43CD-A53E-BEA0AC7A32FF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0057FCD-F55A-43B6-B44D-DDE8DE020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5974FE-2277-4C6E-8225-DE7462B4B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F2791-3C19-4551-9EA4-40CADEC459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083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E3832A-D6A3-4680-8F33-068A8D970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6E1B1B-AB83-4E4C-A62D-A51B438D0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3F4C57-22B9-4867-BF67-58243742B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C4A7EF-60A1-4122-923B-FF1EA7862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3EB9-B513-43CD-A53E-BEA0AC7A32FF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DE4995-76E8-476E-AE73-88A85AE31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37BB02-99E5-4CF7-9BED-7B985CCC7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F2791-3C19-4551-9EA4-40CADEC459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486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FA04D5-E6C1-4774-ACCB-3A821D497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C1C22ED-8292-49EA-93C8-EC2A1BD111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2D9776-1173-4AD5-888F-C48FAB35E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3C0EFE-546F-44E3-B708-DEFE8565F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3EB9-B513-43CD-A53E-BEA0AC7A32FF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F8F9D1-6A1F-4AB4-B44A-2838FEA23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FB54A0-3894-48E8-A2EC-317600185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F2791-3C19-4551-9EA4-40CADEC459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011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AA9DC94-E699-4691-A630-1C5FDFA17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4A64AA-28D2-4292-ADB6-CBF7CEEC4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A2495C-7A74-4515-9F34-043B0640D5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63EB9-B513-43CD-A53E-BEA0AC7A32FF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7D2B00-55AA-47BF-BFBC-940AE7C390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286EEA-1E9A-4B0D-9223-06D2A9E7D7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F2791-3C19-4551-9EA4-40CADEC459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321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7F8E4C-842B-4FB3-876D-EDB3FC549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39785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16600" kern="0" spc="-400" dirty="0" err="1">
                <a:solidFill>
                  <a:srgbClr val="000000"/>
                </a:solidFill>
                <a:latin typeface="Franklin Gothic Heavy" panose="020B0903020102020204" pitchFamily="34" charset="0"/>
                <a:ea typeface="나눔스퀘어" panose="020B0600000101010101" pitchFamily="50" charset="-127"/>
                <a:cs typeface="검은고딕" pitchFamily="34" charset="0"/>
              </a:rPr>
              <a:t>Seouler</a:t>
            </a:r>
            <a:endParaRPr lang="ko-KR" altLang="en-US" sz="11500" dirty="0">
              <a:latin typeface="Franklin Gothic Heavy" panose="020B0903020102020204" pitchFamily="34" charset="0"/>
              <a:ea typeface="나눔스퀘어" panose="020B060000010101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D32C12-7806-44DA-B27D-6AFE5638A0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3200" kern="0" spc="-1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챗봇기반</a:t>
            </a:r>
            <a:r>
              <a:rPr lang="en-US" altLang="ko-KR" sz="3200" kern="0" spc="-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 </a:t>
            </a:r>
            <a:r>
              <a:rPr lang="en-US" altLang="ko-KR" sz="3200" kern="0" spc="-1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서울</a:t>
            </a:r>
            <a:r>
              <a:rPr lang="en-US" altLang="ko-KR" sz="3200" kern="0" spc="-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 </a:t>
            </a:r>
            <a:r>
              <a:rPr lang="en-US" altLang="ko-KR" sz="3200" kern="0" spc="-1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통합</a:t>
            </a:r>
            <a:r>
              <a:rPr lang="en-US" altLang="ko-KR" sz="3200" kern="0" spc="-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 </a:t>
            </a:r>
            <a:r>
              <a:rPr lang="en-US" altLang="ko-KR" sz="3200" kern="0" spc="-1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관광</a:t>
            </a:r>
            <a:r>
              <a:rPr lang="en-US" altLang="ko-KR" sz="3200" kern="0" spc="-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 </a:t>
            </a:r>
            <a:r>
              <a:rPr lang="en-US" altLang="ko-KR" sz="3200" kern="0" spc="-1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어플리케이션</a:t>
            </a:r>
            <a:endParaRPr lang="en-US" altLang="ko-KR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ko-KR" altLang="en-US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6A73A5-15A8-4BF4-A401-B8A54A1D0F17}"/>
              </a:ext>
            </a:extLst>
          </p:cNvPr>
          <p:cNvSpPr txBox="1"/>
          <p:nvPr/>
        </p:nvSpPr>
        <p:spPr>
          <a:xfrm>
            <a:off x="5858419" y="4742452"/>
            <a:ext cx="6092190" cy="2477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2400" kern="0" spc="-100" dirty="0">
                <a:solidFill>
                  <a:srgbClr val="58CC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 ExtraBold" pitchFamily="34" charset="0"/>
              </a:rPr>
              <a:t>#20170272</a:t>
            </a:r>
            <a:r>
              <a:rPr lang="en-US" altLang="ko-KR" sz="2400" kern="0" spc="-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 ExtraBold" pitchFamily="34" charset="0"/>
              </a:rPr>
              <a:t> </a:t>
            </a:r>
            <a:r>
              <a:rPr lang="en-US" altLang="ko-KR" sz="2400" kern="0" spc="-1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 ExtraBold" pitchFamily="34" charset="0"/>
              </a:rPr>
              <a:t>김주현</a:t>
            </a:r>
            <a:endParaRPr lang="en-US" altLang="ko-KR" sz="2400" kern="0" spc="-1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나눔스퀘어 ExtraBold" pitchFamily="34" charset="0"/>
            </a:endParaRPr>
          </a:p>
          <a:p>
            <a:pPr algn="r"/>
            <a:r>
              <a:rPr lang="en-US" altLang="ko-KR" sz="2400" kern="0" spc="-100" dirty="0">
                <a:solidFill>
                  <a:srgbClr val="58CC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 ExtraBold" pitchFamily="34" charset="0"/>
              </a:rPr>
              <a:t>#20150226 </a:t>
            </a:r>
            <a:r>
              <a:rPr lang="en-US" altLang="ko-KR" sz="2400" kern="0" spc="-1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 ExtraBold" pitchFamily="34" charset="0"/>
              </a:rPr>
              <a:t>김창현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/>
            <a:r>
              <a:rPr lang="en-US" altLang="ko-KR" sz="2400" kern="0" spc="-100" dirty="0">
                <a:solidFill>
                  <a:srgbClr val="58CC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 ExtraBold" pitchFamily="34" charset="0"/>
              </a:rPr>
              <a:t>#20170288 </a:t>
            </a:r>
            <a:r>
              <a:rPr lang="en-US" altLang="ko-KR" sz="2400" kern="0" spc="-1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 ExtraBold" pitchFamily="34" charset="0"/>
              </a:rPr>
              <a:t>박예빈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/>
            <a:r>
              <a:rPr lang="en-US" altLang="ko-KR" sz="2400" kern="0" spc="-100" dirty="0">
                <a:solidFill>
                  <a:srgbClr val="58CC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 ExtraBold" pitchFamily="34" charset="0"/>
              </a:rPr>
              <a:t>#20170305 </a:t>
            </a:r>
            <a:r>
              <a:rPr lang="en-US" altLang="ko-KR" sz="2400" kern="0" spc="-1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 ExtraBold" pitchFamily="34" charset="0"/>
              </a:rPr>
              <a:t>유세빈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/>
            <a:r>
              <a:rPr lang="en-US" altLang="ko-KR" sz="2400" kern="0" spc="-100" dirty="0">
                <a:solidFill>
                  <a:srgbClr val="58CC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 ExtraBold" pitchFamily="34" charset="0"/>
              </a:rPr>
              <a:t>#20170843 </a:t>
            </a:r>
            <a:r>
              <a:rPr lang="en-US" altLang="ko-KR" sz="2400" kern="0" spc="-1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 ExtraBold" pitchFamily="34" charset="0"/>
              </a:rPr>
              <a:t>한해리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/>
            <a:endParaRPr lang="en-US" altLang="ko-KR" sz="2400" kern="0" spc="-1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나눔스퀘어 ExtraBold" pitchFamily="34" charset="0"/>
            </a:endParaRPr>
          </a:p>
          <a:p>
            <a:pPr algn="r"/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0493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75FAE3D1-19E6-48B2-A508-28A3CA18B2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858"/>
          <a:stretch/>
        </p:blipFill>
        <p:spPr>
          <a:xfrm>
            <a:off x="1877570" y="643467"/>
            <a:ext cx="2356792" cy="2248969"/>
          </a:xfrm>
          <a:prstGeom prst="rect">
            <a:avLst/>
          </a:prstGeom>
        </p:spPr>
      </p:pic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817B4B8-5E01-4B44-BC25-876D56C12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0"/>
            <a:ext cx="0" cy="32004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4C8F81FA-25BD-4623-9694-D613470B8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4528" y="624312"/>
            <a:ext cx="2043011" cy="2262863"/>
          </a:xfrm>
          <a:prstGeom prst="rect">
            <a:avLst/>
          </a:prstGeom>
        </p:spPr>
      </p:pic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683D1A4-93E5-4A4D-B103-8223A220E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21742" y="3200400"/>
            <a:ext cx="0" cy="36576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0E8ABF4-C289-489E-BEFB-3077F9D9C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52330" y="3200400"/>
            <a:ext cx="0" cy="36576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989CFA0-35DD-4943-B365-488C66B9B1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3609790" y="3197412"/>
            <a:ext cx="4956048" cy="175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88AD040-1A2B-4FB4-A345-7B9F3E5ED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3994133"/>
            <a:ext cx="3602736" cy="175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0">
            <a:extLst>
              <a:ext uri="{FF2B5EF4-FFF2-40B4-BE49-F238E27FC236}">
                <a16:creationId xmlns:a16="http://schemas.microsoft.com/office/drawing/2014/main" id="{823B704A-724B-41D6-8F33-76939E727D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534400" y="3994133"/>
            <a:ext cx="3657600" cy="175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513E62F9-4260-46DA-8912-8509B4828B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1372" y="4315866"/>
            <a:ext cx="1358396" cy="19474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8F32504-86BF-449D-8998-C4A127C24C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6402" y="3504142"/>
            <a:ext cx="2120926" cy="275919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EF3CAE2-600C-4BE7-8E5D-31654A11133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562" r="8821" b="1"/>
          <a:stretch/>
        </p:blipFill>
        <p:spPr>
          <a:xfrm>
            <a:off x="9663084" y="4315866"/>
            <a:ext cx="1096427" cy="1903790"/>
          </a:xfrm>
          <a:prstGeom prst="rect">
            <a:avLst/>
          </a:prstGeom>
        </p:spPr>
      </p:pic>
      <p:sp>
        <p:nvSpPr>
          <p:cNvPr id="62" name="Object 5">
            <a:extLst>
              <a:ext uri="{FF2B5EF4-FFF2-40B4-BE49-F238E27FC236}">
                <a16:creationId xmlns:a16="http://schemas.microsoft.com/office/drawing/2014/main" id="{AA61DE6C-823A-4F53-BB2A-570D452EB8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3200" b="1" dirty="0">
                <a:highlight>
                  <a:srgbClr val="58CCFF"/>
                </a:highlight>
                <a:latin typeface="Franklin Gothic Medium" panose="020B0603020102020204" pitchFamily="34" charset="0"/>
              </a:rPr>
              <a:t>Based on </a:t>
            </a:r>
            <a:r>
              <a:rPr lang="en-US" sz="3200" b="1" dirty="0" err="1">
                <a:highlight>
                  <a:srgbClr val="58CCFF"/>
                </a:highlight>
                <a:latin typeface="Franklin Gothic Medium" panose="020B0603020102020204" pitchFamily="34" charset="0"/>
              </a:rPr>
              <a:t>RealtimeDB</a:t>
            </a:r>
            <a:endParaRPr lang="en-US" sz="3200" b="1" dirty="0">
              <a:highlight>
                <a:srgbClr val="58CCFF"/>
              </a:highlight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775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85DDC03-F41E-42F3-8944-97E9F5627DED}"/>
              </a:ext>
            </a:extLst>
          </p:cNvPr>
          <p:cNvSpPr txBox="1"/>
          <p:nvPr/>
        </p:nvSpPr>
        <p:spPr>
          <a:xfrm>
            <a:off x="2217820" y="1940160"/>
            <a:ext cx="8017043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400" b="0" i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안드로이드 앱의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highlight>
                  <a:srgbClr val="58CC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UI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highlight>
                  <a:srgbClr val="58CC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스레드는 안전하지 않다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algn="l"/>
            <a:r>
              <a:rPr lang="ko-KR" altLang="en-US" sz="2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안전한 수행을 위해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UI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스레드가 블록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대기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되지 않아야 하며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, UI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스레드 외에 다른 스레드에서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UI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컴포넌트 접근을 피해야 한다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algn="l"/>
            <a:r>
              <a:rPr lang="ko-KR" altLang="en-US" sz="24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그러나 </a:t>
            </a:r>
            <a:r>
              <a:rPr lang="en-US" altLang="ko-KR" sz="2400" b="0" i="0" dirty="0">
                <a:effectLst/>
                <a:highlight>
                  <a:srgbClr val="58CC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single thread model</a:t>
            </a:r>
            <a:r>
              <a:rPr lang="ko-KR" altLang="en-US" sz="24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모델을 따르므로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별도의 스레드가 필요함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algn="l"/>
            <a:endParaRPr lang="en-US" altLang="ko-KR" sz="24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r>
              <a:rPr lang="en-US" altLang="ko-KR" sz="3200" b="1" i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en-US" altLang="ko-KR" sz="3200" b="1" i="0" dirty="0" err="1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AsyncTask</a:t>
            </a:r>
            <a:r>
              <a:rPr lang="en-US" altLang="ko-KR" sz="3200" b="1" i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]</a:t>
            </a:r>
          </a:p>
          <a:p>
            <a:pPr algn="l"/>
            <a:r>
              <a:rPr lang="ko-KR" altLang="en-US" sz="32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메</a:t>
            </a:r>
            <a:r>
              <a:rPr lang="ko-KR" altLang="en-US" sz="3200" i="0" dirty="0" err="1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인스레드에서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생성 후 실행</a:t>
            </a:r>
            <a:r>
              <a:rPr lang="en-US" altLang="ko-KR" sz="3200" b="0" i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sz="32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r>
              <a:rPr lang="ko-KR" altLang="en-US" sz="32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처리시간이 긴 작업을 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백그라운드 스레드로 넘긴 후</a:t>
            </a:r>
            <a:r>
              <a:rPr lang="en-US" altLang="ko-KR" sz="32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3200" b="0" i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메인 스레드 작업이 가능</a:t>
            </a:r>
            <a:r>
              <a:rPr lang="en-US" altLang="ko-KR" sz="3200" b="0" i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86A089-7338-450F-B274-02EDDB618F11}"/>
              </a:ext>
            </a:extLst>
          </p:cNvPr>
          <p:cNvSpPr txBox="1"/>
          <p:nvPr/>
        </p:nvSpPr>
        <p:spPr>
          <a:xfrm>
            <a:off x="284746" y="0"/>
            <a:ext cx="1190725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0" kern="0" spc="-500" dirty="0">
                <a:solidFill>
                  <a:srgbClr val="000000"/>
                </a:solidFill>
                <a:latin typeface="Franklin Gothic Heavy" pitchFamily="34" charset="0"/>
              </a:rPr>
              <a:t>! </a:t>
            </a:r>
            <a:r>
              <a:rPr lang="en-US" altLang="ko-KR" sz="8000" kern="0" spc="-500" dirty="0" err="1">
                <a:solidFill>
                  <a:srgbClr val="000000"/>
                </a:solidFill>
                <a:latin typeface="Franklin Gothic Heavy" pitchFamily="34" charset="0"/>
              </a:rPr>
              <a:t>AsyncTask</a:t>
            </a:r>
            <a:r>
              <a:rPr lang="en-US" altLang="ko-KR" sz="8000" kern="0" spc="-500" dirty="0">
                <a:solidFill>
                  <a:srgbClr val="000000"/>
                </a:solidFill>
                <a:latin typeface="Franklin Gothic Heavy" pitchFamily="34" charset="0"/>
              </a:rPr>
              <a:t> </a:t>
            </a:r>
            <a:r>
              <a:rPr lang="en-US" altLang="ko-KR" sz="3200" kern="0" dirty="0">
                <a:latin typeface="Franklin Gothic Medium" panose="020B0603020102020204" pitchFamily="34" charset="0"/>
              </a:rPr>
              <a:t>in Recommend, Itinerary, Search</a:t>
            </a:r>
            <a:endParaRPr lang="ko-KR" altLang="en-US" sz="900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074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386A089-7338-450F-B274-02EDDB618F11}"/>
              </a:ext>
            </a:extLst>
          </p:cNvPr>
          <p:cNvSpPr txBox="1"/>
          <p:nvPr/>
        </p:nvSpPr>
        <p:spPr>
          <a:xfrm>
            <a:off x="284746" y="0"/>
            <a:ext cx="119072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kern="0" spc="-500" dirty="0">
                <a:solidFill>
                  <a:srgbClr val="000000"/>
                </a:solidFill>
                <a:latin typeface="Franklin Gothic Heavy" pitchFamily="34" charset="0"/>
              </a:rPr>
              <a:t>! </a:t>
            </a:r>
            <a:r>
              <a:rPr lang="en-US" altLang="ko-KR" sz="3600" kern="0" spc="-500" dirty="0" err="1">
                <a:solidFill>
                  <a:srgbClr val="000000"/>
                </a:solidFill>
                <a:latin typeface="Franklin Gothic Heavy" pitchFamily="34" charset="0"/>
              </a:rPr>
              <a:t>AsyncTask</a:t>
            </a:r>
            <a:r>
              <a:rPr lang="en-US" altLang="ko-KR" sz="3600" kern="0" spc="-500" dirty="0">
                <a:solidFill>
                  <a:srgbClr val="000000"/>
                </a:solidFill>
                <a:latin typeface="Franklin Gothic Heavy" pitchFamily="34" charset="0"/>
              </a:rPr>
              <a:t> </a:t>
            </a:r>
            <a:r>
              <a:rPr lang="en-US" altLang="ko-KR" sz="1100" kern="0" dirty="0">
                <a:latin typeface="Franklin Gothic Medium" panose="020B0603020102020204" pitchFamily="34" charset="0"/>
              </a:rPr>
              <a:t>in Recommend, Itinerary, Search</a:t>
            </a:r>
            <a:endParaRPr lang="ko-KR" altLang="en-US" sz="100" dirty="0">
              <a:latin typeface="Franklin Gothic Medium" panose="020B06030201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A40E26F-0F69-4436-80F8-BC0BDF877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9440" y="1719671"/>
            <a:ext cx="6791325" cy="49339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D5D582-0556-49B9-8CBB-2361517A9D6F}"/>
              </a:ext>
            </a:extLst>
          </p:cNvPr>
          <p:cNvSpPr txBox="1"/>
          <p:nvPr/>
        </p:nvSpPr>
        <p:spPr>
          <a:xfrm>
            <a:off x="1063278" y="829058"/>
            <a:ext cx="100080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API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별로 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AsyncTask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상속받은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Task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용 클래스를 구현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구현된 기능은 모두 백그라운드에서 돌아가도록 처리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917796-8C25-4B98-B99E-3BD76A1B6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278" y="2686322"/>
            <a:ext cx="3043496" cy="263172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14862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85DDC03-F41E-42F3-8944-97E9F5627DED}"/>
              </a:ext>
            </a:extLst>
          </p:cNvPr>
          <p:cNvSpPr txBox="1"/>
          <p:nvPr/>
        </p:nvSpPr>
        <p:spPr>
          <a:xfrm>
            <a:off x="2217475" y="2305615"/>
            <a:ext cx="845419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000" b="1" i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대화형 사용자 인터페이스를 쉽게 설계하고 통합할 수 있는 자연어 이해 플랫폼</a:t>
            </a:r>
            <a:r>
              <a:rPr lang="en-US" altLang="ko-KR" sz="2000" b="1" i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pPr algn="l"/>
            <a:r>
              <a:rPr lang="ko-KR" altLang="en-US" sz="2000" b="0" i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최종 사용자 표현을 에이전트에서 가장 유사한 인텐트와 일치시킴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&gt; </a:t>
            </a:r>
            <a:r>
              <a:rPr lang="ko-KR" altLang="en-US" sz="2000" b="0" i="0" dirty="0" err="1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인텐트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분류</a:t>
            </a:r>
            <a:endParaRPr lang="en-US" altLang="ko-KR" sz="2000" b="0" i="0" dirty="0">
              <a:solidFill>
                <a:srgbClr val="000000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endParaRPr lang="en-US" altLang="ko-KR" sz="20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r>
              <a:rPr lang="ko-KR" altLang="en-US" sz="2000" b="1" i="0" dirty="0" err="1">
                <a:solidFill>
                  <a:srgbClr val="000000"/>
                </a:solidFill>
                <a:effectLst/>
                <a:highlight>
                  <a:srgbClr val="58CC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인텐트</a:t>
            </a:r>
            <a:r>
              <a:rPr lang="ko-KR" altLang="en-US" sz="2000" b="1" i="0" dirty="0">
                <a:solidFill>
                  <a:srgbClr val="000000"/>
                </a:solidFill>
                <a:effectLst/>
                <a:highlight>
                  <a:srgbClr val="58CC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 일치</a:t>
            </a:r>
            <a:r>
              <a:rPr lang="ko-KR" altLang="en-US" sz="2000" b="1" dirty="0">
                <a:solidFill>
                  <a:srgbClr val="000000"/>
                </a:solidFill>
                <a:highlight>
                  <a:srgbClr val="58CC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시스템에 작업을 제공하고 사용자는 이 작업을 사용하여 시스템에서 정의된 특정 작업을 트리거</a:t>
            </a:r>
            <a:endParaRPr lang="en-US" altLang="ko-KR" sz="2000" b="0" i="0" dirty="0">
              <a:solidFill>
                <a:srgbClr val="000000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r>
              <a:rPr lang="ko-KR" altLang="en-US" sz="2000" b="1" i="0" dirty="0">
                <a:solidFill>
                  <a:srgbClr val="000000"/>
                </a:solidFill>
                <a:effectLst/>
                <a:highlight>
                  <a:srgbClr val="58CC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매개변수 </a:t>
            </a:r>
            <a:r>
              <a:rPr lang="en-US" altLang="ko-KR" sz="2000" b="1" i="0" dirty="0">
                <a:solidFill>
                  <a:srgbClr val="000000"/>
                </a:solidFill>
                <a:effectLst/>
                <a:highlight>
                  <a:srgbClr val="58CC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런타임에서 인텐트가 일치하면 </a:t>
            </a:r>
            <a:r>
              <a:rPr lang="en-US" altLang="ko-KR" sz="2000" b="0" i="0" dirty="0" err="1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Dialogflow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는 최종 사용자 표현에서 추출된 값을 매개변수로</a:t>
            </a:r>
            <a:r>
              <a:rPr lang="en-US" altLang="ko-KR" sz="20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제공</a:t>
            </a: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86A089-7338-450F-B274-02EDDB618F11}"/>
              </a:ext>
            </a:extLst>
          </p:cNvPr>
          <p:cNvSpPr txBox="1"/>
          <p:nvPr/>
        </p:nvSpPr>
        <p:spPr>
          <a:xfrm>
            <a:off x="284746" y="0"/>
            <a:ext cx="1190725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0" kern="0" spc="-500" dirty="0">
                <a:solidFill>
                  <a:srgbClr val="000000"/>
                </a:solidFill>
                <a:latin typeface="Franklin Gothic Heavy" pitchFamily="34" charset="0"/>
              </a:rPr>
              <a:t>! </a:t>
            </a:r>
            <a:r>
              <a:rPr lang="en-US" altLang="ko-KR" sz="8000" kern="0" spc="-500" dirty="0" err="1">
                <a:solidFill>
                  <a:srgbClr val="000000"/>
                </a:solidFill>
                <a:latin typeface="Franklin Gothic Heavy" pitchFamily="34" charset="0"/>
              </a:rPr>
              <a:t>Dialogflow</a:t>
            </a:r>
            <a:endParaRPr lang="ko-KR" altLang="en-US" sz="900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716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386A089-7338-450F-B274-02EDDB618F11}"/>
              </a:ext>
            </a:extLst>
          </p:cNvPr>
          <p:cNvSpPr txBox="1"/>
          <p:nvPr/>
        </p:nvSpPr>
        <p:spPr>
          <a:xfrm>
            <a:off x="257263" y="-60936"/>
            <a:ext cx="4288830" cy="923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z="4000" kern="0" dirty="0">
                <a:solidFill>
                  <a:srgbClr val="000000"/>
                </a:solidFill>
                <a:latin typeface="Franklin Gothic Heavy" pitchFamily="34" charset="0"/>
              </a:rPr>
              <a:t>! </a:t>
            </a:r>
            <a:r>
              <a:rPr lang="en-US" altLang="ko-KR" sz="4000" kern="0" dirty="0" err="1">
                <a:solidFill>
                  <a:srgbClr val="000000"/>
                </a:solidFill>
                <a:latin typeface="Franklin Gothic Heavy" pitchFamily="34" charset="0"/>
              </a:rPr>
              <a:t>Dialogflow</a:t>
            </a:r>
            <a:endParaRPr lang="ko-KR" altLang="en-US" sz="600" dirty="0">
              <a:latin typeface="Franklin Gothic Medium" panose="020B0603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43D635-D995-4F96-85E3-F1EA5F76844B}"/>
              </a:ext>
            </a:extLst>
          </p:cNvPr>
          <p:cNvSpPr txBox="1"/>
          <p:nvPr/>
        </p:nvSpPr>
        <p:spPr>
          <a:xfrm>
            <a:off x="453305" y="1785257"/>
            <a:ext cx="3896745" cy="37854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2000" spc="-1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챗봇이</a:t>
            </a:r>
            <a:r>
              <a:rPr lang="en-US" altLang="ko-KR" sz="2000" spc="-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000" spc="-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수행하는 기능 </a:t>
            </a:r>
            <a:endParaRPr lang="en-US" altLang="ko-KR" sz="2000" spc="-1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9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en-US" altLang="ko-KR" sz="1900" spc="-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SeoulerChatBotCurrentPlace</a:t>
            </a:r>
            <a:r>
              <a:rPr lang="en-US" altLang="ko-KR" sz="19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19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현재 위치 제공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9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en-US" altLang="ko-KR" sz="1900" spc="-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SeoulerChatBotDestinationPlace</a:t>
            </a:r>
            <a:r>
              <a:rPr lang="en-US" altLang="ko-KR" sz="19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9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특정 목적지의 위치 제공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9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en-US" altLang="ko-KR" sz="1900" spc="-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SeoulerChatBotExchange</a:t>
            </a:r>
            <a:r>
              <a:rPr lang="en-US" altLang="ko-KR" sz="19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19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환율정보 제공</a:t>
            </a:r>
            <a:endParaRPr lang="en-US" altLang="ko-KR" sz="1900" spc="-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9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en-US" altLang="ko-KR" sz="1900" spc="-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SeoulerChatBotPlaceRecommendation</a:t>
            </a:r>
            <a:r>
              <a:rPr lang="en-US" altLang="ko-KR" sz="19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19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특정 테마와 관련된 관광지추천 제공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9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en-US" altLang="ko-KR" sz="1900" spc="-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SeoulerChatBotWeather</a:t>
            </a:r>
            <a:r>
              <a:rPr lang="en-US" altLang="ko-KR" sz="19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19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날씨정보 제공 </a:t>
            </a:r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CB20B44-A154-4DFD-A4BB-7BB890B2F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561384"/>
            <a:ext cx="6019331" cy="373198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18563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D6EB5DE-EB5B-4A50-AB48-F14899BAD494}"/>
              </a:ext>
            </a:extLst>
          </p:cNvPr>
          <p:cNvSpPr txBox="1"/>
          <p:nvPr/>
        </p:nvSpPr>
        <p:spPr>
          <a:xfrm>
            <a:off x="648931" y="2438400"/>
            <a:ext cx="3505494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2000" spc="-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학습 문구</a:t>
            </a:r>
            <a:endParaRPr lang="en-US" altLang="ko-KR" sz="2000" spc="-1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20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찜 목록 호출을 위한 학습문구</a:t>
            </a:r>
            <a:endParaRPr lang="en-US" altLang="ko-KR" sz="2000" spc="-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20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사용자가 찜 목록을 알고 </a:t>
            </a:r>
            <a:r>
              <a:rPr lang="ko-KR" altLang="en-US" sz="2000" spc="-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싶을때</a:t>
            </a:r>
            <a:r>
              <a:rPr lang="ko-KR" altLang="en-US" sz="20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작성할 수 있는 문장들을 토대로 학습시킨 후 해당하는 기능을 수행하도록 함</a:t>
            </a:r>
            <a:endParaRPr lang="en-US" altLang="ko-KR" sz="2000" spc="-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endParaRPr lang="en-US" altLang="ko-KR" sz="2000" spc="-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7003D2-F370-491D-A5BF-540940C1E629}"/>
              </a:ext>
            </a:extLst>
          </p:cNvPr>
          <p:cNvSpPr txBox="1"/>
          <p:nvPr/>
        </p:nvSpPr>
        <p:spPr>
          <a:xfrm>
            <a:off x="257263" y="-60936"/>
            <a:ext cx="4288830" cy="923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z="4000" kern="0" dirty="0">
                <a:solidFill>
                  <a:srgbClr val="000000"/>
                </a:solidFill>
                <a:latin typeface="Franklin Gothic Heavy" pitchFamily="34" charset="0"/>
              </a:rPr>
              <a:t>! </a:t>
            </a:r>
            <a:r>
              <a:rPr lang="en-US" altLang="ko-KR" sz="4000" kern="0" dirty="0" err="1">
                <a:solidFill>
                  <a:srgbClr val="000000"/>
                </a:solidFill>
                <a:latin typeface="Franklin Gothic Heavy" pitchFamily="34" charset="0"/>
              </a:rPr>
              <a:t>Dialogflow</a:t>
            </a:r>
            <a:endParaRPr lang="ko-KR" altLang="en-US" sz="600" dirty="0">
              <a:latin typeface="Franklin Gothic Medium" panose="020B06030201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546AD96-363A-451F-BFB8-0EDB9EF22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629" y="1406809"/>
            <a:ext cx="5833798" cy="382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126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D6EB5DE-EB5B-4A50-AB48-F14899BAD494}"/>
              </a:ext>
            </a:extLst>
          </p:cNvPr>
          <p:cNvSpPr txBox="1"/>
          <p:nvPr/>
        </p:nvSpPr>
        <p:spPr>
          <a:xfrm>
            <a:off x="648931" y="2438400"/>
            <a:ext cx="3505494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2000" spc="-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앱에서의 처리</a:t>
            </a:r>
            <a:endParaRPr lang="en-US" altLang="ko-KR" sz="2000" spc="-1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20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인텐트를 받은 후 수신된 인텐트의 종류에 따라 앱에서 제공하는 앱 기능을 실행하도록 구현</a:t>
            </a:r>
            <a:endParaRPr lang="en-US" altLang="ko-KR" sz="2000" spc="-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209871A-7EAE-402F-B1B4-571B1C739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373280"/>
            <a:ext cx="6019331" cy="4108193"/>
          </a:xfrm>
          <a:prstGeom prst="rect">
            <a:avLst/>
          </a:prstGeom>
          <a:effectLst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77003D2-F370-491D-A5BF-540940C1E629}"/>
              </a:ext>
            </a:extLst>
          </p:cNvPr>
          <p:cNvSpPr txBox="1"/>
          <p:nvPr/>
        </p:nvSpPr>
        <p:spPr>
          <a:xfrm>
            <a:off x="257263" y="-60936"/>
            <a:ext cx="4288830" cy="923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z="4000" kern="0" dirty="0">
                <a:solidFill>
                  <a:srgbClr val="000000"/>
                </a:solidFill>
                <a:latin typeface="Franklin Gothic Heavy" pitchFamily="34" charset="0"/>
              </a:rPr>
              <a:t>! </a:t>
            </a:r>
            <a:r>
              <a:rPr lang="en-US" altLang="ko-KR" sz="4000" kern="0" dirty="0" err="1">
                <a:solidFill>
                  <a:srgbClr val="000000"/>
                </a:solidFill>
                <a:latin typeface="Franklin Gothic Heavy" pitchFamily="34" charset="0"/>
              </a:rPr>
              <a:t>Dialogflow</a:t>
            </a:r>
            <a:endParaRPr lang="ko-KR" altLang="en-US" sz="600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513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85DDC03-F41E-42F3-8944-97E9F5627DED}"/>
              </a:ext>
            </a:extLst>
          </p:cNvPr>
          <p:cNvSpPr txBox="1"/>
          <p:nvPr/>
        </p:nvSpPr>
        <p:spPr>
          <a:xfrm>
            <a:off x="2217820" y="3528328"/>
            <a:ext cx="8017043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Firestore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Dialogflow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함께 사용할 경우 알 수 없는 버그가 생겨 </a:t>
            </a: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런타임에러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발생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구글 측 에러 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Recommend, Itinerary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sz="2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FirestoreDB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r>
              <a:rPr lang="en-US" altLang="ko-KR" sz="2400" b="1" dirty="0">
                <a:highlight>
                  <a:srgbClr val="58CC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Firebase </a:t>
            </a:r>
            <a:r>
              <a:rPr lang="en-US" altLang="ko-KR" sz="2400" b="1" dirty="0" err="1">
                <a:highlight>
                  <a:srgbClr val="58CC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RealtimeDB</a:t>
            </a:r>
            <a:r>
              <a:rPr lang="ko-KR" altLang="en-US" sz="2400" b="1" dirty="0">
                <a:highlight>
                  <a:srgbClr val="58CC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로</a:t>
            </a:r>
            <a:r>
              <a:rPr lang="ko-KR" altLang="en-US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이전함으로써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해결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86A089-7338-450F-B274-02EDDB618F11}"/>
              </a:ext>
            </a:extLst>
          </p:cNvPr>
          <p:cNvSpPr txBox="1"/>
          <p:nvPr/>
        </p:nvSpPr>
        <p:spPr>
          <a:xfrm>
            <a:off x="284746" y="0"/>
            <a:ext cx="1190725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0" kern="0" spc="-500" dirty="0">
                <a:solidFill>
                  <a:srgbClr val="000000"/>
                </a:solidFill>
                <a:latin typeface="Franklin Gothic Heavy" pitchFamily="34" charset="0"/>
              </a:rPr>
              <a:t>! </a:t>
            </a:r>
            <a:r>
              <a:rPr lang="en-US" altLang="ko-KR" sz="8000" kern="0" spc="-500" dirty="0" err="1">
                <a:solidFill>
                  <a:srgbClr val="000000"/>
                </a:solidFill>
                <a:latin typeface="Franklin Gothic Heavy" pitchFamily="34" charset="0"/>
              </a:rPr>
              <a:t>Firestore</a:t>
            </a:r>
            <a:r>
              <a:rPr lang="en-US" altLang="ko-KR" sz="8000" kern="0" spc="-500" dirty="0">
                <a:solidFill>
                  <a:srgbClr val="000000"/>
                </a:solidFill>
                <a:latin typeface="Franklin Gothic Heavy" pitchFamily="34" charset="0"/>
              </a:rPr>
              <a:t> + </a:t>
            </a:r>
            <a:r>
              <a:rPr lang="en-US" altLang="ko-KR" sz="8000" kern="0" spc="-500" dirty="0" err="1">
                <a:solidFill>
                  <a:srgbClr val="000000"/>
                </a:solidFill>
                <a:latin typeface="Franklin Gothic Heavy" pitchFamily="34" charset="0"/>
              </a:rPr>
              <a:t>Dialogflow</a:t>
            </a:r>
            <a:endParaRPr lang="ko-KR" altLang="en-US" sz="900" spc="300" dirty="0">
              <a:latin typeface="Franklin Gothic Medium" panose="020B06030201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5B150C5-89E7-417C-AB70-C076350EB5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6"/>
          <a:stretch/>
        </p:blipFill>
        <p:spPr>
          <a:xfrm>
            <a:off x="3116179" y="1921111"/>
            <a:ext cx="5247271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4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E3A3999-C95F-4429-BF3E-2C9B30520C45}"/>
              </a:ext>
            </a:extLst>
          </p:cNvPr>
          <p:cNvSpPr txBox="1"/>
          <p:nvPr/>
        </p:nvSpPr>
        <p:spPr>
          <a:xfrm>
            <a:off x="1996211" y="2644170"/>
            <a:ext cx="819957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200" kern="0" spc="-15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진행기간 및 역할분담</a:t>
            </a:r>
            <a:endParaRPr lang="ko-KR" altLang="en-US" sz="72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31926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386A089-7338-450F-B274-02EDDB618F11}"/>
              </a:ext>
            </a:extLst>
          </p:cNvPr>
          <p:cNvSpPr txBox="1"/>
          <p:nvPr/>
        </p:nvSpPr>
        <p:spPr>
          <a:xfrm>
            <a:off x="525378" y="673768"/>
            <a:ext cx="27011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진행기간 및 역할분담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04A9D6C-80E8-486F-A696-7041E2DA03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916626"/>
              </p:ext>
            </p:extLst>
          </p:nvPr>
        </p:nvGraphicFramePr>
        <p:xfrm>
          <a:off x="1" y="1648325"/>
          <a:ext cx="12192000" cy="3721746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925095">
                  <a:extLst>
                    <a:ext uri="{9D8B030D-6E8A-4147-A177-3AD203B41FA5}">
                      <a16:colId xmlns:a16="http://schemas.microsoft.com/office/drawing/2014/main" val="2293315904"/>
                    </a:ext>
                  </a:extLst>
                </a:gridCol>
                <a:gridCol w="866685">
                  <a:extLst>
                    <a:ext uri="{9D8B030D-6E8A-4147-A177-3AD203B41FA5}">
                      <a16:colId xmlns:a16="http://schemas.microsoft.com/office/drawing/2014/main" val="1415521260"/>
                    </a:ext>
                  </a:extLst>
                </a:gridCol>
                <a:gridCol w="866685">
                  <a:extLst>
                    <a:ext uri="{9D8B030D-6E8A-4147-A177-3AD203B41FA5}">
                      <a16:colId xmlns:a16="http://schemas.microsoft.com/office/drawing/2014/main" val="3705603116"/>
                    </a:ext>
                  </a:extLst>
                </a:gridCol>
                <a:gridCol w="866685">
                  <a:extLst>
                    <a:ext uri="{9D8B030D-6E8A-4147-A177-3AD203B41FA5}">
                      <a16:colId xmlns:a16="http://schemas.microsoft.com/office/drawing/2014/main" val="2745683590"/>
                    </a:ext>
                  </a:extLst>
                </a:gridCol>
                <a:gridCol w="866685">
                  <a:extLst>
                    <a:ext uri="{9D8B030D-6E8A-4147-A177-3AD203B41FA5}">
                      <a16:colId xmlns:a16="http://schemas.microsoft.com/office/drawing/2014/main" val="2521512702"/>
                    </a:ext>
                  </a:extLst>
                </a:gridCol>
                <a:gridCol w="866685">
                  <a:extLst>
                    <a:ext uri="{9D8B030D-6E8A-4147-A177-3AD203B41FA5}">
                      <a16:colId xmlns:a16="http://schemas.microsoft.com/office/drawing/2014/main" val="3442244183"/>
                    </a:ext>
                  </a:extLst>
                </a:gridCol>
                <a:gridCol w="866685">
                  <a:extLst>
                    <a:ext uri="{9D8B030D-6E8A-4147-A177-3AD203B41FA5}">
                      <a16:colId xmlns:a16="http://schemas.microsoft.com/office/drawing/2014/main" val="1132622085"/>
                    </a:ext>
                  </a:extLst>
                </a:gridCol>
                <a:gridCol w="866685">
                  <a:extLst>
                    <a:ext uri="{9D8B030D-6E8A-4147-A177-3AD203B41FA5}">
                      <a16:colId xmlns:a16="http://schemas.microsoft.com/office/drawing/2014/main" val="738678307"/>
                    </a:ext>
                  </a:extLst>
                </a:gridCol>
                <a:gridCol w="866685">
                  <a:extLst>
                    <a:ext uri="{9D8B030D-6E8A-4147-A177-3AD203B41FA5}">
                      <a16:colId xmlns:a16="http://schemas.microsoft.com/office/drawing/2014/main" val="986288632"/>
                    </a:ext>
                  </a:extLst>
                </a:gridCol>
                <a:gridCol w="866685">
                  <a:extLst>
                    <a:ext uri="{9D8B030D-6E8A-4147-A177-3AD203B41FA5}">
                      <a16:colId xmlns:a16="http://schemas.microsoft.com/office/drawing/2014/main" val="1220244122"/>
                    </a:ext>
                  </a:extLst>
                </a:gridCol>
                <a:gridCol w="866685">
                  <a:extLst>
                    <a:ext uri="{9D8B030D-6E8A-4147-A177-3AD203B41FA5}">
                      <a16:colId xmlns:a16="http://schemas.microsoft.com/office/drawing/2014/main" val="622903909"/>
                    </a:ext>
                  </a:extLst>
                </a:gridCol>
                <a:gridCol w="866685">
                  <a:extLst>
                    <a:ext uri="{9D8B030D-6E8A-4147-A177-3AD203B41FA5}">
                      <a16:colId xmlns:a16="http://schemas.microsoft.com/office/drawing/2014/main" val="1428971016"/>
                    </a:ext>
                  </a:extLst>
                </a:gridCol>
                <a:gridCol w="866685">
                  <a:extLst>
                    <a:ext uri="{9D8B030D-6E8A-4147-A177-3AD203B41FA5}">
                      <a16:colId xmlns:a16="http://schemas.microsoft.com/office/drawing/2014/main" val="2935073599"/>
                    </a:ext>
                  </a:extLst>
                </a:gridCol>
                <a:gridCol w="866685">
                  <a:extLst>
                    <a:ext uri="{9D8B030D-6E8A-4147-A177-3AD203B41FA5}">
                      <a16:colId xmlns:a16="http://schemas.microsoft.com/office/drawing/2014/main" val="4024497730"/>
                    </a:ext>
                  </a:extLst>
                </a:gridCol>
              </a:tblGrid>
              <a:tr h="382071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16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일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17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18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19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일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21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22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23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24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25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26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27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28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1707099"/>
                  </a:ext>
                </a:extLst>
              </a:tr>
              <a:tr h="667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김주현</a:t>
                      </a:r>
                      <a:endParaRPr lang="en-US" altLang="ko-KR" sz="16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1200" spc="0" dirty="0">
                          <a:solidFill>
                            <a:schemeClr val="dk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UI</a:t>
                      </a:r>
                      <a:r>
                        <a:rPr lang="ko-KR" altLang="en-US" sz="1050" kern="1200" spc="0" dirty="0">
                          <a:solidFill>
                            <a:schemeClr val="dk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구현</a:t>
                      </a:r>
                      <a:r>
                        <a:rPr lang="en-US" altLang="ko-KR" sz="1050" kern="1200" spc="0" dirty="0">
                          <a:solidFill>
                            <a:schemeClr val="dk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50" kern="1200" spc="0" dirty="0" err="1">
                          <a:solidFill>
                            <a:schemeClr val="dk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검색탭</a:t>
                      </a:r>
                      <a:r>
                        <a:rPr lang="en-US" altLang="ko-KR" sz="1050" kern="1200" spc="0" dirty="0">
                          <a:solidFill>
                            <a:schemeClr val="dk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)</a:t>
                      </a:r>
                      <a:endParaRPr lang="ko-KR" altLang="en-US" sz="1050" spc="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spc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spc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spc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ko-KR" altLang="en-US" sz="1050" kern="1200" spc="0" dirty="0">
                          <a:solidFill>
                            <a:schemeClr val="dk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관광 </a:t>
                      </a:r>
                      <a:r>
                        <a:rPr lang="en-US" altLang="ko-KR" sz="1050" kern="1200" spc="0" dirty="0">
                          <a:solidFill>
                            <a:schemeClr val="dk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API </a:t>
                      </a:r>
                      <a:r>
                        <a:rPr lang="ko-KR" altLang="en-US" sz="1050" kern="1200" spc="0" dirty="0">
                          <a:solidFill>
                            <a:schemeClr val="dk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호출 및 추천기능 구현</a:t>
                      </a:r>
                      <a:endParaRPr lang="ko-KR" altLang="en-US" sz="1050" spc="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spc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spc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spc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spc="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챗봇</a:t>
                      </a:r>
                      <a:r>
                        <a:rPr lang="ko-KR" altLang="en-US" sz="1050" spc="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구성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spc="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spc="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050" spc="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spc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발표준비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545298"/>
                  </a:ext>
                </a:extLst>
              </a:tr>
              <a:tr h="667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김창현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ko-KR" altLang="en-US" sz="1050" kern="1200" spc="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파이어베이스</a:t>
                      </a:r>
                      <a:r>
                        <a:rPr lang="ko-KR" altLang="en-US" sz="1050" kern="1200" spc="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일정 </a:t>
                      </a:r>
                      <a:r>
                        <a:rPr lang="en-US" altLang="ko-KR" sz="1050" kern="1200" spc="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DB </a:t>
                      </a:r>
                      <a:r>
                        <a:rPr lang="ko-KR" altLang="en-US" sz="1050" kern="1200" spc="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추가 구축</a:t>
                      </a:r>
                      <a:r>
                        <a:rPr lang="en-US" altLang="ko-KR" sz="1050" kern="1200" spc="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050" kern="1200" spc="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파이어스토어</a:t>
                      </a:r>
                      <a:r>
                        <a:rPr lang="ko-KR" altLang="en-US" sz="1050" kern="1200" spc="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altLang="ko-KR" sz="1050" kern="1200" spc="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DB </a:t>
                      </a:r>
                      <a:r>
                        <a:rPr lang="ko-KR" altLang="en-US" sz="1050" kern="1200" spc="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구축</a:t>
                      </a:r>
                      <a:endParaRPr lang="ko-KR" altLang="en-US" sz="1050" b="0" spc="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45720" marR="4572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45720" marR="4572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45720" marR="4572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45720" marR="4572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1200" spc="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찜 화면 </a:t>
                      </a:r>
                      <a:r>
                        <a:rPr lang="en-US" altLang="ko-KR" sz="1050" kern="1200" spc="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UI</a:t>
                      </a:r>
                      <a:endParaRPr lang="ko-KR" altLang="en-US" sz="1050" b="0" spc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45720" marR="4572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050" spc="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세부정보 화면 </a:t>
                      </a:r>
                      <a:r>
                        <a:rPr lang="en-US" altLang="ko-KR" sz="1050" spc="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UI</a:t>
                      </a:r>
                      <a:endParaRPr lang="ko-KR" altLang="en-US" sz="1050" b="0" spc="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1050" spc="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챗봇</a:t>
                      </a:r>
                      <a:r>
                        <a:rPr lang="ko-KR" altLang="en-US" sz="1050" spc="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구축</a:t>
                      </a:r>
                      <a:endParaRPr lang="ko-KR" altLang="en-US" sz="1050" b="0" spc="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spc="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챗봇앱연동</a:t>
                      </a:r>
                      <a:endParaRPr lang="en-US" altLang="ko-KR" sz="1050" spc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/>
                      <a:r>
                        <a:rPr lang="en-US" altLang="ko-KR" sz="1050" spc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+</a:t>
                      </a:r>
                      <a:r>
                        <a:rPr lang="ko-KR" altLang="en-US" sz="1050" spc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코드정리</a:t>
                      </a:r>
                      <a:endParaRPr lang="ko-KR" altLang="en-US" sz="1050" b="0" spc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2534266"/>
                  </a:ext>
                </a:extLst>
              </a:tr>
              <a:tr h="667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박예빈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50" spc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UI</a:t>
                      </a:r>
                      <a:r>
                        <a:rPr lang="ko-KR" altLang="en-US" sz="1050" spc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구현 </a:t>
                      </a:r>
                      <a:r>
                        <a:rPr lang="en-US" altLang="ko-KR" sz="1050" spc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050" spc="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일정탭</a:t>
                      </a:r>
                      <a:r>
                        <a:rPr lang="en-US" altLang="ko-KR" sz="1050" spc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sz="1050" b="0" spc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050" spc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UI</a:t>
                      </a:r>
                      <a:r>
                        <a:rPr lang="ko-KR" altLang="en-US" sz="1050" spc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구현</a:t>
                      </a:r>
                      <a:r>
                        <a:rPr lang="en-US" altLang="ko-KR" sz="1050" spc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API</a:t>
                      </a:r>
                      <a:r>
                        <a:rPr lang="ko-KR" altLang="en-US" sz="1050" spc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연동 </a:t>
                      </a:r>
                      <a:r>
                        <a:rPr lang="en-US" altLang="ko-KR" sz="1050" spc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050" spc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날씨</a:t>
                      </a:r>
                      <a:r>
                        <a:rPr lang="en-US" altLang="ko-KR" sz="1050" spc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</a:t>
                      </a:r>
                      <a:r>
                        <a:rPr lang="ko-KR" altLang="en-US" sz="1050" spc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환율</a:t>
                      </a:r>
                      <a:r>
                        <a:rPr lang="en-US" altLang="ko-KR" sz="1050" spc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sz="1050" b="0" spc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spc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일정관리기능 구현 </a:t>
                      </a:r>
                      <a:endParaRPr lang="en-US" altLang="ko-KR" sz="1050" spc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050" spc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+ API</a:t>
                      </a:r>
                      <a:r>
                        <a:rPr lang="ko-KR" altLang="en-US" sz="1050" spc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호출 오류 해결</a:t>
                      </a:r>
                      <a:endParaRPr lang="ko-KR" altLang="en-US" sz="1050" b="0" spc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spc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일정관리</a:t>
                      </a:r>
                      <a:r>
                        <a:rPr lang="en-US" altLang="ko-KR" sz="1050" spc="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FireStore</a:t>
                      </a:r>
                      <a:endParaRPr lang="en-US" altLang="ko-KR" sz="1050" spc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050" spc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연동</a:t>
                      </a:r>
                      <a:endParaRPr lang="ko-KR" altLang="en-US" sz="1050" b="0" spc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spc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검색구현</a:t>
                      </a:r>
                      <a:endParaRPr lang="en-US" altLang="ko-KR" sz="1050" spc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/>
                      <a:r>
                        <a:rPr lang="en-US" altLang="ko-KR" sz="1050" spc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-&gt; UI, </a:t>
                      </a:r>
                      <a:r>
                        <a:rPr lang="ko-KR" altLang="en-US" sz="1050" spc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기능</a:t>
                      </a:r>
                      <a:endParaRPr lang="en-US" altLang="ko-KR" sz="1050" spc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/>
                      <a:r>
                        <a:rPr lang="ko-KR" altLang="en-US" sz="1050" spc="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재구현</a:t>
                      </a:r>
                      <a:endParaRPr lang="ko-KR" altLang="en-US" sz="1050" b="0" spc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spc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DB</a:t>
                      </a:r>
                      <a:r>
                        <a:rPr lang="ko-KR" altLang="en-US" sz="1050" spc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이전</a:t>
                      </a:r>
                      <a:endParaRPr lang="en-US" altLang="ko-KR" sz="1050" spc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/>
                      <a:r>
                        <a:rPr lang="en-US" altLang="ko-KR" sz="1050" b="0" spc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+ </a:t>
                      </a:r>
                      <a:r>
                        <a:rPr lang="ko-KR" altLang="en-US" sz="1050" b="0" spc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보고서 및 </a:t>
                      </a:r>
                      <a:r>
                        <a:rPr lang="ko-KR" altLang="en-US" sz="1050" b="0" spc="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피피티</a:t>
                      </a:r>
                      <a:r>
                        <a:rPr lang="ko-KR" altLang="en-US" sz="1050" b="0" spc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작성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5349320"/>
                  </a:ext>
                </a:extLst>
              </a:tr>
              <a:tr h="667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유세빈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1200" spc="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UI</a:t>
                      </a:r>
                      <a:r>
                        <a:rPr lang="ko-KR" altLang="en-US" sz="1050" kern="1200" spc="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구현</a:t>
                      </a:r>
                      <a:r>
                        <a:rPr lang="en-US" altLang="ko-KR" sz="1050" kern="1200" spc="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050" kern="1200" spc="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채팅탭</a:t>
                      </a:r>
                      <a:r>
                        <a:rPr lang="en-US" altLang="ko-KR" sz="1050" kern="1200" spc="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sz="1050" spc="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endParaRPr lang="ko-KR" altLang="en-US" sz="1050" b="0" spc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45720" marR="4572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45720" marR="45720" anchor="ctr"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1200" spc="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Firebase DB </a:t>
                      </a:r>
                      <a:r>
                        <a:rPr lang="ko-KR" altLang="en-US" sz="1050" kern="1200" spc="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연동</a:t>
                      </a:r>
                      <a:endParaRPr lang="ko-KR" altLang="en-US" sz="1050" b="0" spc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45720" marR="4572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45720" marR="4572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spc="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메인 액티비티 기초 구성</a:t>
                      </a:r>
                      <a:endParaRPr lang="ko-KR" altLang="en-US" sz="1050" b="0" spc="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spc="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채팅 액티비티 기초 구성</a:t>
                      </a:r>
                      <a:endParaRPr lang="ko-KR" altLang="en-US" sz="1050" b="0" spc="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spc="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GPS </a:t>
                      </a:r>
                      <a:r>
                        <a:rPr lang="ko-KR" altLang="en-US" sz="1050" spc="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위치</a:t>
                      </a:r>
                      <a:endParaRPr lang="en-US" altLang="ko-KR" sz="1050" spc="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/>
                      <a:r>
                        <a:rPr lang="ko-KR" altLang="en-US" sz="1050" spc="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연동</a:t>
                      </a:r>
                      <a:endParaRPr lang="ko-KR" altLang="en-US" sz="1050" b="0" spc="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1050" spc="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채팅 기능 구현</a:t>
                      </a:r>
                      <a:endParaRPr lang="ko-KR" altLang="en-US" sz="1050" b="0" spc="0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479206"/>
                  </a:ext>
                </a:extLst>
              </a:tr>
              <a:tr h="667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한해리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1200" spc="0" dirty="0">
                          <a:solidFill>
                            <a:schemeClr val="dk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UI</a:t>
                      </a:r>
                      <a:r>
                        <a:rPr lang="ko-KR" altLang="en-US" sz="1050" kern="1200" spc="0" dirty="0">
                          <a:solidFill>
                            <a:schemeClr val="dk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구현</a:t>
                      </a:r>
                      <a:r>
                        <a:rPr lang="en-US" altLang="ko-KR" sz="1050" kern="1200" spc="0" dirty="0">
                          <a:solidFill>
                            <a:schemeClr val="dk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50" kern="1200" spc="0" dirty="0" err="1">
                          <a:solidFill>
                            <a:schemeClr val="dk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추천탭</a:t>
                      </a:r>
                      <a:r>
                        <a:rPr lang="en-US" altLang="ko-KR" sz="1050" kern="1200" spc="0" dirty="0">
                          <a:solidFill>
                            <a:schemeClr val="dk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)</a:t>
                      </a:r>
                      <a:endParaRPr lang="ko-KR" altLang="en-US" sz="1050" spc="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spc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spc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spc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ko-KR" altLang="en-US" sz="1050" kern="1200" spc="0" dirty="0">
                          <a:solidFill>
                            <a:schemeClr val="dk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관광 </a:t>
                      </a:r>
                      <a:r>
                        <a:rPr lang="en-US" altLang="ko-KR" sz="1050" kern="1200" spc="0" dirty="0">
                          <a:solidFill>
                            <a:schemeClr val="dk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API </a:t>
                      </a:r>
                      <a:r>
                        <a:rPr lang="ko-KR" altLang="en-US" sz="1050" kern="1200" spc="0" dirty="0">
                          <a:solidFill>
                            <a:schemeClr val="dk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호출 및 추천기능 구현</a:t>
                      </a:r>
                      <a:endParaRPr lang="ko-KR" altLang="en-US" sz="1050" spc="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spc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spc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spc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1200" spc="0" dirty="0">
                          <a:solidFill>
                            <a:schemeClr val="dk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API </a:t>
                      </a:r>
                      <a:r>
                        <a:rPr lang="ko-KR" altLang="en-US" sz="1050" kern="1200" spc="0" dirty="0">
                          <a:solidFill>
                            <a:schemeClr val="dk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호출</a:t>
                      </a:r>
                      <a:endParaRPr lang="en-US" altLang="ko-KR" sz="1050" kern="1200" spc="0" dirty="0">
                        <a:solidFill>
                          <a:schemeClr val="dk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1200" spc="0" dirty="0">
                          <a:solidFill>
                            <a:schemeClr val="dk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딜레이 해결</a:t>
                      </a:r>
                      <a:endParaRPr lang="ko-KR" altLang="en-US" sz="1050" spc="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1200" spc="0" dirty="0">
                          <a:solidFill>
                            <a:schemeClr val="dk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API </a:t>
                      </a:r>
                      <a:r>
                        <a:rPr lang="ko-KR" altLang="en-US" sz="1050" kern="1200" spc="0" dirty="0">
                          <a:solidFill>
                            <a:schemeClr val="dk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호출 방식 병렬적으로 </a:t>
                      </a:r>
                      <a:endParaRPr lang="en-US" altLang="ko-KR" sz="1050" kern="1200" spc="0" dirty="0">
                        <a:solidFill>
                          <a:schemeClr val="dk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1200" spc="0" dirty="0">
                          <a:solidFill>
                            <a:schemeClr val="dk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변경</a:t>
                      </a:r>
                      <a:endParaRPr lang="ko-KR" altLang="en-US" sz="1050" spc="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1200" spc="0" dirty="0">
                          <a:solidFill>
                            <a:schemeClr val="dk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찜 기능</a:t>
                      </a:r>
                      <a:r>
                        <a:rPr lang="en-US" altLang="ko-KR" sz="1050" kern="1200" spc="0" dirty="0">
                          <a:solidFill>
                            <a:schemeClr val="dk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,UI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1200" spc="0" dirty="0">
                          <a:solidFill>
                            <a:schemeClr val="dk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구현</a:t>
                      </a:r>
                      <a:endParaRPr lang="ko-KR" altLang="en-US" sz="1050" spc="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kern="1200" spc="0" dirty="0">
                          <a:solidFill>
                            <a:schemeClr val="dk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찜 기록 </a:t>
                      </a:r>
                      <a:r>
                        <a:rPr lang="en-US" altLang="ko-KR" sz="1050" kern="1200" spc="0" dirty="0" err="1">
                          <a:solidFill>
                            <a:schemeClr val="dk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FIreStore</a:t>
                      </a:r>
                      <a:r>
                        <a:rPr lang="ko-KR" altLang="en-US" sz="1050" kern="1200" spc="0" dirty="0">
                          <a:solidFill>
                            <a:schemeClr val="dk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와 연동</a:t>
                      </a:r>
                      <a:endParaRPr lang="ko-KR" altLang="en-US" sz="1050" spc="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spc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DB</a:t>
                      </a:r>
                      <a:r>
                        <a:rPr lang="ko-KR" altLang="en-US" sz="1050" spc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이전</a:t>
                      </a:r>
                      <a:r>
                        <a:rPr lang="en-US" altLang="ko-KR" sz="1050" spc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</a:t>
                      </a:r>
                    </a:p>
                    <a:p>
                      <a:pPr algn="ctr"/>
                      <a:r>
                        <a:rPr lang="en-US" altLang="ko-KR" sz="1050" spc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+UI,</a:t>
                      </a:r>
                      <a:r>
                        <a:rPr lang="ko-KR" altLang="en-US" sz="1050" spc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코드정리</a:t>
                      </a:r>
                      <a:endParaRPr lang="ko-KR" altLang="en-US" sz="1050" b="0" spc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237799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50CA3EA-02D5-442D-9F40-3284DE7B8366}"/>
              </a:ext>
            </a:extLst>
          </p:cNvPr>
          <p:cNvSpPr txBox="1"/>
          <p:nvPr/>
        </p:nvSpPr>
        <p:spPr>
          <a:xfrm>
            <a:off x="2599567" y="1371326"/>
            <a:ext cx="1864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기말고사 끝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9583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A764B0-AAA6-4FA6-8290-763B879BB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ko-KR" sz="24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 본 </a:t>
            </a:r>
            <a:r>
              <a:rPr lang="en-US" altLang="ko-KR" sz="2400" kern="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프로젝트는</a:t>
            </a:r>
            <a:r>
              <a:rPr lang="en-US" altLang="ko-KR" sz="24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 </a:t>
            </a:r>
            <a:r>
              <a:rPr lang="en-US" altLang="ko-KR" sz="2400" kern="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서울을</a:t>
            </a:r>
            <a:r>
              <a:rPr lang="en-US" altLang="ko-KR" sz="24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 </a:t>
            </a:r>
            <a:r>
              <a:rPr lang="en-US" altLang="ko-KR" sz="2400" kern="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관광하려고</a:t>
            </a:r>
            <a:r>
              <a:rPr lang="en-US" altLang="ko-KR" sz="24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 </a:t>
            </a:r>
            <a:r>
              <a:rPr lang="en-US" altLang="ko-KR" sz="2400" kern="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계획중이거나</a:t>
            </a:r>
            <a:r>
              <a:rPr lang="en-US" altLang="ko-KR" sz="24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 </a:t>
            </a:r>
            <a:r>
              <a:rPr lang="en-US" altLang="ko-KR" sz="2400" kern="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서울을</a:t>
            </a:r>
            <a:r>
              <a:rPr lang="en-US" altLang="ko-KR" sz="24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 </a:t>
            </a:r>
            <a:r>
              <a:rPr lang="en-US" altLang="ko-KR" sz="2400" kern="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관광하고</a:t>
            </a:r>
            <a:r>
              <a:rPr lang="en-US" altLang="ko-KR" sz="24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 </a:t>
            </a:r>
            <a:r>
              <a:rPr lang="en-US" altLang="ko-KR" sz="2400" kern="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있는</a:t>
            </a:r>
            <a:r>
              <a:rPr lang="en-US" altLang="ko-KR" sz="24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 </a:t>
            </a:r>
            <a:r>
              <a:rPr lang="en-US" altLang="ko-KR" sz="2400" kern="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외국인을</a:t>
            </a:r>
            <a:r>
              <a:rPr lang="en-US" altLang="ko-KR" sz="24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 </a:t>
            </a:r>
            <a:r>
              <a:rPr lang="en-US" altLang="ko-KR" sz="2400" kern="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대상으로</a:t>
            </a:r>
            <a:r>
              <a:rPr lang="en-US" altLang="ko-KR" sz="24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 한 </a:t>
            </a:r>
            <a:r>
              <a:rPr lang="en-US" altLang="ko-KR" sz="2400" b="1" u="sng" kern="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서울</a:t>
            </a:r>
            <a:r>
              <a:rPr lang="en-US" altLang="ko-KR" sz="2400" b="1" u="sng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 </a:t>
            </a:r>
            <a:r>
              <a:rPr lang="en-US" altLang="ko-KR" sz="2400" b="1" u="sng" kern="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통합</a:t>
            </a:r>
            <a:r>
              <a:rPr lang="en-US" altLang="ko-KR" sz="2400" b="1" u="sng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 </a:t>
            </a:r>
            <a:r>
              <a:rPr lang="en-US" altLang="ko-KR" sz="2400" b="1" u="sng" kern="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관광</a:t>
            </a:r>
            <a:r>
              <a:rPr lang="en-US" altLang="ko-KR" sz="2400" b="1" u="sng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 </a:t>
            </a:r>
            <a:r>
              <a:rPr lang="en-US" altLang="ko-KR" sz="2400" b="1" u="sng" kern="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어플리케이션</a:t>
            </a:r>
            <a:r>
              <a:rPr lang="en-US" altLang="ko-KR" sz="2400" kern="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이다</a:t>
            </a:r>
            <a:r>
              <a:rPr lang="en-US" altLang="ko-KR" sz="24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. </a:t>
            </a:r>
            <a:r>
              <a:rPr lang="en-US" altLang="ko-KR" sz="2400" kern="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외국인을</a:t>
            </a:r>
            <a:r>
              <a:rPr lang="en-US" altLang="ko-KR" sz="24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 </a:t>
            </a:r>
            <a:r>
              <a:rPr lang="en-US" altLang="ko-KR" sz="2400" kern="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대상으로</a:t>
            </a:r>
            <a:r>
              <a:rPr lang="en-US" altLang="ko-KR" sz="24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 </a:t>
            </a:r>
            <a:r>
              <a:rPr lang="en-US" altLang="ko-KR" sz="2400" kern="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하기</a:t>
            </a:r>
            <a:r>
              <a:rPr lang="en-US" altLang="ko-KR" sz="24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 </a:t>
            </a:r>
            <a:r>
              <a:rPr lang="en-US" altLang="ko-KR" sz="2400" kern="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때문에</a:t>
            </a:r>
            <a:r>
              <a:rPr lang="en-US" altLang="ko-KR" sz="24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 </a:t>
            </a:r>
            <a:r>
              <a:rPr lang="en-US" altLang="ko-KR" sz="2400" kern="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기본어로</a:t>
            </a:r>
            <a:r>
              <a:rPr lang="en-US" altLang="ko-KR" sz="24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 </a:t>
            </a:r>
            <a:r>
              <a:rPr lang="en-US" altLang="ko-KR" sz="2400" kern="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영어를</a:t>
            </a:r>
            <a:r>
              <a:rPr lang="en-US" altLang="ko-KR" sz="24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 </a:t>
            </a:r>
            <a:r>
              <a:rPr lang="en-US" altLang="ko-KR" sz="2400" kern="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사용할</a:t>
            </a:r>
            <a:r>
              <a:rPr lang="en-US" altLang="ko-KR" sz="24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 </a:t>
            </a:r>
            <a:r>
              <a:rPr lang="en-US" altLang="ko-KR" sz="2400" kern="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계획이며</a:t>
            </a:r>
            <a:r>
              <a:rPr lang="en-US" altLang="ko-KR" sz="24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, </a:t>
            </a:r>
            <a:r>
              <a:rPr lang="en-US" altLang="ko-KR" sz="2400" u="sng" kern="0" dirty="0" err="1">
                <a:solidFill>
                  <a:srgbClr val="000000"/>
                </a:solidFill>
                <a:highlight>
                  <a:srgbClr val="58CC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일정</a:t>
            </a:r>
            <a:r>
              <a:rPr lang="en-US" altLang="ko-KR" sz="2400" u="sng" kern="0" dirty="0">
                <a:solidFill>
                  <a:srgbClr val="000000"/>
                </a:solidFill>
                <a:highlight>
                  <a:srgbClr val="58CC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 </a:t>
            </a:r>
            <a:r>
              <a:rPr lang="en-US" altLang="ko-KR" sz="2400" u="sng" kern="0" dirty="0" err="1">
                <a:solidFill>
                  <a:srgbClr val="000000"/>
                </a:solidFill>
                <a:highlight>
                  <a:srgbClr val="58CC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계획</a:t>
            </a:r>
            <a:r>
              <a:rPr lang="en-US" altLang="ko-KR" sz="2400" u="sng" kern="0" dirty="0">
                <a:solidFill>
                  <a:srgbClr val="000000"/>
                </a:solidFill>
                <a:highlight>
                  <a:srgbClr val="58CC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, 길 </a:t>
            </a:r>
            <a:r>
              <a:rPr lang="en-US" altLang="ko-KR" sz="2400" u="sng" kern="0" dirty="0" err="1">
                <a:solidFill>
                  <a:srgbClr val="000000"/>
                </a:solidFill>
                <a:highlight>
                  <a:srgbClr val="58CC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찾기</a:t>
            </a:r>
            <a:r>
              <a:rPr lang="en-US" altLang="ko-KR" sz="2400" u="sng" kern="0" dirty="0">
                <a:solidFill>
                  <a:srgbClr val="000000"/>
                </a:solidFill>
                <a:highlight>
                  <a:srgbClr val="58CC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 </a:t>
            </a:r>
            <a:r>
              <a:rPr lang="en-US" altLang="ko-KR" sz="2400" u="sng" kern="0" dirty="0" err="1">
                <a:solidFill>
                  <a:srgbClr val="000000"/>
                </a:solidFill>
                <a:highlight>
                  <a:srgbClr val="58CC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기능</a:t>
            </a:r>
            <a:r>
              <a:rPr lang="en-US" altLang="ko-KR" sz="2400" kern="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뿐만</a:t>
            </a:r>
            <a:r>
              <a:rPr lang="en-US" altLang="ko-KR" sz="24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 </a:t>
            </a:r>
            <a:r>
              <a:rPr lang="en-US" altLang="ko-KR" sz="2400" kern="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아니라</a:t>
            </a:r>
            <a:r>
              <a:rPr lang="en-US" altLang="ko-KR" sz="24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 </a:t>
            </a:r>
            <a:r>
              <a:rPr lang="en-US" altLang="ko-KR" sz="2400" kern="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여러</a:t>
            </a:r>
            <a:r>
              <a:rPr lang="en-US" altLang="ko-KR" sz="24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 </a:t>
            </a:r>
            <a:r>
              <a:rPr lang="en-US" altLang="ko-KR" sz="2400" kern="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가지</a:t>
            </a:r>
            <a:r>
              <a:rPr lang="en-US" altLang="ko-KR" sz="24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 </a:t>
            </a:r>
            <a:r>
              <a:rPr lang="en-US" altLang="ko-KR" sz="2400" kern="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기능을</a:t>
            </a:r>
            <a:r>
              <a:rPr lang="en-US" altLang="ko-KR" sz="24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 </a:t>
            </a:r>
            <a:r>
              <a:rPr lang="en-US" altLang="ko-KR" sz="2400" kern="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통합적으로</a:t>
            </a:r>
            <a:r>
              <a:rPr lang="en-US" altLang="ko-KR" sz="24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 </a:t>
            </a:r>
            <a:r>
              <a:rPr lang="en-US" altLang="ko-KR" sz="2400" kern="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제공할</a:t>
            </a:r>
            <a:r>
              <a:rPr lang="en-US" altLang="ko-KR" sz="24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 </a:t>
            </a:r>
            <a:r>
              <a:rPr lang="en-US" altLang="ko-KR" sz="2400" kern="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계획이다</a:t>
            </a:r>
            <a:r>
              <a:rPr lang="en-US" altLang="ko-KR" sz="24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. AI </a:t>
            </a:r>
            <a:r>
              <a:rPr lang="en-US" altLang="ko-KR" sz="2400" kern="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기술을</a:t>
            </a:r>
            <a:r>
              <a:rPr lang="en-US" altLang="ko-KR" sz="24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 </a:t>
            </a:r>
            <a:r>
              <a:rPr lang="en-US" altLang="ko-KR" sz="2400" kern="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활용한</a:t>
            </a:r>
            <a:r>
              <a:rPr lang="en-US" altLang="ko-KR" sz="24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 </a:t>
            </a:r>
            <a:r>
              <a:rPr lang="en-US" altLang="ko-KR" sz="2400" u="sng" kern="0" dirty="0" err="1">
                <a:solidFill>
                  <a:srgbClr val="000000"/>
                </a:solidFill>
                <a:highlight>
                  <a:srgbClr val="58CC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관광지</a:t>
            </a:r>
            <a:r>
              <a:rPr lang="en-US" altLang="ko-KR" sz="2400" u="sng" kern="0" dirty="0">
                <a:solidFill>
                  <a:srgbClr val="000000"/>
                </a:solidFill>
                <a:highlight>
                  <a:srgbClr val="58CC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 </a:t>
            </a:r>
            <a:r>
              <a:rPr lang="en-US" altLang="ko-KR" sz="2400" u="sng" kern="0" dirty="0" err="1">
                <a:solidFill>
                  <a:srgbClr val="000000"/>
                </a:solidFill>
                <a:highlight>
                  <a:srgbClr val="58CC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추천</a:t>
            </a:r>
            <a:r>
              <a:rPr lang="en-US" altLang="ko-KR" sz="2400" u="sng" kern="0" dirty="0">
                <a:solidFill>
                  <a:srgbClr val="000000"/>
                </a:solidFill>
                <a:highlight>
                  <a:srgbClr val="58CC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 </a:t>
            </a:r>
            <a:r>
              <a:rPr lang="en-US" altLang="ko-KR" sz="2400" u="sng" kern="0" dirty="0" err="1">
                <a:solidFill>
                  <a:srgbClr val="000000"/>
                </a:solidFill>
                <a:highlight>
                  <a:srgbClr val="58CC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기능</a:t>
            </a:r>
            <a:r>
              <a:rPr lang="en-US" altLang="ko-KR" sz="24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, </a:t>
            </a:r>
            <a:r>
              <a:rPr lang="en-US" altLang="ko-KR" sz="2400" kern="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서울</a:t>
            </a:r>
            <a:r>
              <a:rPr lang="en-US" altLang="ko-KR" sz="24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 </a:t>
            </a:r>
            <a:r>
              <a:rPr lang="en-US" altLang="ko-KR" sz="2400" kern="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관광</a:t>
            </a:r>
            <a:r>
              <a:rPr lang="en-US" altLang="ko-KR" sz="24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 </a:t>
            </a:r>
            <a:r>
              <a:rPr lang="en-US" altLang="ko-KR" sz="2400" kern="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중의</a:t>
            </a:r>
            <a:r>
              <a:rPr lang="en-US" altLang="ko-KR" sz="24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 </a:t>
            </a:r>
            <a:r>
              <a:rPr lang="en-US" altLang="ko-KR" sz="2400" kern="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궁금증을</a:t>
            </a:r>
            <a:r>
              <a:rPr lang="en-US" altLang="ko-KR" sz="24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 </a:t>
            </a:r>
            <a:r>
              <a:rPr lang="en-US" altLang="ko-KR" sz="2400" kern="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해결해</a:t>
            </a:r>
            <a:r>
              <a:rPr lang="en-US" altLang="ko-KR" sz="24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 </a:t>
            </a:r>
            <a:r>
              <a:rPr lang="en-US" altLang="ko-KR" sz="2400" kern="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주는</a:t>
            </a:r>
            <a:r>
              <a:rPr lang="en-US" altLang="ko-KR" sz="24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 </a:t>
            </a:r>
            <a:r>
              <a:rPr lang="en-US" altLang="ko-KR" sz="2400" u="sng" kern="0" dirty="0" err="1">
                <a:solidFill>
                  <a:srgbClr val="000000"/>
                </a:solidFill>
                <a:highlight>
                  <a:srgbClr val="58CC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챗봇</a:t>
            </a:r>
            <a:r>
              <a:rPr lang="en-US" altLang="ko-KR" sz="2400" u="sng" kern="0" dirty="0">
                <a:solidFill>
                  <a:srgbClr val="000000"/>
                </a:solidFill>
                <a:highlight>
                  <a:srgbClr val="58CC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 </a:t>
            </a:r>
            <a:r>
              <a:rPr lang="en-US" altLang="ko-KR" sz="2400" u="sng" kern="0" dirty="0" err="1">
                <a:solidFill>
                  <a:srgbClr val="000000"/>
                </a:solidFill>
                <a:highlight>
                  <a:srgbClr val="58CC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기능</a:t>
            </a:r>
            <a:r>
              <a:rPr lang="en-US" altLang="ko-KR" sz="24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, </a:t>
            </a:r>
            <a:r>
              <a:rPr lang="en-US" altLang="ko-KR" sz="2400" kern="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서울을</a:t>
            </a:r>
            <a:r>
              <a:rPr lang="en-US" altLang="ko-KR" sz="24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 </a:t>
            </a:r>
            <a:r>
              <a:rPr lang="en-US" altLang="ko-KR" sz="2400" kern="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관광하는</a:t>
            </a:r>
            <a:r>
              <a:rPr lang="en-US" altLang="ko-KR" sz="24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 </a:t>
            </a:r>
            <a:r>
              <a:rPr lang="en-US" altLang="ko-KR" sz="2400" kern="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외국인들이</a:t>
            </a:r>
            <a:r>
              <a:rPr lang="en-US" altLang="ko-KR" sz="24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 </a:t>
            </a:r>
            <a:r>
              <a:rPr lang="en-US" altLang="ko-KR" sz="2400" kern="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서로</a:t>
            </a:r>
            <a:r>
              <a:rPr lang="en-US" altLang="ko-KR" sz="24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 </a:t>
            </a:r>
            <a:r>
              <a:rPr lang="en-US" altLang="ko-KR" sz="2400" kern="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정보를</a:t>
            </a:r>
            <a:r>
              <a:rPr lang="en-US" altLang="ko-KR" sz="24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 </a:t>
            </a:r>
            <a:r>
              <a:rPr lang="en-US" altLang="ko-KR" sz="2400" kern="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주고받을</a:t>
            </a:r>
            <a:r>
              <a:rPr lang="en-US" altLang="ko-KR" sz="24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 수 </a:t>
            </a:r>
            <a:r>
              <a:rPr lang="en-US" altLang="ko-KR" sz="2400" kern="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있는</a:t>
            </a:r>
            <a:r>
              <a:rPr lang="en-US" altLang="ko-KR" sz="24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 </a:t>
            </a:r>
            <a:r>
              <a:rPr lang="en-US" altLang="ko-KR" sz="2400" u="sng" kern="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오픈</a:t>
            </a:r>
            <a:r>
              <a:rPr lang="en-US" altLang="ko-KR" sz="2400" u="sng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 </a:t>
            </a:r>
            <a:r>
              <a:rPr lang="en-US" altLang="ko-KR" sz="2400" u="sng" kern="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채팅</a:t>
            </a:r>
            <a:r>
              <a:rPr lang="en-US" altLang="ko-KR" sz="2400" u="sng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 </a:t>
            </a:r>
            <a:r>
              <a:rPr lang="en-US" altLang="ko-KR" sz="2400" u="sng" kern="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기능</a:t>
            </a:r>
            <a:r>
              <a:rPr lang="en-US" altLang="ko-KR" sz="24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 등 </a:t>
            </a:r>
            <a:r>
              <a:rPr lang="en-US" altLang="ko-KR" sz="2400" kern="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다양한</a:t>
            </a:r>
            <a:r>
              <a:rPr lang="en-US" altLang="ko-KR" sz="24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 </a:t>
            </a:r>
            <a:r>
              <a:rPr lang="en-US" altLang="ko-KR" sz="2400" kern="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기능을</a:t>
            </a:r>
            <a:r>
              <a:rPr lang="en-US" altLang="ko-KR" sz="24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 </a:t>
            </a:r>
            <a:r>
              <a:rPr lang="en-US" altLang="ko-KR" sz="2400" kern="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통합적으로</a:t>
            </a:r>
            <a:r>
              <a:rPr lang="en-US" altLang="ko-KR" sz="24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 </a:t>
            </a:r>
            <a:r>
              <a:rPr lang="en-US" altLang="ko-KR" sz="2400" kern="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제공하여</a:t>
            </a:r>
            <a:r>
              <a:rPr lang="en-US" altLang="ko-KR" sz="24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 </a:t>
            </a:r>
            <a:r>
              <a:rPr lang="en-US" altLang="ko-KR" sz="2400" b="1" u="sng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본 </a:t>
            </a:r>
            <a:r>
              <a:rPr lang="en-US" altLang="ko-KR" sz="2400" b="1" u="sng" kern="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어플리케이션</a:t>
            </a:r>
            <a:r>
              <a:rPr lang="en-US" altLang="ko-KR" sz="2400" b="1" u="sng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 </a:t>
            </a:r>
            <a:r>
              <a:rPr lang="en-US" altLang="ko-KR" sz="2400" b="1" u="sng" kern="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하나로</a:t>
            </a:r>
            <a:r>
              <a:rPr lang="en-US" altLang="ko-KR" sz="2400" b="1" u="sng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 </a:t>
            </a:r>
            <a:r>
              <a:rPr lang="en-US" altLang="ko-KR" sz="2400" b="1" u="sng" kern="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서울</a:t>
            </a:r>
            <a:r>
              <a:rPr lang="en-US" altLang="ko-KR" sz="2400" b="1" u="sng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 </a:t>
            </a:r>
            <a:r>
              <a:rPr lang="en-US" altLang="ko-KR" sz="2400" b="1" u="sng" kern="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관광을</a:t>
            </a:r>
            <a:r>
              <a:rPr lang="en-US" altLang="ko-KR" sz="2400" b="1" u="sng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 </a:t>
            </a:r>
            <a:r>
              <a:rPr lang="en-US" altLang="ko-KR" sz="2400" b="1" u="sng" kern="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하는데</a:t>
            </a:r>
            <a:r>
              <a:rPr lang="en-US" altLang="ko-KR" sz="2400" b="1" u="sng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 </a:t>
            </a:r>
            <a:r>
              <a:rPr lang="en-US" altLang="ko-KR" sz="2400" b="1" u="sng" kern="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불편함이</a:t>
            </a:r>
            <a:r>
              <a:rPr lang="en-US" altLang="ko-KR" sz="2400" b="1" u="sng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 </a:t>
            </a:r>
            <a:r>
              <a:rPr lang="en-US" altLang="ko-KR" sz="2400" b="1" u="sng" kern="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없도록</a:t>
            </a:r>
            <a:r>
              <a:rPr lang="en-US" altLang="ko-KR" sz="2400" b="1" u="sng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 </a:t>
            </a:r>
            <a:r>
              <a:rPr lang="en-US" altLang="ko-KR" sz="2400" b="1" u="sng" kern="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하는</a:t>
            </a:r>
            <a:r>
              <a:rPr lang="en-US" altLang="ko-KR" sz="2400" b="1" u="sng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 </a:t>
            </a:r>
            <a:r>
              <a:rPr lang="en-US" altLang="ko-KR" sz="2400" b="1" u="sng" kern="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것을</a:t>
            </a:r>
            <a:r>
              <a:rPr lang="en-US" altLang="ko-KR" sz="2400" b="1" u="sng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 </a:t>
            </a:r>
            <a:r>
              <a:rPr lang="en-US" altLang="ko-KR" sz="2400" b="1" u="sng" kern="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목표로</a:t>
            </a:r>
            <a:r>
              <a:rPr lang="en-US" altLang="ko-KR" sz="2400" b="1" u="sng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 </a:t>
            </a:r>
            <a:r>
              <a:rPr lang="en-US" altLang="ko-KR" sz="2400" b="1" u="sng" kern="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한다</a:t>
            </a:r>
            <a:r>
              <a:rPr lang="en-US" altLang="ko-KR" sz="2400" b="1" u="sng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.</a:t>
            </a:r>
          </a:p>
          <a:p>
            <a:pPr algn="just"/>
            <a:endParaRPr lang="en-US" altLang="ko-KR" sz="10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ko-KR" altLang="en-US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7319F7-AFD4-4EE4-89A9-CA102A192ABD}"/>
              </a:ext>
            </a:extLst>
          </p:cNvPr>
          <p:cNvSpPr txBox="1"/>
          <p:nvPr/>
        </p:nvSpPr>
        <p:spPr>
          <a:xfrm>
            <a:off x="6848204" y="6308209"/>
            <a:ext cx="6093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kern="0" spc="-100" dirty="0">
                <a:solidFill>
                  <a:srgbClr val="000000"/>
                </a:solidFill>
                <a:latin typeface="나눔스퀘어" pitchFamily="34" charset="0"/>
                <a:cs typeface="나눔스퀘어" pitchFamily="34" charset="0"/>
              </a:rPr>
              <a:t>- </a:t>
            </a:r>
            <a:r>
              <a:rPr lang="en-US" altLang="ko-KR" sz="1800" kern="0" spc="-100" dirty="0" err="1">
                <a:solidFill>
                  <a:srgbClr val="000000"/>
                </a:solidFill>
                <a:latin typeface="나눔스퀘어" pitchFamily="34" charset="0"/>
                <a:cs typeface="나눔스퀘어" pitchFamily="34" charset="0"/>
              </a:rPr>
              <a:t>최종제안서의</a:t>
            </a:r>
            <a:r>
              <a:rPr lang="en-US" altLang="ko-KR" sz="1800" kern="0" spc="-100" dirty="0">
                <a:solidFill>
                  <a:srgbClr val="000000"/>
                </a:solidFill>
                <a:latin typeface="나눔스퀘어" pitchFamily="34" charset="0"/>
                <a:cs typeface="나눔스퀘어" pitchFamily="34" charset="0"/>
              </a:rPr>
              <a:t> </a:t>
            </a:r>
            <a:r>
              <a:rPr lang="en-US" altLang="ko-KR" sz="1800" kern="0" spc="-100" dirty="0" err="1">
                <a:solidFill>
                  <a:srgbClr val="000000"/>
                </a:solidFill>
                <a:latin typeface="나눔스퀘어" pitchFamily="34" charset="0"/>
                <a:cs typeface="나눔스퀘어" pitchFamily="34" charset="0"/>
              </a:rPr>
              <a:t>프로젝트</a:t>
            </a:r>
            <a:r>
              <a:rPr lang="en-US" altLang="ko-KR" sz="1800" kern="0" spc="-100" dirty="0">
                <a:solidFill>
                  <a:srgbClr val="000000"/>
                </a:solidFill>
                <a:latin typeface="나눔스퀘어" pitchFamily="34" charset="0"/>
                <a:cs typeface="나눔스퀘어" pitchFamily="34" charset="0"/>
              </a:rPr>
              <a:t> </a:t>
            </a:r>
            <a:r>
              <a:rPr lang="en-US" altLang="ko-KR" sz="1800" kern="0" spc="-100" dirty="0" err="1">
                <a:solidFill>
                  <a:srgbClr val="000000"/>
                </a:solidFill>
                <a:latin typeface="나눔스퀘어" pitchFamily="34" charset="0"/>
                <a:cs typeface="나눔스퀘어" pitchFamily="34" charset="0"/>
              </a:rPr>
              <a:t>개요</a:t>
            </a:r>
            <a:r>
              <a:rPr lang="en-US" altLang="ko-KR" sz="1800" kern="0" spc="-100" dirty="0">
                <a:solidFill>
                  <a:srgbClr val="000000"/>
                </a:solidFill>
                <a:latin typeface="나눔스퀘어" pitchFamily="34" charset="0"/>
                <a:cs typeface="나눔스퀘어" pitchFamily="34" charset="0"/>
              </a:rPr>
              <a:t>-</a:t>
            </a:r>
            <a:endParaRPr lang="en-US" altLang="ko-KR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33420558-EB82-4AC8-8FD8-CDFBFCF7AFF6}"/>
              </a:ext>
            </a:extLst>
          </p:cNvPr>
          <p:cNvSpPr txBox="1"/>
          <p:nvPr/>
        </p:nvSpPr>
        <p:spPr>
          <a:xfrm>
            <a:off x="1048574" y="758382"/>
            <a:ext cx="3630912" cy="99725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000" kern="0" spc="-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프로젝트 목표</a:t>
            </a:r>
            <a:endParaRPr 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72966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BECAA8F-4136-490C-9D69-285FBEDECB56}"/>
              </a:ext>
            </a:extLst>
          </p:cNvPr>
          <p:cNvSpPr txBox="1"/>
          <p:nvPr/>
        </p:nvSpPr>
        <p:spPr>
          <a:xfrm>
            <a:off x="1996211" y="2644170"/>
            <a:ext cx="819957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7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Q&amp;A</a:t>
            </a:r>
            <a:endParaRPr lang="ko-KR" altLang="en-US" sz="72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8965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E3A3999-C95F-4429-BF3E-2C9B30520C45}"/>
              </a:ext>
            </a:extLst>
          </p:cNvPr>
          <p:cNvSpPr txBox="1"/>
          <p:nvPr/>
        </p:nvSpPr>
        <p:spPr>
          <a:xfrm>
            <a:off x="1996211" y="2644170"/>
            <a:ext cx="819957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7200" kern="0" spc="-150" dirty="0"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endParaRPr lang="en-US" altLang="ko-KR" sz="7200" kern="0" spc="-150" dirty="0"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3180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5">
            <a:extLst>
              <a:ext uri="{FF2B5EF4-FFF2-40B4-BE49-F238E27FC236}">
                <a16:creationId xmlns:a16="http://schemas.microsoft.com/office/drawing/2014/main" id="{AAC1A3E6-2758-422E-B5FF-E68787593226}"/>
              </a:ext>
            </a:extLst>
          </p:cNvPr>
          <p:cNvSpPr txBox="1"/>
          <p:nvPr/>
        </p:nvSpPr>
        <p:spPr>
          <a:xfrm>
            <a:off x="1048574" y="758382"/>
            <a:ext cx="3630912" cy="99725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00" kern="0" dirty="0">
                <a:solidFill>
                  <a:srgbClr val="000000"/>
                </a:solidFill>
                <a:latin typeface="나눔스퀘어" pitchFamily="34" charset="0"/>
                <a:cs typeface="나눔스퀘어" pitchFamily="34" charset="0"/>
              </a:rPr>
              <a:t>진행일정</a:t>
            </a:r>
            <a:endParaRPr lang="en-US" sz="1200" dirty="0"/>
          </a:p>
        </p:txBody>
      </p:sp>
      <p:grpSp>
        <p:nvGrpSpPr>
          <p:cNvPr id="13" name="그룹 1003">
            <a:extLst>
              <a:ext uri="{FF2B5EF4-FFF2-40B4-BE49-F238E27FC236}">
                <a16:creationId xmlns:a16="http://schemas.microsoft.com/office/drawing/2014/main" id="{8923ABC4-7FCB-472F-89E4-65C5CDCD58D4}"/>
              </a:ext>
            </a:extLst>
          </p:cNvPr>
          <p:cNvGrpSpPr/>
          <p:nvPr/>
        </p:nvGrpSpPr>
        <p:grpSpPr>
          <a:xfrm>
            <a:off x="2892413" y="1611137"/>
            <a:ext cx="475426" cy="4742070"/>
            <a:chOff x="1141231" y="1896937"/>
            <a:chExt cx="603362" cy="6914286"/>
          </a:xfrm>
        </p:grpSpPr>
        <p:pic>
          <p:nvPicPr>
            <p:cNvPr id="14" name="Object 11">
              <a:extLst>
                <a:ext uri="{FF2B5EF4-FFF2-40B4-BE49-F238E27FC236}">
                  <a16:creationId xmlns:a16="http://schemas.microsoft.com/office/drawing/2014/main" id="{6DAB36B3-A344-41E6-A3ED-73FEC33C8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1231" y="1896937"/>
              <a:ext cx="603362" cy="6914286"/>
            </a:xfrm>
            <a:prstGeom prst="rect">
              <a:avLst/>
            </a:prstGeom>
          </p:spPr>
        </p:pic>
      </p:grpSp>
      <p:sp>
        <p:nvSpPr>
          <p:cNvPr id="15" name="Object 14">
            <a:extLst>
              <a:ext uri="{FF2B5EF4-FFF2-40B4-BE49-F238E27FC236}">
                <a16:creationId xmlns:a16="http://schemas.microsoft.com/office/drawing/2014/main" id="{548E4587-E7C7-45B8-B23C-8E5A4CF92C5E}"/>
              </a:ext>
            </a:extLst>
          </p:cNvPr>
          <p:cNvSpPr txBox="1"/>
          <p:nvPr/>
        </p:nvSpPr>
        <p:spPr>
          <a:xfrm>
            <a:off x="3572921" y="1925228"/>
            <a:ext cx="6310018" cy="84569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kern="0" spc="-100" dirty="0">
                <a:solidFill>
                  <a:srgbClr val="000000"/>
                </a:solidFill>
                <a:latin typeface="나눔스퀘어" pitchFamily="34" charset="0"/>
                <a:cs typeface="나눔스퀘어" pitchFamily="34" charset="0"/>
              </a:rPr>
              <a:t>5월 26일 ~ 31일 : 채팅 DB 구축, API키 발급, UI 구현 시작</a:t>
            </a:r>
            <a:endParaRPr lang="en-US" sz="1000" dirty="0"/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18CFC54A-5121-489E-AA41-8E44BE4C914D}"/>
              </a:ext>
            </a:extLst>
          </p:cNvPr>
          <p:cNvSpPr txBox="1"/>
          <p:nvPr/>
        </p:nvSpPr>
        <p:spPr>
          <a:xfrm>
            <a:off x="3572921" y="2896924"/>
            <a:ext cx="6310018" cy="79369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kern="0" spc="-100" dirty="0">
                <a:solidFill>
                  <a:srgbClr val="000000"/>
                </a:solidFill>
                <a:latin typeface="나눔스퀘어" pitchFamily="34" charset="0"/>
                <a:cs typeface="나눔스퀘어" pitchFamily="34" charset="0"/>
              </a:rPr>
              <a:t>6월 1일 : 중간 발표</a:t>
            </a:r>
            <a:endParaRPr lang="en-US" sz="1000" dirty="0"/>
          </a:p>
        </p:txBody>
      </p:sp>
      <p:sp>
        <p:nvSpPr>
          <p:cNvPr id="17" name="Object 16">
            <a:extLst>
              <a:ext uri="{FF2B5EF4-FFF2-40B4-BE49-F238E27FC236}">
                <a16:creationId xmlns:a16="http://schemas.microsoft.com/office/drawing/2014/main" id="{2203A7D3-DDD8-4411-BFE2-F80A2CAA48A1}"/>
              </a:ext>
            </a:extLst>
          </p:cNvPr>
          <p:cNvSpPr txBox="1"/>
          <p:nvPr/>
        </p:nvSpPr>
        <p:spPr>
          <a:xfrm>
            <a:off x="3572921" y="3816621"/>
            <a:ext cx="4376753" cy="79369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kern="0" spc="-100" dirty="0">
                <a:solidFill>
                  <a:srgbClr val="000000"/>
                </a:solidFill>
                <a:latin typeface="나눔스퀘어" pitchFamily="34" charset="0"/>
                <a:cs typeface="나눔스퀘어" pitchFamily="34" charset="0"/>
              </a:rPr>
              <a:t>6월 2일 ~ 6월 16일 : 시험기간</a:t>
            </a:r>
            <a:endParaRPr lang="en-US" sz="1000" dirty="0"/>
          </a:p>
        </p:txBody>
      </p:sp>
      <p:sp>
        <p:nvSpPr>
          <p:cNvPr id="18" name="Object 17">
            <a:extLst>
              <a:ext uri="{FF2B5EF4-FFF2-40B4-BE49-F238E27FC236}">
                <a16:creationId xmlns:a16="http://schemas.microsoft.com/office/drawing/2014/main" id="{06BB4182-5A47-4E0E-8603-64CA884284E0}"/>
              </a:ext>
            </a:extLst>
          </p:cNvPr>
          <p:cNvSpPr txBox="1"/>
          <p:nvPr/>
        </p:nvSpPr>
        <p:spPr>
          <a:xfrm>
            <a:off x="3572922" y="4736318"/>
            <a:ext cx="5005076" cy="79369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kern="0" spc="-100" dirty="0">
                <a:solidFill>
                  <a:srgbClr val="000000"/>
                </a:solidFill>
                <a:latin typeface="나눔스퀘어" pitchFamily="34" charset="0"/>
                <a:cs typeface="나눔스퀘어" pitchFamily="34" charset="0"/>
              </a:rPr>
              <a:t>6월 16일 ~ 18일 : 채팅기능 구현 시작, 세부 UI 구현</a:t>
            </a:r>
            <a:endParaRPr lang="en-US" sz="1000" dirty="0"/>
          </a:p>
        </p:txBody>
      </p:sp>
      <p:sp>
        <p:nvSpPr>
          <p:cNvPr id="19" name="Object 18">
            <a:extLst>
              <a:ext uri="{FF2B5EF4-FFF2-40B4-BE49-F238E27FC236}">
                <a16:creationId xmlns:a16="http://schemas.microsoft.com/office/drawing/2014/main" id="{CEBFD2BE-971A-4096-86ED-1108EF0EF8EB}"/>
              </a:ext>
            </a:extLst>
          </p:cNvPr>
          <p:cNvSpPr txBox="1"/>
          <p:nvPr/>
        </p:nvSpPr>
        <p:spPr>
          <a:xfrm>
            <a:off x="3572922" y="5656015"/>
            <a:ext cx="5005076" cy="79369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kern="0" spc="-100" dirty="0">
                <a:solidFill>
                  <a:srgbClr val="000000"/>
                </a:solidFill>
                <a:latin typeface="나눔스퀘어" pitchFamily="34" charset="0"/>
                <a:cs typeface="나눔스퀘어" pitchFamily="34" charset="0"/>
              </a:rPr>
              <a:t>6월 19일 ~ 28일 : 세부 기능 구현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89319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7">
            <a:extLst>
              <a:ext uri="{FF2B5EF4-FFF2-40B4-BE49-F238E27FC236}">
                <a16:creationId xmlns:a16="http://schemas.microsoft.com/office/drawing/2014/main" id="{3D4FFED9-5C6C-498D-92AC-99C731347D7B}"/>
              </a:ext>
            </a:extLst>
          </p:cNvPr>
          <p:cNvSpPr txBox="1"/>
          <p:nvPr/>
        </p:nvSpPr>
        <p:spPr>
          <a:xfrm>
            <a:off x="7841403" y="516515"/>
            <a:ext cx="3829977" cy="52436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000" b="1" kern="0" spc="-100" dirty="0">
                <a:solidFill>
                  <a:srgbClr val="000000"/>
                </a:solidFill>
                <a:latin typeface="나눔스퀘어 ExtraBold" pitchFamily="34" charset="0"/>
                <a:cs typeface="나눔스퀘어 ExtraBold" pitchFamily="34" charset="0"/>
              </a:rPr>
              <a:t>-2 Itinerary</a:t>
            </a:r>
            <a:endParaRPr lang="en-US" dirty="0"/>
          </a:p>
        </p:txBody>
      </p:sp>
      <p:sp>
        <p:nvSpPr>
          <p:cNvPr id="5" name="Object 18">
            <a:extLst>
              <a:ext uri="{FF2B5EF4-FFF2-40B4-BE49-F238E27FC236}">
                <a16:creationId xmlns:a16="http://schemas.microsoft.com/office/drawing/2014/main" id="{EE2D51B7-B116-47BA-8214-2D3609A8BA44}"/>
              </a:ext>
            </a:extLst>
          </p:cNvPr>
          <p:cNvSpPr txBox="1"/>
          <p:nvPr/>
        </p:nvSpPr>
        <p:spPr>
          <a:xfrm>
            <a:off x="3265638" y="1284898"/>
            <a:ext cx="3668467" cy="2490089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000" kern="0" spc="-150" dirty="0">
                <a:solidFill>
                  <a:srgbClr val="000000"/>
                </a:solidFill>
                <a:latin typeface="나눔스퀘어" pitchFamily="34" charset="0"/>
                <a:cs typeface="나눔스퀘어" pitchFamily="34" charset="0"/>
              </a:rPr>
              <a:t>테마별로 관광지를 추천해주며, 진행중인 축제, 행사 정보 등을 제공한다. 키워드를 선택해 사용자가 원하는 스타일의 관광지를 </a:t>
            </a:r>
            <a:r>
              <a:rPr lang="en-US" sz="2000" kern="0" spc="-150" dirty="0" err="1">
                <a:solidFill>
                  <a:srgbClr val="000000"/>
                </a:solidFill>
                <a:latin typeface="나눔스퀘어" pitchFamily="34" charset="0"/>
                <a:cs typeface="나눔스퀘어" pitchFamily="34" charset="0"/>
              </a:rPr>
              <a:t>추천해준다</a:t>
            </a:r>
            <a:r>
              <a:rPr lang="en-US" sz="2000" kern="0" spc="-150" dirty="0">
                <a:solidFill>
                  <a:srgbClr val="000000"/>
                </a:solidFill>
                <a:latin typeface="나눔스퀘어" pitchFamily="34" charset="0"/>
                <a:cs typeface="나눔스퀘어" pitchFamily="34" charset="0"/>
              </a:rPr>
              <a:t>. (</a:t>
            </a:r>
            <a:r>
              <a:rPr lang="ko-KR" altLang="en-US" sz="2000" kern="0" spc="-150" dirty="0" err="1">
                <a:solidFill>
                  <a:srgbClr val="000000"/>
                </a:solidFill>
                <a:latin typeface="나눔스퀘어" pitchFamily="34" charset="0"/>
                <a:cs typeface="나눔스퀘어" pitchFamily="34" charset="0"/>
              </a:rPr>
              <a:t>한해리</a:t>
            </a:r>
            <a:r>
              <a:rPr lang="en-US" altLang="ko-KR" sz="2000" kern="0" spc="-150" dirty="0">
                <a:solidFill>
                  <a:srgbClr val="000000"/>
                </a:solidFill>
                <a:latin typeface="나눔스퀘어" pitchFamily="34" charset="0"/>
                <a:cs typeface="나눔스퀘어" pitchFamily="34" charset="0"/>
              </a:rPr>
              <a:t>, </a:t>
            </a:r>
            <a:r>
              <a:rPr lang="ko-KR" altLang="en-US" sz="2000" kern="0" spc="-150" dirty="0">
                <a:solidFill>
                  <a:srgbClr val="000000"/>
                </a:solidFill>
                <a:latin typeface="나눔스퀘어" pitchFamily="34" charset="0"/>
                <a:cs typeface="나눔스퀘어" pitchFamily="34" charset="0"/>
              </a:rPr>
              <a:t>김주현</a:t>
            </a:r>
            <a:r>
              <a:rPr lang="en-US" altLang="ko-KR" sz="2000" kern="0" spc="-150" dirty="0">
                <a:solidFill>
                  <a:srgbClr val="000000"/>
                </a:solidFill>
                <a:latin typeface="나눔스퀘어" pitchFamily="34" charset="0"/>
                <a:cs typeface="나눔스퀘어" pitchFamily="34" charset="0"/>
              </a:rPr>
              <a:t>)</a:t>
            </a:r>
            <a:r>
              <a:rPr lang="en-US" sz="2000" kern="0" spc="-150" dirty="0">
                <a:solidFill>
                  <a:srgbClr val="000000"/>
                </a:solidFill>
                <a:latin typeface="나눔스퀘어" pitchFamily="34" charset="0"/>
                <a:cs typeface="나눔스퀘어" pitchFamily="34" charset="0"/>
              </a:rPr>
              <a:t> </a:t>
            </a:r>
            <a:endParaRPr lang="en-US" sz="1400" spc="-150" dirty="0"/>
          </a:p>
        </p:txBody>
      </p:sp>
      <p:sp>
        <p:nvSpPr>
          <p:cNvPr id="6" name="Object 19">
            <a:extLst>
              <a:ext uri="{FF2B5EF4-FFF2-40B4-BE49-F238E27FC236}">
                <a16:creationId xmlns:a16="http://schemas.microsoft.com/office/drawing/2014/main" id="{32E8C116-FC20-4BA4-8B9E-A58C12E6F176}"/>
              </a:ext>
            </a:extLst>
          </p:cNvPr>
          <p:cNvSpPr txBox="1"/>
          <p:nvPr/>
        </p:nvSpPr>
        <p:spPr>
          <a:xfrm>
            <a:off x="3314699" y="516515"/>
            <a:ext cx="3829977" cy="52436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000" b="1" kern="0" spc="-100" dirty="0">
                <a:solidFill>
                  <a:srgbClr val="000000"/>
                </a:solidFill>
                <a:latin typeface="나눔스퀘어 ExtraBold" pitchFamily="34" charset="0"/>
                <a:cs typeface="나눔스퀘어 ExtraBold" pitchFamily="34" charset="0"/>
              </a:rPr>
              <a:t>-1 Recommend</a:t>
            </a:r>
            <a:endParaRPr lang="en-US" dirty="0"/>
          </a:p>
        </p:txBody>
      </p:sp>
      <p:sp>
        <p:nvSpPr>
          <p:cNvPr id="7" name="Object 20">
            <a:extLst>
              <a:ext uri="{FF2B5EF4-FFF2-40B4-BE49-F238E27FC236}">
                <a16:creationId xmlns:a16="http://schemas.microsoft.com/office/drawing/2014/main" id="{B0F29868-9559-4B95-BAB7-0FB4B4D37B25}"/>
              </a:ext>
            </a:extLst>
          </p:cNvPr>
          <p:cNvSpPr txBox="1"/>
          <p:nvPr/>
        </p:nvSpPr>
        <p:spPr>
          <a:xfrm>
            <a:off x="7792342" y="3863822"/>
            <a:ext cx="3668467" cy="2917978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000" kern="0" spc="-150" dirty="0">
                <a:solidFill>
                  <a:srgbClr val="000000"/>
                </a:solidFill>
                <a:latin typeface="나눔스퀘어" pitchFamily="34" charset="0"/>
                <a:cs typeface="나눔스퀘어" pitchFamily="34" charset="0"/>
              </a:rPr>
              <a:t> 여행객들끼리 서로 정보를 주고받기 위한 채팅 기능을 제공한다. DialogFlow를 활용한 챗봇을 통해 관광에 도움이 되는 정보를 </a:t>
            </a:r>
            <a:r>
              <a:rPr lang="en-US" sz="2000" kern="0" spc="-150" dirty="0" err="1">
                <a:solidFill>
                  <a:srgbClr val="000000"/>
                </a:solidFill>
                <a:latin typeface="나눔스퀘어" pitchFamily="34" charset="0"/>
                <a:cs typeface="나눔스퀘어" pitchFamily="34" charset="0"/>
              </a:rPr>
              <a:t>알려준다</a:t>
            </a:r>
            <a:r>
              <a:rPr lang="en-US" sz="2000" kern="0" spc="-150" dirty="0">
                <a:solidFill>
                  <a:srgbClr val="000000"/>
                </a:solidFill>
                <a:latin typeface="나눔스퀘어" pitchFamily="34" charset="0"/>
                <a:cs typeface="나눔스퀘어" pitchFamily="34" charset="0"/>
              </a:rPr>
              <a:t>. (</a:t>
            </a:r>
            <a:r>
              <a:rPr lang="ko-KR" altLang="en-US" sz="2000" kern="0" spc="-150" dirty="0" err="1">
                <a:solidFill>
                  <a:srgbClr val="000000"/>
                </a:solidFill>
                <a:latin typeface="나눔스퀘어" pitchFamily="34" charset="0"/>
                <a:cs typeface="나눔스퀘어" pitchFamily="34" charset="0"/>
              </a:rPr>
              <a:t>유세빈</a:t>
            </a:r>
            <a:r>
              <a:rPr lang="en-US" altLang="ko-KR" sz="2000" kern="0" spc="-150" dirty="0">
                <a:solidFill>
                  <a:srgbClr val="000000"/>
                </a:solidFill>
                <a:latin typeface="나눔스퀘어" pitchFamily="34" charset="0"/>
                <a:cs typeface="나눔스퀘어" pitchFamily="34" charset="0"/>
              </a:rPr>
              <a:t>, </a:t>
            </a:r>
            <a:r>
              <a:rPr lang="ko-KR" altLang="en-US" sz="2000" kern="0" spc="-150" dirty="0">
                <a:solidFill>
                  <a:srgbClr val="000000"/>
                </a:solidFill>
                <a:latin typeface="나눔스퀘어" pitchFamily="34" charset="0"/>
                <a:cs typeface="나눔스퀘어" pitchFamily="34" charset="0"/>
              </a:rPr>
              <a:t>김창현</a:t>
            </a:r>
            <a:r>
              <a:rPr lang="en-US" altLang="ko-KR" sz="2000" kern="0" spc="-150" dirty="0">
                <a:solidFill>
                  <a:srgbClr val="000000"/>
                </a:solidFill>
                <a:latin typeface="나눔스퀘어" pitchFamily="34" charset="0"/>
                <a:cs typeface="나눔스퀘어" pitchFamily="34" charset="0"/>
              </a:rPr>
              <a:t>)</a:t>
            </a:r>
            <a:endParaRPr lang="en-US" sz="1400" spc="-150" dirty="0"/>
          </a:p>
        </p:txBody>
      </p:sp>
      <p:sp>
        <p:nvSpPr>
          <p:cNvPr id="8" name="Object 21">
            <a:extLst>
              <a:ext uri="{FF2B5EF4-FFF2-40B4-BE49-F238E27FC236}">
                <a16:creationId xmlns:a16="http://schemas.microsoft.com/office/drawing/2014/main" id="{B72D83CA-91A5-4526-89F5-E331B3706FFB}"/>
              </a:ext>
            </a:extLst>
          </p:cNvPr>
          <p:cNvSpPr txBox="1"/>
          <p:nvPr/>
        </p:nvSpPr>
        <p:spPr>
          <a:xfrm>
            <a:off x="7841403" y="3124708"/>
            <a:ext cx="3829977" cy="52436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000" b="1" kern="0" spc="-100" dirty="0">
                <a:solidFill>
                  <a:srgbClr val="000000"/>
                </a:solidFill>
                <a:latin typeface="나눔스퀘어 ExtraBold" pitchFamily="34" charset="0"/>
                <a:cs typeface="나눔스퀘어 ExtraBold" pitchFamily="34" charset="0"/>
              </a:rPr>
              <a:t>-4 Chatting</a:t>
            </a:r>
            <a:endParaRPr lang="en-US" dirty="0"/>
          </a:p>
        </p:txBody>
      </p:sp>
      <p:sp>
        <p:nvSpPr>
          <p:cNvPr id="9" name="Object 22">
            <a:extLst>
              <a:ext uri="{FF2B5EF4-FFF2-40B4-BE49-F238E27FC236}">
                <a16:creationId xmlns:a16="http://schemas.microsoft.com/office/drawing/2014/main" id="{EBD9FCA3-44B4-49C1-9F2A-E24CFE3C427D}"/>
              </a:ext>
            </a:extLst>
          </p:cNvPr>
          <p:cNvSpPr txBox="1"/>
          <p:nvPr/>
        </p:nvSpPr>
        <p:spPr>
          <a:xfrm>
            <a:off x="3265638" y="3863822"/>
            <a:ext cx="3668467" cy="2917978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000" kern="0" spc="-150" dirty="0">
                <a:solidFill>
                  <a:srgbClr val="000000"/>
                </a:solidFill>
                <a:latin typeface="나눔스퀘어" pitchFamily="34" charset="0"/>
                <a:cs typeface="나눔스퀘어" pitchFamily="34" charset="0"/>
              </a:rPr>
              <a:t>TourAPI를 통해 키워드 검색을 통해 일치하는 관광지 결과를 </a:t>
            </a:r>
            <a:r>
              <a:rPr lang="en-US" sz="2000" kern="0" spc="-150" dirty="0" err="1">
                <a:solidFill>
                  <a:srgbClr val="000000"/>
                </a:solidFill>
                <a:latin typeface="나눔스퀘어" pitchFamily="34" charset="0"/>
                <a:cs typeface="나눔스퀘어" pitchFamily="34" charset="0"/>
              </a:rPr>
              <a:t>출력한다</a:t>
            </a:r>
            <a:r>
              <a:rPr lang="en-US" sz="2000" kern="0" spc="-150" dirty="0">
                <a:solidFill>
                  <a:srgbClr val="000000"/>
                </a:solidFill>
                <a:latin typeface="나눔스퀘어" pitchFamily="34" charset="0"/>
                <a:cs typeface="나눔스퀘어" pitchFamily="34" charset="0"/>
              </a:rPr>
              <a:t>. (</a:t>
            </a:r>
            <a:r>
              <a:rPr lang="ko-KR" altLang="en-US" sz="2000" kern="0" spc="-150" dirty="0" err="1">
                <a:solidFill>
                  <a:srgbClr val="000000"/>
                </a:solidFill>
                <a:latin typeface="나눔스퀘어" pitchFamily="34" charset="0"/>
                <a:cs typeface="나눔스퀘어" pitchFamily="34" charset="0"/>
              </a:rPr>
              <a:t>박예빈</a:t>
            </a:r>
            <a:r>
              <a:rPr lang="en-US" altLang="ko-KR" sz="2000" kern="0" spc="-150" dirty="0">
                <a:solidFill>
                  <a:srgbClr val="000000"/>
                </a:solidFill>
                <a:latin typeface="나눔스퀘어" pitchFamily="34" charset="0"/>
                <a:cs typeface="나눔스퀘어" pitchFamily="34" charset="0"/>
              </a:rPr>
              <a:t>)</a:t>
            </a:r>
            <a:endParaRPr lang="en-US" sz="1400" spc="-150" dirty="0"/>
          </a:p>
        </p:txBody>
      </p:sp>
      <p:sp>
        <p:nvSpPr>
          <p:cNvPr id="10" name="Object 23">
            <a:extLst>
              <a:ext uri="{FF2B5EF4-FFF2-40B4-BE49-F238E27FC236}">
                <a16:creationId xmlns:a16="http://schemas.microsoft.com/office/drawing/2014/main" id="{F14A226C-1F84-4190-8D4A-AD1378E54D07}"/>
              </a:ext>
            </a:extLst>
          </p:cNvPr>
          <p:cNvSpPr txBox="1"/>
          <p:nvPr/>
        </p:nvSpPr>
        <p:spPr>
          <a:xfrm>
            <a:off x="3314699" y="3124708"/>
            <a:ext cx="3829977" cy="52436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000" b="1" kern="0" spc="-100" dirty="0">
                <a:solidFill>
                  <a:srgbClr val="000000"/>
                </a:solidFill>
                <a:latin typeface="나눔스퀘어 ExtraBold" pitchFamily="34" charset="0"/>
                <a:cs typeface="나눔스퀘어 ExtraBold" pitchFamily="34" charset="0"/>
              </a:rPr>
              <a:t>-3 Search</a:t>
            </a:r>
            <a:endParaRPr lang="en-US" dirty="0"/>
          </a:p>
        </p:txBody>
      </p:sp>
      <p:sp>
        <p:nvSpPr>
          <p:cNvPr id="11" name="Object 29">
            <a:extLst>
              <a:ext uri="{FF2B5EF4-FFF2-40B4-BE49-F238E27FC236}">
                <a16:creationId xmlns:a16="http://schemas.microsoft.com/office/drawing/2014/main" id="{2DB04FFC-71BC-444F-A45D-5041170EF768}"/>
              </a:ext>
            </a:extLst>
          </p:cNvPr>
          <p:cNvSpPr txBox="1"/>
          <p:nvPr/>
        </p:nvSpPr>
        <p:spPr>
          <a:xfrm>
            <a:off x="7799632" y="1235611"/>
            <a:ext cx="3668467" cy="2490089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000" kern="0" spc="-150" dirty="0">
                <a:solidFill>
                  <a:srgbClr val="000000"/>
                </a:solidFill>
                <a:latin typeface="나눔스퀘어" pitchFamily="34" charset="0"/>
                <a:cs typeface="나눔스퀘어" pitchFamily="34" charset="0"/>
              </a:rPr>
              <a:t>현재 위치정보를 통한 날씨정보, 실시간 환율 정보, 사용자별 일정 등록 기능을 </a:t>
            </a:r>
            <a:r>
              <a:rPr lang="en-US" sz="2000" kern="0" spc="-150" dirty="0" err="1">
                <a:solidFill>
                  <a:srgbClr val="000000"/>
                </a:solidFill>
                <a:latin typeface="나눔스퀘어" pitchFamily="34" charset="0"/>
                <a:cs typeface="나눔스퀘어" pitchFamily="34" charset="0"/>
              </a:rPr>
              <a:t>제공해준다</a:t>
            </a:r>
            <a:r>
              <a:rPr lang="en-US" sz="2000" kern="0" spc="-150" dirty="0">
                <a:solidFill>
                  <a:srgbClr val="000000"/>
                </a:solidFill>
                <a:latin typeface="나눔스퀘어" pitchFamily="34" charset="0"/>
                <a:cs typeface="나눔스퀘어" pitchFamily="34" charset="0"/>
              </a:rPr>
              <a:t>. (</a:t>
            </a:r>
            <a:r>
              <a:rPr lang="ko-KR" altLang="en-US" sz="2000" kern="0" spc="-150" dirty="0" err="1">
                <a:solidFill>
                  <a:srgbClr val="000000"/>
                </a:solidFill>
                <a:latin typeface="나눔스퀘어" pitchFamily="34" charset="0"/>
                <a:cs typeface="나눔스퀘어" pitchFamily="34" charset="0"/>
              </a:rPr>
              <a:t>박예빈</a:t>
            </a:r>
            <a:r>
              <a:rPr lang="en-US" altLang="ko-KR" sz="2000" kern="0" spc="-150" dirty="0">
                <a:solidFill>
                  <a:srgbClr val="000000"/>
                </a:solidFill>
                <a:latin typeface="나눔스퀘어" pitchFamily="34" charset="0"/>
                <a:cs typeface="나눔스퀘어" pitchFamily="34" charset="0"/>
              </a:rPr>
              <a:t>)</a:t>
            </a:r>
            <a:endParaRPr lang="en-US" sz="1400" spc="-150" dirty="0"/>
          </a:p>
        </p:txBody>
      </p:sp>
      <p:sp>
        <p:nvSpPr>
          <p:cNvPr id="13" name="Object 19">
            <a:extLst>
              <a:ext uri="{FF2B5EF4-FFF2-40B4-BE49-F238E27FC236}">
                <a16:creationId xmlns:a16="http://schemas.microsoft.com/office/drawing/2014/main" id="{76AC7ABA-2E4F-48C7-8C30-8503B80CEB81}"/>
              </a:ext>
            </a:extLst>
          </p:cNvPr>
          <p:cNvSpPr txBox="1"/>
          <p:nvPr/>
        </p:nvSpPr>
        <p:spPr>
          <a:xfrm>
            <a:off x="3184882" y="5817117"/>
            <a:ext cx="7102118" cy="52436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000" b="1" kern="0" spc="-100" dirty="0">
                <a:solidFill>
                  <a:srgbClr val="000000"/>
                </a:solidFill>
                <a:latin typeface="나눔스퀘어 ExtraBold" pitchFamily="34" charset="0"/>
                <a:cs typeface="나눔스퀘어 ExtraBold" pitchFamily="34" charset="0"/>
              </a:rPr>
              <a:t>-5 Others (UI, research, …)</a:t>
            </a:r>
            <a:endParaRPr lang="en-US" dirty="0"/>
          </a:p>
        </p:txBody>
      </p:sp>
      <p:sp>
        <p:nvSpPr>
          <p:cNvPr id="14" name="Object 5">
            <a:extLst>
              <a:ext uri="{FF2B5EF4-FFF2-40B4-BE49-F238E27FC236}">
                <a16:creationId xmlns:a16="http://schemas.microsoft.com/office/drawing/2014/main" id="{44134ABE-A423-4C81-B015-922E3164E01C}"/>
              </a:ext>
            </a:extLst>
          </p:cNvPr>
          <p:cNvSpPr txBox="1"/>
          <p:nvPr/>
        </p:nvSpPr>
        <p:spPr>
          <a:xfrm>
            <a:off x="1048574" y="758382"/>
            <a:ext cx="3630912" cy="99725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000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구현</a:t>
            </a:r>
            <a:endParaRPr 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6689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A71515A-A2B0-47CD-B838-754366D9B62B}"/>
              </a:ext>
            </a:extLst>
          </p:cNvPr>
          <p:cNvSpPr txBox="1"/>
          <p:nvPr/>
        </p:nvSpPr>
        <p:spPr>
          <a:xfrm>
            <a:off x="4170947" y="2644170"/>
            <a:ext cx="38501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7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1768845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5">
            <a:extLst>
              <a:ext uri="{FF2B5EF4-FFF2-40B4-BE49-F238E27FC236}">
                <a16:creationId xmlns:a16="http://schemas.microsoft.com/office/drawing/2014/main" id="{EA18B32E-9EF8-4135-87E4-12808CCD34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/>
            <a:r>
              <a:rPr lang="en-US" sz="9600" kern="0" spc="-500" dirty="0">
                <a:solidFill>
                  <a:srgbClr val="000000"/>
                </a:solidFill>
                <a:latin typeface="Franklin Gothic Heavy" pitchFamily="34" charset="0"/>
                <a:cs typeface="Franklin Gothic Heavy" pitchFamily="34" charset="0"/>
              </a:rPr>
              <a:t>Recommend</a:t>
            </a:r>
            <a:endParaRPr lang="en-US"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F0ABFE5-526E-4E9E-9CBE-93D50BFEDF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77" b="5273"/>
          <a:stretch/>
        </p:blipFill>
        <p:spPr>
          <a:xfrm>
            <a:off x="7785276" y="365125"/>
            <a:ext cx="3190689" cy="6011757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17DAA31F-EB36-466A-9317-E192AB03E1B0}"/>
              </a:ext>
            </a:extLst>
          </p:cNvPr>
          <p:cNvSpPr txBox="1">
            <a:spLocks/>
          </p:cNvSpPr>
          <p:nvPr/>
        </p:nvSpPr>
        <p:spPr>
          <a:xfrm>
            <a:off x="838200" y="1884242"/>
            <a:ext cx="59235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n-US" altLang="ko-KR" sz="2400" kern="0" spc="-1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기존</a:t>
            </a:r>
            <a:r>
              <a:rPr lang="en-US" altLang="ko-KR" sz="2400" kern="0" spc="-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 </a:t>
            </a:r>
            <a:r>
              <a:rPr lang="en-US" altLang="ko-KR" sz="2400" kern="0" spc="-1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계획</a:t>
            </a:r>
            <a:r>
              <a:rPr lang="en-US" altLang="ko-KR" sz="2400" kern="0" spc="-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 : </a:t>
            </a:r>
            <a:r>
              <a:rPr lang="en-US" altLang="ko-KR" sz="2400" kern="0" spc="-1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키워드</a:t>
            </a:r>
            <a:r>
              <a:rPr lang="ko-KR" altLang="en-US" sz="2400" kern="0" spc="-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를 통한</a:t>
            </a:r>
            <a:r>
              <a:rPr lang="en-US" altLang="ko-KR" sz="2400" kern="0" spc="-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 </a:t>
            </a:r>
            <a:r>
              <a:rPr lang="en-US" altLang="ko-KR" sz="2400" kern="0" spc="-1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관광지</a:t>
            </a:r>
            <a:r>
              <a:rPr lang="en-US" altLang="ko-KR" sz="2400" kern="0" spc="-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 </a:t>
            </a:r>
            <a:r>
              <a:rPr lang="en-US" altLang="ko-KR" sz="2400" kern="0" spc="-1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추천</a:t>
            </a:r>
            <a:r>
              <a:rPr lang="en-US" altLang="ko-KR" sz="2400" kern="0" spc="-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 </a:t>
            </a:r>
            <a:r>
              <a:rPr lang="en-US" altLang="ko-KR" sz="2400" kern="0" spc="-1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모델</a:t>
            </a:r>
            <a:r>
              <a:rPr lang="en-US" altLang="ko-KR" sz="2400" kern="0" spc="-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 </a:t>
            </a:r>
            <a:r>
              <a:rPr lang="ko-KR" altLang="en-US" sz="2400" kern="0" spc="-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설계</a:t>
            </a:r>
            <a:endParaRPr lang="en-US" altLang="ko-KR" sz="2400" kern="0" spc="-1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나눔스퀘어" pitchFamily="34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ko-KR" sz="2400" b="1" kern="0" spc="-1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변경</a:t>
            </a:r>
            <a:r>
              <a:rPr lang="en-US" altLang="ko-KR" sz="2400" b="1" kern="0" spc="-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 : </a:t>
            </a:r>
            <a:r>
              <a:rPr lang="en-US" altLang="ko-KR" sz="2400" b="1" kern="0" spc="-1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api에서</a:t>
            </a:r>
            <a:r>
              <a:rPr lang="en-US" altLang="ko-KR" sz="2400" b="1" kern="0" spc="-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 </a:t>
            </a:r>
            <a:r>
              <a:rPr lang="en-US" altLang="ko-KR" sz="2400" b="1" kern="0" spc="-1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제공되는</a:t>
            </a:r>
            <a:r>
              <a:rPr lang="en-US" altLang="ko-KR" sz="2400" b="1" kern="0" spc="-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 </a:t>
            </a:r>
            <a:r>
              <a:rPr lang="en-US" altLang="ko-KR" sz="2400" b="1" kern="0" spc="-1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데이터에</a:t>
            </a:r>
            <a:r>
              <a:rPr lang="en-US" altLang="ko-KR" sz="2400" b="1" kern="0" spc="-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 </a:t>
            </a:r>
            <a:r>
              <a:rPr lang="en-US" altLang="ko-KR" sz="2400" b="1" kern="0" spc="-1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여러개의</a:t>
            </a:r>
            <a:r>
              <a:rPr lang="en-US" altLang="ko-KR" sz="2400" b="1" kern="0" spc="-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 </a:t>
            </a:r>
            <a:r>
              <a:rPr lang="en-US" altLang="ko-KR" sz="2400" b="1" kern="0" spc="-1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키워드들이</a:t>
            </a:r>
            <a:r>
              <a:rPr lang="en-US" altLang="ko-KR" sz="2400" b="1" kern="0" spc="-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 </a:t>
            </a:r>
            <a:r>
              <a:rPr lang="en-US" altLang="ko-KR" sz="2400" b="1" kern="0" spc="-1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한정적이</a:t>
            </a:r>
            <a:r>
              <a:rPr lang="ko-KR" altLang="en-US" sz="2400" b="1" kern="0" spc="-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이므로 추천알고리즘 대신 </a:t>
            </a:r>
            <a:r>
              <a:rPr lang="en-US" altLang="ko-KR" sz="2400" b="1" kern="0" spc="-1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Api</a:t>
            </a:r>
            <a:r>
              <a:rPr lang="en-US" altLang="ko-KR" sz="2400" b="1" kern="0" spc="-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 </a:t>
            </a:r>
            <a:r>
              <a:rPr lang="ko-KR" altLang="en-US" sz="2400" b="1" kern="0" spc="-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활용</a:t>
            </a:r>
            <a:endParaRPr lang="en-US" altLang="ko-KR" sz="2400" b="1" kern="0" spc="-1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나눔스퀘어" pitchFamily="34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ko-KR" altLang="en-US" sz="2400" kern="0" spc="-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관광지 정보 </a:t>
            </a:r>
            <a:r>
              <a:rPr lang="en-US" altLang="ko-KR" sz="2400" kern="0" spc="-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– </a:t>
            </a:r>
            <a:r>
              <a:rPr lang="en-US" altLang="ko-KR" sz="2400" b="1" kern="0" spc="-100" dirty="0" err="1">
                <a:solidFill>
                  <a:srgbClr val="000000"/>
                </a:solidFill>
                <a:highlight>
                  <a:srgbClr val="58CC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TourAPI</a:t>
            </a:r>
            <a:r>
              <a:rPr lang="en-US" altLang="ko-KR" sz="2400" b="1" kern="0" spc="-100" dirty="0">
                <a:solidFill>
                  <a:srgbClr val="000000"/>
                </a:solidFill>
                <a:highlight>
                  <a:srgbClr val="58CC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(</a:t>
            </a:r>
            <a:r>
              <a:rPr lang="en-US" altLang="ko-KR" sz="2400" b="1" kern="0" spc="-100" dirty="0" err="1">
                <a:solidFill>
                  <a:srgbClr val="000000"/>
                </a:solidFill>
                <a:highlight>
                  <a:srgbClr val="58CC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AsyncTask</a:t>
            </a:r>
            <a:r>
              <a:rPr lang="en-US" altLang="ko-KR" sz="2400" b="1" kern="0" spc="-100" dirty="0">
                <a:solidFill>
                  <a:srgbClr val="000000"/>
                </a:solidFill>
                <a:highlight>
                  <a:srgbClr val="58CC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)</a:t>
            </a:r>
            <a:r>
              <a:rPr lang="en-US" altLang="ko-KR" sz="2400" kern="0" spc="-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를 </a:t>
            </a:r>
            <a:r>
              <a:rPr lang="en-US" altLang="ko-KR" sz="2400" kern="0" spc="-1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활용하여</a:t>
            </a:r>
            <a:r>
              <a:rPr lang="en-US" altLang="ko-KR" sz="2400" kern="0" spc="-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 </a:t>
            </a:r>
            <a:r>
              <a:rPr lang="en-US" altLang="ko-KR" sz="2400" kern="0" spc="-1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관광지</a:t>
            </a:r>
            <a:r>
              <a:rPr lang="en-US" altLang="ko-KR" sz="2400" kern="0" spc="-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, </a:t>
            </a:r>
            <a:r>
              <a:rPr lang="en-US" altLang="ko-KR" sz="2400" kern="0" spc="-1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쇼핑</a:t>
            </a:r>
            <a:r>
              <a:rPr lang="en-US" altLang="ko-KR" sz="2400" kern="0" spc="-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, </a:t>
            </a:r>
            <a:r>
              <a:rPr lang="en-US" altLang="ko-KR" sz="2400" kern="0" spc="-1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음식점</a:t>
            </a:r>
            <a:r>
              <a:rPr lang="en-US" altLang="ko-KR" sz="2400" kern="0" spc="-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 </a:t>
            </a:r>
            <a:r>
              <a:rPr lang="en-US" altLang="ko-KR" sz="2400" kern="0" spc="-1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등을</a:t>
            </a:r>
            <a:r>
              <a:rPr lang="en-US" altLang="ko-KR" sz="2400" kern="0" spc="-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 </a:t>
            </a:r>
            <a:r>
              <a:rPr lang="en-US" altLang="ko-KR" sz="2400" kern="0" spc="-1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제공하며</a:t>
            </a:r>
            <a:r>
              <a:rPr lang="en-US" altLang="ko-KR" sz="2400" kern="0" spc="-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 </a:t>
            </a:r>
            <a:r>
              <a:rPr lang="en-US" altLang="ko-KR" sz="2400" kern="0" spc="-1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각각</a:t>
            </a:r>
            <a:r>
              <a:rPr lang="en-US" altLang="ko-KR" sz="2400" kern="0" spc="-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 </a:t>
            </a:r>
            <a:r>
              <a:rPr lang="en-US" altLang="ko-KR" sz="2400" kern="0" spc="-1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카테고리</a:t>
            </a:r>
            <a:r>
              <a:rPr lang="en-US" altLang="ko-KR" sz="2400" kern="0" spc="-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 </a:t>
            </a:r>
            <a:r>
              <a:rPr lang="en-US" altLang="ko-KR" sz="2400" kern="0" spc="-1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선택에</a:t>
            </a:r>
            <a:r>
              <a:rPr lang="en-US" altLang="ko-KR" sz="2400" kern="0" spc="-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 </a:t>
            </a:r>
            <a:r>
              <a:rPr lang="en-US" altLang="ko-KR" sz="2400" kern="0" spc="-1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따라</a:t>
            </a:r>
            <a:r>
              <a:rPr lang="en-US" altLang="ko-KR" sz="2400" kern="0" spc="-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 </a:t>
            </a:r>
            <a:r>
              <a:rPr lang="en-US" altLang="ko-KR" sz="2400" kern="0" spc="-1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조회수가</a:t>
            </a:r>
            <a:r>
              <a:rPr lang="en-US" altLang="ko-KR" sz="2400" kern="0" spc="-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 </a:t>
            </a:r>
            <a:r>
              <a:rPr lang="en-US" altLang="ko-KR" sz="2400" kern="0" spc="-1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높은순으로</a:t>
            </a:r>
            <a:r>
              <a:rPr lang="en-US" altLang="ko-KR" sz="2400" kern="0" spc="-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 </a:t>
            </a:r>
            <a:r>
              <a:rPr lang="en-US" altLang="ko-KR" sz="2400" kern="0" spc="-1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정렬해서</a:t>
            </a:r>
            <a:r>
              <a:rPr lang="en-US" altLang="ko-KR" sz="2400" kern="0" spc="-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 </a:t>
            </a:r>
            <a:r>
              <a:rPr lang="en-US" altLang="ko-KR" sz="2400" kern="0" spc="-1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제공</a:t>
            </a:r>
            <a:endParaRPr lang="en-US" altLang="ko-KR" sz="2400" kern="0" spc="-1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나눔스퀘어" pitchFamily="34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ko-KR" altLang="en-US" sz="2400" kern="0" spc="-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세부정보 </a:t>
            </a:r>
            <a:r>
              <a:rPr lang="en-US" altLang="ko-KR" sz="2400" kern="0" spc="-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– </a:t>
            </a:r>
            <a:r>
              <a:rPr lang="en-US" altLang="ko-KR" sz="2400" kern="0" spc="-1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contentID</a:t>
            </a:r>
            <a:r>
              <a:rPr lang="ko-KR" altLang="en-US" sz="2400" kern="0" spc="-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값으로 관광지 정보 구별</a:t>
            </a:r>
            <a:r>
              <a:rPr lang="en-US" altLang="ko-KR" sz="2400" kern="0" spc="-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, </a:t>
            </a:r>
            <a:r>
              <a:rPr lang="ko-KR" altLang="en-US" sz="2400" kern="0" spc="-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파라미터로 활용</a:t>
            </a:r>
            <a:endParaRPr lang="en-US" altLang="ko-KR" sz="2400" kern="0" spc="-1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나눔스퀘어" pitchFamily="34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ko-KR" altLang="en-US" sz="2400" kern="0" spc="-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찜 </a:t>
            </a:r>
            <a:r>
              <a:rPr lang="en-US" altLang="ko-KR" sz="2400" kern="0" spc="-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– </a:t>
            </a:r>
            <a:r>
              <a:rPr lang="en-US" altLang="ko-KR" sz="2400" kern="0" spc="-1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Firestore</a:t>
            </a:r>
            <a:r>
              <a:rPr lang="en-US" altLang="ko-KR" sz="2400" kern="0" spc="-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 -&gt; </a:t>
            </a:r>
            <a:r>
              <a:rPr lang="en-US" altLang="ko-KR" sz="2400" b="1" kern="0" spc="-100" dirty="0">
                <a:solidFill>
                  <a:srgbClr val="000000"/>
                </a:solidFill>
                <a:highlight>
                  <a:srgbClr val="58CC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Firebase </a:t>
            </a:r>
            <a:r>
              <a:rPr lang="en-US" altLang="ko-KR" sz="2400" b="1" kern="0" spc="-100" dirty="0" err="1">
                <a:solidFill>
                  <a:srgbClr val="000000"/>
                </a:solidFill>
                <a:highlight>
                  <a:srgbClr val="58CC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RealtimeDB</a:t>
            </a:r>
            <a:endParaRPr lang="en-US" altLang="ko-KR" sz="2400" b="1" kern="0" spc="-100" dirty="0">
              <a:solidFill>
                <a:srgbClr val="000000"/>
              </a:solidFill>
              <a:highlight>
                <a:srgbClr val="58CCFF"/>
              </a:highlight>
              <a:latin typeface="나눔스퀘어" panose="020B0600000101010101" pitchFamily="50" charset="-127"/>
              <a:ea typeface="나눔스퀘어" panose="020B0600000101010101" pitchFamily="50" charset="-127"/>
              <a:cs typeface="나눔스퀘어" pitchFamily="34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altLang="ko-KR" sz="2400" kern="0" spc="-1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나눔스퀘어" pitchFamily="34" charset="0"/>
            </a:endParaRPr>
          </a:p>
          <a:p>
            <a:pPr algn="just">
              <a:lnSpc>
                <a:spcPct val="100000"/>
              </a:lnSpc>
            </a:pPr>
            <a:endParaRPr lang="en-US" altLang="ko-KR" sz="2400" dirty="0"/>
          </a:p>
          <a:p>
            <a:pPr>
              <a:lnSpc>
                <a:spcPct val="100000"/>
              </a:lnSpc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34552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5">
            <a:extLst>
              <a:ext uri="{FF2B5EF4-FFF2-40B4-BE49-F238E27FC236}">
                <a16:creationId xmlns:a16="http://schemas.microsoft.com/office/drawing/2014/main" id="{EA18B32E-9EF8-4135-87E4-12808CCD34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/>
            <a:r>
              <a:rPr lang="en-US" sz="9600" kern="0" spc="-500" dirty="0">
                <a:solidFill>
                  <a:srgbClr val="000000"/>
                </a:solidFill>
                <a:latin typeface="Franklin Gothic Heavy" pitchFamily="34" charset="0"/>
                <a:cs typeface="Franklin Gothic Heavy" pitchFamily="34" charset="0"/>
              </a:rPr>
              <a:t>Itinerary</a:t>
            </a:r>
            <a:endParaRPr lang="en-US" sz="32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2B4090E-BE53-4540-8391-287AB3B214EC}"/>
              </a:ext>
            </a:extLst>
          </p:cNvPr>
          <p:cNvSpPr txBox="1">
            <a:spLocks/>
          </p:cNvSpPr>
          <p:nvPr/>
        </p:nvSpPr>
        <p:spPr>
          <a:xfrm>
            <a:off x="838200" y="1845053"/>
            <a:ext cx="59235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ko-KR" altLang="en-US" sz="2400" kern="0" spc="-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기존 계획 </a:t>
            </a:r>
            <a:r>
              <a:rPr lang="en-US" altLang="ko-KR" sz="2400" kern="0" spc="-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: </a:t>
            </a:r>
            <a:r>
              <a:rPr lang="ko-KR" altLang="en-US" sz="2400" kern="0" spc="-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관광에 필요한 실시간 날씨 정보</a:t>
            </a:r>
            <a:r>
              <a:rPr lang="en-US" altLang="ko-KR" sz="2400" kern="0" spc="-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, </a:t>
            </a:r>
            <a:r>
              <a:rPr lang="ko-KR" altLang="en-US" sz="2400" kern="0" spc="-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환율정보</a:t>
            </a:r>
            <a:r>
              <a:rPr lang="en-US" altLang="ko-KR" sz="2400" kern="0" spc="-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, </a:t>
            </a:r>
            <a:r>
              <a:rPr lang="ko-KR" altLang="en-US" sz="2400" kern="0" spc="-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일정관리 기능 제공</a:t>
            </a:r>
            <a:endParaRPr lang="en-US" altLang="ko-KR" sz="2400" kern="0" spc="-1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나눔스퀘어" pitchFamily="34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ko-KR" altLang="en-US" sz="2400" b="1" kern="0" spc="-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변경 </a:t>
            </a:r>
            <a:r>
              <a:rPr lang="en-US" altLang="ko-KR" sz="2400" b="1" kern="0" spc="-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: </a:t>
            </a:r>
            <a:r>
              <a:rPr lang="ko-KR" altLang="en-US" sz="2400" b="1" kern="0" spc="-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초기 목표했던 기상청</a:t>
            </a:r>
            <a:r>
              <a:rPr lang="en-US" altLang="ko-KR" sz="2400" b="1" kern="0" spc="-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API</a:t>
            </a:r>
            <a:r>
              <a:rPr lang="ko-KR" altLang="en-US" sz="2400" b="1" kern="0" spc="-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의 경우 파라미터가 구역으로 지정되어 사용에 까다로움</a:t>
            </a:r>
            <a:r>
              <a:rPr lang="en-US" altLang="ko-KR" sz="2400" b="1" kern="0" spc="-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. </a:t>
            </a:r>
            <a:r>
              <a:rPr lang="ko-KR" altLang="en-US" sz="2400" b="1" kern="0" spc="-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따라서 </a:t>
            </a:r>
            <a:r>
              <a:rPr lang="en-US" altLang="ko-KR" sz="2400" b="1" kern="0" spc="-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GPS</a:t>
            </a:r>
            <a:r>
              <a:rPr lang="ko-KR" altLang="en-US" sz="2400" b="1" kern="0" spc="-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값으로 다양한 날씨 정보를 얻을 수 있는 </a:t>
            </a:r>
            <a:r>
              <a:rPr lang="en-US" altLang="ko-KR" sz="2400" b="1" kern="0" spc="-1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OpenweatherAPI</a:t>
            </a:r>
            <a:r>
              <a:rPr lang="ko-KR" altLang="en-US" sz="2400" b="1" kern="0" spc="-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를 사용</a:t>
            </a:r>
            <a:r>
              <a:rPr lang="en-US" altLang="ko-KR" sz="2400" b="1" kern="0" spc="-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400" kern="0" spc="-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일정관리 </a:t>
            </a:r>
            <a:r>
              <a:rPr lang="en-US" altLang="ko-KR" sz="2400" kern="0" spc="-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– </a:t>
            </a:r>
            <a:r>
              <a:rPr lang="en-US" altLang="ko-KR" sz="2400" kern="0" spc="-1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RecyclerView</a:t>
            </a:r>
            <a:r>
              <a:rPr lang="en-US" altLang="ko-KR" sz="2400" kern="0" spc="-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, </a:t>
            </a:r>
            <a:r>
              <a:rPr lang="en-US" altLang="ko-KR" sz="2400" kern="0" spc="-1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Firestore</a:t>
            </a:r>
            <a:r>
              <a:rPr lang="en-US" altLang="ko-KR" sz="2400" kern="0" spc="-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 -&gt; </a:t>
            </a:r>
            <a:r>
              <a:rPr lang="en-US" altLang="ko-KR" sz="2400" b="1" kern="0" spc="-100" dirty="0">
                <a:solidFill>
                  <a:srgbClr val="000000"/>
                </a:solidFill>
                <a:highlight>
                  <a:srgbClr val="58CC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Firebase </a:t>
            </a:r>
            <a:r>
              <a:rPr lang="en-US" altLang="ko-KR" sz="2400" b="1" kern="0" spc="-100" dirty="0" err="1">
                <a:solidFill>
                  <a:srgbClr val="000000"/>
                </a:solidFill>
                <a:highlight>
                  <a:srgbClr val="58CC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RealtimeDB</a:t>
            </a:r>
            <a:endParaRPr lang="en-US" altLang="ko-KR" sz="2400" b="1" kern="0" spc="-100" dirty="0">
              <a:solidFill>
                <a:srgbClr val="000000"/>
              </a:solidFill>
              <a:highlight>
                <a:srgbClr val="58CCFF"/>
              </a:highlight>
              <a:latin typeface="나눔스퀘어" panose="020B0600000101010101" pitchFamily="50" charset="-127"/>
              <a:ea typeface="나눔스퀘어" panose="020B0600000101010101" pitchFamily="50" charset="-127"/>
              <a:cs typeface="나눔스퀘어" pitchFamily="34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ko-KR" altLang="en-US" sz="2400" kern="0" spc="-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날씨</a:t>
            </a:r>
            <a:r>
              <a:rPr lang="en-US" altLang="ko-KR" sz="2400" kern="0" spc="-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, </a:t>
            </a:r>
            <a:r>
              <a:rPr lang="ko-KR" altLang="en-US" sz="2400" kern="0" spc="-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환율 </a:t>
            </a:r>
            <a:r>
              <a:rPr lang="en-US" altLang="ko-KR" sz="2400" kern="0" spc="-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API – Volley</a:t>
            </a:r>
            <a:r>
              <a:rPr lang="en-US" altLang="ko-KR" sz="2400" b="1" kern="0" spc="-100" dirty="0">
                <a:solidFill>
                  <a:srgbClr val="000000"/>
                </a:solidFill>
                <a:highlight>
                  <a:srgbClr val="58CC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(</a:t>
            </a:r>
            <a:r>
              <a:rPr lang="en-US" altLang="ko-KR" sz="2400" b="1" kern="0" spc="-100" dirty="0" err="1">
                <a:solidFill>
                  <a:srgbClr val="000000"/>
                </a:solidFill>
                <a:highlight>
                  <a:srgbClr val="58CC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AsyncTask</a:t>
            </a:r>
            <a:r>
              <a:rPr lang="en-US" altLang="ko-KR" sz="2400" b="1" kern="0" spc="-100" dirty="0">
                <a:solidFill>
                  <a:srgbClr val="000000"/>
                </a:solidFill>
                <a:highlight>
                  <a:srgbClr val="58CC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CDC4A7F-D618-43AF-AFEE-2C85EE993A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70" t="5324" r="370" b="5324"/>
          <a:stretch/>
        </p:blipFill>
        <p:spPr>
          <a:xfrm>
            <a:off x="7756358" y="365125"/>
            <a:ext cx="3248526" cy="612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769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5">
            <a:extLst>
              <a:ext uri="{FF2B5EF4-FFF2-40B4-BE49-F238E27FC236}">
                <a16:creationId xmlns:a16="http://schemas.microsoft.com/office/drawing/2014/main" id="{EA18B32E-9EF8-4135-87E4-12808CCD34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/>
            <a:r>
              <a:rPr lang="en-US" sz="9600" kern="0" spc="-500" dirty="0">
                <a:solidFill>
                  <a:srgbClr val="000000"/>
                </a:solidFill>
                <a:latin typeface="Franklin Gothic Heavy" pitchFamily="34" charset="0"/>
                <a:cs typeface="Franklin Gothic Heavy" pitchFamily="34" charset="0"/>
              </a:rPr>
              <a:t>Search</a:t>
            </a:r>
            <a:endParaRPr lang="en-US" sz="3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C955067-52AD-4D16-A1CB-8226B115AE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77" b="5273"/>
          <a:stretch/>
        </p:blipFill>
        <p:spPr>
          <a:xfrm>
            <a:off x="7785276" y="365125"/>
            <a:ext cx="3190689" cy="601175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116F60F-BF05-4281-94DF-B05DDD632E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24" b="5324"/>
          <a:stretch/>
        </p:blipFill>
        <p:spPr>
          <a:xfrm>
            <a:off x="7727439" y="365124"/>
            <a:ext cx="3248526" cy="6127751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36B9DB8-6E9E-4708-A57D-535ECC00766B}"/>
              </a:ext>
            </a:extLst>
          </p:cNvPr>
          <p:cNvSpPr txBox="1">
            <a:spLocks/>
          </p:cNvSpPr>
          <p:nvPr/>
        </p:nvSpPr>
        <p:spPr>
          <a:xfrm>
            <a:off x="838200" y="1845053"/>
            <a:ext cx="59235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n-US" altLang="ko-KR" sz="2400" kern="0" spc="-1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기존</a:t>
            </a:r>
            <a:r>
              <a:rPr lang="en-US" altLang="ko-KR" sz="2400" kern="0" spc="-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 </a:t>
            </a:r>
            <a:r>
              <a:rPr lang="en-US" altLang="ko-KR" sz="2400" kern="0" spc="-1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계획</a:t>
            </a:r>
            <a:r>
              <a:rPr lang="en-US" altLang="ko-KR" sz="2400" kern="0" spc="-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 : </a:t>
            </a:r>
            <a:r>
              <a:rPr lang="ko-KR" altLang="en-US" sz="2400" kern="0" spc="-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관광데이터 키워드 검색</a:t>
            </a:r>
            <a:endParaRPr lang="en-US" altLang="ko-KR" sz="2400" kern="0" spc="-1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나눔스퀘어" pitchFamily="34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ko-KR" sz="2400" kern="0" spc="-1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TourAPI</a:t>
            </a:r>
            <a:r>
              <a:rPr lang="ko-KR" altLang="en-US" sz="2400" kern="0" spc="-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키워드 통합 검색 기능 사용</a:t>
            </a:r>
            <a:r>
              <a:rPr lang="en-US" altLang="ko-KR" sz="2400" kern="0" spc="-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2400" kern="0" spc="-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파라미터로 </a:t>
            </a:r>
            <a:r>
              <a:rPr lang="ko-KR" altLang="en-US" sz="2400" kern="0" spc="-1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키워드값을</a:t>
            </a:r>
            <a:r>
              <a:rPr lang="ko-KR" altLang="en-US" sz="2400" kern="0" spc="-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보내 관광데이터 정보를 받음</a:t>
            </a:r>
            <a:r>
              <a:rPr lang="en-US" altLang="ko-KR" sz="2400" kern="0" spc="-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2400" kern="0" spc="-1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인기검색어</a:t>
            </a:r>
            <a:r>
              <a:rPr lang="ko-KR" altLang="en-US" sz="2400" kern="0" spc="-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기능 대신 결과 조회 시 인기순으로 출력하는 것으로 변경함</a:t>
            </a:r>
            <a:r>
              <a:rPr lang="en-US" altLang="ko-KR" sz="2400" kern="0" spc="-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ko-KR" altLang="en-US" sz="2400" kern="0" spc="-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키워드검색 </a:t>
            </a:r>
            <a:r>
              <a:rPr lang="en-US" altLang="ko-KR" sz="2400" kern="0" spc="-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en-US" altLang="ko-KR" sz="2400" b="1" kern="0" spc="-100" dirty="0" err="1">
                <a:solidFill>
                  <a:srgbClr val="000000"/>
                </a:solidFill>
                <a:highlight>
                  <a:srgbClr val="58CC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TourAPI</a:t>
            </a:r>
            <a:r>
              <a:rPr lang="en-US" altLang="ko-KR" sz="2400" b="1" kern="0" spc="-100" dirty="0">
                <a:solidFill>
                  <a:srgbClr val="000000"/>
                </a:solidFill>
                <a:highlight>
                  <a:srgbClr val="58CC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2400" b="1" kern="0" spc="-100" dirty="0" err="1">
                <a:solidFill>
                  <a:srgbClr val="000000"/>
                </a:solidFill>
                <a:highlight>
                  <a:srgbClr val="58CC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AsyncTask</a:t>
            </a:r>
            <a:r>
              <a:rPr lang="en-US" altLang="ko-KR" sz="2400" b="1" kern="0" spc="-100" dirty="0">
                <a:solidFill>
                  <a:srgbClr val="000000"/>
                </a:solidFill>
                <a:highlight>
                  <a:srgbClr val="58CC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en-US" altLang="ko-KR" sz="3200" b="1" dirty="0">
              <a:highlight>
                <a:srgbClr val="58CCFF"/>
              </a:highlight>
            </a:endParaRPr>
          </a:p>
          <a:p>
            <a:pPr>
              <a:lnSpc>
                <a:spcPct val="100000"/>
              </a:lnSpc>
            </a:pP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3285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5">
            <a:extLst>
              <a:ext uri="{FF2B5EF4-FFF2-40B4-BE49-F238E27FC236}">
                <a16:creationId xmlns:a16="http://schemas.microsoft.com/office/drawing/2014/main" id="{EA18B32E-9EF8-4135-87E4-12808CCD34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/>
            <a:r>
              <a:rPr lang="en-US" sz="9600" kern="0" spc="-500" dirty="0">
                <a:solidFill>
                  <a:srgbClr val="000000"/>
                </a:solidFill>
                <a:latin typeface="Franklin Gothic Heavy" pitchFamily="34" charset="0"/>
                <a:cs typeface="Franklin Gothic Heavy" pitchFamily="34" charset="0"/>
              </a:rPr>
              <a:t>Chatting</a:t>
            </a:r>
            <a:endParaRPr lang="en-US" sz="3200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C7AFFE7C-98E2-42D2-8734-03E48588A518}"/>
              </a:ext>
            </a:extLst>
          </p:cNvPr>
          <p:cNvSpPr txBox="1">
            <a:spLocks/>
          </p:cNvSpPr>
          <p:nvPr/>
        </p:nvSpPr>
        <p:spPr>
          <a:xfrm>
            <a:off x="838200" y="1845053"/>
            <a:ext cx="59235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2400" kern="0" spc="-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기존 </a:t>
            </a:r>
            <a:r>
              <a:rPr lang="en-US" altLang="ko-KR" sz="2400" kern="0" spc="-1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계획</a:t>
            </a:r>
            <a:r>
              <a:rPr lang="en-US" altLang="ko-KR" sz="2400" kern="0" spc="-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 : </a:t>
            </a:r>
            <a:r>
              <a:rPr lang="ko-KR" altLang="en-US" sz="2400" kern="0" spc="-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관광객들간 오픈 채팅 기능 </a:t>
            </a:r>
            <a:r>
              <a:rPr lang="en-US" altLang="ko-KR" sz="2400" kern="0" spc="-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+ </a:t>
            </a:r>
            <a:r>
              <a:rPr lang="ko-KR" altLang="en-US" sz="2400" kern="0" spc="-1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챗봇</a:t>
            </a:r>
            <a:r>
              <a:rPr lang="ko-KR" altLang="en-US" sz="2400" kern="0" spc="-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 계정을 통한 관광 정보 제공</a:t>
            </a:r>
            <a:endParaRPr lang="en-US" altLang="ko-KR" sz="2400" kern="0" spc="-1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나눔스퀘어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400" kern="0" spc="-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구현 </a:t>
            </a:r>
            <a:r>
              <a:rPr lang="en-US" altLang="ko-KR" sz="2400" kern="0" spc="-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: </a:t>
            </a:r>
            <a:r>
              <a:rPr lang="en-US" altLang="ko-KR" sz="2400" b="1" kern="0" spc="-100" dirty="0">
                <a:solidFill>
                  <a:srgbClr val="000000"/>
                </a:solidFill>
                <a:highlight>
                  <a:srgbClr val="58CC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Firebase </a:t>
            </a:r>
            <a:r>
              <a:rPr lang="en-US" altLang="ko-KR" sz="2400" b="1" kern="0" spc="-100" dirty="0" err="1">
                <a:solidFill>
                  <a:srgbClr val="000000"/>
                </a:solidFill>
                <a:highlight>
                  <a:srgbClr val="58CC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RealtimeDB</a:t>
            </a:r>
            <a:r>
              <a:rPr lang="ko-KR" altLang="en-US" sz="2400" kern="0" spc="-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를 통해 실시간 데이터 송수신 구현</a:t>
            </a:r>
            <a:r>
              <a:rPr lang="en-US" altLang="ko-KR" sz="2400" kern="0" spc="-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, GCP </a:t>
            </a:r>
            <a:r>
              <a:rPr lang="en-US" altLang="ko-KR" sz="2400" b="1" kern="0" spc="-100" dirty="0" err="1">
                <a:solidFill>
                  <a:srgbClr val="000000"/>
                </a:solidFill>
                <a:highlight>
                  <a:srgbClr val="58CC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DialogFlow</a:t>
            </a:r>
            <a:r>
              <a:rPr lang="ko-KR" altLang="en-US" sz="2400" kern="0" spc="-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를 통해 </a:t>
            </a:r>
            <a:r>
              <a:rPr lang="ko-KR" altLang="en-US" sz="2400" kern="0" spc="-1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챗봇</a:t>
            </a:r>
            <a:r>
              <a:rPr lang="ko-KR" altLang="en-US" sz="2400" kern="0" spc="-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 구현</a:t>
            </a:r>
            <a:endParaRPr lang="en-US" altLang="ko-KR" sz="2400" kern="0" spc="-1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나눔스퀘어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kern="0" spc="-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	</a:t>
            </a:r>
            <a:r>
              <a:rPr lang="ko-KR" altLang="en-US" sz="1800" kern="0" spc="-1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챗봇이</a:t>
            </a:r>
            <a:r>
              <a:rPr lang="ko-KR" altLang="en-US" sz="1800" kern="0" spc="-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 수행하는 기능 </a:t>
            </a:r>
            <a:r>
              <a:rPr lang="en-US" altLang="ko-KR" sz="1800" kern="0" spc="-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: </a:t>
            </a:r>
            <a:r>
              <a:rPr lang="ko-KR" altLang="en-US" sz="1800" kern="0" spc="-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 </a:t>
            </a:r>
            <a:endParaRPr lang="en-US" altLang="ko-KR" sz="1800" kern="0" spc="-1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나눔스퀘어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kern="0" spc="-1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SeoulerChatBotCurrentPlace</a:t>
            </a:r>
            <a:r>
              <a:rPr lang="en-US" altLang="ko-KR" sz="1800" kern="0" spc="-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: </a:t>
            </a:r>
            <a:r>
              <a:rPr lang="ko-KR" altLang="en-US" sz="1800" kern="0" spc="-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현재 위치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kern="0" spc="-1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SeoulerChatBotDestinationPlace</a:t>
            </a:r>
            <a:r>
              <a:rPr lang="en-US" altLang="ko-KR" sz="1800" kern="0" spc="-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: </a:t>
            </a:r>
            <a:r>
              <a:rPr lang="ko-KR" altLang="en-US" sz="1800" kern="0" spc="-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특정 목적지의 위치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kern="0" spc="-1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SeoulerChatBotExchange</a:t>
            </a:r>
            <a:r>
              <a:rPr lang="en-US" altLang="ko-KR" sz="1800" kern="0" spc="-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: </a:t>
            </a:r>
            <a:r>
              <a:rPr lang="ko-KR" altLang="en-US" sz="1800" kern="0" spc="-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환율정보</a:t>
            </a:r>
            <a:endParaRPr lang="en-US" altLang="ko-KR" sz="1800" kern="0" spc="-1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나눔스퀘어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kern="0" spc="-1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SeoulerChatBotPlaceRecommendation</a:t>
            </a:r>
            <a:r>
              <a:rPr lang="en-US" altLang="ko-KR" sz="1800" kern="0" spc="-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: </a:t>
            </a:r>
            <a:r>
              <a:rPr lang="ko-KR" altLang="en-US" sz="1800" kern="0" spc="-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특정 테마와 관련된 관광지추천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kern="0" spc="-100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SeoulerChatBotWeather</a:t>
            </a:r>
            <a:r>
              <a:rPr lang="en-US" altLang="ko-KR" sz="1800" kern="0" spc="-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: </a:t>
            </a:r>
            <a:r>
              <a:rPr lang="ko-KR" altLang="en-US" sz="1800" kern="0" spc="-1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itchFamily="34" charset="0"/>
              </a:rPr>
              <a:t>날씨정보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400" kern="0" spc="-100" dirty="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나눔스퀘어" pitchFamily="34" charset="0"/>
            </a:endParaRPr>
          </a:p>
          <a:p>
            <a:pPr>
              <a:lnSpc>
                <a:spcPct val="100000"/>
              </a:lnSpc>
            </a:pPr>
            <a:endParaRPr lang="en-US" altLang="ko-KR" sz="3200" dirty="0"/>
          </a:p>
          <a:p>
            <a:pPr>
              <a:lnSpc>
                <a:spcPct val="100000"/>
              </a:lnSpc>
            </a:pPr>
            <a:endParaRPr lang="ko-KR" altLang="en-US" sz="3200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88D35311-18C0-40CD-8A79-9940123F1D1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500" y="1607126"/>
            <a:ext cx="3409845" cy="525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493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938</Words>
  <Application>Microsoft Office PowerPoint</Application>
  <PresentationFormat>와이드스크린</PresentationFormat>
  <Paragraphs>157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나눔스퀘어</vt:lpstr>
      <vt:lpstr>나눔스퀘어 ExtraBold</vt:lpstr>
      <vt:lpstr>맑은 고딕</vt:lpstr>
      <vt:lpstr>Arial</vt:lpstr>
      <vt:lpstr>Franklin Gothic Heavy</vt:lpstr>
      <vt:lpstr>Franklin Gothic Medium</vt:lpstr>
      <vt:lpstr>Office 테마</vt:lpstr>
      <vt:lpstr>Seouler</vt:lpstr>
      <vt:lpstr>PowerPoint 프레젠테이션</vt:lpstr>
      <vt:lpstr>PowerPoint 프레젠테이션</vt:lpstr>
      <vt:lpstr>PowerPoint 프레젠테이션</vt:lpstr>
      <vt:lpstr>PowerPoint 프레젠테이션</vt:lpstr>
      <vt:lpstr>Recommend</vt:lpstr>
      <vt:lpstr>Itinerary</vt:lpstr>
      <vt:lpstr>Search</vt:lpstr>
      <vt:lpstr>Chatting</vt:lpstr>
      <vt:lpstr>Based on RealtimeDB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Seouler</dc:title>
  <dc:creator>YeBin Park</dc:creator>
  <cp:lastModifiedBy>HAN HAERI</cp:lastModifiedBy>
  <cp:revision>8</cp:revision>
  <dcterms:created xsi:type="dcterms:W3CDTF">2020-06-29T08:20:10Z</dcterms:created>
  <dcterms:modified xsi:type="dcterms:W3CDTF">2021-05-07T07:13:17Z</dcterms:modified>
</cp:coreProperties>
</file>