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Total Sales</a:t>
            </a:r>
          </a:p>
        </c:rich>
      </c:tx>
      <c:layout>
        <c:manualLayout>
          <c:xMode val="edge"/>
          <c:yMode val="edge"/>
          <c:x val="0.24953729037892855"/>
          <c:y val="1.4423076923076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9FB-40EA-BD49-437BFE633E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9FB-40EA-BD49-437BFE633EA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9FB-40EA-BD49-437BFE633EA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9FB-40EA-BD49-437BFE633EA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9FB-40EA-BD49-437BFE633EAC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9FB-40EA-BD49-437BFE633EA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Sheet2!$J$4:$J$14</c:f>
              <c:strCache>
                <c:ptCount val="6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Sylhet</c:v>
                </c:pt>
                <c:pt idx="4">
                  <c:v>Rajshahi</c:v>
                </c:pt>
                <c:pt idx="5">
                  <c:v>Khulna</c:v>
                </c:pt>
              </c:strCache>
            </c:strRef>
          </c:cat>
          <c:val>
            <c:numRef>
              <c:f>Sheet2!$K$4:$K$14</c:f>
              <c:numCache>
                <c:formatCode>General</c:formatCode>
                <c:ptCount val="6"/>
                <c:pt idx="0">
                  <c:v>5010000</c:v>
                </c:pt>
                <c:pt idx="1">
                  <c:v>4340000</c:v>
                </c:pt>
                <c:pt idx="2">
                  <c:v>5850000</c:v>
                </c:pt>
                <c:pt idx="3">
                  <c:v>4600000</c:v>
                </c:pt>
                <c:pt idx="4">
                  <c:v>4760000</c:v>
                </c:pt>
                <c:pt idx="5">
                  <c:v>4110000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FB-40EA-BD49-437BFE633EA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Draft 1.xlsx]Sheet6!PivotTable4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Sheet6!$A$4:$A$8</c:f>
              <c:strCache>
                <c:ptCount val="4"/>
                <c:pt idx="0">
                  <c:v>Desktop</c:v>
                </c:pt>
                <c:pt idx="1">
                  <c:v>Laptop</c:v>
                </c:pt>
                <c:pt idx="2">
                  <c:v>Smartphone</c:v>
                </c:pt>
                <c:pt idx="3">
                  <c:v>Tablet</c:v>
                </c:pt>
              </c:strCache>
            </c:strRef>
          </c:cat>
          <c:val>
            <c:numRef>
              <c:f>Sheet6!$B$4:$B$8</c:f>
              <c:numCache>
                <c:formatCode>General</c:formatCode>
                <c:ptCount val="4"/>
                <c:pt idx="0">
                  <c:v>18</c:v>
                </c:pt>
                <c:pt idx="1">
                  <c:v>21</c:v>
                </c:pt>
                <c:pt idx="2">
                  <c:v>19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6-4967-B588-B18E1FF9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7207343"/>
        <c:axId val="1627109983"/>
        <c:axId val="0"/>
      </c:bar3DChart>
      <c:catAx>
        <c:axId val="172720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109983"/>
        <c:crosses val="autoZero"/>
        <c:auto val="1"/>
        <c:lblAlgn val="ctr"/>
        <c:lblOffset val="100"/>
        <c:noMultiLvlLbl val="0"/>
      </c:catAx>
      <c:valAx>
        <c:axId val="162710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0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4F46A-0650-4469-B35C-05F75998DBD4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D1FDA54-CA49-4F30-BB9D-64F0F33C7A05}">
      <dgm:prSet/>
      <dgm:spPr/>
      <dgm:t>
        <a:bodyPr/>
        <a:lstStyle/>
        <a:p>
          <a:r>
            <a:rPr lang="en-US"/>
            <a:t>Rayans Computer IS Doing Very Good</a:t>
          </a:r>
        </a:p>
      </dgm:t>
    </dgm:pt>
    <dgm:pt modelId="{5C5A7A16-0B51-4E8C-BDBE-617FB74B8B6B}" type="parTrans" cxnId="{824B5FB3-95C8-4D7E-8FDB-D104A549944A}">
      <dgm:prSet/>
      <dgm:spPr/>
      <dgm:t>
        <a:bodyPr/>
        <a:lstStyle/>
        <a:p>
          <a:endParaRPr lang="en-US"/>
        </a:p>
      </dgm:t>
    </dgm:pt>
    <dgm:pt modelId="{A53B42D0-4CC6-4BE3-AE7E-781D836020CB}" type="sibTrans" cxnId="{824B5FB3-95C8-4D7E-8FDB-D104A549944A}">
      <dgm:prSet/>
      <dgm:spPr/>
      <dgm:t>
        <a:bodyPr/>
        <a:lstStyle/>
        <a:p>
          <a:endParaRPr lang="en-US"/>
        </a:p>
      </dgm:t>
    </dgm:pt>
    <dgm:pt modelId="{8F549D19-0F4C-4924-9E34-2B2E65911B76}">
      <dgm:prSet/>
      <dgm:spPr/>
      <dgm:t>
        <a:bodyPr/>
        <a:lstStyle/>
        <a:p>
          <a:r>
            <a:rPr lang="en-US"/>
            <a:t>We Need To Focus on Customer Satisfaction</a:t>
          </a:r>
        </a:p>
      </dgm:t>
    </dgm:pt>
    <dgm:pt modelId="{5AE89EBA-E6A0-431D-B6F1-240FF32F0ECA}" type="parTrans" cxnId="{C100B7BB-9B96-4848-A94C-38A6513070AC}">
      <dgm:prSet/>
      <dgm:spPr/>
      <dgm:t>
        <a:bodyPr/>
        <a:lstStyle/>
        <a:p>
          <a:endParaRPr lang="en-US"/>
        </a:p>
      </dgm:t>
    </dgm:pt>
    <dgm:pt modelId="{51FA899E-AD60-4194-B4ED-A714A3A803F2}" type="sibTrans" cxnId="{C100B7BB-9B96-4848-A94C-38A6513070AC}">
      <dgm:prSet/>
      <dgm:spPr/>
      <dgm:t>
        <a:bodyPr/>
        <a:lstStyle/>
        <a:p>
          <a:endParaRPr lang="en-US"/>
        </a:p>
      </dgm:t>
    </dgm:pt>
    <dgm:pt modelId="{76CB711C-6CBF-4C08-8799-9824B4756C92}">
      <dgm:prSet/>
      <dgm:spPr/>
      <dgm:t>
        <a:bodyPr/>
        <a:lstStyle/>
        <a:p>
          <a:r>
            <a:rPr lang="en-US"/>
            <a:t>We Need to Best Practise of Our Service</a:t>
          </a:r>
        </a:p>
      </dgm:t>
    </dgm:pt>
    <dgm:pt modelId="{27507B26-7F5D-4763-A9A0-3D570D87B81B}" type="parTrans" cxnId="{302C889B-62BB-463C-95FD-881C57B6CEBC}">
      <dgm:prSet/>
      <dgm:spPr/>
      <dgm:t>
        <a:bodyPr/>
        <a:lstStyle/>
        <a:p>
          <a:endParaRPr lang="en-US"/>
        </a:p>
      </dgm:t>
    </dgm:pt>
    <dgm:pt modelId="{38E58E1F-689C-4125-B526-2E450FC029DA}" type="sibTrans" cxnId="{302C889B-62BB-463C-95FD-881C57B6CEBC}">
      <dgm:prSet/>
      <dgm:spPr/>
      <dgm:t>
        <a:bodyPr/>
        <a:lstStyle/>
        <a:p>
          <a:endParaRPr lang="en-US"/>
        </a:p>
      </dgm:t>
    </dgm:pt>
    <dgm:pt modelId="{894CFAE9-DE3E-4597-A16C-969C6780C2A4}" type="pres">
      <dgm:prSet presAssocID="{A054F46A-0650-4469-B35C-05F75998DBD4}" presName="compositeShape" presStyleCnt="0">
        <dgm:presLayoutVars>
          <dgm:dir/>
          <dgm:resizeHandles/>
        </dgm:presLayoutVars>
      </dgm:prSet>
      <dgm:spPr/>
    </dgm:pt>
    <dgm:pt modelId="{3160959F-3ADF-4A23-ACE4-DD2290380D40}" type="pres">
      <dgm:prSet presAssocID="{A054F46A-0650-4469-B35C-05F75998DBD4}" presName="pyramid" presStyleLbl="node1" presStyleIdx="0" presStyleCnt="1"/>
      <dgm:spPr/>
    </dgm:pt>
    <dgm:pt modelId="{BCE5ACA7-30CC-4D63-8CDC-907621F6DC02}" type="pres">
      <dgm:prSet presAssocID="{A054F46A-0650-4469-B35C-05F75998DBD4}" presName="theList" presStyleCnt="0"/>
      <dgm:spPr/>
    </dgm:pt>
    <dgm:pt modelId="{B2794220-5274-49DC-A79B-B846447E5776}" type="pres">
      <dgm:prSet presAssocID="{2D1FDA54-CA49-4F30-BB9D-64F0F33C7A05}" presName="aNode" presStyleLbl="fgAcc1" presStyleIdx="0" presStyleCnt="3">
        <dgm:presLayoutVars>
          <dgm:bulletEnabled val="1"/>
        </dgm:presLayoutVars>
      </dgm:prSet>
      <dgm:spPr/>
    </dgm:pt>
    <dgm:pt modelId="{8E829B64-6442-48D5-A918-3F28FC02E82C}" type="pres">
      <dgm:prSet presAssocID="{2D1FDA54-CA49-4F30-BB9D-64F0F33C7A05}" presName="aSpace" presStyleCnt="0"/>
      <dgm:spPr/>
    </dgm:pt>
    <dgm:pt modelId="{BBACABB9-1739-4D95-8281-D51472198894}" type="pres">
      <dgm:prSet presAssocID="{8F549D19-0F4C-4924-9E34-2B2E65911B76}" presName="aNode" presStyleLbl="fgAcc1" presStyleIdx="1" presStyleCnt="3">
        <dgm:presLayoutVars>
          <dgm:bulletEnabled val="1"/>
        </dgm:presLayoutVars>
      </dgm:prSet>
      <dgm:spPr/>
    </dgm:pt>
    <dgm:pt modelId="{18F2895E-AF62-4306-8B3A-47CB4AE66147}" type="pres">
      <dgm:prSet presAssocID="{8F549D19-0F4C-4924-9E34-2B2E65911B76}" presName="aSpace" presStyleCnt="0"/>
      <dgm:spPr/>
    </dgm:pt>
    <dgm:pt modelId="{A57F8B7D-F241-4841-B88B-BA0C045A1AA9}" type="pres">
      <dgm:prSet presAssocID="{76CB711C-6CBF-4C08-8799-9824B4756C92}" presName="aNode" presStyleLbl="fgAcc1" presStyleIdx="2" presStyleCnt="3">
        <dgm:presLayoutVars>
          <dgm:bulletEnabled val="1"/>
        </dgm:presLayoutVars>
      </dgm:prSet>
      <dgm:spPr/>
    </dgm:pt>
    <dgm:pt modelId="{5384A121-A874-4024-B9E4-825BB72154F8}" type="pres">
      <dgm:prSet presAssocID="{76CB711C-6CBF-4C08-8799-9824B4756C92}" presName="aSpace" presStyleCnt="0"/>
      <dgm:spPr/>
    </dgm:pt>
  </dgm:ptLst>
  <dgm:cxnLst>
    <dgm:cxn modelId="{2FE23018-F75B-4612-B5F8-BE8B0412E3DF}" type="presOf" srcId="{76CB711C-6CBF-4C08-8799-9824B4756C92}" destId="{A57F8B7D-F241-4841-B88B-BA0C045A1AA9}" srcOrd="0" destOrd="0" presId="urn:microsoft.com/office/officeart/2005/8/layout/pyramid2"/>
    <dgm:cxn modelId="{19F7B05E-C5E9-48DB-8695-4B397C05A41B}" type="presOf" srcId="{8F549D19-0F4C-4924-9E34-2B2E65911B76}" destId="{BBACABB9-1739-4D95-8281-D51472198894}" srcOrd="0" destOrd="0" presId="urn:microsoft.com/office/officeart/2005/8/layout/pyramid2"/>
    <dgm:cxn modelId="{55270167-719B-478A-85E4-52D1CBCECF16}" type="presOf" srcId="{A054F46A-0650-4469-B35C-05F75998DBD4}" destId="{894CFAE9-DE3E-4597-A16C-969C6780C2A4}" srcOrd="0" destOrd="0" presId="urn:microsoft.com/office/officeart/2005/8/layout/pyramid2"/>
    <dgm:cxn modelId="{302C889B-62BB-463C-95FD-881C57B6CEBC}" srcId="{A054F46A-0650-4469-B35C-05F75998DBD4}" destId="{76CB711C-6CBF-4C08-8799-9824B4756C92}" srcOrd="2" destOrd="0" parTransId="{27507B26-7F5D-4763-A9A0-3D570D87B81B}" sibTransId="{38E58E1F-689C-4125-B526-2E450FC029DA}"/>
    <dgm:cxn modelId="{824B5FB3-95C8-4D7E-8FDB-D104A549944A}" srcId="{A054F46A-0650-4469-B35C-05F75998DBD4}" destId="{2D1FDA54-CA49-4F30-BB9D-64F0F33C7A05}" srcOrd="0" destOrd="0" parTransId="{5C5A7A16-0B51-4E8C-BDBE-617FB74B8B6B}" sibTransId="{A53B42D0-4CC6-4BE3-AE7E-781D836020CB}"/>
    <dgm:cxn modelId="{C100B7BB-9B96-4848-A94C-38A6513070AC}" srcId="{A054F46A-0650-4469-B35C-05F75998DBD4}" destId="{8F549D19-0F4C-4924-9E34-2B2E65911B76}" srcOrd="1" destOrd="0" parTransId="{5AE89EBA-E6A0-431D-B6F1-240FF32F0ECA}" sibTransId="{51FA899E-AD60-4194-B4ED-A714A3A803F2}"/>
    <dgm:cxn modelId="{9990D2EE-7E05-4529-A35E-390AAD2518E6}" type="presOf" srcId="{2D1FDA54-CA49-4F30-BB9D-64F0F33C7A05}" destId="{B2794220-5274-49DC-A79B-B846447E5776}" srcOrd="0" destOrd="0" presId="urn:microsoft.com/office/officeart/2005/8/layout/pyramid2"/>
    <dgm:cxn modelId="{E556F9A7-CEC4-4366-9C7A-D4A51C06393A}" type="presParOf" srcId="{894CFAE9-DE3E-4597-A16C-969C6780C2A4}" destId="{3160959F-3ADF-4A23-ACE4-DD2290380D40}" srcOrd="0" destOrd="0" presId="urn:microsoft.com/office/officeart/2005/8/layout/pyramid2"/>
    <dgm:cxn modelId="{71CABA54-3CDB-4A76-BB62-F7800B8B9E08}" type="presParOf" srcId="{894CFAE9-DE3E-4597-A16C-969C6780C2A4}" destId="{BCE5ACA7-30CC-4D63-8CDC-907621F6DC02}" srcOrd="1" destOrd="0" presId="urn:microsoft.com/office/officeart/2005/8/layout/pyramid2"/>
    <dgm:cxn modelId="{A57CDFF5-D34B-47BD-9A76-868E3B3A4C96}" type="presParOf" srcId="{BCE5ACA7-30CC-4D63-8CDC-907621F6DC02}" destId="{B2794220-5274-49DC-A79B-B846447E5776}" srcOrd="0" destOrd="0" presId="urn:microsoft.com/office/officeart/2005/8/layout/pyramid2"/>
    <dgm:cxn modelId="{CF79B23D-3ED5-4BA2-A629-1F4C767BFB6B}" type="presParOf" srcId="{BCE5ACA7-30CC-4D63-8CDC-907621F6DC02}" destId="{8E829B64-6442-48D5-A918-3F28FC02E82C}" srcOrd="1" destOrd="0" presId="urn:microsoft.com/office/officeart/2005/8/layout/pyramid2"/>
    <dgm:cxn modelId="{6D243B6D-2520-437A-AA6B-B5ABC9B5FD49}" type="presParOf" srcId="{BCE5ACA7-30CC-4D63-8CDC-907621F6DC02}" destId="{BBACABB9-1739-4D95-8281-D51472198894}" srcOrd="2" destOrd="0" presId="urn:microsoft.com/office/officeart/2005/8/layout/pyramid2"/>
    <dgm:cxn modelId="{52CDB2C3-8420-4C82-BB48-B7C0B39452DD}" type="presParOf" srcId="{BCE5ACA7-30CC-4D63-8CDC-907621F6DC02}" destId="{18F2895E-AF62-4306-8B3A-47CB4AE66147}" srcOrd="3" destOrd="0" presId="urn:microsoft.com/office/officeart/2005/8/layout/pyramid2"/>
    <dgm:cxn modelId="{933CFC9C-BF3E-4C55-AB9C-FB25119EA884}" type="presParOf" srcId="{BCE5ACA7-30CC-4D63-8CDC-907621F6DC02}" destId="{A57F8B7D-F241-4841-B88B-BA0C045A1AA9}" srcOrd="4" destOrd="0" presId="urn:microsoft.com/office/officeart/2005/8/layout/pyramid2"/>
    <dgm:cxn modelId="{624604D1-40FF-4666-9A18-E1E6E1B2640F}" type="presParOf" srcId="{BCE5ACA7-30CC-4D63-8CDC-907621F6DC02}" destId="{5384A121-A874-4024-B9E4-825BB72154F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0959F-3ADF-4A23-ACE4-DD2290380D40}">
      <dsp:nvSpPr>
        <dsp:cNvPr id="0" name=""/>
        <dsp:cNvSpPr/>
      </dsp:nvSpPr>
      <dsp:spPr>
        <a:xfrm>
          <a:off x="2716133" y="0"/>
          <a:ext cx="4022725" cy="4022725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94220-5274-49DC-A79B-B846447E5776}">
      <dsp:nvSpPr>
        <dsp:cNvPr id="0" name=""/>
        <dsp:cNvSpPr/>
      </dsp:nvSpPr>
      <dsp:spPr>
        <a:xfrm>
          <a:off x="4727495" y="404433"/>
          <a:ext cx="2614771" cy="9522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Rayans Computer IS Doing Very Good</a:t>
          </a:r>
        </a:p>
      </dsp:txBody>
      <dsp:txXfrm>
        <a:off x="4773980" y="450918"/>
        <a:ext cx="2521801" cy="859284"/>
      </dsp:txXfrm>
    </dsp:sp>
    <dsp:sp modelId="{BBACABB9-1739-4D95-8281-D51472198894}">
      <dsp:nvSpPr>
        <dsp:cNvPr id="0" name=""/>
        <dsp:cNvSpPr/>
      </dsp:nvSpPr>
      <dsp:spPr>
        <a:xfrm>
          <a:off x="4727495" y="1475719"/>
          <a:ext cx="2614771" cy="9522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471660"/>
              <a:satOff val="3503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Focus on Customer Satisfaction</a:t>
          </a:r>
        </a:p>
      </dsp:txBody>
      <dsp:txXfrm>
        <a:off x="4773980" y="1522204"/>
        <a:ext cx="2521801" cy="859284"/>
      </dsp:txXfrm>
    </dsp:sp>
    <dsp:sp modelId="{A57F8B7D-F241-4841-B88B-BA0C045A1AA9}">
      <dsp:nvSpPr>
        <dsp:cNvPr id="0" name=""/>
        <dsp:cNvSpPr/>
      </dsp:nvSpPr>
      <dsp:spPr>
        <a:xfrm>
          <a:off x="4727495" y="2547005"/>
          <a:ext cx="2614771" cy="9522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943321"/>
              <a:satOff val="7007"/>
              <a:lumOff val="1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Best Practise of Our Service</a:t>
          </a:r>
        </a:p>
      </dsp:txBody>
      <dsp:txXfrm>
        <a:off x="4773980" y="2593490"/>
        <a:ext cx="2521801" cy="85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2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1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171F6F-207F-4A8A-ACB9-BD9BC3BACE8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4DAC07-3779-4AED-8680-408B834ADE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F840-EB3C-4C93-92E1-BD35D2E4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552"/>
            <a:ext cx="9144000" cy="2775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Company Overview And </a:t>
            </a:r>
            <a:br>
              <a:rPr lang="en-US" dirty="0"/>
            </a:br>
            <a:r>
              <a:rPr lang="en-US" b="1" dirty="0"/>
              <a:t>3 Months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9E-3808-4EB7-8BE4-056E0F56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438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/>
              <a:t>Prepared by </a:t>
            </a:r>
            <a:endParaRPr lang="en-US" dirty="0"/>
          </a:p>
          <a:p>
            <a:pPr algn="r"/>
            <a:r>
              <a:rPr lang="en-US" b="1" dirty="0"/>
              <a:t>Riaz Akon</a:t>
            </a:r>
            <a:endParaRPr lang="en-US" dirty="0"/>
          </a:p>
          <a:p>
            <a:pPr algn="r"/>
            <a:r>
              <a:rPr lang="en-US" b="1" dirty="0"/>
              <a:t>Batch-26</a:t>
            </a:r>
            <a:endParaRPr lang="en-US" dirty="0"/>
          </a:p>
          <a:p>
            <a:pPr algn="r"/>
            <a:r>
              <a:rPr lang="en-US" b="1" dirty="0"/>
              <a:t>Date: 06-10-2024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BF57A-988D-4EAB-A3C3-0F38A9EFA44C}"/>
              </a:ext>
            </a:extLst>
          </p:cNvPr>
          <p:cNvSpPr txBox="1"/>
          <p:nvPr/>
        </p:nvSpPr>
        <p:spPr>
          <a:xfrm>
            <a:off x="4438435" y="4082552"/>
            <a:ext cx="43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ABC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2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60DF-2AC4-4F18-9F0E-D603FE5B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8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EDEF-295F-432B-B261-BD38ADA2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9916E-C6A6-4985-905A-3E463D7A9EE8}"/>
              </a:ext>
            </a:extLst>
          </p:cNvPr>
          <p:cNvSpPr/>
          <p:nvPr/>
        </p:nvSpPr>
        <p:spPr>
          <a:xfrm>
            <a:off x="4475171" y="2967335"/>
            <a:ext cx="45866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3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719-9CF6-43FB-95B5-55424EE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Executive Summary</a:t>
            </a:r>
            <a:br>
              <a:rPr lang="en-US" b="1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92DD-E056-43D4-8414-C33830C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Computersis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leading computer store chain in Bangladesh, offering a wide range of products and services. They specialize in laptops, desktops, tablets, cameras, and computer accessories. ABC Computers boasts a strong presence with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hysical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and a user-friendly website for online purchases. </a:t>
            </a:r>
          </a:p>
        </p:txBody>
      </p:sp>
    </p:spTree>
    <p:extLst>
      <p:ext uri="{BB962C8B-B14F-4D97-AF65-F5344CB8AC3E}">
        <p14:creationId xmlns:p14="http://schemas.microsoft.com/office/powerpoint/2010/main" val="9308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5A7A-134E-45A2-9A75-7FEBFBF9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Products and Services</a:t>
            </a:r>
            <a:br>
              <a:rPr lang="en-US" b="1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25D1-2370-4DCF-B71C-0D1DD1F8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4" y="1424933"/>
            <a:ext cx="478176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Product:</a:t>
            </a:r>
          </a:p>
          <a:p>
            <a:endParaRPr lang="en-US" dirty="0">
              <a:effectLst/>
            </a:endParaRPr>
          </a:p>
          <a:p>
            <a:pPr lvl="2"/>
            <a:r>
              <a:rPr lang="en-US" sz="2400" dirty="0"/>
              <a:t>Laptops, </a:t>
            </a:r>
            <a:endParaRPr lang="en-US" dirty="0"/>
          </a:p>
          <a:p>
            <a:pPr lvl="2"/>
            <a:r>
              <a:rPr lang="en-US" sz="2400" dirty="0"/>
              <a:t>Desktops, </a:t>
            </a:r>
            <a:endParaRPr lang="en-US" dirty="0"/>
          </a:p>
          <a:p>
            <a:pPr lvl="2"/>
            <a:r>
              <a:rPr lang="en-US" sz="2400" dirty="0"/>
              <a:t>Tablets, </a:t>
            </a:r>
            <a:endParaRPr lang="en-US" dirty="0"/>
          </a:p>
          <a:p>
            <a:pPr lvl="2"/>
            <a:r>
              <a:rPr lang="en-US" sz="2400" dirty="0"/>
              <a:t>Cameras,</a:t>
            </a:r>
            <a:endParaRPr lang="en-US" dirty="0"/>
          </a:p>
          <a:p>
            <a:pPr lvl="2"/>
            <a:r>
              <a:rPr lang="en-US" sz="2400" dirty="0"/>
              <a:t>PC </a:t>
            </a:r>
            <a:endParaRPr lang="en-US" dirty="0"/>
          </a:p>
          <a:p>
            <a:pPr lvl="2"/>
            <a:r>
              <a:rPr lang="en-US" sz="2400" dirty="0"/>
              <a:t>Components,</a:t>
            </a:r>
            <a:endParaRPr lang="en-US" dirty="0"/>
          </a:p>
          <a:p>
            <a:pPr lvl="2"/>
            <a:r>
              <a:rPr lang="en-US" sz="2400" dirty="0"/>
              <a:t>Software Office Equipment, </a:t>
            </a:r>
            <a:r>
              <a:rPr lang="en-US" sz="2400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8860D-8670-4DD1-957C-406C40873F6F}"/>
              </a:ext>
            </a:extLst>
          </p:cNvPr>
          <p:cNvSpPr txBox="1"/>
          <p:nvPr/>
        </p:nvSpPr>
        <p:spPr>
          <a:xfrm>
            <a:off x="6369977" y="1424933"/>
            <a:ext cx="45103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After-sales support, 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product-related services (details not publicly available).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9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9A35-937A-4308-BB0E-7DB9D8F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Products and Services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A1DCF-70AC-44C7-A383-3ECA2867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92" y="1846263"/>
            <a:ext cx="52609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4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8D49-BD76-4DDA-A527-CCFD14E8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020B-E395-4613-B980-61500C19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68855-D8B1-4F60-89B6-CBFE0D4AC036}"/>
              </a:ext>
            </a:extLst>
          </p:cNvPr>
          <p:cNvGrpSpPr/>
          <p:nvPr/>
        </p:nvGrpSpPr>
        <p:grpSpPr>
          <a:xfrm>
            <a:off x="1818527" y="2054831"/>
            <a:ext cx="8260422" cy="3750067"/>
            <a:chOff x="52975" y="5479"/>
            <a:chExt cx="5338264" cy="281751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AD0846-43B4-450A-B28E-C233997D1252}"/>
                </a:ext>
              </a:extLst>
            </p:cNvPr>
            <p:cNvSpPr/>
            <p:nvPr/>
          </p:nvSpPr>
          <p:spPr>
            <a:xfrm>
              <a:off x="1834086" y="5479"/>
              <a:ext cx="1104265" cy="380365"/>
            </a:xfrm>
            <a:prstGeom prst="roundRect">
              <a:avLst>
                <a:gd name="adj" fmla="val 31952"/>
              </a:avLst>
            </a:prstGeom>
            <a:noFill/>
            <a:effectLst>
              <a:outerShdw blurRad="12700" dist="76200" dir="5400000" algn="ctr" rotWithShape="0">
                <a:srgbClr val="00B05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Vrinda" panose="020B0502040204020203" pitchFamily="34" charset="0"/>
                </a:rPr>
                <a:t>Business Plan</a:t>
              </a:r>
              <a:endParaRPr lang="en-US" sz="1100">
                <a:effectLst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D4AA20-E72A-45EE-9A7B-6F49D34C1DB2}"/>
                </a:ext>
              </a:extLst>
            </p:cNvPr>
            <p:cNvGrpSpPr/>
            <p:nvPr/>
          </p:nvGrpSpPr>
          <p:grpSpPr>
            <a:xfrm>
              <a:off x="52975" y="380559"/>
              <a:ext cx="5338264" cy="2442439"/>
              <a:chOff x="52975" y="0"/>
              <a:chExt cx="5338264" cy="244243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E76310-D612-4792-A221-F15A8AFBD931}"/>
                  </a:ext>
                </a:extLst>
              </p:cNvPr>
              <p:cNvCxnSpPr/>
              <p:nvPr/>
            </p:nvCxnSpPr>
            <p:spPr>
              <a:xfrm>
                <a:off x="2737915" y="5286"/>
                <a:ext cx="887972" cy="53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F707ACE-C26B-4BCD-A1A8-93D182282411}"/>
                  </a:ext>
                </a:extLst>
              </p:cNvPr>
              <p:cNvCxnSpPr/>
              <p:nvPr/>
            </p:nvCxnSpPr>
            <p:spPr>
              <a:xfrm flipH="1">
                <a:off x="1368958" y="0"/>
                <a:ext cx="724120" cy="117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FA752D-D4BB-4864-827A-EA67221DD8CA}"/>
                  </a:ext>
                </a:extLst>
              </p:cNvPr>
              <p:cNvSpPr/>
              <p:nvPr/>
            </p:nvSpPr>
            <p:spPr>
              <a:xfrm>
                <a:off x="3398609" y="295991"/>
                <a:ext cx="1992630" cy="13367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solidFill>
                      <a:srgbClr val="FFD966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Focus on Customer </a:t>
                </a:r>
                <a:r>
                  <a:rPr lang="en-US" b="1" dirty="0" err="1">
                    <a:solidFill>
                      <a:srgbClr val="FFD966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customer</a:t>
                </a:r>
                <a:r>
                  <a:rPr lang="en-US" b="1" dirty="0">
                    <a:solidFill>
                      <a:srgbClr val="FFD966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Satisfaction</a:t>
                </a:r>
                <a:endParaRPr lang="en-US" sz="16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7CD7BDC-A789-4B0C-BEDA-8821D8180FF6}"/>
                  </a:ext>
                </a:extLst>
              </p:cNvPr>
              <p:cNvSpPr/>
              <p:nvPr/>
            </p:nvSpPr>
            <p:spPr>
              <a:xfrm>
                <a:off x="52975" y="1109966"/>
                <a:ext cx="1902647" cy="117867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Large Product Range</a:t>
                </a:r>
                <a:endPara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A2C8201-C233-4C6D-BB2D-90AB4C2CE958}"/>
                  </a:ext>
                </a:extLst>
              </p:cNvPr>
              <p:cNvCxnSpPr/>
              <p:nvPr/>
            </p:nvCxnSpPr>
            <p:spPr>
              <a:xfrm>
                <a:off x="2441924" y="0"/>
                <a:ext cx="227279" cy="1390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8C9CBB4-EC62-49DA-BDEC-E53C75452384}"/>
                  </a:ext>
                </a:extLst>
              </p:cNvPr>
              <p:cNvSpPr/>
              <p:nvPr/>
            </p:nvSpPr>
            <p:spPr>
              <a:xfrm>
                <a:off x="1955622" y="1358192"/>
                <a:ext cx="1670265" cy="108424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3525520" algn="l"/>
                  </a:tabLst>
                </a:pPr>
                <a:r>
                  <a:rPr lang="en-US" b="1" dirty="0">
                    <a:solidFill>
                      <a:srgbClr val="BF8F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Strong Online Presence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85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CEEF-5549-4A7C-AF30-70B9561C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Sales and Cost Statistics: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5A21-D8E1-43F2-8458-13E87FC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Regional Sales: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7E93DF-D441-468A-A83E-69435057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60DD00-DAA7-4480-9D6A-A984F983D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009942"/>
              </p:ext>
            </p:extLst>
          </p:nvPr>
        </p:nvGraphicFramePr>
        <p:xfrm>
          <a:off x="7131884" y="1825625"/>
          <a:ext cx="422191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A15D16F1-3229-4289-BA76-8E4CE70D5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C5CBC5-E0D4-4DBE-AFED-F307D79EF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3050"/>
              </p:ext>
            </p:extLst>
          </p:nvPr>
        </p:nvGraphicFramePr>
        <p:xfrm>
          <a:off x="1598559" y="2381401"/>
          <a:ext cx="3928938" cy="3682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6287">
                  <a:extLst>
                    <a:ext uri="{9D8B030D-6E8A-4147-A177-3AD203B41FA5}">
                      <a16:colId xmlns:a16="http://schemas.microsoft.com/office/drawing/2014/main" val="2988850034"/>
                    </a:ext>
                  </a:extLst>
                </a:gridCol>
                <a:gridCol w="1542651">
                  <a:extLst>
                    <a:ext uri="{9D8B030D-6E8A-4147-A177-3AD203B41FA5}">
                      <a16:colId xmlns:a16="http://schemas.microsoft.com/office/drawing/2014/main" val="874568351"/>
                    </a:ext>
                  </a:extLst>
                </a:gridCol>
              </a:tblGrid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Region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Sales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4069152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Barishal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5010000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6499674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8269069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Chittagong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4340000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117239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242420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Dhaka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5850000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9631339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63086089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Sylhet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4600000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9948846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2241030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Rajshahi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4760000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3599837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07095470"/>
                  </a:ext>
                </a:extLst>
              </a:tr>
              <a:tr h="306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Khulna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4110000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gency FB" panose="020B050302020202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28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577-DA5D-49EC-A1B7-5BD3CF54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A0C1A3-5014-4199-9AD3-02B0DA5BA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03323"/>
              </p:ext>
            </p:extLst>
          </p:nvPr>
        </p:nvGraphicFramePr>
        <p:xfrm>
          <a:off x="1335640" y="2455524"/>
          <a:ext cx="9226195" cy="3534310"/>
        </p:xfrm>
        <a:graphic>
          <a:graphicData uri="http://schemas.openxmlformats.org/drawingml/2006/table">
            <a:tbl>
              <a:tblPr firstRow="1" firstCol="1" bandRow="1"/>
              <a:tblGrid>
                <a:gridCol w="1746543">
                  <a:extLst>
                    <a:ext uri="{9D8B030D-6E8A-4147-A177-3AD203B41FA5}">
                      <a16:colId xmlns:a16="http://schemas.microsoft.com/office/drawing/2014/main" val="1168277409"/>
                    </a:ext>
                  </a:extLst>
                </a:gridCol>
                <a:gridCol w="1811050">
                  <a:extLst>
                    <a:ext uri="{9D8B030D-6E8A-4147-A177-3AD203B41FA5}">
                      <a16:colId xmlns:a16="http://schemas.microsoft.com/office/drawing/2014/main" val="427290237"/>
                    </a:ext>
                  </a:extLst>
                </a:gridCol>
                <a:gridCol w="1896522">
                  <a:extLst>
                    <a:ext uri="{9D8B030D-6E8A-4147-A177-3AD203B41FA5}">
                      <a16:colId xmlns:a16="http://schemas.microsoft.com/office/drawing/2014/main" val="2284482290"/>
                    </a:ext>
                  </a:extLst>
                </a:gridCol>
                <a:gridCol w="1703000">
                  <a:extLst>
                    <a:ext uri="{9D8B030D-6E8A-4147-A177-3AD203B41FA5}">
                      <a16:colId xmlns:a16="http://schemas.microsoft.com/office/drawing/2014/main" val="2333979554"/>
                    </a:ext>
                  </a:extLst>
                </a:gridCol>
                <a:gridCol w="2069080">
                  <a:extLst>
                    <a:ext uri="{9D8B030D-6E8A-4147-A177-3AD203B41FA5}">
                      <a16:colId xmlns:a16="http://schemas.microsoft.com/office/drawing/2014/main" val="2379201"/>
                    </a:ext>
                  </a:extLst>
                </a:gridCol>
              </a:tblGrid>
              <a:tr h="1188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Month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Expenses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Sales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Retail Profit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Profit/Loss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2148"/>
                  </a:ext>
                </a:extLst>
              </a:tr>
              <a:tr h="579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January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7854500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8750000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895500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Profit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87879"/>
                  </a:ext>
                </a:extLst>
              </a:tr>
              <a:tr h="1188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February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9998300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9920000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-78300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Loss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84912"/>
                  </a:ext>
                </a:extLst>
              </a:tr>
              <a:tr h="579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march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8985700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10000000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1014300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Profit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981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D1B4D28-282B-4083-BA13-3683E20B32C7}"/>
              </a:ext>
            </a:extLst>
          </p:cNvPr>
          <p:cNvSpPr/>
          <p:nvPr/>
        </p:nvSpPr>
        <p:spPr>
          <a:xfrm>
            <a:off x="2114019" y="406501"/>
            <a:ext cx="603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Months Statistics: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41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4CC5-348D-4F87-A85C-BA2D0DC9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F92C7-AC34-4FFB-9053-A75A5E75D3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1DCE42C-11ED-4F1A-B4F4-F0D58C6FC36C}"/>
              </a:ext>
            </a:extLst>
          </p:cNvPr>
          <p:cNvSpPr/>
          <p:nvPr/>
        </p:nvSpPr>
        <p:spPr>
          <a:xfrm>
            <a:off x="2713204" y="566241"/>
            <a:ext cx="6354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Sales Statistics: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5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1437-5AFE-4781-8766-29DF13F3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C42A0B-2D5D-4A67-9B83-CC1F4F21D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5857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432D254-8A6F-499E-8348-C5C1A53F867C}"/>
              </a:ext>
            </a:extLst>
          </p:cNvPr>
          <p:cNvSpPr/>
          <p:nvPr/>
        </p:nvSpPr>
        <p:spPr>
          <a:xfrm>
            <a:off x="4422292" y="365125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Conclusion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454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208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Agency FB</vt:lpstr>
      <vt:lpstr>Algerian</vt:lpstr>
      <vt:lpstr>Arial</vt:lpstr>
      <vt:lpstr>Bahnschrift SemiBold Condensed</vt:lpstr>
      <vt:lpstr>Calibri</vt:lpstr>
      <vt:lpstr>Calibri Light</vt:lpstr>
      <vt:lpstr>Cambria Math</vt:lpstr>
      <vt:lpstr>Times New Roman</vt:lpstr>
      <vt:lpstr>Vrinda</vt:lpstr>
      <vt:lpstr>Wingdings</vt:lpstr>
      <vt:lpstr>Retrospect</vt:lpstr>
      <vt:lpstr>Company Overview And  3 Months Sales Report </vt:lpstr>
      <vt:lpstr>Executive Summary </vt:lpstr>
      <vt:lpstr>Products and Services </vt:lpstr>
      <vt:lpstr>Products and Services</vt:lpstr>
      <vt:lpstr>Business Plan</vt:lpstr>
      <vt:lpstr>Sales and Cost Statistics: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 And  3 Months Sales Report</dc:title>
  <dc:creator>MTBD</dc:creator>
  <cp:lastModifiedBy>MTBD</cp:lastModifiedBy>
  <cp:revision>5</cp:revision>
  <dcterms:created xsi:type="dcterms:W3CDTF">2024-06-06T18:09:48Z</dcterms:created>
  <dcterms:modified xsi:type="dcterms:W3CDTF">2024-10-06T17:27:01Z</dcterms:modified>
</cp:coreProperties>
</file>