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541ae20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541ae20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541ae206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541ae206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000224d8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000224d8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8000224d8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000224d8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000224d8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000224d8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541ae20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541ae20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541ae20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541ae20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541ae20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541ae20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541ae20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541ae20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541ae20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541ae20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00FFFF"/>
                </a:solidFill>
              </a:rPr>
              <a:t>C PROGRAMMING</a:t>
            </a:r>
            <a:endParaRPr>
              <a:solidFill>
                <a:srgbClr val="00FFFF"/>
              </a:solidFill>
            </a:endParaRPr>
          </a:p>
          <a:p>
            <a:pPr indent="0" lvl="0" marL="0" rtl="0" algn="ctr">
              <a:spcBef>
                <a:spcPts val="0"/>
              </a:spcBef>
              <a:spcAft>
                <a:spcPts val="0"/>
              </a:spcAft>
              <a:buNone/>
            </a:pPr>
            <a:r>
              <a:rPr lang="en">
                <a:solidFill>
                  <a:srgbClr val="00FFFF"/>
                </a:solidFill>
              </a:rPr>
              <a:t>DAY 4</a:t>
            </a:r>
            <a:endParaRPr>
              <a:solidFill>
                <a:srgbClr val="00FFFF"/>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FFFF"/>
                </a:solidFill>
              </a:rPr>
              <a:t>EDUCATION OUTREACH PROGRAM</a:t>
            </a:r>
            <a:endParaRPr>
              <a:solidFill>
                <a:srgbClr val="00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FF"/>
                </a:solidFill>
              </a:rPr>
              <a:t>RECURSION</a:t>
            </a:r>
            <a:endParaRPr b="1">
              <a:solidFill>
                <a:srgbClr val="00FFFF"/>
              </a:solidFill>
            </a:endParaRPr>
          </a:p>
        </p:txBody>
      </p:sp>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200"/>
              </a:spcBef>
              <a:spcAft>
                <a:spcPts val="0"/>
              </a:spcAft>
              <a:buClr>
                <a:srgbClr val="FFFFFF"/>
              </a:buClr>
              <a:buSzPts val="1800"/>
              <a:buChar char="❖"/>
            </a:pPr>
            <a:r>
              <a:rPr lang="en" sz="2100">
                <a:solidFill>
                  <a:srgbClr val="FFFFFF"/>
                </a:solidFill>
              </a:rPr>
              <a:t>The process in which a function calls itself is called recursion and the corresponding function is called as recursive function. </a:t>
            </a:r>
            <a:endParaRPr sz="2100">
              <a:solidFill>
                <a:srgbClr val="FFFFFF"/>
              </a:solidFill>
            </a:endParaRPr>
          </a:p>
          <a:p>
            <a:pPr indent="-361950" lvl="0" marL="457200" rtl="0" algn="l">
              <a:lnSpc>
                <a:spcPct val="90000"/>
              </a:lnSpc>
              <a:spcBef>
                <a:spcPts val="0"/>
              </a:spcBef>
              <a:spcAft>
                <a:spcPts val="0"/>
              </a:spcAft>
              <a:buClr>
                <a:srgbClr val="FFFFFF"/>
              </a:buClr>
              <a:buSzPts val="2100"/>
              <a:buChar char="❖"/>
            </a:pPr>
            <a:r>
              <a:rPr lang="en" sz="2100">
                <a:solidFill>
                  <a:srgbClr val="FFFFFF"/>
                </a:solidFill>
              </a:rPr>
              <a:t>Using recursive algorithm, certain problems can be solved quite easily.</a:t>
            </a:r>
            <a:endParaRPr sz="2100">
              <a:solidFill>
                <a:srgbClr val="FFFFFF"/>
              </a:solidFill>
            </a:endParaRPr>
          </a:p>
          <a:p>
            <a:pPr indent="-361950" lvl="0" marL="457200" rtl="0" algn="l">
              <a:lnSpc>
                <a:spcPct val="90000"/>
              </a:lnSpc>
              <a:spcBef>
                <a:spcPts val="0"/>
              </a:spcBef>
              <a:spcAft>
                <a:spcPts val="0"/>
              </a:spcAft>
              <a:buClr>
                <a:srgbClr val="FFFFFF"/>
              </a:buClr>
              <a:buSzPts val="2100"/>
              <a:buChar char="❖"/>
            </a:pPr>
            <a:r>
              <a:rPr lang="en" sz="2100">
                <a:solidFill>
                  <a:srgbClr val="FFFFFF"/>
                </a:solidFill>
              </a:rPr>
              <a:t> In recursive program, the solution to base case is provided and solution of bigger problem is expressed in terms of smaller problems.</a:t>
            </a:r>
            <a:endParaRPr sz="2100">
              <a:solidFill>
                <a:srgbClr val="FFFFFF"/>
              </a:solidFill>
            </a:endParaRPr>
          </a:p>
          <a:p>
            <a:pPr indent="-361950" lvl="0" marL="457200" rtl="0" algn="l">
              <a:lnSpc>
                <a:spcPct val="90000"/>
              </a:lnSpc>
              <a:spcBef>
                <a:spcPts val="0"/>
              </a:spcBef>
              <a:spcAft>
                <a:spcPts val="0"/>
              </a:spcAft>
              <a:buClr>
                <a:srgbClr val="FFFFFF"/>
              </a:buClr>
              <a:buSzPts val="2100"/>
              <a:buChar char="❖"/>
            </a:pPr>
            <a:r>
              <a:rPr lang="en" sz="2100">
                <a:solidFill>
                  <a:srgbClr val="FFFFFF"/>
                </a:solidFill>
              </a:rPr>
              <a:t>In the above example, base case for n &lt; = 1 is defined and larger value of number can be solved by converting to smaller one till base case is reached.</a:t>
            </a:r>
            <a:endParaRPr sz="2100">
              <a:solidFill>
                <a:srgbClr val="FFFFFF"/>
              </a:solidFill>
            </a:endParaRPr>
          </a:p>
          <a:p>
            <a:pPr indent="0" lvl="0" marL="0" rtl="0" algn="l">
              <a:spcBef>
                <a:spcPts val="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311700" y="295200"/>
            <a:ext cx="8520600" cy="42738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3"/>
          <p:cNvPicPr preferRelativeResize="0"/>
          <p:nvPr/>
        </p:nvPicPr>
        <p:blipFill>
          <a:blip r:embed="rId3">
            <a:alphaModFix/>
          </a:blip>
          <a:stretch>
            <a:fillRect/>
          </a:stretch>
        </p:blipFill>
        <p:spPr>
          <a:xfrm>
            <a:off x="1476375" y="503275"/>
            <a:ext cx="6191250" cy="385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FF"/>
                </a:solidFill>
              </a:rPr>
              <a:t>FUNCTIONS</a:t>
            </a:r>
            <a:endParaRPr b="1">
              <a:solidFill>
                <a:srgbClr val="00FFFF"/>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Function basically allows us to break up and organize code to logical and modular format.</a:t>
            </a:r>
            <a:endParaRPr sz="2400">
              <a:solidFill>
                <a:srgbClr val="FFFFFF"/>
              </a:solidFill>
            </a:endParaRPr>
          </a:p>
          <a:p>
            <a:pPr indent="0" lvl="0" marL="0" rtl="0" algn="l">
              <a:spcBef>
                <a:spcPts val="1600"/>
              </a:spcBef>
              <a:spcAft>
                <a:spcPts val="0"/>
              </a:spcAft>
              <a:buNone/>
            </a:pPr>
            <a:r>
              <a:rPr lang="en" sz="2400">
                <a:solidFill>
                  <a:srgbClr val="FFFFFF"/>
                </a:solidFill>
              </a:rPr>
              <a:t>They are broadly of two types</a:t>
            </a:r>
            <a:endParaRPr sz="2400">
              <a:solidFill>
                <a:srgbClr val="FFFFFF"/>
              </a:solidFill>
            </a:endParaRPr>
          </a:p>
          <a:p>
            <a:pPr indent="-381000" lvl="0" marL="457200" rtl="0" algn="l">
              <a:spcBef>
                <a:spcPts val="1600"/>
              </a:spcBef>
              <a:spcAft>
                <a:spcPts val="0"/>
              </a:spcAft>
              <a:buClr>
                <a:srgbClr val="FFFFFF"/>
              </a:buClr>
              <a:buSzPts val="2400"/>
              <a:buAutoNum type="arabicPeriod"/>
            </a:pPr>
            <a:r>
              <a:rPr lang="en" sz="2400">
                <a:solidFill>
                  <a:srgbClr val="FFFFFF"/>
                </a:solidFill>
              </a:rPr>
              <a:t>Library functions</a:t>
            </a:r>
            <a:endParaRPr sz="2400">
              <a:solidFill>
                <a:srgbClr val="FFFFFF"/>
              </a:solidFill>
            </a:endParaRPr>
          </a:p>
          <a:p>
            <a:pPr indent="-381000" lvl="0" marL="457200" rtl="0" algn="l">
              <a:spcBef>
                <a:spcPts val="0"/>
              </a:spcBef>
              <a:spcAft>
                <a:spcPts val="0"/>
              </a:spcAft>
              <a:buClr>
                <a:srgbClr val="FFFFFF"/>
              </a:buClr>
              <a:buSzPts val="2400"/>
              <a:buAutoNum type="arabicPeriod"/>
            </a:pPr>
            <a:r>
              <a:rPr lang="en" sz="2400">
                <a:solidFill>
                  <a:srgbClr val="FFFFFF"/>
                </a:solidFill>
              </a:rPr>
              <a:t>User defined functions</a:t>
            </a:r>
            <a:endParaRPr sz="2400">
              <a:solidFill>
                <a:srgbClr val="FFFFFF"/>
              </a:solidFill>
            </a:endParaRPr>
          </a:p>
          <a:p>
            <a:pPr indent="0" lvl="0" marL="0" rtl="0" algn="l">
              <a:spcBef>
                <a:spcPts val="1600"/>
              </a:spcBef>
              <a:spcAft>
                <a:spcPts val="1600"/>
              </a:spcAft>
              <a:buNone/>
            </a:pPr>
            <a:r>
              <a:rPr lang="en" sz="2400">
                <a:solidFill>
                  <a:srgbClr val="FFFFFF"/>
                </a:solidFill>
              </a:rPr>
              <a:t>Advantage is that we can reuse the code.</a:t>
            </a:r>
            <a:endParaRPr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209500"/>
            <a:ext cx="8520600" cy="424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FFFFFF"/>
                </a:solidFill>
              </a:rPr>
              <a:t>Syntax :- </a:t>
            </a:r>
            <a:endParaRPr sz="2300">
              <a:solidFill>
                <a:srgbClr val="FFFFFF"/>
              </a:solidFill>
            </a:endParaRPr>
          </a:p>
          <a:p>
            <a:pPr indent="0" lvl="0" marL="0" rtl="0" algn="l">
              <a:spcBef>
                <a:spcPts val="1600"/>
              </a:spcBef>
              <a:spcAft>
                <a:spcPts val="0"/>
              </a:spcAft>
              <a:buNone/>
            </a:pPr>
            <a:r>
              <a:rPr lang="en" sz="2300">
                <a:solidFill>
                  <a:srgbClr val="FFFFFF"/>
                </a:solidFill>
              </a:rPr>
              <a:t>Return_type  function_name (datatype arg1 , datatype arg 2…)</a:t>
            </a:r>
            <a:endParaRPr sz="2300">
              <a:solidFill>
                <a:srgbClr val="FFFFFF"/>
              </a:solidFill>
            </a:endParaRPr>
          </a:p>
          <a:p>
            <a:pPr indent="0" lvl="0" marL="0" rtl="0" algn="l">
              <a:spcBef>
                <a:spcPts val="1600"/>
              </a:spcBef>
              <a:spcAft>
                <a:spcPts val="0"/>
              </a:spcAft>
              <a:buNone/>
            </a:pPr>
            <a:r>
              <a:rPr lang="en" sz="2300">
                <a:solidFill>
                  <a:srgbClr val="FFFFFF"/>
                </a:solidFill>
              </a:rPr>
              <a:t>{</a:t>
            </a:r>
            <a:endParaRPr sz="2300">
              <a:solidFill>
                <a:srgbClr val="FFFFFF"/>
              </a:solidFill>
            </a:endParaRPr>
          </a:p>
          <a:p>
            <a:pPr indent="0" lvl="0" marL="0" rtl="0" algn="l">
              <a:spcBef>
                <a:spcPts val="1600"/>
              </a:spcBef>
              <a:spcAft>
                <a:spcPts val="0"/>
              </a:spcAft>
              <a:buNone/>
            </a:pPr>
            <a:r>
              <a:rPr lang="en" sz="2300">
                <a:solidFill>
                  <a:srgbClr val="FFFFFF"/>
                </a:solidFill>
              </a:rPr>
              <a:t>        // body of the function</a:t>
            </a:r>
            <a:endParaRPr sz="2300">
              <a:solidFill>
                <a:srgbClr val="FFFFFF"/>
              </a:solidFill>
            </a:endParaRPr>
          </a:p>
          <a:p>
            <a:pPr indent="0" lvl="0" marL="0" rtl="0" algn="l">
              <a:spcBef>
                <a:spcPts val="1600"/>
              </a:spcBef>
              <a:spcAft>
                <a:spcPts val="0"/>
              </a:spcAft>
              <a:buNone/>
            </a:pPr>
            <a:r>
              <a:rPr lang="en" sz="2300">
                <a:solidFill>
                  <a:srgbClr val="FFFFFF"/>
                </a:solidFill>
              </a:rPr>
              <a:t>        Return value;</a:t>
            </a:r>
            <a:endParaRPr sz="2300">
              <a:solidFill>
                <a:srgbClr val="FFFFFF"/>
              </a:solidFill>
            </a:endParaRPr>
          </a:p>
          <a:p>
            <a:pPr indent="0" lvl="0" marL="0" rtl="0" algn="l">
              <a:spcBef>
                <a:spcPts val="1600"/>
              </a:spcBef>
              <a:spcAft>
                <a:spcPts val="0"/>
              </a:spcAft>
              <a:buNone/>
            </a:pPr>
            <a:r>
              <a:rPr lang="en" sz="2300">
                <a:solidFill>
                  <a:srgbClr val="FFFFFF"/>
                </a:solidFill>
              </a:rPr>
              <a:t>}</a:t>
            </a:r>
            <a:endParaRPr sz="2300">
              <a:solidFill>
                <a:srgbClr val="FFFFFF"/>
              </a:solidFill>
            </a:endParaRPr>
          </a:p>
          <a:p>
            <a:pPr indent="-374650" lvl="0" marL="457200" rtl="0" algn="l">
              <a:spcBef>
                <a:spcPts val="1600"/>
              </a:spcBef>
              <a:spcAft>
                <a:spcPts val="0"/>
              </a:spcAft>
              <a:buClr>
                <a:srgbClr val="FFFFFF"/>
              </a:buClr>
              <a:buSzPts val="2300"/>
              <a:buChar char="❖"/>
            </a:pPr>
            <a:r>
              <a:rPr lang="en" sz="2300">
                <a:solidFill>
                  <a:srgbClr val="FFFFFF"/>
                </a:solidFill>
              </a:rPr>
              <a:t>If we define calling function after called function then we don’t need to declare the called function.</a:t>
            </a:r>
            <a:endParaRPr sz="2300">
              <a:solidFill>
                <a:srgbClr val="FFFFFF"/>
              </a:solidFill>
            </a:endParaRPr>
          </a:p>
          <a:p>
            <a:pPr indent="0" lvl="0" marL="0" rtl="0" algn="l">
              <a:spcBef>
                <a:spcPts val="1600"/>
              </a:spcBef>
              <a:spcAft>
                <a:spcPts val="1600"/>
              </a:spcAft>
              <a:buNone/>
            </a:pPr>
            <a:r>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356850"/>
            <a:ext cx="8520600" cy="4212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Function declaration is optional not mandatory.</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As soon as the function returns to the calling function, all the variables (arguments, local variables) will be removed from the memory and you cannot access it.</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We cannot define one function within another function.</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You can have different functions defined and declared in various files.</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Only one variable can be returned. return a,b ; is wrong.</a:t>
            </a:r>
            <a:endParaRPr sz="24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FF"/>
                </a:solidFill>
              </a:rPr>
              <a:t>LETS DIVE INTO FUNCTION</a:t>
            </a:r>
            <a:endParaRPr b="1">
              <a:solidFill>
                <a:srgbClr val="00FFFF"/>
              </a:solidFill>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FFFFFF"/>
                </a:solidFill>
              </a:rPr>
              <a:t>Actual arguments :- parameters that are passed to a function</a:t>
            </a:r>
            <a:endParaRPr sz="2300">
              <a:solidFill>
                <a:srgbClr val="FFFFFF"/>
              </a:solidFill>
            </a:endParaRPr>
          </a:p>
          <a:p>
            <a:pPr indent="0" lvl="0" marL="0" rtl="0" algn="l">
              <a:spcBef>
                <a:spcPts val="1600"/>
              </a:spcBef>
              <a:spcAft>
                <a:spcPts val="0"/>
              </a:spcAft>
              <a:buNone/>
            </a:pPr>
            <a:r>
              <a:rPr lang="en" sz="2300">
                <a:solidFill>
                  <a:srgbClr val="FFFFFF"/>
                </a:solidFill>
              </a:rPr>
              <a:t>Formal arguments : - parameters that are received by a function</a:t>
            </a:r>
            <a:endParaRPr sz="2300">
              <a:solidFill>
                <a:srgbClr val="FFFFFF"/>
              </a:solidFill>
            </a:endParaRPr>
          </a:p>
          <a:p>
            <a:pPr indent="0" lvl="0" marL="0" rtl="0" algn="l">
              <a:spcBef>
                <a:spcPts val="1600"/>
              </a:spcBef>
              <a:spcAft>
                <a:spcPts val="0"/>
              </a:spcAft>
              <a:buNone/>
            </a:pPr>
            <a:r>
              <a:rPr lang="en" sz="2300">
                <a:solidFill>
                  <a:srgbClr val="FFFFFF"/>
                </a:solidFill>
              </a:rPr>
              <a:t>There are 4 types of functions : -</a:t>
            </a:r>
            <a:endParaRPr sz="2300">
              <a:solidFill>
                <a:srgbClr val="FFFFFF"/>
              </a:solidFill>
            </a:endParaRPr>
          </a:p>
          <a:p>
            <a:pPr indent="-374650" lvl="0" marL="457200" rtl="0" algn="l">
              <a:spcBef>
                <a:spcPts val="1600"/>
              </a:spcBef>
              <a:spcAft>
                <a:spcPts val="0"/>
              </a:spcAft>
              <a:buClr>
                <a:srgbClr val="FFFFFF"/>
              </a:buClr>
              <a:buSzPts val="2300"/>
              <a:buAutoNum type="arabicPeriod"/>
            </a:pPr>
            <a:r>
              <a:rPr lang="en" sz="2300">
                <a:solidFill>
                  <a:srgbClr val="FFFFFF"/>
                </a:solidFill>
              </a:rPr>
              <a:t>No arguments no return</a:t>
            </a:r>
            <a:endParaRPr sz="2300">
              <a:solidFill>
                <a:srgbClr val="FFFFFF"/>
              </a:solidFill>
            </a:endParaRPr>
          </a:p>
          <a:p>
            <a:pPr indent="-374650" lvl="0" marL="457200" rtl="0" algn="l">
              <a:spcBef>
                <a:spcPts val="0"/>
              </a:spcBef>
              <a:spcAft>
                <a:spcPts val="0"/>
              </a:spcAft>
              <a:buClr>
                <a:srgbClr val="FFFFFF"/>
              </a:buClr>
              <a:buSzPts val="2300"/>
              <a:buAutoNum type="arabicPeriod"/>
            </a:pPr>
            <a:r>
              <a:rPr lang="en" sz="2300">
                <a:solidFill>
                  <a:srgbClr val="FFFFFF"/>
                </a:solidFill>
              </a:rPr>
              <a:t>Arguments but no return</a:t>
            </a:r>
            <a:endParaRPr sz="2300">
              <a:solidFill>
                <a:srgbClr val="FFFFFF"/>
              </a:solidFill>
            </a:endParaRPr>
          </a:p>
          <a:p>
            <a:pPr indent="-374650" lvl="0" marL="457200" rtl="0" algn="l">
              <a:spcBef>
                <a:spcPts val="0"/>
              </a:spcBef>
              <a:spcAft>
                <a:spcPts val="0"/>
              </a:spcAft>
              <a:buClr>
                <a:srgbClr val="FFFFFF"/>
              </a:buClr>
              <a:buSzPts val="2300"/>
              <a:buAutoNum type="arabicPeriod"/>
            </a:pPr>
            <a:r>
              <a:rPr lang="en" sz="2300">
                <a:solidFill>
                  <a:srgbClr val="FFFFFF"/>
                </a:solidFill>
              </a:rPr>
              <a:t>No arguments but return</a:t>
            </a:r>
            <a:endParaRPr sz="2300">
              <a:solidFill>
                <a:srgbClr val="FFFFFF"/>
              </a:solidFill>
            </a:endParaRPr>
          </a:p>
          <a:p>
            <a:pPr indent="-374650" lvl="0" marL="457200" rtl="0" algn="l">
              <a:spcBef>
                <a:spcPts val="0"/>
              </a:spcBef>
              <a:spcAft>
                <a:spcPts val="0"/>
              </a:spcAft>
              <a:buClr>
                <a:srgbClr val="FFFFFF"/>
              </a:buClr>
              <a:buSzPts val="2300"/>
              <a:buAutoNum type="arabicPeriod"/>
            </a:pPr>
            <a:r>
              <a:rPr lang="en" sz="2300">
                <a:solidFill>
                  <a:srgbClr val="FFFFFF"/>
                </a:solidFill>
              </a:rPr>
              <a:t>Arguments but return</a:t>
            </a:r>
            <a:endParaRPr sz="23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FF"/>
                </a:solidFill>
              </a:rPr>
              <a:t>RULES</a:t>
            </a:r>
            <a:endParaRPr b="1">
              <a:solidFill>
                <a:srgbClr val="00FFFF"/>
              </a:solidFill>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AutoNum type="arabicPeriod"/>
            </a:pPr>
            <a:r>
              <a:rPr lang="en" sz="2000">
                <a:solidFill>
                  <a:srgbClr val="FFFFFF"/>
                </a:solidFill>
              </a:rPr>
              <a:t>We can declare a function within another function</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 sz="2000">
                <a:solidFill>
                  <a:srgbClr val="FFFFFF"/>
                </a:solidFill>
              </a:rPr>
              <a:t>Declaration :- if a function returns int or char we need not declare it sinces compiler assumes return type as int</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 sz="2000">
                <a:solidFill>
                  <a:srgbClr val="FFFFFF"/>
                </a:solidFill>
              </a:rPr>
              <a:t>Always declare function (good habit)</a:t>
            </a:r>
            <a:endParaRPr sz="2000">
              <a:solidFill>
                <a:srgbClr val="FFFFFF"/>
              </a:solidFill>
            </a:endParaRPr>
          </a:p>
          <a:p>
            <a:pPr indent="-355600" lvl="0" marL="457200" rtl="0" algn="l">
              <a:spcBef>
                <a:spcPts val="0"/>
              </a:spcBef>
              <a:spcAft>
                <a:spcPts val="0"/>
              </a:spcAft>
              <a:buClr>
                <a:srgbClr val="FFFFFF"/>
              </a:buClr>
              <a:buSzPts val="2000"/>
              <a:buAutoNum type="arabicPeriod"/>
            </a:pPr>
            <a:r>
              <a:rPr lang="en" sz="2000">
                <a:solidFill>
                  <a:srgbClr val="FFFFFF"/>
                </a:solidFill>
              </a:rPr>
              <a:t>No arguments :- int f( )   //declare</a:t>
            </a:r>
            <a:endParaRPr sz="2000">
              <a:solidFill>
                <a:srgbClr val="FFFFFF"/>
              </a:solidFill>
            </a:endParaRPr>
          </a:p>
          <a:p>
            <a:pPr indent="0" lvl="0" marL="457200" rtl="0" algn="l">
              <a:spcBef>
                <a:spcPts val="1600"/>
              </a:spcBef>
              <a:spcAft>
                <a:spcPts val="0"/>
              </a:spcAft>
              <a:buNone/>
            </a:pPr>
            <a:r>
              <a:rPr lang="en" sz="2000">
                <a:solidFill>
                  <a:srgbClr val="FFFFFF"/>
                </a:solidFill>
              </a:rPr>
              <a:t>                            int f(void) // explicit way of telling</a:t>
            </a:r>
            <a:endParaRPr sz="2000">
              <a:solidFill>
                <a:srgbClr val="FFFFFF"/>
              </a:solidFill>
            </a:endParaRPr>
          </a:p>
          <a:p>
            <a:pPr indent="-355600" lvl="0" marL="457200" rtl="0" algn="l">
              <a:spcBef>
                <a:spcPts val="1600"/>
              </a:spcBef>
              <a:spcAft>
                <a:spcPts val="0"/>
              </a:spcAft>
              <a:buClr>
                <a:srgbClr val="FFFFFF"/>
              </a:buClr>
              <a:buSzPts val="2000"/>
              <a:buAutoNum type="arabicPeriod"/>
            </a:pPr>
            <a:r>
              <a:rPr lang="en" sz="2000">
                <a:solidFill>
                  <a:srgbClr val="FFFFFF"/>
                </a:solidFill>
              </a:rPr>
              <a:t>Actual vs formal arguments</a:t>
            </a:r>
            <a:endParaRPr sz="2000">
              <a:solidFill>
                <a:srgbClr val="FFFFFF"/>
              </a:solidFill>
            </a:endParaRPr>
          </a:p>
          <a:p>
            <a:pPr indent="-355600" lvl="0" marL="457200" rtl="0" algn="l">
              <a:spcBef>
                <a:spcPts val="0"/>
              </a:spcBef>
              <a:spcAft>
                <a:spcPts val="0"/>
              </a:spcAft>
              <a:buClr>
                <a:srgbClr val="FFFFFF"/>
              </a:buClr>
              <a:buSzPts val="2000"/>
              <a:buAutoNum type="alphaLcPeriod"/>
            </a:pPr>
            <a:r>
              <a:rPr lang="en" sz="2000">
                <a:solidFill>
                  <a:srgbClr val="FFFFFF"/>
                </a:solidFill>
              </a:rPr>
              <a:t>Num of actual arg &gt; num of formal args </a:t>
            </a:r>
            <a:endParaRPr sz="2000">
              <a:solidFill>
                <a:srgbClr val="FFFFFF"/>
              </a:solidFill>
            </a:endParaRPr>
          </a:p>
          <a:p>
            <a:pPr indent="0" lvl="0" marL="0" rtl="0" algn="l">
              <a:spcBef>
                <a:spcPts val="1600"/>
              </a:spcBef>
              <a:spcAft>
                <a:spcPts val="1600"/>
              </a:spcAft>
              <a:buNone/>
            </a:pPr>
            <a:r>
              <a:rPr lang="en" sz="2000">
                <a:solidFill>
                  <a:srgbClr val="FFFFFF"/>
                </a:solidFill>
              </a:rPr>
              <a:t>        Eg :- int f(int a);  f(2,3);  then 3 is ignored</a:t>
            </a:r>
            <a:endParaRPr sz="20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311700" y="355100"/>
            <a:ext cx="8520600" cy="42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sz="2000">
                <a:solidFill>
                  <a:srgbClr val="FFFFFF"/>
                </a:solidFill>
              </a:rPr>
              <a:t>   B. number of formal arg &gt; number of actual args</a:t>
            </a:r>
            <a:endParaRPr sz="2000">
              <a:solidFill>
                <a:srgbClr val="FFFFFF"/>
              </a:solidFill>
            </a:endParaRPr>
          </a:p>
          <a:p>
            <a:pPr indent="0" lvl="0" marL="0" rtl="0" algn="l">
              <a:spcBef>
                <a:spcPts val="1600"/>
              </a:spcBef>
              <a:spcAft>
                <a:spcPts val="0"/>
              </a:spcAft>
              <a:buNone/>
            </a:pPr>
            <a:r>
              <a:rPr lang="en" sz="2000">
                <a:solidFill>
                  <a:srgbClr val="FFFFFF"/>
                </a:solidFill>
              </a:rPr>
              <a:t>          Eg:- int f( int a , int b)  and we call f(2); then b will contain garbage value.</a:t>
            </a:r>
            <a:endParaRPr sz="2000">
              <a:solidFill>
                <a:srgbClr val="FFFFFF"/>
              </a:solidFill>
            </a:endParaRPr>
          </a:p>
          <a:p>
            <a:pPr indent="0" lvl="0" marL="0" rtl="0" algn="l">
              <a:spcBef>
                <a:spcPts val="1600"/>
              </a:spcBef>
              <a:spcAft>
                <a:spcPts val="0"/>
              </a:spcAft>
              <a:buNone/>
            </a:pPr>
            <a:r>
              <a:rPr lang="en" sz="2000">
                <a:solidFill>
                  <a:srgbClr val="FFFFFF"/>
                </a:solidFill>
              </a:rPr>
              <a:t>     C.  what if there is datatype mismatch ?</a:t>
            </a:r>
            <a:endParaRPr sz="2000">
              <a:solidFill>
                <a:srgbClr val="FFFFFF"/>
              </a:solidFill>
            </a:endParaRPr>
          </a:p>
          <a:p>
            <a:pPr indent="0" lvl="0" marL="0" rtl="0" algn="l">
              <a:spcBef>
                <a:spcPts val="1600"/>
              </a:spcBef>
              <a:spcAft>
                <a:spcPts val="0"/>
              </a:spcAft>
              <a:buNone/>
            </a:pPr>
            <a:r>
              <a:rPr lang="en" sz="2000">
                <a:solidFill>
                  <a:srgbClr val="FFFFFF"/>
                </a:solidFill>
              </a:rPr>
              <a:t>            Eg :- double sqrt(double d); and we call sqrt(3); // 3 is an integer</a:t>
            </a:r>
            <a:endParaRPr sz="2000">
              <a:solidFill>
                <a:srgbClr val="FFFFFF"/>
              </a:solidFill>
            </a:endParaRPr>
          </a:p>
          <a:p>
            <a:pPr indent="0" lvl="0" marL="0" rtl="0" algn="l">
              <a:spcBef>
                <a:spcPts val="1600"/>
              </a:spcBef>
              <a:spcAft>
                <a:spcPts val="0"/>
              </a:spcAft>
              <a:buNone/>
            </a:pPr>
            <a:r>
              <a:rPr lang="en" sz="2000">
                <a:solidFill>
                  <a:srgbClr val="FFFFFF"/>
                </a:solidFill>
              </a:rPr>
              <a:t>C compiler will try to force typecast  and if does not work then d will store garbage value.</a:t>
            </a:r>
            <a:endParaRPr sz="2000">
              <a:solidFill>
                <a:srgbClr val="FFFFFF"/>
              </a:solidFill>
            </a:endParaRPr>
          </a:p>
          <a:p>
            <a:pPr indent="0" lvl="0" marL="0" rtl="0" algn="l">
              <a:spcBef>
                <a:spcPts val="1600"/>
              </a:spcBef>
              <a:spcAft>
                <a:spcPts val="0"/>
              </a:spcAft>
              <a:buNone/>
            </a:pPr>
            <a:r>
              <a:rPr lang="en" sz="2000">
                <a:solidFill>
                  <a:srgbClr val="FFFFFF"/>
                </a:solidFill>
              </a:rPr>
              <a:t>             Eg :- int f( int a);     f(2.123);  typecast is possible</a:t>
            </a:r>
            <a:endParaRPr sz="2000">
              <a:solidFill>
                <a:srgbClr val="FFFFFF"/>
              </a:solidFill>
            </a:endParaRPr>
          </a:p>
          <a:p>
            <a:pPr indent="0" lvl="0" marL="0" rtl="0" algn="l">
              <a:spcBef>
                <a:spcPts val="1600"/>
              </a:spcBef>
              <a:spcAft>
                <a:spcPts val="0"/>
              </a:spcAft>
              <a:buNone/>
            </a:pPr>
            <a:r>
              <a:rPr lang="en" sz="2000">
                <a:solidFill>
                  <a:srgbClr val="FFFFFF"/>
                </a:solidFill>
              </a:rPr>
              <a:t>                       Int f(int a);     f(“abc”);   typecast is not possible</a:t>
            </a:r>
            <a:endParaRPr sz="2000">
              <a:solidFill>
                <a:srgbClr val="FFFFFF"/>
              </a:solidFill>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311700" y="461650"/>
            <a:ext cx="8520600" cy="41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6. Order of evaluation of arguments is not defined in C , it is compiler dependent.</a:t>
            </a:r>
            <a:endParaRPr sz="2000">
              <a:solidFill>
                <a:srgbClr val="FFFFFF"/>
              </a:solidFill>
            </a:endParaRPr>
          </a:p>
          <a:p>
            <a:pPr indent="0" lvl="0" marL="0" rtl="0" algn="l">
              <a:spcBef>
                <a:spcPts val="1600"/>
              </a:spcBef>
              <a:spcAft>
                <a:spcPts val="0"/>
              </a:spcAft>
              <a:buNone/>
            </a:pPr>
            <a:r>
              <a:rPr lang="en" sz="2000">
                <a:solidFill>
                  <a:srgbClr val="FFFFFF"/>
                </a:solidFill>
              </a:rPr>
              <a:t>    Eg : - you are calling  f( m,m++); </a:t>
            </a:r>
            <a:endParaRPr sz="2000">
              <a:solidFill>
                <a:srgbClr val="FFFFFF"/>
              </a:solidFill>
            </a:endParaRPr>
          </a:p>
          <a:p>
            <a:pPr indent="0" lvl="0" marL="0" rtl="0" algn="l">
              <a:spcBef>
                <a:spcPts val="1600"/>
              </a:spcBef>
              <a:spcAft>
                <a:spcPts val="0"/>
              </a:spcAft>
              <a:buNone/>
            </a:pPr>
            <a:r>
              <a:rPr lang="en" sz="2000">
                <a:solidFill>
                  <a:srgbClr val="FFFFFF"/>
                </a:solidFill>
              </a:rPr>
              <a:t>7. main( )</a:t>
            </a:r>
            <a:endParaRPr sz="2000">
              <a:solidFill>
                <a:srgbClr val="FFFFFF"/>
              </a:solidFill>
            </a:endParaRPr>
          </a:p>
          <a:p>
            <a:pPr indent="0" lvl="0" marL="0" rtl="0" algn="l">
              <a:spcBef>
                <a:spcPts val="1600"/>
              </a:spcBef>
              <a:spcAft>
                <a:spcPts val="0"/>
              </a:spcAft>
              <a:buNone/>
            </a:pPr>
            <a:r>
              <a:rPr lang="en" sz="2000">
                <a:solidFill>
                  <a:srgbClr val="FFFFFF"/>
                </a:solidFill>
              </a:rPr>
              <a:t>     </a:t>
            </a:r>
            <a:r>
              <a:rPr lang="en" sz="2000">
                <a:solidFill>
                  <a:srgbClr val="FFFFFF"/>
                </a:solidFill>
              </a:rPr>
              <a:t>r</a:t>
            </a:r>
            <a:r>
              <a:rPr lang="en" sz="2000">
                <a:solidFill>
                  <a:srgbClr val="FFFFFF"/>
                </a:solidFill>
              </a:rPr>
              <a:t>eturn  type is integer</a:t>
            </a:r>
            <a:endParaRPr sz="2000">
              <a:solidFill>
                <a:srgbClr val="FFFFFF"/>
              </a:solidFill>
            </a:endParaRPr>
          </a:p>
          <a:p>
            <a:pPr indent="0" lvl="0" marL="0" rtl="0" algn="l">
              <a:spcBef>
                <a:spcPts val="1600"/>
              </a:spcBef>
              <a:spcAft>
                <a:spcPts val="0"/>
              </a:spcAft>
              <a:buNone/>
            </a:pPr>
            <a:r>
              <a:rPr lang="en" sz="2000">
                <a:solidFill>
                  <a:srgbClr val="FFFFFF"/>
                </a:solidFill>
              </a:rPr>
              <a:t>     0 :- terminated successfully</a:t>
            </a:r>
            <a:endParaRPr sz="2000">
              <a:solidFill>
                <a:srgbClr val="FFFFFF"/>
              </a:solidFill>
            </a:endParaRPr>
          </a:p>
          <a:p>
            <a:pPr indent="0" lvl="0" marL="0" rtl="0" algn="l">
              <a:spcBef>
                <a:spcPts val="1600"/>
              </a:spcBef>
              <a:spcAft>
                <a:spcPts val="1600"/>
              </a:spcAft>
              <a:buNone/>
            </a:pPr>
            <a:r>
              <a:rPr lang="en" sz="2000">
                <a:solidFill>
                  <a:srgbClr val="FFFFFF"/>
                </a:solidFill>
              </a:rPr>
              <a:t>     Non zero :- errors</a:t>
            </a:r>
            <a:endParaRPr sz="20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FFFF"/>
                </a:solidFill>
              </a:rPr>
              <a:t> LOCAL , GLOBAL AND STATIC VARIABLES</a:t>
            </a:r>
            <a:endParaRPr b="1">
              <a:solidFill>
                <a:srgbClr val="00FFFF"/>
              </a:solidFill>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Global variables are accessible everywhere.</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The variables which are declared inside the function, compound statement (or block) are called Local variables.</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 A Static variable is able to retain its value between different function calls. The static variable is only initialized once, if it is not initialized, then it is automatically initialized to 0. Here is how to declare a static variable.</a:t>
            </a:r>
            <a:endParaRPr sz="24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