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47d74848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47d74848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7d74848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47d74848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47d74848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47d74848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47d74848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47d74848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47d74848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47d74848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47d74848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47d74848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7d74848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7d74848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47d74848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47d74848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47d74848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47d74848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7d74848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7d74848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7d74848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7d74848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7d74848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7d74848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7d74848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7d74848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47d74848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47d74848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 PROGRAMMING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DAY 6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EDUCATION OUTREACH PROGRAM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317900"/>
            <a:ext cx="3240300" cy="4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FF"/>
                </a:solidFill>
              </a:rPr>
              <a:t>VALID</a:t>
            </a:r>
            <a:endParaRPr b="1" sz="25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p+2;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p++;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++p;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p1-p2;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p-1;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p--;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--p;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958300" y="317900"/>
            <a:ext cx="3724500" cy="4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FF"/>
                </a:solidFill>
              </a:rPr>
              <a:t>INVALID</a:t>
            </a:r>
            <a:endParaRPr b="1" sz="25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1+p2;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p1*p2;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p1/p2;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p*2;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p/2;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p+ float or double;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p- float or double;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p* float or double;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PRECEDENCE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en" sz="2000">
                <a:solidFill>
                  <a:srgbClr val="FFFFFF"/>
                </a:solidFill>
              </a:rPr>
              <a:t>++,--,*,&amp;. </a:t>
            </a:r>
            <a:r>
              <a:rPr lang="en" sz="2000">
                <a:solidFill>
                  <a:srgbClr val="FFFFFF"/>
                </a:solidFill>
              </a:rPr>
              <a:t>Precedence</a:t>
            </a:r>
            <a:r>
              <a:rPr lang="en" sz="2000">
                <a:solidFill>
                  <a:srgbClr val="FFFFFF"/>
                </a:solidFill>
              </a:rPr>
              <a:t> of these operators are same and their associativity is from right to left.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en" sz="2000">
                <a:solidFill>
                  <a:srgbClr val="FFFFFF"/>
                </a:solidFill>
              </a:rPr>
              <a:t>Let us see some code to understand these.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 x,y;   // assume x and y are stored contiguously in memory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x=10;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y= 12;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 *ptr = &amp;x;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=*ptr++;   // x same and ptr changes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= *++ptr;   // x and ptr both changes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=(*ptr)++;  //ptr is same and x changes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x=++*ptr;      // x changes ptr is same.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ARRAYS AND POINTERS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2686325"/>
            <a:ext cx="8520600" cy="18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‘</a:t>
            </a:r>
            <a:r>
              <a:rPr lang="en">
                <a:solidFill>
                  <a:srgbClr val="FFFFFF"/>
                </a:solidFill>
              </a:rPr>
              <a:t>a’</a:t>
            </a:r>
            <a:r>
              <a:rPr lang="en">
                <a:solidFill>
                  <a:srgbClr val="FFFFFF"/>
                </a:solidFill>
              </a:rPr>
              <a:t> is a constant pointer of type int which is pointing to very first element by storing the address of a[0] itself.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Since ‘a’ is a constant pointer we can’t modify ‘a’ like we can’t do a++;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a[ i ] = *(a + i ) = *( i + a) = i [ a ]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2" name="Google Shape;162;p24"/>
          <p:cNvGrpSpPr/>
          <p:nvPr/>
        </p:nvGrpSpPr>
        <p:grpSpPr>
          <a:xfrm>
            <a:off x="660025" y="1336800"/>
            <a:ext cx="5217875" cy="916675"/>
            <a:chOff x="660025" y="1336800"/>
            <a:chExt cx="5217875" cy="916675"/>
          </a:xfrm>
        </p:grpSpPr>
        <p:sp>
          <p:nvSpPr>
            <p:cNvPr id="163" name="Google Shape;163;p24"/>
            <p:cNvSpPr/>
            <p:nvPr/>
          </p:nvSpPr>
          <p:spPr>
            <a:xfrm>
              <a:off x="23890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1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48838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5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30127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36364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3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42601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4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68" name="Google Shape;168;p24"/>
            <p:cNvSpPr txBox="1"/>
            <p:nvPr/>
          </p:nvSpPr>
          <p:spPr>
            <a:xfrm>
              <a:off x="264990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</a:t>
              </a:r>
              <a:r>
                <a:rPr lang="en" sz="1800">
                  <a:solidFill>
                    <a:srgbClr val="00FFFF"/>
                  </a:solidFill>
                </a:rPr>
                <a:t>[1]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2002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69" name="Google Shape;169;p24"/>
            <p:cNvSpPr txBox="1"/>
            <p:nvPr/>
          </p:nvSpPr>
          <p:spPr>
            <a:xfrm>
              <a:off x="1998825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</a:t>
              </a:r>
              <a:r>
                <a:rPr lang="en" sz="1800">
                  <a:solidFill>
                    <a:srgbClr val="00FFFF"/>
                  </a:solidFill>
                </a:rPr>
                <a:t>[0] 2000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70" name="Google Shape;170;p24"/>
            <p:cNvSpPr txBox="1"/>
            <p:nvPr/>
          </p:nvSpPr>
          <p:spPr>
            <a:xfrm>
              <a:off x="3285413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</a:t>
              </a:r>
              <a:r>
                <a:rPr lang="en" sz="1800">
                  <a:solidFill>
                    <a:srgbClr val="00FFFF"/>
                  </a:solidFill>
                </a:rPr>
                <a:t>[2]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2004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71" name="Google Shape;171;p24"/>
            <p:cNvSpPr txBox="1"/>
            <p:nvPr/>
          </p:nvSpPr>
          <p:spPr>
            <a:xfrm>
              <a:off x="391485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</a:t>
              </a:r>
              <a:r>
                <a:rPr lang="en" sz="1800">
                  <a:solidFill>
                    <a:srgbClr val="00FFFF"/>
                  </a:solidFill>
                </a:rPr>
                <a:t>[3]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2006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72" name="Google Shape;172;p24"/>
            <p:cNvSpPr txBox="1"/>
            <p:nvPr/>
          </p:nvSpPr>
          <p:spPr>
            <a:xfrm>
              <a:off x="4481500" y="1935175"/>
              <a:ext cx="8160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</a:t>
              </a:r>
              <a:r>
                <a:rPr lang="en" sz="1800">
                  <a:solidFill>
                    <a:srgbClr val="00FFFF"/>
                  </a:solidFill>
                </a:rPr>
                <a:t>[4]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2008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73" name="Google Shape;173;p24"/>
            <p:cNvSpPr txBox="1"/>
            <p:nvPr/>
          </p:nvSpPr>
          <p:spPr>
            <a:xfrm>
              <a:off x="5179800" y="1935175"/>
              <a:ext cx="698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</a:t>
              </a:r>
              <a:r>
                <a:rPr lang="en" sz="1800">
                  <a:solidFill>
                    <a:srgbClr val="00FFFF"/>
                  </a:solidFill>
                </a:rPr>
                <a:t>[5]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2010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660025" y="1336800"/>
              <a:ext cx="816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2000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1540500" y="1425925"/>
              <a:ext cx="816000" cy="254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176" name="Google Shape;176;p24"/>
            <p:cNvSpPr txBox="1"/>
            <p:nvPr/>
          </p:nvSpPr>
          <p:spPr>
            <a:xfrm>
              <a:off x="801350" y="1763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   a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277750" y="203700"/>
            <a:ext cx="4554600" cy="4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&amp;a[0]=2000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&amp;a[1]=2002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&amp;a[2]=2004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&amp;a[3]=2006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&amp;a[4]=2008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5"/>
          <p:cNvGrpSpPr/>
          <p:nvPr/>
        </p:nvGrpSpPr>
        <p:grpSpPr>
          <a:xfrm>
            <a:off x="430875" y="1756925"/>
            <a:ext cx="5217875" cy="916675"/>
            <a:chOff x="660025" y="1336800"/>
            <a:chExt cx="5217875" cy="916675"/>
          </a:xfrm>
        </p:grpSpPr>
        <p:sp>
          <p:nvSpPr>
            <p:cNvPr id="183" name="Google Shape;183;p25"/>
            <p:cNvSpPr/>
            <p:nvPr/>
          </p:nvSpPr>
          <p:spPr>
            <a:xfrm>
              <a:off x="23890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1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8838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5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0127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36364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3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2601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4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88" name="Google Shape;188;p25"/>
            <p:cNvSpPr txBox="1"/>
            <p:nvPr/>
          </p:nvSpPr>
          <p:spPr>
            <a:xfrm>
              <a:off x="264990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a[1]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2002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1998825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a[0] 2000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3285413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a[2]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2004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391485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a[3]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2006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481500" y="1935175"/>
              <a:ext cx="8160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a[4]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2008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5179800" y="1935175"/>
              <a:ext cx="698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a[5]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2010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660025" y="1336800"/>
              <a:ext cx="816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2000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540500" y="1425925"/>
              <a:ext cx="816000" cy="254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196" name="Google Shape;196;p25"/>
            <p:cNvSpPr txBox="1"/>
            <p:nvPr/>
          </p:nvSpPr>
          <p:spPr>
            <a:xfrm>
              <a:off x="801350" y="1763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   a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311700" y="471075"/>
            <a:ext cx="8520600" cy="4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 = constant pointer to the first element = &amp;a[0] = 2000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a+1 = constant pointer to the second element = &amp;a[0] + 1*sizeof(int) = 2000 + 2 =2002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a+2 = constant pointer to the third element = &amp;a[0] + 2*sizeof(int) = 2000 + 4 =2004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a+3 = constant pointer to the fourth element = &amp;a[0] + 3*sizeof(int) = 2000 + 6 =2006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a+4 = constant pointer to the fifth element = &amp;a[0] + 4*sizeof(int) = 2000 + 8 =2008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11700" y="1152475"/>
            <a:ext cx="248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*a = *2000 = 1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*(a+1)=*(2002)=2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*(a+2)=*(2004)=3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*(a+3)=*(2006)=4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*(a+4)=*(2008)=5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27"/>
          <p:cNvGrpSpPr/>
          <p:nvPr/>
        </p:nvGrpSpPr>
        <p:grpSpPr>
          <a:xfrm>
            <a:off x="3614425" y="1998825"/>
            <a:ext cx="5217875" cy="916675"/>
            <a:chOff x="660025" y="1336800"/>
            <a:chExt cx="5217875" cy="916675"/>
          </a:xfrm>
        </p:grpSpPr>
        <p:sp>
          <p:nvSpPr>
            <p:cNvPr id="208" name="Google Shape;208;p27"/>
            <p:cNvSpPr/>
            <p:nvPr/>
          </p:nvSpPr>
          <p:spPr>
            <a:xfrm>
              <a:off x="23890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1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8838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5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30127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36364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3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260150" y="1336800"/>
              <a:ext cx="6237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4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13" name="Google Shape;213;p27"/>
            <p:cNvSpPr txBox="1"/>
            <p:nvPr/>
          </p:nvSpPr>
          <p:spPr>
            <a:xfrm>
              <a:off x="264990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a[1]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2002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1998825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a[0] 2000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215" name="Google Shape;215;p27"/>
            <p:cNvSpPr txBox="1"/>
            <p:nvPr/>
          </p:nvSpPr>
          <p:spPr>
            <a:xfrm>
              <a:off x="3285413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a[2]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2004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216" name="Google Shape;216;p27"/>
            <p:cNvSpPr txBox="1"/>
            <p:nvPr/>
          </p:nvSpPr>
          <p:spPr>
            <a:xfrm>
              <a:off x="3914850" y="1935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a[3]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2006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217" name="Google Shape;217;p27"/>
            <p:cNvSpPr txBox="1"/>
            <p:nvPr/>
          </p:nvSpPr>
          <p:spPr>
            <a:xfrm>
              <a:off x="4481500" y="1935175"/>
              <a:ext cx="8160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a[4]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2008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5179800" y="1935175"/>
              <a:ext cx="698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a[5]</a:t>
              </a:r>
              <a:endParaRPr sz="1800">
                <a:solidFill>
                  <a:srgbClr val="00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2010</a:t>
              </a:r>
              <a:endParaRPr sz="1800">
                <a:solidFill>
                  <a:srgbClr val="00FFFF"/>
                </a:solidFill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660025" y="1336800"/>
              <a:ext cx="8160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</a:rPr>
                <a:t>2000</a:t>
              </a:r>
              <a:endParaRPr b="1" sz="2200">
                <a:solidFill>
                  <a:srgbClr val="FFFFFF"/>
                </a:solidFill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540500" y="1425925"/>
              <a:ext cx="816000" cy="254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221" name="Google Shape;221;p27"/>
            <p:cNvSpPr txBox="1"/>
            <p:nvPr/>
          </p:nvSpPr>
          <p:spPr>
            <a:xfrm>
              <a:off x="801350" y="1763175"/>
              <a:ext cx="763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FFFF"/>
                  </a:solidFill>
                </a:rPr>
                <a:t>   a</a:t>
              </a:r>
              <a:endParaRPr sz="18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POINTERS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 x =10; //variable declaration 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 size of the integer be 2B and let block of memory be 1B.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 compiler will allocate some memory in RAM to store the value 10.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Then 10 will be converted to binary and will be stored in the memory.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So how to access this memory address where the value 10 is stored in memory 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51575" y="1303600"/>
            <a:ext cx="8289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680475" y="1303600"/>
            <a:ext cx="8289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543700" y="1303600"/>
            <a:ext cx="18231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1010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24475" y="1643675"/>
            <a:ext cx="681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61525" y="1643675"/>
            <a:ext cx="6813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178050" y="1643675"/>
            <a:ext cx="681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213900" y="1643675"/>
            <a:ext cx="681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28325" y="1643675"/>
            <a:ext cx="681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839188" y="1303600"/>
            <a:ext cx="374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=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203700"/>
            <a:ext cx="8520600" cy="4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There are two operators that we need to know.</a:t>
            </a:r>
            <a:endParaRPr sz="2400">
              <a:solidFill>
                <a:srgbClr val="FFFFFF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&amp; (address operator)</a:t>
            </a:r>
            <a:endParaRPr sz="2400">
              <a:solidFill>
                <a:srgbClr val="FFFFFF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* (indirection operator)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Let’s see about &amp; first.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scanf(“%d”,&amp;x); 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Here ‘&amp;’ was used to access the address of the variable x , and store the value at that position.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‘&amp;’ is a unary operator.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lang="en" sz="2400">
                <a:solidFill>
                  <a:srgbClr val="FFFFFF"/>
                </a:solidFill>
              </a:rPr>
              <a:t>Lets see the code to print the address of a variable.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POINTER VARIABLES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A pointer variable is a variable that stores an address.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int *p;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float *f;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Here p is a pointer variable that can store address of only an integer variable.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Similarly f is a pointer variable that can store address of only float variables.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p</a:t>
            </a:r>
            <a:r>
              <a:rPr lang="en" sz="2200">
                <a:solidFill>
                  <a:srgbClr val="FFFFFF"/>
                </a:solidFill>
              </a:rPr>
              <a:t>  and f are also variables and they also have a size , generally of 2B (but depends on compiler)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3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ASSIGNMENT OF POINTER VARIABLE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2138875"/>
            <a:ext cx="8520600" cy="24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  <a:r>
              <a:rPr lang="en">
                <a:solidFill>
                  <a:srgbClr val="FFFFFF"/>
                </a:solidFill>
              </a:rPr>
              <a:t>nt  x =30 , *p;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*p = &amp;x;  //2000 will be stored in 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 *p2 = *p;  // we can assign one pointer to another pointer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 = NULL; // NULL is a constant defined in stdio.h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It generally means that p is not pointing to anything.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878400" y="1062488"/>
            <a:ext cx="3693600" cy="922863"/>
            <a:chOff x="878400" y="1062488"/>
            <a:chExt cx="3693600" cy="922863"/>
          </a:xfrm>
        </p:grpSpPr>
        <p:sp>
          <p:nvSpPr>
            <p:cNvPr id="89" name="Google Shape;89;p17"/>
            <p:cNvSpPr/>
            <p:nvPr/>
          </p:nvSpPr>
          <p:spPr>
            <a:xfrm>
              <a:off x="1336800" y="1107250"/>
              <a:ext cx="10821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</a:rPr>
                <a:t>  </a:t>
              </a:r>
              <a:r>
                <a:rPr b="1" lang="en" sz="2500">
                  <a:solidFill>
                    <a:srgbClr val="FFFFFF"/>
                  </a:solidFill>
                </a:rPr>
                <a:t>10</a:t>
              </a:r>
              <a:endParaRPr b="1" sz="2500">
                <a:solidFill>
                  <a:srgbClr val="FFFFFF"/>
                </a:solidFill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2940600" y="1062488"/>
              <a:ext cx="10821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 </a:t>
              </a:r>
              <a:r>
                <a:rPr b="1" lang="en" sz="2500">
                  <a:solidFill>
                    <a:srgbClr val="FFFFFF"/>
                  </a:solidFill>
                </a:rPr>
                <a:t>2000</a:t>
              </a:r>
              <a:endParaRPr b="1" sz="2500">
                <a:solidFill>
                  <a:srgbClr val="FFFFFF"/>
                </a:solidFill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1495950" y="1679950"/>
              <a:ext cx="7638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FFFF"/>
                  </a:solidFill>
                </a:rPr>
                <a:t>2000</a:t>
              </a:r>
              <a:endParaRPr sz="1900">
                <a:solidFill>
                  <a:srgbClr val="00FFFF"/>
                </a:solidFill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3099750" y="1635200"/>
              <a:ext cx="7638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FFFF"/>
                  </a:solidFill>
                </a:rPr>
                <a:t>  950</a:t>
              </a:r>
              <a:endParaRPr sz="1900">
                <a:solidFill>
                  <a:srgbClr val="00FFFF"/>
                </a:solidFill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4113600" y="1062500"/>
              <a:ext cx="4584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p</a:t>
              </a:r>
              <a:endParaRPr sz="2500">
                <a:solidFill>
                  <a:srgbClr val="00FFFF"/>
                </a:solidFill>
              </a:endParaRPr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878400" y="1107250"/>
              <a:ext cx="4584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x</a:t>
              </a:r>
              <a:endParaRPr sz="25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5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DEREFERENCE OF POINTERS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947900"/>
            <a:ext cx="8520600" cy="26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  is also a unary operator and can be read as “value stored at”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  x =30 , *p;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*p = &amp;x;  //2000 will be stored in 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*p  will store 10 , so we can use *p in place of x in the code.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(*p)++; will make the value of x as 11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printf(“%d”, *p); // this will print the value of x i.e. 10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878400" y="976813"/>
            <a:ext cx="3693600" cy="922863"/>
            <a:chOff x="878400" y="1062488"/>
            <a:chExt cx="3693600" cy="922863"/>
          </a:xfrm>
        </p:grpSpPr>
        <p:sp>
          <p:nvSpPr>
            <p:cNvPr id="102" name="Google Shape;102;p18"/>
            <p:cNvSpPr/>
            <p:nvPr/>
          </p:nvSpPr>
          <p:spPr>
            <a:xfrm>
              <a:off x="1336800" y="1107250"/>
              <a:ext cx="10821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</a:rPr>
                <a:t>  </a:t>
              </a:r>
              <a:r>
                <a:rPr b="1" lang="en" sz="2500">
                  <a:solidFill>
                    <a:srgbClr val="FFFFFF"/>
                  </a:solidFill>
                </a:rPr>
                <a:t>10</a:t>
              </a:r>
              <a:endParaRPr b="1" sz="2500"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2940600" y="1062488"/>
              <a:ext cx="10821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 </a:t>
              </a:r>
              <a:r>
                <a:rPr b="1" lang="en" sz="2500">
                  <a:solidFill>
                    <a:srgbClr val="FFFFFF"/>
                  </a:solidFill>
                </a:rPr>
                <a:t>2000</a:t>
              </a:r>
              <a:endParaRPr b="1" sz="2500"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8"/>
            <p:cNvSpPr txBox="1"/>
            <p:nvPr/>
          </p:nvSpPr>
          <p:spPr>
            <a:xfrm>
              <a:off x="1495950" y="1679950"/>
              <a:ext cx="7638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FFFF"/>
                  </a:solidFill>
                </a:rPr>
                <a:t>2000</a:t>
              </a:r>
              <a:endParaRPr sz="1900">
                <a:solidFill>
                  <a:srgbClr val="00FFFF"/>
                </a:solidFill>
              </a:endParaRPr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3099750" y="1635200"/>
              <a:ext cx="7638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FFFF"/>
                  </a:solidFill>
                </a:rPr>
                <a:t>  950</a:t>
              </a:r>
              <a:endParaRPr sz="1900">
                <a:solidFill>
                  <a:srgbClr val="00FFFF"/>
                </a:solidFill>
              </a:endParaRPr>
            </a:p>
          </p:txBody>
        </p:sp>
        <p:sp>
          <p:nvSpPr>
            <p:cNvPr id="106" name="Google Shape;106;p18"/>
            <p:cNvSpPr txBox="1"/>
            <p:nvPr/>
          </p:nvSpPr>
          <p:spPr>
            <a:xfrm>
              <a:off x="4113600" y="1062500"/>
              <a:ext cx="4584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p</a:t>
              </a:r>
              <a:endParaRPr sz="2500">
                <a:solidFill>
                  <a:srgbClr val="00FFFF"/>
                </a:solidFill>
              </a:endParaRPr>
            </a:p>
          </p:txBody>
        </p:sp>
        <p:sp>
          <p:nvSpPr>
            <p:cNvPr id="107" name="Google Shape;107;p18"/>
            <p:cNvSpPr txBox="1"/>
            <p:nvPr/>
          </p:nvSpPr>
          <p:spPr>
            <a:xfrm>
              <a:off x="878400" y="1107250"/>
              <a:ext cx="4584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x</a:t>
              </a:r>
              <a:endParaRPr sz="25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305550"/>
            <a:ext cx="8520600" cy="4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scanf(“%d”,p);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*(&amp;x) = *(2000) = 10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Syntax : - dataType *pointerName ;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sizeof(p); // this will return us the size of the pointer variable.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sizeof(*p); // this will return us the size of integer.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0"/>
          <p:cNvGrpSpPr/>
          <p:nvPr/>
        </p:nvGrpSpPr>
        <p:grpSpPr>
          <a:xfrm>
            <a:off x="2597125" y="1266188"/>
            <a:ext cx="3884100" cy="922863"/>
            <a:chOff x="878400" y="1062488"/>
            <a:chExt cx="3884100" cy="922863"/>
          </a:xfrm>
        </p:grpSpPr>
        <p:sp>
          <p:nvSpPr>
            <p:cNvPr id="118" name="Google Shape;118;p20"/>
            <p:cNvSpPr/>
            <p:nvPr/>
          </p:nvSpPr>
          <p:spPr>
            <a:xfrm>
              <a:off x="1336800" y="1107250"/>
              <a:ext cx="10821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</a:rPr>
                <a:t>  </a:t>
              </a:r>
              <a:r>
                <a:rPr b="1" lang="en" sz="2500">
                  <a:solidFill>
                    <a:srgbClr val="FFFFFF"/>
                  </a:solidFill>
                </a:rPr>
                <a:t>87</a:t>
              </a:r>
              <a:endParaRPr b="1" sz="2500">
                <a:solidFill>
                  <a:srgbClr val="FFFFFF"/>
                </a:solidFill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2940600" y="1062488"/>
              <a:ext cx="10821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 </a:t>
              </a:r>
              <a:r>
                <a:rPr b="1" lang="en" sz="2500">
                  <a:solidFill>
                    <a:srgbClr val="FFFFFF"/>
                  </a:solidFill>
                </a:rPr>
                <a:t>2000</a:t>
              </a:r>
              <a:endParaRPr b="1" sz="2500">
                <a:solidFill>
                  <a:srgbClr val="FFFFFF"/>
                </a:solidFill>
              </a:endParaRPr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1495950" y="1679950"/>
              <a:ext cx="7638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FFFF"/>
                  </a:solidFill>
                </a:rPr>
                <a:t>2000</a:t>
              </a:r>
              <a:endParaRPr sz="1900">
                <a:solidFill>
                  <a:srgbClr val="00FFFF"/>
                </a:solidFill>
              </a:endParaRPr>
            </a:p>
          </p:txBody>
        </p:sp>
        <p:sp>
          <p:nvSpPr>
            <p:cNvPr id="121" name="Google Shape;121;p20"/>
            <p:cNvSpPr txBox="1"/>
            <p:nvPr/>
          </p:nvSpPr>
          <p:spPr>
            <a:xfrm>
              <a:off x="3099750" y="1635200"/>
              <a:ext cx="9231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FFFF"/>
                  </a:solidFill>
                </a:rPr>
                <a:t>  9500</a:t>
              </a:r>
              <a:endParaRPr sz="1900">
                <a:solidFill>
                  <a:srgbClr val="00FFFF"/>
                </a:solidFill>
              </a:endParaRPr>
            </a:p>
          </p:txBody>
        </p:sp>
        <p:sp>
          <p:nvSpPr>
            <p:cNvPr id="122" name="Google Shape;122;p20"/>
            <p:cNvSpPr txBox="1"/>
            <p:nvPr/>
          </p:nvSpPr>
          <p:spPr>
            <a:xfrm>
              <a:off x="4113600" y="1062500"/>
              <a:ext cx="6489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p1</a:t>
              </a:r>
              <a:endParaRPr sz="2500">
                <a:solidFill>
                  <a:srgbClr val="00FFFF"/>
                </a:solidFill>
              </a:endParaRPr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878400" y="1107250"/>
              <a:ext cx="4584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a</a:t>
              </a:r>
              <a:endParaRPr sz="2500">
                <a:solidFill>
                  <a:srgbClr val="00FFFF"/>
                </a:solidFill>
              </a:endParaRPr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2787725" y="2653538"/>
            <a:ext cx="3909000" cy="922863"/>
            <a:chOff x="878400" y="1062488"/>
            <a:chExt cx="3909000" cy="922863"/>
          </a:xfrm>
        </p:grpSpPr>
        <p:sp>
          <p:nvSpPr>
            <p:cNvPr id="125" name="Google Shape;125;p20"/>
            <p:cNvSpPr/>
            <p:nvPr/>
          </p:nvSpPr>
          <p:spPr>
            <a:xfrm>
              <a:off x="1336800" y="1107250"/>
              <a:ext cx="10821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</a:rPr>
                <a:t>  </a:t>
              </a:r>
              <a:r>
                <a:rPr b="1" lang="en" sz="2500">
                  <a:solidFill>
                    <a:srgbClr val="FFFFFF"/>
                  </a:solidFill>
                </a:rPr>
                <a:t>4.5</a:t>
              </a:r>
              <a:endParaRPr b="1" sz="2500">
                <a:solidFill>
                  <a:srgbClr val="FFFFFF"/>
                </a:solidFill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2940600" y="1062488"/>
              <a:ext cx="10821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 </a:t>
              </a:r>
              <a:r>
                <a:rPr b="1" lang="en" sz="2500">
                  <a:solidFill>
                    <a:srgbClr val="FFFFFF"/>
                  </a:solidFill>
                </a:rPr>
                <a:t>3000</a:t>
              </a:r>
              <a:endParaRPr b="1" sz="2500">
                <a:solidFill>
                  <a:srgbClr val="FFFFFF"/>
                </a:solidFill>
              </a:endParaRPr>
            </a:p>
          </p:txBody>
        </p:sp>
        <p:sp>
          <p:nvSpPr>
            <p:cNvPr id="127" name="Google Shape;127;p20"/>
            <p:cNvSpPr txBox="1"/>
            <p:nvPr/>
          </p:nvSpPr>
          <p:spPr>
            <a:xfrm>
              <a:off x="1495950" y="1679950"/>
              <a:ext cx="7638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FFFF"/>
                  </a:solidFill>
                </a:rPr>
                <a:t>3</a:t>
              </a:r>
              <a:r>
                <a:rPr lang="en" sz="1900">
                  <a:solidFill>
                    <a:srgbClr val="00FFFF"/>
                  </a:solidFill>
                </a:rPr>
                <a:t>000</a:t>
              </a:r>
              <a:endParaRPr sz="1900">
                <a:solidFill>
                  <a:srgbClr val="00FFFF"/>
                </a:solidFill>
              </a:endParaRPr>
            </a:p>
          </p:txBody>
        </p:sp>
        <p:sp>
          <p:nvSpPr>
            <p:cNvPr id="128" name="Google Shape;128;p20"/>
            <p:cNvSpPr txBox="1"/>
            <p:nvPr/>
          </p:nvSpPr>
          <p:spPr>
            <a:xfrm>
              <a:off x="3099750" y="1635200"/>
              <a:ext cx="9228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FFFF"/>
                  </a:solidFill>
                </a:rPr>
                <a:t>  7200</a:t>
              </a:r>
              <a:endParaRPr sz="1900">
                <a:solidFill>
                  <a:srgbClr val="00FFFF"/>
                </a:solidFill>
              </a:endParaRPr>
            </a:p>
          </p:txBody>
        </p:sp>
        <p:sp>
          <p:nvSpPr>
            <p:cNvPr id="129" name="Google Shape;129;p20"/>
            <p:cNvSpPr txBox="1"/>
            <p:nvPr/>
          </p:nvSpPr>
          <p:spPr>
            <a:xfrm>
              <a:off x="4113600" y="1062500"/>
              <a:ext cx="6738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p2</a:t>
              </a:r>
              <a:endParaRPr sz="2500">
                <a:solidFill>
                  <a:srgbClr val="00FFFF"/>
                </a:solidFill>
              </a:endParaRPr>
            </a:p>
          </p:txBody>
        </p:sp>
        <p:sp>
          <p:nvSpPr>
            <p:cNvPr id="130" name="Google Shape;130;p20"/>
            <p:cNvSpPr txBox="1"/>
            <p:nvPr/>
          </p:nvSpPr>
          <p:spPr>
            <a:xfrm>
              <a:off x="878400" y="1107250"/>
              <a:ext cx="4584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b</a:t>
              </a:r>
              <a:endParaRPr sz="25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POINTER ARITHMETIC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int  x =10 , *p;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*p = &amp;x;  //2000 will be stored in p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p+1 = 2000 + 1 * sizeof ( int );  == 2000 + 1*2 = 2002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float  y =30 , *f;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*f = &amp;y;  //3010 will be stored in f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f+1 = 3010 + 1 * sizeof ( float );  == 3010 + 1*4 = 3014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685100" y="1017713"/>
            <a:ext cx="3693600" cy="922863"/>
            <a:chOff x="878400" y="1062488"/>
            <a:chExt cx="3693600" cy="922863"/>
          </a:xfrm>
        </p:grpSpPr>
        <p:sp>
          <p:nvSpPr>
            <p:cNvPr id="138" name="Google Shape;138;p21"/>
            <p:cNvSpPr/>
            <p:nvPr/>
          </p:nvSpPr>
          <p:spPr>
            <a:xfrm>
              <a:off x="1336800" y="1107250"/>
              <a:ext cx="10821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</a:rPr>
                <a:t>  </a:t>
              </a:r>
              <a:r>
                <a:rPr b="1" lang="en" sz="2500">
                  <a:solidFill>
                    <a:srgbClr val="FFFFFF"/>
                  </a:solidFill>
                </a:rPr>
                <a:t>10</a:t>
              </a:r>
              <a:endParaRPr b="1" sz="2500">
                <a:solidFill>
                  <a:srgbClr val="FFFFFF"/>
                </a:solidFill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2940600" y="1062488"/>
              <a:ext cx="1082100" cy="572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 </a:t>
              </a:r>
              <a:r>
                <a:rPr b="1" lang="en" sz="2500">
                  <a:solidFill>
                    <a:srgbClr val="FFFFFF"/>
                  </a:solidFill>
                </a:rPr>
                <a:t>2000</a:t>
              </a:r>
              <a:endParaRPr b="1" sz="2500">
                <a:solidFill>
                  <a:srgbClr val="FFFFFF"/>
                </a:solidFill>
              </a:endParaRPr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1495950" y="1679950"/>
              <a:ext cx="7638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FFFF"/>
                  </a:solidFill>
                </a:rPr>
                <a:t>2000</a:t>
              </a:r>
              <a:endParaRPr sz="1900">
                <a:solidFill>
                  <a:srgbClr val="00FFFF"/>
                </a:solidFill>
              </a:endParaRPr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3099750" y="1635200"/>
              <a:ext cx="7638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FFFF"/>
                  </a:solidFill>
                </a:rPr>
                <a:t>  950</a:t>
              </a:r>
              <a:endParaRPr sz="1900">
                <a:solidFill>
                  <a:srgbClr val="00FFFF"/>
                </a:solidFill>
              </a:endParaRPr>
            </a:p>
          </p:txBody>
        </p:sp>
        <p:sp>
          <p:nvSpPr>
            <p:cNvPr id="142" name="Google Shape;142;p21"/>
            <p:cNvSpPr txBox="1"/>
            <p:nvPr/>
          </p:nvSpPr>
          <p:spPr>
            <a:xfrm>
              <a:off x="4113600" y="1062500"/>
              <a:ext cx="4584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p</a:t>
              </a:r>
              <a:endParaRPr sz="2500">
                <a:solidFill>
                  <a:srgbClr val="00FFFF"/>
                </a:solidFill>
              </a:endParaRPr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878400" y="1107250"/>
              <a:ext cx="4584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0FFFF"/>
                  </a:solidFill>
                </a:rPr>
                <a:t>x</a:t>
              </a:r>
              <a:endParaRPr sz="2500"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