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839bb6c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8839bb6c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24ba3e1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24ba3e1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839bb6c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839bb6c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839bb6c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839bb6c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839bb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839bb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8839bb6c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8839bb6c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24ba3e1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24ba3e1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839bb6c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839bb6c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8839bb6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8839bb6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8839bb6c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8839bb6c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839bb6c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839bb6c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24ba3e1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24ba3e1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8839bb6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8839bb6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8839bb6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8839bb6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8839bb6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8839bb6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8839bb6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8839bb6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8839bb6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8839bb6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8839bb6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8839bb6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8839bb6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8839bb6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8839bb6c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8839bb6c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8839bb6c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8839bb6c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6a103c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46a103c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839bb6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8839bb6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8839bb6c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8839bb6c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6a103c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46a103c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6a103c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46a103c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839bb6c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839bb6c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839bb6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839bb6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839bb6c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839bb6c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839bb6c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839bb6c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in automatic ship   collision avoidance using AI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0450" y="2797174"/>
            <a:ext cx="81231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/>
              <a:t>Team_ID : 18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/>
              <a:t>Satbir Singh - 2020AIM1016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/>
              <a:t>Challa Uday Kiran Reddy - 2020CSM1007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2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Heuristic function is sum of </a:t>
            </a:r>
            <a:r>
              <a:rPr lang="en" sz="1800"/>
              <a:t>manhattan</a:t>
            </a:r>
            <a:r>
              <a:rPr lang="en" sz="1800"/>
              <a:t> distance from present location to destination and costs of </a:t>
            </a:r>
            <a:r>
              <a:rPr lang="en" sz="1800"/>
              <a:t>adjacent</a:t>
            </a:r>
            <a:r>
              <a:rPr lang="en" sz="1800"/>
              <a:t> moves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cost of adjacent moves will be updated based on the output(direction) of fuzzy module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At every decision step, own ship will try to move close to destination at same time moving away from grids having more cost indicating chance of collision</a:t>
            </a:r>
            <a:endParaRPr sz="1800"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Avoidance Algorithm using A*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311700" y="1630875"/>
            <a:ext cx="85206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Generate random trajectories for other ships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Estimated trajectory of own ship using A*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trajectory of own ship and other ships to detect chance of collision by  checking overlap in safe zones(region around ship with radius 1)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Costs of the cells in the zone of collision are updated using Fuzzy module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best next move using A*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Repeat step 2 until reached destination</a:t>
            </a:r>
            <a:endParaRPr sz="1800"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Space complexity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311700" y="1630875"/>
            <a:ext cx="85206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Complexity : O(N*b^d)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Space Complexity : O(b^d)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Here,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N - max number of steps taken by own ship to reach destination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b</a:t>
            </a:r>
            <a:r>
              <a:rPr lang="en" sz="1800"/>
              <a:t> - branching factor(here it is 3)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</a:t>
            </a:r>
            <a:r>
              <a:rPr lang="en" sz="1800"/>
              <a:t>d</a:t>
            </a:r>
            <a:r>
              <a:rPr lang="en" sz="1800"/>
              <a:t> - depth of search tree</a:t>
            </a:r>
            <a:endParaRPr sz="1800"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79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moves: break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19150" y="1746700"/>
            <a:ext cx="75057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Breaks were implemented for own ship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general, decision of the move will be taken by Fuzzy+AI module, but in extreme cases.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This extreme case occurs when our ship has been deviated because of other ship(s) and if it moves along other ship direction.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water, there won’t be sudden breaks. Hence, the decision of applying break is made 2 grids earlier so as to stop at the correct location.</a:t>
            </a:r>
            <a:endParaRPr sz="1800"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953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water environment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7114" l="0" r="49662" t="0"/>
          <a:stretch/>
        </p:blipFill>
        <p:spPr>
          <a:xfrm>
            <a:off x="746625" y="1064500"/>
            <a:ext cx="3581098" cy="371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240300" y="3255573"/>
            <a:ext cx="276600" cy="261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5233225" y="2006750"/>
            <a:ext cx="276600" cy="26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5240300" y="3657925"/>
            <a:ext cx="276600" cy="261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240300" y="2436338"/>
            <a:ext cx="276600" cy="261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5240300" y="2853200"/>
            <a:ext cx="276600" cy="261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5240300" y="4421895"/>
            <a:ext cx="276600" cy="261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10265" l="0" r="0" t="0"/>
          <a:stretch/>
        </p:blipFill>
        <p:spPr>
          <a:xfrm>
            <a:off x="5167123" y="1470950"/>
            <a:ext cx="408805" cy="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5696450" y="154395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Own ship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796900" y="1929575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ship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765700" y="2367200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 ship 1 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5741450" y="323420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Other  ship 3 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5765700" y="3567425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 ship 4 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765700" y="3967400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 ship 5 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741450" y="4352750"/>
            <a:ext cx="29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Destination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233225" y="1145145"/>
            <a:ext cx="276600" cy="261900"/>
          </a:xfrm>
          <a:prstGeom prst="rect">
            <a:avLst/>
          </a:prstGeom>
          <a:solidFill>
            <a:srgbClr val="11A7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5703350" y="1082125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Ocean water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606850" y="12315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5606850" y="16887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5606850" y="20697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5606850" y="25269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606850" y="29841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5606850" y="33651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5606850" y="37461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606850" y="41271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5240300" y="4038925"/>
            <a:ext cx="276600" cy="261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5606850" y="4508100"/>
            <a:ext cx="165900" cy="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5734550" y="2800700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Other  ship 2 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Scenario</a:t>
            </a:r>
            <a:endParaRPr/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6985" l="0" r="50000" t="0"/>
          <a:stretch/>
        </p:blipFill>
        <p:spPr>
          <a:xfrm>
            <a:off x="1021675" y="1504525"/>
            <a:ext cx="2904475" cy="30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4175625" y="1504525"/>
            <a:ext cx="4493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image is observation of using simple A* without any collision avoidance mechanism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Own ship started at left corner and all other ships started at random positions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 own ship collides with other ship having path in blue colour, at time step 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region surrounding the collision was indicated with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salmon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colour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of smoothing</a:t>
            </a:r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6985" l="0" r="50000" t="0"/>
          <a:stretch/>
        </p:blipFill>
        <p:spPr>
          <a:xfrm>
            <a:off x="1057575" y="1402600"/>
            <a:ext cx="3001901" cy="31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4175625" y="1504525"/>
            <a:ext cx="4493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image shows the scenario of own ship trajectory using A* with collision avoidance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Here in the path it is visible that some moves of ship are not reliable(Ex: suddenly moving back from present location, grid (4,5) to (4,4))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 to address this problem smoothing was applied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819150" y="34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moves for smoothness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25" y="1218850"/>
            <a:ext cx="1668350" cy="16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00" y="1251726"/>
            <a:ext cx="1668350" cy="1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125" y="3089475"/>
            <a:ext cx="1668350" cy="16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300" y="3167402"/>
            <a:ext cx="1668350" cy="166488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819150" y="34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moves for smoothness</a:t>
            </a:r>
            <a:endParaRPr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0" y="1218025"/>
            <a:ext cx="1699874" cy="16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650" y="1218025"/>
            <a:ext cx="1699874" cy="16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9000" y="3112300"/>
            <a:ext cx="1699874" cy="16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6650" y="3112300"/>
            <a:ext cx="1699874" cy="16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819150" y="1800200"/>
            <a:ext cx="75057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Board size</a:t>
            </a:r>
            <a:r>
              <a:rPr lang="en" sz="1600"/>
              <a:t> :  20x20 (can be any size nxn)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Number of other ships</a:t>
            </a:r>
            <a:r>
              <a:rPr lang="en" sz="1600"/>
              <a:t> : 4,5 (experimented with 4 and 5 other ships, can even have more)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Costs</a:t>
            </a:r>
            <a:r>
              <a:rPr lang="en" sz="1600"/>
              <a:t> : weighted costs based on the distance from other ships((1/d)*100)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Total steps of own ship </a:t>
            </a:r>
            <a:r>
              <a:rPr lang="en" sz="1600"/>
              <a:t>: Number of moves + breaks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Here it is purely decision based algorithm so there won’t be any kind of  training, decision will be made on the go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Simulations were done for different </a:t>
            </a:r>
            <a:r>
              <a:rPr lang="en" sz="1600"/>
              <a:t>r</a:t>
            </a:r>
            <a:r>
              <a:rPr lang="en" sz="1600"/>
              <a:t>andom paths of other ships</a:t>
            </a:r>
            <a:endParaRPr sz="1600"/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46625" y="1645375"/>
            <a:ext cx="75783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Collision prevention is critical for navigation safety at sea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the early days, navigational assistance systems were there to help humans in ships tackle collision occurrence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But autonomous vehicles have gained a remarkable amount of attention recently, focusing on solving collision problems by machines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Most of previous works used  A* for path planning in maritime environment but not for collision avoidance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Here we worked on improving performance of A* to apply it for collision avoidance</a:t>
            </a:r>
            <a:endParaRPr sz="18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b="7063" l="0" r="49210" t="0"/>
          <a:stretch/>
        </p:blipFill>
        <p:spPr>
          <a:xfrm>
            <a:off x="1237675" y="1399752"/>
            <a:ext cx="2656200" cy="273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 b="7063" l="0" r="49210" t="0"/>
          <a:stretch/>
        </p:blipFill>
        <p:spPr>
          <a:xfrm>
            <a:off x="4456042" y="1495400"/>
            <a:ext cx="2563258" cy="263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7369575" y="1686850"/>
            <a:ext cx="121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Steps: 30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0.027s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Breaks: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30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161425" y="4161800"/>
            <a:ext cx="2656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1295400" y="4267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4419600" y="4267200"/>
            <a:ext cx="31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3">
            <a:alphaModFix/>
          </a:blip>
          <a:srcRect b="6507" l="0" r="49210" t="0"/>
          <a:stretch/>
        </p:blipFill>
        <p:spPr>
          <a:xfrm>
            <a:off x="981700" y="1239625"/>
            <a:ext cx="2836301" cy="2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 rotWithShape="1">
          <a:blip r:embed="rId4">
            <a:alphaModFix/>
          </a:blip>
          <a:srcRect b="6959" l="0" r="48538" t="0"/>
          <a:stretch/>
        </p:blipFill>
        <p:spPr>
          <a:xfrm>
            <a:off x="4143000" y="1326842"/>
            <a:ext cx="2802101" cy="2849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7120700" y="1686850"/>
            <a:ext cx="141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31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0.029s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Breaks: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43000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267200" y="41910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6515" l="0" r="48906" t="0"/>
          <a:stretch/>
        </p:blipFill>
        <p:spPr>
          <a:xfrm>
            <a:off x="974925" y="1336525"/>
            <a:ext cx="2848277" cy="29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4">
            <a:alphaModFix/>
          </a:blip>
          <a:srcRect b="6515" l="0" r="48906" t="0"/>
          <a:stretch/>
        </p:blipFill>
        <p:spPr>
          <a:xfrm>
            <a:off x="4332316" y="1336525"/>
            <a:ext cx="2774237" cy="2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/>
        </p:nvSpPr>
        <p:spPr>
          <a:xfrm>
            <a:off x="7369575" y="1686850"/>
            <a:ext cx="125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31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0.050s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oves : 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4191000" y="4191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0296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/>
          </a:blip>
          <a:srcRect b="7063" l="0" r="48906" t="0"/>
          <a:stretch/>
        </p:blipFill>
        <p:spPr>
          <a:xfrm>
            <a:off x="1043750" y="1349825"/>
            <a:ext cx="2806800" cy="2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 rotWithShape="1">
          <a:blip r:embed="rId4">
            <a:alphaModFix/>
          </a:blip>
          <a:srcRect b="7063" l="0" r="48906" t="0"/>
          <a:stretch/>
        </p:blipFill>
        <p:spPr>
          <a:xfrm>
            <a:off x="4376275" y="1288300"/>
            <a:ext cx="2882050" cy="29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 txBox="1"/>
          <p:nvPr/>
        </p:nvSpPr>
        <p:spPr>
          <a:xfrm>
            <a:off x="7369575" y="1686850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Cost : 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0.025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4369575" y="4218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10296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7063" l="0" r="48906" t="0"/>
          <a:stretch/>
        </p:blipFill>
        <p:spPr>
          <a:xfrm>
            <a:off x="1071725" y="1390653"/>
            <a:ext cx="2810525" cy="287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4">
            <a:alphaModFix/>
          </a:blip>
          <a:srcRect b="7063" l="0" r="48906" t="0"/>
          <a:stretch/>
        </p:blipFill>
        <p:spPr>
          <a:xfrm>
            <a:off x="4402975" y="1343000"/>
            <a:ext cx="2810520" cy="28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6"/>
          <p:cNvSpPr txBox="1"/>
          <p:nvPr/>
        </p:nvSpPr>
        <p:spPr>
          <a:xfrm>
            <a:off x="7369575" y="1686850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Steps: 27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0.037s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4445775" y="4218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11058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b="6515" l="0" r="48906" t="0"/>
          <a:stretch/>
        </p:blipFill>
        <p:spPr>
          <a:xfrm>
            <a:off x="1014492" y="1342999"/>
            <a:ext cx="2866008" cy="294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4">
            <a:alphaModFix/>
          </a:blip>
          <a:srcRect b="7935" l="0" r="49197" t="0"/>
          <a:stretch/>
        </p:blipFill>
        <p:spPr>
          <a:xfrm>
            <a:off x="4399450" y="1345718"/>
            <a:ext cx="2865998" cy="292135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7369575" y="1686850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Steps: 31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0.038s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4445775" y="4218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11058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 rotWithShape="1">
          <a:blip r:embed="rId3">
            <a:alphaModFix/>
          </a:blip>
          <a:srcRect b="7063" l="0" r="48293" t="0"/>
          <a:stretch/>
        </p:blipFill>
        <p:spPr>
          <a:xfrm>
            <a:off x="1106450" y="1390650"/>
            <a:ext cx="2822923" cy="28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 rotWithShape="1">
          <a:blip r:embed="rId4">
            <a:alphaModFix/>
          </a:blip>
          <a:srcRect b="7063" l="0" r="49824" t="0"/>
          <a:stretch/>
        </p:blipFill>
        <p:spPr>
          <a:xfrm>
            <a:off x="4402976" y="1390650"/>
            <a:ext cx="2739389" cy="285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>
            <a:off x="7355750" y="1628850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Steps: 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0.080s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4521975" y="4218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11058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5" name="Google Shape;395;p39"/>
          <p:cNvSpPr txBox="1"/>
          <p:nvPr/>
        </p:nvSpPr>
        <p:spPr>
          <a:xfrm>
            <a:off x="7355750" y="1628850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Ships: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Steps: 22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Time: 0.022s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Breaks :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Moves: 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 b="7063" l="0" r="49517" t="0"/>
          <a:stretch/>
        </p:blipFill>
        <p:spPr>
          <a:xfrm>
            <a:off x="1129918" y="1419200"/>
            <a:ext cx="2713805" cy="281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 rotWithShape="1">
          <a:blip r:embed="rId4">
            <a:alphaModFix/>
          </a:blip>
          <a:srcRect b="5811" l="0" r="48754" t="0"/>
          <a:stretch/>
        </p:blipFill>
        <p:spPr>
          <a:xfrm>
            <a:off x="4396300" y="1400311"/>
            <a:ext cx="2713800" cy="280558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1182075" y="4191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Collisions in path found by A*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4445775" y="4218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Trajectory using collision avoidance algorithm with smoothing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 </a:t>
            </a:r>
            <a:endParaRPr/>
          </a:p>
        </p:txBody>
      </p:sp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819150" y="1818050"/>
            <a:ext cx="75057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A* with dynamic heuristic function with help of fuzzy logic was implemented for ship collision avoidance in congested water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Paths of Own ship computed from ship collision avoidance algorithm from different </a:t>
            </a:r>
            <a:r>
              <a:rPr lang="en" sz="1800"/>
              <a:t>experiments has avoided collision, ensured smoothness and optimality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With smoothness constraint sometimes optimality has to be compromised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Future work can be done by considering more uncertainties and including speed factor</a:t>
            </a:r>
            <a:endParaRPr sz="1800"/>
          </a:p>
        </p:txBody>
      </p:sp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Calle, Miguel Angel &amp; Alves, Marcilio. (2011). Ship collision: A brief survey.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Chen L., Negenborn R.R., Lodewijks G. (2016) Path Planning for Autonomous Inland Vessels Using A*BG. In: Paias A., Ruthmair M., Voß S. (eds) Computational Logistics. ICCL 2016.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Vagale, A., Oucheikh, R., Bye, R.T. et al. Path planning and collision avoidance for autonomous surface vehicles I: a review. J Mar Sci Technol (2021)</a:t>
            </a:r>
            <a:endParaRPr sz="1800"/>
          </a:p>
        </p:txBody>
      </p:sp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17950"/>
            <a:ext cx="75057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utomated navigation i</a:t>
            </a:r>
            <a:r>
              <a:rPr lang="en" sz="1600"/>
              <a:t>n congested waters is more challenging. In this project we tried to come up with a collision avoidance system in multi ship </a:t>
            </a:r>
            <a:r>
              <a:rPr lang="en" sz="1600"/>
              <a:t>environment with certain assumptions.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Own Ship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‘N’ Target Ships in the locality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Need to ensure our ship never collides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with any of the target ships and reaches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goal.</a:t>
            </a:r>
            <a:endParaRPr sz="16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0" y="2261488"/>
            <a:ext cx="3819925" cy="21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530675" y="4568875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Image reference : https://www.marineinsight.com/wp-content/uploads/2015/04/traffic.jpg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For GUI </a:t>
            </a:r>
            <a:r>
              <a:rPr lang="en" sz="1600"/>
              <a:t>: tkinter, termcolor, PIL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Programming Language</a:t>
            </a:r>
            <a:r>
              <a:rPr lang="en" sz="1600"/>
              <a:t> : Python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819150" y="196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  <p:sp>
        <p:nvSpPr>
          <p:cNvPr id="427" name="Google Shape;427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706125"/>
            <a:ext cx="75057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Generate a geometric path by finding set of way points to navigate through from the start position to the end position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Decision made should ensure :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1. Optimal route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2. Safety of navigation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3. Less computational complexity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4. Smoothness</a:t>
            </a:r>
            <a:endParaRPr sz="1800"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630875"/>
            <a:ext cx="85206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Formulating the </a:t>
            </a:r>
            <a:r>
              <a:rPr lang="en" sz="1800"/>
              <a:t>problem</a:t>
            </a:r>
            <a:r>
              <a:rPr lang="en" sz="1800"/>
              <a:t> as dynamic constraint based graph search problem.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Trajectories are given as input to system. Chance of collision is computed based on the region of intersection of </a:t>
            </a:r>
            <a:r>
              <a:rPr lang="en" sz="1800"/>
              <a:t>trajectories(safe boundary zone 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Once the collision is detected the AI module performs heuristic based search guided by Fuzzy module to prune the search space(Fuzzy A* with dynamic heuristic).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Output of AI module is the move(direction) to be taken from current position.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Assumptions : speeds are constant and trajectories are certain.</a:t>
            </a:r>
            <a:endParaRPr sz="1800"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3258450" y="1800200"/>
            <a:ext cx="1106100" cy="95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258450" y="3138800"/>
            <a:ext cx="1106100" cy="95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576225" y="1576225"/>
            <a:ext cx="940200" cy="428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cxnSp>
        <p:nvCxnSpPr>
          <p:cNvPr id="169" name="Google Shape;169;p18"/>
          <p:cNvCxnSpPr>
            <a:stCxn id="168" idx="2"/>
            <a:endCxn id="166" idx="1"/>
          </p:cNvCxnSpPr>
          <p:nvPr/>
        </p:nvCxnSpPr>
        <p:spPr>
          <a:xfrm flipH="1" rot="-5400000">
            <a:off x="2515975" y="1535275"/>
            <a:ext cx="272700" cy="12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stCxn id="168" idx="2"/>
            <a:endCxn id="167" idx="1"/>
          </p:cNvCxnSpPr>
          <p:nvPr/>
        </p:nvCxnSpPr>
        <p:spPr>
          <a:xfrm flipH="1" rot="-5400000">
            <a:off x="1846675" y="2204575"/>
            <a:ext cx="1611300" cy="12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>
            <a:stCxn id="166" idx="2"/>
            <a:endCxn id="167" idx="0"/>
          </p:cNvCxnSpPr>
          <p:nvPr/>
        </p:nvCxnSpPr>
        <p:spPr>
          <a:xfrm flipH="1" rot="-5400000">
            <a:off x="3619800" y="2946500"/>
            <a:ext cx="38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8"/>
          <p:cNvSpPr/>
          <p:nvPr/>
        </p:nvSpPr>
        <p:spPr>
          <a:xfrm>
            <a:off x="5466150" y="3152450"/>
            <a:ext cx="1267500" cy="8856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cxnSp>
        <p:nvCxnSpPr>
          <p:cNvPr id="173" name="Google Shape;173;p18"/>
          <p:cNvCxnSpPr>
            <a:stCxn id="172" idx="6"/>
          </p:cNvCxnSpPr>
          <p:nvPr/>
        </p:nvCxnSpPr>
        <p:spPr>
          <a:xfrm>
            <a:off x="6733650" y="3595250"/>
            <a:ext cx="483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7411075" y="3235425"/>
            <a:ext cx="11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Direction (next move)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8"/>
          <p:cNvCxnSpPr>
            <a:stCxn id="166" idx="2"/>
            <a:endCxn id="167" idx="0"/>
          </p:cNvCxnSpPr>
          <p:nvPr/>
        </p:nvCxnSpPr>
        <p:spPr>
          <a:xfrm>
            <a:off x="3811500" y="2754800"/>
            <a:ext cx="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endCxn id="166" idx="1"/>
          </p:cNvCxnSpPr>
          <p:nvPr/>
        </p:nvCxnSpPr>
        <p:spPr>
          <a:xfrm flipH="1" rot="10800000">
            <a:off x="2046450" y="2277500"/>
            <a:ext cx="1212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endCxn id="167" idx="1"/>
          </p:cNvCxnSpPr>
          <p:nvPr/>
        </p:nvCxnSpPr>
        <p:spPr>
          <a:xfrm flipH="1" rot="10800000">
            <a:off x="2046450" y="3616100"/>
            <a:ext cx="1212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68" idx="2"/>
          </p:cNvCxnSpPr>
          <p:nvPr/>
        </p:nvCxnSpPr>
        <p:spPr>
          <a:xfrm>
            <a:off x="2046325" y="2004925"/>
            <a:ext cx="0" cy="15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67" idx="0"/>
            <a:endCxn id="166" idx="2"/>
          </p:cNvCxnSpPr>
          <p:nvPr/>
        </p:nvCxnSpPr>
        <p:spPr>
          <a:xfrm rot="10800000">
            <a:off x="3811500" y="2754800"/>
            <a:ext cx="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>
            <a:stCxn id="167" idx="3"/>
            <a:endCxn id="172" idx="2"/>
          </p:cNvCxnSpPr>
          <p:nvPr/>
        </p:nvCxnSpPr>
        <p:spPr>
          <a:xfrm flipH="1" rot="10800000">
            <a:off x="4364550" y="3595400"/>
            <a:ext cx="1101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752700" y="4102250"/>
            <a:ext cx="79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Working of the Algorithm. The sensor gives input to both the Fuzzy modules as well as AI module. Both modules interact with each other and come up with a direction for next move of the ship.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19150" y="664900"/>
            <a:ext cx="75057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logic module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00" y="1425513"/>
            <a:ext cx="2918425" cy="22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75" y="1425525"/>
            <a:ext cx="2918425" cy="2399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940875" y="3788700"/>
            <a:ext cx="3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Distance to other ship from own ship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378275" y="3825500"/>
            <a:ext cx="43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Fig: Direction of approach of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other ship towards own ship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</a:t>
            </a:r>
            <a:r>
              <a:rPr lang="en"/>
              <a:t>ules for direction of Movement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rules are a</a:t>
            </a:r>
            <a:r>
              <a:rPr lang="en" sz="1600"/>
              <a:t>pplied in case a collision is detected.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</a:t>
            </a:r>
            <a:r>
              <a:rPr b="1" lang="en" sz="1600"/>
              <a:t> left </a:t>
            </a:r>
            <a:r>
              <a:rPr lang="en" sz="1600"/>
              <a:t>direction and location is </a:t>
            </a:r>
            <a:r>
              <a:rPr b="1" lang="en" sz="1600"/>
              <a:t>close </a:t>
            </a:r>
            <a:r>
              <a:rPr lang="en" sz="1600"/>
              <a:t>then direction of ship is -</a:t>
            </a:r>
            <a:r>
              <a:rPr b="1" lang="en" sz="1600"/>
              <a:t>45</a:t>
            </a:r>
            <a:r>
              <a:rPr lang="en" sz="1600"/>
              <a:t> degree.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left</a:t>
            </a:r>
            <a:r>
              <a:rPr lang="en" sz="1600"/>
              <a:t> direction and location is </a:t>
            </a:r>
            <a:r>
              <a:rPr b="1" lang="en" sz="1600"/>
              <a:t>nearby </a:t>
            </a:r>
            <a:r>
              <a:rPr lang="en" sz="1600"/>
              <a:t>then direction of ship is </a:t>
            </a:r>
            <a:r>
              <a:rPr b="1" lang="en" sz="1600"/>
              <a:t>45</a:t>
            </a:r>
            <a:r>
              <a:rPr lang="en" sz="1600"/>
              <a:t> degree.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</a:t>
            </a:r>
            <a:r>
              <a:rPr b="1" lang="en" sz="1600"/>
              <a:t> left</a:t>
            </a:r>
            <a:r>
              <a:rPr lang="en" sz="1600"/>
              <a:t> direction and location is </a:t>
            </a:r>
            <a:r>
              <a:rPr b="1" lang="en" sz="1600"/>
              <a:t>far away</a:t>
            </a:r>
            <a:r>
              <a:rPr lang="en" sz="1600"/>
              <a:t> then direction of ship is </a:t>
            </a:r>
            <a:r>
              <a:rPr b="1" lang="en" sz="1600"/>
              <a:t>0</a:t>
            </a:r>
            <a:r>
              <a:rPr lang="en" sz="1600"/>
              <a:t> degree.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right</a:t>
            </a:r>
            <a:r>
              <a:rPr lang="en" sz="1600"/>
              <a:t> direction and location is</a:t>
            </a:r>
            <a:r>
              <a:rPr b="1" lang="en" sz="1600"/>
              <a:t> close</a:t>
            </a:r>
            <a:r>
              <a:rPr lang="en" sz="1600"/>
              <a:t> then direction of ship is </a:t>
            </a:r>
            <a:r>
              <a:rPr b="1" lang="en" sz="1600"/>
              <a:t>45</a:t>
            </a:r>
            <a:r>
              <a:rPr lang="en" sz="1600"/>
              <a:t> degree.</a:t>
            </a:r>
            <a:endParaRPr sz="1600"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819150" y="1465625"/>
            <a:ext cx="75057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</a:t>
            </a:r>
            <a:r>
              <a:rPr b="1" lang="en" sz="1600"/>
              <a:t> right</a:t>
            </a:r>
            <a:r>
              <a:rPr lang="en" sz="1600"/>
              <a:t> direction and location is </a:t>
            </a:r>
            <a:r>
              <a:rPr b="1" lang="en" sz="1600"/>
              <a:t>nearby</a:t>
            </a:r>
            <a:r>
              <a:rPr lang="en" sz="1600"/>
              <a:t> then direction of ship is </a:t>
            </a:r>
            <a:r>
              <a:rPr b="1" lang="en" sz="1600"/>
              <a:t>-45</a:t>
            </a:r>
            <a:r>
              <a:rPr lang="en" sz="1600"/>
              <a:t> degree.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right</a:t>
            </a:r>
            <a:r>
              <a:rPr lang="en" sz="1600"/>
              <a:t> direction and location is</a:t>
            </a:r>
            <a:r>
              <a:rPr b="1" lang="en" sz="1600"/>
              <a:t> far away</a:t>
            </a:r>
            <a:r>
              <a:rPr lang="en" sz="1600"/>
              <a:t> then direction of ship is </a:t>
            </a:r>
            <a:r>
              <a:rPr b="1" lang="en" sz="1600"/>
              <a:t>0</a:t>
            </a:r>
            <a:r>
              <a:rPr lang="en" sz="1600"/>
              <a:t> degree.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opposite</a:t>
            </a:r>
            <a:r>
              <a:rPr lang="en" sz="1600"/>
              <a:t> direction and location is </a:t>
            </a:r>
            <a:r>
              <a:rPr b="1" lang="en" sz="1600"/>
              <a:t>close</a:t>
            </a:r>
            <a:r>
              <a:rPr lang="en" sz="1600"/>
              <a:t> then direction of ship is </a:t>
            </a:r>
            <a:r>
              <a:rPr b="1" lang="en" sz="1600"/>
              <a:t>45 or -45 </a:t>
            </a:r>
            <a:r>
              <a:rPr lang="en" sz="1600"/>
              <a:t>degree(based on one which is close to destination).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opposite</a:t>
            </a:r>
            <a:r>
              <a:rPr lang="en" sz="1600"/>
              <a:t> direction and location is</a:t>
            </a:r>
            <a:r>
              <a:rPr b="1" lang="en" sz="1600"/>
              <a:t> nearby</a:t>
            </a:r>
            <a:r>
              <a:rPr lang="en" sz="1600"/>
              <a:t> then direction of ship is </a:t>
            </a:r>
            <a:r>
              <a:rPr b="1" lang="en" sz="1600"/>
              <a:t>-45 </a:t>
            </a:r>
            <a:r>
              <a:rPr lang="en" sz="1600"/>
              <a:t>degree.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other ship approaching from </a:t>
            </a:r>
            <a:r>
              <a:rPr b="1" lang="en" sz="1600"/>
              <a:t>opposite</a:t>
            </a:r>
            <a:r>
              <a:rPr lang="en" sz="1600"/>
              <a:t> direction and location is </a:t>
            </a:r>
            <a:r>
              <a:rPr b="1" lang="en" sz="1600"/>
              <a:t>far away</a:t>
            </a:r>
            <a:r>
              <a:rPr lang="en" sz="1600"/>
              <a:t> then direction of ship is </a:t>
            </a:r>
            <a:r>
              <a:rPr b="1" lang="en" sz="1600"/>
              <a:t>0</a:t>
            </a:r>
            <a:r>
              <a:rPr lang="en" sz="1600"/>
              <a:t> degree.</a:t>
            </a:r>
            <a:endParaRPr sz="1600"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6667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rules for direction of Movement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