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Montserrat" panose="00000500000000000000" pitchFamily="2" charset="0"/>
      <p:regular r:id="rId10"/>
    </p:embeddedFont>
    <p:embeddedFont>
      <p:font typeface="Montserrat Bold" panose="00000800000000000000" charset="0"/>
      <p:regular r:id="rId11"/>
    </p:embeddedFont>
    <p:embeddedFont>
      <p:font typeface="Poppins Medium" panose="00000600000000000000" pitchFamily="2" charset="0"/>
      <p:regular r:id="rId12"/>
    </p:embeddedFont>
    <p:embeddedFont>
      <p:font typeface="Poppins Medium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1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3537" y="1973400"/>
            <a:ext cx="9144000" cy="83136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3277" r="-547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43537" y="-268159"/>
            <a:ext cx="18331537" cy="2241559"/>
          </a:xfrm>
          <a:custGeom>
            <a:avLst/>
            <a:gdLst/>
            <a:ahLst/>
            <a:cxnLst/>
            <a:rect l="l" t="t" r="r" b="b"/>
            <a:pathLst>
              <a:path w="34246044" h="2241559">
                <a:moveTo>
                  <a:pt x="0" y="0"/>
                </a:moveTo>
                <a:lnTo>
                  <a:pt x="34246044" y="0"/>
                </a:lnTo>
                <a:lnTo>
                  <a:pt x="34246044" y="2241559"/>
                </a:lnTo>
                <a:lnTo>
                  <a:pt x="0" y="22415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3153" r="-3350"/>
            </a:stretch>
          </a:blipFill>
          <a:ln cap="sq">
            <a:noFill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6107392" y="7975774"/>
            <a:ext cx="1461943" cy="713139"/>
          </a:xfrm>
          <a:custGeom>
            <a:avLst/>
            <a:gdLst/>
            <a:ahLst/>
            <a:cxnLst/>
            <a:rect l="l" t="t" r="r" b="b"/>
            <a:pathLst>
              <a:path w="1461943" h="713139">
                <a:moveTo>
                  <a:pt x="0" y="0"/>
                </a:moveTo>
                <a:lnTo>
                  <a:pt x="1461943" y="0"/>
                </a:lnTo>
                <a:lnTo>
                  <a:pt x="1461943" y="713139"/>
                </a:lnTo>
                <a:lnTo>
                  <a:pt x="0" y="7131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523" t="-22645" r="-8284" b="-2279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9144000" y="2214308"/>
            <a:ext cx="8545996" cy="1781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3"/>
              </a:lnSpc>
              <a:spcBef>
                <a:spcPct val="0"/>
              </a:spcBef>
            </a:pPr>
            <a:r>
              <a:rPr lang="en-US" sz="6125">
                <a:solidFill>
                  <a:srgbClr val="FFFFFF"/>
                </a:solidFill>
                <a:latin typeface="Montserrat Bold"/>
              </a:rPr>
              <a:t>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78706" y="118514"/>
            <a:ext cx="17689996" cy="1592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47"/>
              </a:lnSpc>
              <a:spcBef>
                <a:spcPct val="0"/>
              </a:spcBef>
            </a:pPr>
            <a:r>
              <a:rPr lang="en-US" sz="12000" dirty="0">
                <a:solidFill>
                  <a:srgbClr val="040606"/>
                </a:solidFill>
                <a:latin typeface="Montserrat Bold"/>
              </a:rPr>
              <a:t>HACK NSUT’23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4913" y="2497705"/>
            <a:ext cx="8737800" cy="720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1"/>
              </a:lnSpc>
            </a:pPr>
            <a:r>
              <a:rPr lang="en-US" sz="3531" dirty="0">
                <a:solidFill>
                  <a:srgbClr val="FFFFFF"/>
                </a:solidFill>
                <a:latin typeface="Poppins Medium"/>
              </a:rPr>
              <a:t>PROBLEM STATEMENT TITLE - Tourism Planning System</a:t>
            </a:r>
          </a:p>
          <a:p>
            <a:pPr>
              <a:lnSpc>
                <a:spcPts val="4061"/>
              </a:lnSpc>
            </a:pPr>
            <a:endParaRPr lang="en-US" sz="3531" dirty="0">
              <a:solidFill>
                <a:srgbClr val="FFFFFF"/>
              </a:solidFill>
              <a:latin typeface="Poppins Medium"/>
            </a:endParaRPr>
          </a:p>
          <a:p>
            <a:pPr>
              <a:lnSpc>
                <a:spcPts val="4061"/>
              </a:lnSpc>
            </a:pPr>
            <a:r>
              <a:rPr lang="en-US" sz="3531" dirty="0">
                <a:solidFill>
                  <a:srgbClr val="FFFFFF"/>
                </a:solidFill>
                <a:latin typeface="Poppins Medium"/>
              </a:rPr>
              <a:t>ORGANISATION - NSUT</a:t>
            </a:r>
          </a:p>
          <a:p>
            <a:pPr>
              <a:lnSpc>
                <a:spcPts val="4061"/>
              </a:lnSpc>
            </a:pPr>
            <a:endParaRPr lang="en-US" sz="3531" dirty="0">
              <a:solidFill>
                <a:srgbClr val="FFFFFF"/>
              </a:solidFill>
              <a:latin typeface="Poppins Medium"/>
            </a:endParaRPr>
          </a:p>
          <a:p>
            <a:pPr>
              <a:lnSpc>
                <a:spcPts val="4061"/>
              </a:lnSpc>
            </a:pPr>
            <a:r>
              <a:rPr lang="en-US" sz="3531" dirty="0">
                <a:solidFill>
                  <a:srgbClr val="FFFFFF"/>
                </a:solidFill>
                <a:latin typeface="Poppins Medium"/>
              </a:rPr>
              <a:t>CATEGORY - SOFTWARE</a:t>
            </a:r>
          </a:p>
          <a:p>
            <a:pPr>
              <a:lnSpc>
                <a:spcPts val="4061"/>
              </a:lnSpc>
            </a:pPr>
            <a:endParaRPr lang="en-US" sz="3531" dirty="0">
              <a:solidFill>
                <a:srgbClr val="FFFFFF"/>
              </a:solidFill>
              <a:latin typeface="Poppins Medium"/>
            </a:endParaRPr>
          </a:p>
          <a:p>
            <a:pPr>
              <a:lnSpc>
                <a:spcPts val="4061"/>
              </a:lnSpc>
            </a:pPr>
            <a:r>
              <a:rPr lang="en-US" sz="3531" dirty="0">
                <a:solidFill>
                  <a:srgbClr val="FFFFFF"/>
                </a:solidFill>
                <a:latin typeface="Poppins Medium"/>
              </a:rPr>
              <a:t>PROBLEM STATEMENT NUMBER -  209</a:t>
            </a:r>
          </a:p>
          <a:p>
            <a:pPr>
              <a:lnSpc>
                <a:spcPts val="4061"/>
              </a:lnSpc>
            </a:pPr>
            <a:endParaRPr lang="en-US" sz="3531" dirty="0">
              <a:solidFill>
                <a:srgbClr val="FFFFFF"/>
              </a:solidFill>
              <a:latin typeface="Poppins Medium"/>
            </a:endParaRPr>
          </a:p>
          <a:p>
            <a:pPr>
              <a:lnSpc>
                <a:spcPts val="4061"/>
              </a:lnSpc>
            </a:pPr>
            <a:r>
              <a:rPr lang="en-US" sz="3531" dirty="0">
                <a:solidFill>
                  <a:srgbClr val="FFFFFF"/>
                </a:solidFill>
                <a:latin typeface="Poppins Medium Bold"/>
              </a:rPr>
              <a:t>DOMAIN BUCKET - WEB APPLICATION</a:t>
            </a:r>
          </a:p>
          <a:p>
            <a:pPr>
              <a:lnSpc>
                <a:spcPts val="4061"/>
              </a:lnSpc>
            </a:pPr>
            <a:endParaRPr lang="en-US" sz="3531" dirty="0">
              <a:solidFill>
                <a:srgbClr val="FFFFFF"/>
              </a:solidFill>
              <a:latin typeface="Poppins Medium Bold"/>
            </a:endParaRPr>
          </a:p>
          <a:p>
            <a:pPr>
              <a:lnSpc>
                <a:spcPts val="4061"/>
              </a:lnSpc>
            </a:pPr>
            <a:r>
              <a:rPr lang="en-US" sz="3531" dirty="0">
                <a:solidFill>
                  <a:srgbClr val="FFFFFF"/>
                </a:solidFill>
                <a:latin typeface="Poppins Medium Bold"/>
              </a:rPr>
              <a:t>TEAM NAME - </a:t>
            </a:r>
            <a:r>
              <a:rPr lang="en-US" sz="3531" dirty="0" err="1">
                <a:solidFill>
                  <a:srgbClr val="FFFFFF"/>
                </a:solidFill>
                <a:latin typeface="Poppins Medium Bold"/>
              </a:rPr>
              <a:t>HackElite</a:t>
            </a:r>
            <a:endParaRPr lang="en-US" sz="3531" dirty="0">
              <a:solidFill>
                <a:srgbClr val="FFFFFF"/>
              </a:solidFill>
              <a:latin typeface="Poppins Medium Bold"/>
            </a:endParaRPr>
          </a:p>
          <a:p>
            <a:pPr>
              <a:lnSpc>
                <a:spcPts val="4061"/>
              </a:lnSpc>
            </a:pPr>
            <a:endParaRPr lang="en-US" sz="3531" dirty="0">
              <a:solidFill>
                <a:srgbClr val="FFFFFF"/>
              </a:solidFill>
              <a:latin typeface="Poppins Medium Bold"/>
            </a:endParaRPr>
          </a:p>
          <a:p>
            <a:pPr>
              <a:lnSpc>
                <a:spcPts val="4061"/>
              </a:lnSpc>
              <a:spcBef>
                <a:spcPct val="0"/>
              </a:spcBef>
            </a:pPr>
            <a:r>
              <a:rPr lang="en-US" sz="3531" dirty="0">
                <a:solidFill>
                  <a:srgbClr val="FFFFFF"/>
                </a:solidFill>
                <a:latin typeface="Poppins Medium Bold"/>
              </a:rPr>
              <a:t>TEAM LEADER - Anusha Jain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72675" y="3728446"/>
            <a:ext cx="8308608" cy="5529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19"/>
              </a:lnSpc>
              <a:spcBef>
                <a:spcPct val="0"/>
              </a:spcBef>
            </a:pPr>
            <a:endParaRPr/>
          </a:p>
          <a:p>
            <a:pPr>
              <a:lnSpc>
                <a:spcPts val="4419"/>
              </a:lnSpc>
              <a:spcBef>
                <a:spcPct val="0"/>
              </a:spcBef>
            </a:pPr>
            <a:endParaRPr/>
          </a:p>
          <a:p>
            <a:pPr marL="829744" lvl="1" indent="-414872">
              <a:lnSpc>
                <a:spcPts val="4419"/>
              </a:lnSpc>
              <a:buFont typeface="Arial"/>
              <a:buChar char="•"/>
            </a:pPr>
            <a:r>
              <a:rPr lang="en-US" sz="3843">
                <a:solidFill>
                  <a:srgbClr val="FFFFFF"/>
                </a:solidFill>
                <a:latin typeface="Montserrat"/>
              </a:rPr>
              <a:t>Lack of </a:t>
            </a:r>
            <a:r>
              <a:rPr lang="en-US" sz="3843">
                <a:solidFill>
                  <a:srgbClr val="FFCF01"/>
                </a:solidFill>
                <a:latin typeface="Montserrat"/>
              </a:rPr>
              <a:t>cultural heritage</a:t>
            </a:r>
          </a:p>
          <a:p>
            <a:pPr marL="829744" lvl="1" indent="-414872">
              <a:lnSpc>
                <a:spcPts val="4419"/>
              </a:lnSpc>
              <a:buFont typeface="Arial"/>
              <a:buChar char="•"/>
            </a:pPr>
            <a:r>
              <a:rPr lang="en-US" sz="3843">
                <a:solidFill>
                  <a:srgbClr val="FFFFFF"/>
                </a:solidFill>
                <a:latin typeface="Montserrat"/>
              </a:rPr>
              <a:t>Language barrier</a:t>
            </a:r>
          </a:p>
          <a:p>
            <a:pPr marL="829744" lvl="1" indent="-414872">
              <a:lnSpc>
                <a:spcPts val="4419"/>
              </a:lnSpc>
              <a:buFont typeface="Arial"/>
              <a:buChar char="•"/>
            </a:pPr>
            <a:r>
              <a:rPr lang="en-US" sz="3843">
                <a:solidFill>
                  <a:srgbClr val="FFFFFF"/>
                </a:solidFill>
                <a:latin typeface="Montserrat"/>
              </a:rPr>
              <a:t>Safety concerns</a:t>
            </a:r>
          </a:p>
          <a:p>
            <a:pPr marL="829744" lvl="1" indent="-414872">
              <a:lnSpc>
                <a:spcPts val="4419"/>
              </a:lnSpc>
              <a:buFont typeface="Arial"/>
              <a:buChar char="•"/>
            </a:pPr>
            <a:r>
              <a:rPr lang="en-US" sz="3843">
                <a:solidFill>
                  <a:srgbClr val="FFFFFF"/>
                </a:solidFill>
                <a:latin typeface="Montserrat"/>
              </a:rPr>
              <a:t>Transportation difficulties</a:t>
            </a:r>
          </a:p>
          <a:p>
            <a:pPr marL="829744" lvl="1" indent="-414872">
              <a:lnSpc>
                <a:spcPts val="4419"/>
              </a:lnSpc>
              <a:buFont typeface="Arial"/>
              <a:buChar char="•"/>
            </a:pPr>
            <a:r>
              <a:rPr lang="en-US" sz="3843">
                <a:solidFill>
                  <a:srgbClr val="FFFFFF"/>
                </a:solidFill>
                <a:latin typeface="Montserrat"/>
              </a:rPr>
              <a:t>People are not visiting </a:t>
            </a:r>
            <a:r>
              <a:rPr lang="en-US" sz="3843">
                <a:solidFill>
                  <a:srgbClr val="FFCF01"/>
                </a:solidFill>
                <a:latin typeface="Montserrat"/>
              </a:rPr>
              <a:t>undiscovered places</a:t>
            </a:r>
            <a:r>
              <a:rPr lang="en-US" sz="3843">
                <a:solidFill>
                  <a:srgbClr val="FFFFFF"/>
                </a:solidFill>
                <a:latin typeface="Montserrat"/>
              </a:rPr>
              <a:t> and we wish to improve this through our idea.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34736" y="-89404"/>
            <a:ext cx="5753263" cy="1973400"/>
          </a:xfrm>
          <a:custGeom>
            <a:avLst/>
            <a:gdLst/>
            <a:ahLst/>
            <a:cxnLst/>
            <a:rect l="l" t="t" r="r" b="b"/>
            <a:pathLst>
              <a:path w="30149164" h="1973400">
                <a:moveTo>
                  <a:pt x="0" y="0"/>
                </a:moveTo>
                <a:lnTo>
                  <a:pt x="30149164" y="0"/>
                </a:lnTo>
                <a:lnTo>
                  <a:pt x="30149164" y="1973400"/>
                </a:lnTo>
                <a:lnTo>
                  <a:pt x="0" y="1973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03582" r="-20453"/>
            </a:stretch>
          </a:blipFill>
          <a:ln cap="sq">
            <a:noFill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6503007" y="73971"/>
            <a:ext cx="1303343" cy="1323191"/>
          </a:xfrm>
          <a:custGeom>
            <a:avLst/>
            <a:gdLst/>
            <a:ahLst/>
            <a:cxnLst/>
            <a:rect l="l" t="t" r="r" b="b"/>
            <a:pathLst>
              <a:path w="1303343" h="1323191">
                <a:moveTo>
                  <a:pt x="0" y="0"/>
                </a:moveTo>
                <a:lnTo>
                  <a:pt x="1303344" y="0"/>
                </a:lnTo>
                <a:lnTo>
                  <a:pt x="1303344" y="1323191"/>
                </a:lnTo>
                <a:lnTo>
                  <a:pt x="0" y="13231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75101" y="46549"/>
            <a:ext cx="13008460" cy="10193902"/>
          </a:xfrm>
          <a:custGeom>
            <a:avLst/>
            <a:gdLst/>
            <a:ahLst/>
            <a:cxnLst/>
            <a:rect l="l" t="t" r="r" b="b"/>
            <a:pathLst>
              <a:path w="13008460" h="10193902">
                <a:moveTo>
                  <a:pt x="0" y="0"/>
                </a:moveTo>
                <a:lnTo>
                  <a:pt x="13008460" y="0"/>
                </a:lnTo>
                <a:lnTo>
                  <a:pt x="13008460" y="10193902"/>
                </a:lnTo>
                <a:lnTo>
                  <a:pt x="0" y="101939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3868169" y="6639523"/>
            <a:ext cx="4455000" cy="3658524"/>
          </a:xfrm>
          <a:custGeom>
            <a:avLst/>
            <a:gdLst/>
            <a:ahLst/>
            <a:cxnLst/>
            <a:rect l="l" t="t" r="r" b="b"/>
            <a:pathLst>
              <a:path w="4455000" h="4114800">
                <a:moveTo>
                  <a:pt x="0" y="0"/>
                </a:moveTo>
                <a:lnTo>
                  <a:pt x="4455000" y="0"/>
                </a:lnTo>
                <a:lnTo>
                  <a:pt x="4455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2472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TextBox 6"/>
          <p:cNvSpPr txBox="1"/>
          <p:nvPr/>
        </p:nvSpPr>
        <p:spPr>
          <a:xfrm>
            <a:off x="12872412" y="189576"/>
            <a:ext cx="3125986" cy="1403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5"/>
              </a:lnSpc>
              <a:spcBef>
                <a:spcPct val="0"/>
              </a:spcBef>
            </a:pPr>
            <a:r>
              <a:rPr lang="en-US" sz="9500" dirty="0">
                <a:solidFill>
                  <a:srgbClr val="2B4141"/>
                </a:solidFill>
                <a:latin typeface="Montserrat Bold"/>
              </a:rPr>
              <a:t>IDEA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41109" y="817232"/>
            <a:ext cx="5024312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61"/>
              </a:lnSpc>
              <a:spcBef>
                <a:spcPct val="0"/>
              </a:spcBef>
            </a:pPr>
            <a:r>
              <a:rPr lang="en-US" sz="3096" dirty="0">
                <a:solidFill>
                  <a:srgbClr val="FFFFFF"/>
                </a:solidFill>
                <a:latin typeface="Montserrat"/>
              </a:rPr>
              <a:t>Ecofriendly tourist spots and hotels which are almost unexplored by the tourist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55701" y="3215509"/>
            <a:ext cx="5252691" cy="2372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9"/>
              </a:lnSpc>
            </a:pPr>
            <a:r>
              <a:rPr lang="en-US" sz="3243" dirty="0">
                <a:solidFill>
                  <a:srgbClr val="040606"/>
                </a:solidFill>
                <a:latin typeface="Montserrat"/>
              </a:rPr>
              <a:t>Will include time, weather </a:t>
            </a:r>
          </a:p>
          <a:p>
            <a:pPr algn="ctr">
              <a:lnSpc>
                <a:spcPts val="3729"/>
              </a:lnSpc>
              <a:spcBef>
                <a:spcPct val="0"/>
              </a:spcBef>
            </a:pPr>
            <a:r>
              <a:rPr lang="en-US" sz="3243" dirty="0">
                <a:solidFill>
                  <a:srgbClr val="040606"/>
                </a:solidFill>
                <a:latin typeface="Montserrat"/>
              </a:rPr>
              <a:t> destinations during the preferable time of year </a:t>
            </a:r>
          </a:p>
          <a:p>
            <a:pPr algn="ctr">
              <a:lnSpc>
                <a:spcPts val="3729"/>
              </a:lnSpc>
              <a:spcBef>
                <a:spcPct val="0"/>
              </a:spcBef>
            </a:pPr>
            <a:endParaRPr lang="en-US" sz="3243" dirty="0">
              <a:solidFill>
                <a:srgbClr val="040606"/>
              </a:solidFill>
              <a:latin typeface="Montserra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57800" y="8210473"/>
            <a:ext cx="4343400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49"/>
              </a:lnSpc>
              <a:spcBef>
                <a:spcPct val="0"/>
              </a:spcBef>
            </a:pPr>
            <a:r>
              <a:rPr lang="en-US" sz="3086" dirty="0">
                <a:solidFill>
                  <a:srgbClr val="040606"/>
                </a:solidFill>
                <a:latin typeface="Montserrat"/>
              </a:rPr>
              <a:t>Filtering out relevant content  according to the user’s needs and desires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35669" y="5587953"/>
            <a:ext cx="4531292" cy="2103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64"/>
              </a:lnSpc>
              <a:spcBef>
                <a:spcPct val="0"/>
              </a:spcBef>
            </a:pPr>
            <a:r>
              <a:rPr lang="en-US" sz="3534" dirty="0">
                <a:solidFill>
                  <a:srgbClr val="FFFFFF"/>
                </a:solidFill>
                <a:latin typeface="Montserrat"/>
              </a:rPr>
              <a:t> Ecofriendly tourist spots  connected with mother nature and less visited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9885" y="531167"/>
            <a:ext cx="17501236" cy="2012499"/>
          </a:xfrm>
          <a:custGeom>
            <a:avLst/>
            <a:gdLst/>
            <a:ahLst/>
            <a:cxnLst/>
            <a:rect l="l" t="t" r="r" b="b"/>
            <a:pathLst>
              <a:path w="17501236" h="2012499">
                <a:moveTo>
                  <a:pt x="0" y="0"/>
                </a:moveTo>
                <a:lnTo>
                  <a:pt x="17501236" y="0"/>
                </a:lnTo>
                <a:lnTo>
                  <a:pt x="17501236" y="2012499"/>
                </a:lnTo>
                <a:lnTo>
                  <a:pt x="0" y="2012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72249" b="-59520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421807" y="557979"/>
            <a:ext cx="7668696" cy="756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50"/>
              </a:lnSpc>
              <a:spcBef>
                <a:spcPct val="0"/>
              </a:spcBef>
            </a:pPr>
            <a:r>
              <a:rPr lang="en-US" sz="5174" dirty="0">
                <a:solidFill>
                  <a:srgbClr val="FFFFFF"/>
                </a:solidFill>
                <a:latin typeface="Montserrat Bold"/>
              </a:rPr>
              <a:t>TARGET CUSTOMERS?</a:t>
            </a:r>
          </a:p>
        </p:txBody>
      </p:sp>
      <p:sp>
        <p:nvSpPr>
          <p:cNvPr id="4" name="Freeform 4"/>
          <p:cNvSpPr/>
          <p:nvPr/>
        </p:nvSpPr>
        <p:spPr>
          <a:xfrm>
            <a:off x="339885" y="5324198"/>
            <a:ext cx="17501236" cy="2012499"/>
          </a:xfrm>
          <a:custGeom>
            <a:avLst/>
            <a:gdLst/>
            <a:ahLst/>
            <a:cxnLst/>
            <a:rect l="l" t="t" r="r" b="b"/>
            <a:pathLst>
              <a:path w="17501236" h="2012499">
                <a:moveTo>
                  <a:pt x="0" y="0"/>
                </a:moveTo>
                <a:lnTo>
                  <a:pt x="17501236" y="0"/>
                </a:lnTo>
                <a:lnTo>
                  <a:pt x="17501236" y="2012499"/>
                </a:lnTo>
                <a:lnTo>
                  <a:pt x="0" y="2012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72249" b="-59520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-89680" y="5353093"/>
            <a:ext cx="16858498" cy="945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60"/>
              </a:lnSpc>
              <a:spcBef>
                <a:spcPct val="0"/>
              </a:spcBef>
            </a:pPr>
            <a:r>
              <a:rPr lang="en-US" sz="6400" dirty="0">
                <a:solidFill>
                  <a:srgbClr val="FFFFFF"/>
                </a:solidFill>
                <a:latin typeface="Montserrat Bold"/>
              </a:rPr>
              <a:t>REVENUE GENERATION MODEL?</a:t>
            </a:r>
          </a:p>
        </p:txBody>
      </p:sp>
      <p:sp>
        <p:nvSpPr>
          <p:cNvPr id="6" name="Freeform 6"/>
          <p:cNvSpPr/>
          <p:nvPr/>
        </p:nvSpPr>
        <p:spPr>
          <a:xfrm>
            <a:off x="393382" y="7681278"/>
            <a:ext cx="17501236" cy="2012499"/>
          </a:xfrm>
          <a:custGeom>
            <a:avLst/>
            <a:gdLst/>
            <a:ahLst/>
            <a:cxnLst/>
            <a:rect l="l" t="t" r="r" b="b"/>
            <a:pathLst>
              <a:path w="17501236" h="2012499">
                <a:moveTo>
                  <a:pt x="0" y="0"/>
                </a:moveTo>
                <a:lnTo>
                  <a:pt x="17501236" y="0"/>
                </a:lnTo>
                <a:lnTo>
                  <a:pt x="17501236" y="2012499"/>
                </a:lnTo>
                <a:lnTo>
                  <a:pt x="0" y="2012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72249" b="-59520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401217" y="7708172"/>
            <a:ext cx="6286619" cy="945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9"/>
              </a:lnSpc>
              <a:spcBef>
                <a:spcPct val="0"/>
              </a:spcBef>
            </a:pPr>
            <a:r>
              <a:rPr lang="en-US" sz="6399" dirty="0">
                <a:solidFill>
                  <a:srgbClr val="FFFFFF"/>
                </a:solidFill>
                <a:latin typeface="Montserrat Bold"/>
              </a:rPr>
              <a:t>GEOGRAPHIES</a:t>
            </a:r>
          </a:p>
        </p:txBody>
      </p:sp>
      <p:sp>
        <p:nvSpPr>
          <p:cNvPr id="8" name="Freeform 8"/>
          <p:cNvSpPr/>
          <p:nvPr/>
        </p:nvSpPr>
        <p:spPr>
          <a:xfrm>
            <a:off x="339885" y="2903439"/>
            <a:ext cx="17501236" cy="2012499"/>
          </a:xfrm>
          <a:custGeom>
            <a:avLst/>
            <a:gdLst/>
            <a:ahLst/>
            <a:cxnLst/>
            <a:rect l="l" t="t" r="r" b="b"/>
            <a:pathLst>
              <a:path w="17501236" h="2012499">
                <a:moveTo>
                  <a:pt x="0" y="0"/>
                </a:moveTo>
                <a:lnTo>
                  <a:pt x="17501236" y="0"/>
                </a:lnTo>
                <a:lnTo>
                  <a:pt x="17501236" y="2012499"/>
                </a:lnTo>
                <a:lnTo>
                  <a:pt x="0" y="2012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72249" b="-59520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190480" y="2903487"/>
            <a:ext cx="10287000" cy="796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62"/>
              </a:lnSpc>
              <a:spcBef>
                <a:spcPct val="0"/>
              </a:spcBef>
            </a:pPr>
            <a:r>
              <a:rPr lang="en-US" sz="5358" dirty="0">
                <a:solidFill>
                  <a:srgbClr val="FFFFFF"/>
                </a:solidFill>
                <a:latin typeface="Montserrat Bold"/>
              </a:rPr>
              <a:t>WHY OUR IDEA IS UNIQUE?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75241" y="1412460"/>
            <a:ext cx="15923227" cy="973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4"/>
              </a:lnSpc>
            </a:pPr>
            <a:r>
              <a:rPr lang="en-US" sz="3343" dirty="0">
                <a:solidFill>
                  <a:srgbClr val="040606"/>
                </a:solidFill>
                <a:latin typeface="Montserrat"/>
              </a:rPr>
              <a:t>We are targeting youth who are not aware about the undiscovered places </a:t>
            </a:r>
          </a:p>
          <a:p>
            <a:pPr algn="ctr">
              <a:lnSpc>
                <a:spcPts val="3844"/>
              </a:lnSpc>
              <a:spcBef>
                <a:spcPct val="0"/>
              </a:spcBef>
            </a:pPr>
            <a:r>
              <a:rPr lang="en-US" sz="3343" dirty="0">
                <a:solidFill>
                  <a:srgbClr val="040606"/>
                </a:solidFill>
                <a:latin typeface="Montserrat"/>
              </a:rPr>
              <a:t>and with our cultural-heritage spots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9600" y="3728440"/>
            <a:ext cx="15664960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77"/>
              </a:lnSpc>
            </a:pPr>
            <a:r>
              <a:rPr lang="en-US" sz="3197" dirty="0">
                <a:solidFill>
                  <a:srgbClr val="040606"/>
                </a:solidFill>
                <a:latin typeface="Montserrat"/>
              </a:rPr>
              <a:t>Our project is different as it aims to promote culture-heritage of India among youths .It also suggest upcoming festival time.</a:t>
            </a:r>
          </a:p>
          <a:p>
            <a:pPr algn="ctr">
              <a:lnSpc>
                <a:spcPts val="3677"/>
              </a:lnSpc>
              <a:spcBef>
                <a:spcPct val="0"/>
              </a:spcBef>
            </a:pPr>
            <a:r>
              <a:rPr lang="en-US" sz="3197" dirty="0">
                <a:solidFill>
                  <a:srgbClr val="040606"/>
                </a:solidFill>
                <a:latin typeface="Montserrat"/>
              </a:rPr>
              <a:t>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0" y="6283630"/>
            <a:ext cx="8961983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19"/>
              </a:lnSpc>
            </a:pPr>
            <a:r>
              <a:rPr lang="en-US" sz="3200" dirty="0">
                <a:solidFill>
                  <a:srgbClr val="040606"/>
                </a:solidFill>
                <a:latin typeface="Montserrat"/>
              </a:rPr>
              <a:t> Booking packages and tickets</a:t>
            </a:r>
          </a:p>
          <a:p>
            <a:pPr algn="ctr">
              <a:lnSpc>
                <a:spcPts val="4419"/>
              </a:lnSpc>
              <a:spcBef>
                <a:spcPct val="0"/>
              </a:spcBef>
            </a:pPr>
            <a:r>
              <a:rPr lang="en-US" sz="3200" dirty="0">
                <a:solidFill>
                  <a:srgbClr val="040606"/>
                </a:solidFill>
                <a:latin typeface="Montserrat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218613" y="8654414"/>
            <a:ext cx="15550991" cy="543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3200" dirty="0">
                <a:solidFill>
                  <a:srgbClr val="040606"/>
                </a:solidFill>
                <a:latin typeface="Montserrat"/>
              </a:rPr>
              <a:t>Local places near highly visited places , connected to nature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1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235440" cy="10287000"/>
          </a:xfrm>
          <a:custGeom>
            <a:avLst/>
            <a:gdLst/>
            <a:ahLst/>
            <a:cxnLst/>
            <a:rect l="l" t="t" r="r" b="b"/>
            <a:pathLst>
              <a:path w="9144000" h="12528559">
                <a:moveTo>
                  <a:pt x="0" y="0"/>
                </a:moveTo>
                <a:lnTo>
                  <a:pt x="9144000" y="0"/>
                </a:lnTo>
                <a:lnTo>
                  <a:pt x="9144000" y="12528560"/>
                </a:lnTo>
                <a:lnTo>
                  <a:pt x="0" y="12528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7960" t="-10895" r="-17560" b="-1222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9404873" y="331946"/>
            <a:ext cx="8545996" cy="69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3"/>
              </a:lnSpc>
              <a:spcBef>
                <a:spcPct val="0"/>
              </a:spcBef>
            </a:pPr>
            <a:r>
              <a:rPr lang="en-US" sz="4725">
                <a:solidFill>
                  <a:srgbClr val="FFFFFF"/>
                </a:solidFill>
                <a:latin typeface="Montserrat Bold"/>
              </a:rPr>
              <a:t>TEAM MEMBER DETAILS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0873" y="331946"/>
            <a:ext cx="8545996" cy="1382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3"/>
              </a:lnSpc>
            </a:pPr>
            <a:r>
              <a:rPr lang="en-US" sz="4725">
                <a:solidFill>
                  <a:srgbClr val="FFFFFF"/>
                </a:solidFill>
                <a:latin typeface="Montserrat Bold"/>
              </a:rPr>
              <a:t>SKILLS USED</a:t>
            </a:r>
          </a:p>
          <a:p>
            <a:pPr algn="ctr">
              <a:lnSpc>
                <a:spcPts val="5433"/>
              </a:lnSpc>
              <a:spcBef>
                <a:spcPct val="0"/>
              </a:spcBef>
            </a:pPr>
            <a:endParaRPr lang="en-US" sz="4725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274437" y="1733550"/>
            <a:ext cx="8806869" cy="7338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9"/>
              </a:lnSpc>
              <a:spcBef>
                <a:spcPct val="0"/>
              </a:spcBef>
            </a:pPr>
            <a:endParaRPr/>
          </a:p>
          <a:p>
            <a:pPr marL="779034" lvl="1" indent="-389517">
              <a:lnSpc>
                <a:spcPts val="4149"/>
              </a:lnSpc>
              <a:buFont typeface="Arial"/>
              <a:buChar char="•"/>
            </a:pPr>
            <a:r>
              <a:rPr lang="en-US" sz="3608">
                <a:solidFill>
                  <a:srgbClr val="FFFFFF"/>
                </a:solidFill>
                <a:latin typeface="Montserrat"/>
              </a:rPr>
              <a:t>Anusha Jain- Btech- CSE- 2nd yr</a:t>
            </a:r>
          </a:p>
          <a:p>
            <a:pPr>
              <a:lnSpc>
                <a:spcPts val="4149"/>
              </a:lnSpc>
            </a:pPr>
            <a:endParaRPr lang="en-US" sz="3608">
              <a:solidFill>
                <a:srgbClr val="FFFFFF"/>
              </a:solidFill>
              <a:latin typeface="Montserrat"/>
            </a:endParaRPr>
          </a:p>
          <a:p>
            <a:pPr marL="779034" lvl="1" indent="-389517">
              <a:lnSpc>
                <a:spcPts val="4149"/>
              </a:lnSpc>
              <a:buFont typeface="Arial"/>
              <a:buChar char="•"/>
            </a:pPr>
            <a:r>
              <a:rPr lang="en-US" sz="3608">
                <a:solidFill>
                  <a:srgbClr val="FFFFFF"/>
                </a:solidFill>
                <a:latin typeface="Montserrat"/>
              </a:rPr>
              <a:t>Divyansh Sharma- Btech- CSE- 2nd yr</a:t>
            </a:r>
          </a:p>
          <a:p>
            <a:pPr>
              <a:lnSpc>
                <a:spcPts val="4149"/>
              </a:lnSpc>
            </a:pPr>
            <a:endParaRPr lang="en-US" sz="3608">
              <a:solidFill>
                <a:srgbClr val="FFFFFF"/>
              </a:solidFill>
              <a:latin typeface="Montserrat"/>
            </a:endParaRPr>
          </a:p>
          <a:p>
            <a:pPr marL="779034" lvl="1" indent="-389517">
              <a:lnSpc>
                <a:spcPts val="4149"/>
              </a:lnSpc>
              <a:buFont typeface="Arial"/>
              <a:buChar char="•"/>
            </a:pPr>
            <a:r>
              <a:rPr lang="en-US" sz="3608">
                <a:solidFill>
                  <a:srgbClr val="FFFFFF"/>
                </a:solidFill>
                <a:latin typeface="Montserrat"/>
              </a:rPr>
              <a:t>Yash Verma- Btech- CSE- 2nd yr</a:t>
            </a:r>
          </a:p>
          <a:p>
            <a:pPr>
              <a:lnSpc>
                <a:spcPts val="4149"/>
              </a:lnSpc>
            </a:pPr>
            <a:endParaRPr lang="en-US" sz="3608">
              <a:solidFill>
                <a:srgbClr val="FFFFFF"/>
              </a:solidFill>
              <a:latin typeface="Montserrat"/>
            </a:endParaRPr>
          </a:p>
          <a:p>
            <a:pPr marL="779034" lvl="1" indent="-389517">
              <a:lnSpc>
                <a:spcPts val="4149"/>
              </a:lnSpc>
              <a:buFont typeface="Arial"/>
              <a:buChar char="•"/>
            </a:pPr>
            <a:r>
              <a:rPr lang="en-US" sz="3608">
                <a:solidFill>
                  <a:srgbClr val="FFFFFF"/>
                </a:solidFill>
                <a:latin typeface="Montserrat"/>
              </a:rPr>
              <a:t>Ocean Lakra- Btech- CSE- 2nd yr</a:t>
            </a:r>
          </a:p>
          <a:p>
            <a:pPr>
              <a:lnSpc>
                <a:spcPts val="4149"/>
              </a:lnSpc>
            </a:pPr>
            <a:endParaRPr lang="en-US" sz="3608">
              <a:solidFill>
                <a:srgbClr val="FFFFFF"/>
              </a:solidFill>
              <a:latin typeface="Montserrat"/>
            </a:endParaRPr>
          </a:p>
          <a:p>
            <a:pPr marL="779034" lvl="1" indent="-389517">
              <a:lnSpc>
                <a:spcPts val="4149"/>
              </a:lnSpc>
              <a:buFont typeface="Arial"/>
              <a:buChar char="•"/>
            </a:pPr>
            <a:r>
              <a:rPr lang="en-US" sz="3608">
                <a:solidFill>
                  <a:srgbClr val="FFFFFF"/>
                </a:solidFill>
                <a:latin typeface="Montserrat"/>
              </a:rPr>
              <a:t>Ashwani Sangwan- Btech- CSE- 2ndyr</a:t>
            </a:r>
          </a:p>
          <a:p>
            <a:pPr>
              <a:lnSpc>
                <a:spcPts val="4149"/>
              </a:lnSpc>
            </a:pPr>
            <a:endParaRPr lang="en-US" sz="3608">
              <a:solidFill>
                <a:srgbClr val="FFFFFF"/>
              </a:solidFill>
              <a:latin typeface="Montserrat"/>
            </a:endParaRPr>
          </a:p>
          <a:p>
            <a:pPr marL="779034" lvl="1" indent="-389517">
              <a:lnSpc>
                <a:spcPts val="4149"/>
              </a:lnSpc>
              <a:buFont typeface="Arial"/>
              <a:buChar char="•"/>
            </a:pPr>
            <a:r>
              <a:rPr lang="en-US" sz="3608">
                <a:solidFill>
                  <a:srgbClr val="FFFFFF"/>
                </a:solidFill>
                <a:latin typeface="Montserrat"/>
              </a:rPr>
              <a:t>Shyla Madan - Btech- CSE- 2nd yr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221</Words>
  <Application>Microsoft Office PowerPoint</Application>
  <PresentationFormat>Custom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Montserrat</vt:lpstr>
      <vt:lpstr>Montserrat Bold</vt:lpstr>
      <vt:lpstr>Poppins Medium Bold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a Talki</dc:title>
  <cp:lastModifiedBy>Anusha Jain</cp:lastModifiedBy>
  <cp:revision>3</cp:revision>
  <dcterms:created xsi:type="dcterms:W3CDTF">2006-08-16T00:00:00Z</dcterms:created>
  <dcterms:modified xsi:type="dcterms:W3CDTF">2023-09-12T15:20:36Z</dcterms:modified>
  <dc:identifier>DAFuKJvHA6w</dc:identifier>
</cp:coreProperties>
</file>