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57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AB0F-8A47-5A45-A42A-C58A9BAD43DF}" type="datetimeFigureOut">
              <a:rPr kumimoji="1" lang="zh-CN" altLang="en-US" smtClean="0"/>
              <a:t>2/6/14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B8487-AB20-3042-BF59-8A26481B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会议笔记(2/6/14 13:14) -----</a:t>
            </a:r>
          </a:p>
          <a:p>
            <a:r>
              <a:rPr kumimoji="1" lang="zh-CN" altLang="en-US"/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B8487-AB20-3042-BF59-8A26481BE7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66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2014年2月6日星期四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2014年2月6日星期四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800" dirty="0" smtClean="0"/>
              <a:t>AFF: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No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eternal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United</a:t>
            </a: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f </a:t>
            </a:r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77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394" y="2903131"/>
            <a:ext cx="7132392" cy="990600"/>
          </a:xfrm>
        </p:spPr>
        <p:txBody>
          <a:bodyPr>
            <a:noAutofit/>
          </a:bodyPr>
          <a:lstStyle/>
          <a:p>
            <a:r>
              <a:rPr kumimoji="1" lang="en-US" altLang="zh-CN" sz="6600" dirty="0" smtClean="0"/>
              <a:t>Thank</a:t>
            </a:r>
            <a:r>
              <a:rPr kumimoji="1" lang="zh-CN" altLang="en-US" sz="6600" dirty="0" smtClean="0"/>
              <a:t> </a:t>
            </a:r>
            <a:r>
              <a:rPr kumimoji="1" lang="en-US" altLang="zh-CN" sz="6600" dirty="0" smtClean="0"/>
              <a:t>You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0210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7012"/>
            <a:ext cx="2525125" cy="764207"/>
          </a:xfrm>
        </p:spPr>
        <p:txBody>
          <a:bodyPr/>
          <a:lstStyle/>
          <a:p>
            <a:r>
              <a:rPr kumimoji="1" lang="zh-CN" altLang="zh-CN" dirty="0" smtClean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604" y="5311633"/>
            <a:ext cx="7394365" cy="1050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800000"/>
                </a:solidFill>
              </a:rPr>
              <a:t>Internet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will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divide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into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several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data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networks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with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different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functions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and</a:t>
            </a:r>
            <a:r>
              <a:rPr kumimoji="1" lang="zh-CN" altLang="en-US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dirty="0" smtClean="0">
                <a:solidFill>
                  <a:srgbClr val="800000"/>
                </a:solidFill>
              </a:rPr>
              <a:t>parameters.</a:t>
            </a:r>
            <a:endParaRPr kumimoji="1" lang="zh-CN" altLang="en-US" dirty="0">
              <a:solidFill>
                <a:srgbClr val="8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4446248"/>
            <a:ext cx="4203391" cy="83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 </a:t>
            </a:r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ur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6488" y="1399260"/>
            <a:ext cx="77495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400" dirty="0"/>
              <a:t>Today, there is one ubiquitous data network for consumers that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called </a:t>
            </a:r>
            <a:r>
              <a:rPr lang="en-US" altLang="zh-CN" sz="2400" dirty="0"/>
              <a:t>the Internet. 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/>
              <a:t>However</a:t>
            </a:r>
            <a:r>
              <a:rPr lang="en-US" altLang="zh-CN" sz="2400" dirty="0"/>
              <a:t>, we assert that one size cannot </a:t>
            </a:r>
            <a:r>
              <a:rPr lang="en-US" altLang="zh-CN" sz="2400" dirty="0" smtClean="0"/>
              <a:t>fit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Specifically</a:t>
            </a:r>
            <a:r>
              <a:rPr lang="en-US" altLang="zh-CN" sz="2400" dirty="0"/>
              <a:t>, in 20 years, there will be multiple distinct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networks </a:t>
            </a:r>
            <a:r>
              <a:rPr lang="en-US" altLang="zh-CN" sz="2400" dirty="0"/>
              <a:t>for consumers that are incompatible with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disconnected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 </a:t>
            </a:r>
            <a:r>
              <a:rPr lang="en-US" altLang="zh-CN" sz="2400" dirty="0"/>
              <a:t>one another. </a:t>
            </a:r>
            <a:endParaRPr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lang="en-US" altLang="zh-CN" sz="2400" dirty="0" smtClean="0"/>
              <a:t>These </a:t>
            </a:r>
            <a:r>
              <a:rPr lang="en-US" altLang="zh-CN" sz="2400" dirty="0"/>
              <a:t>networks will serve different purposes and/</a:t>
            </a:r>
            <a:r>
              <a:rPr lang="en-US" altLang="zh-CN" sz="2400" dirty="0" smtClean="0"/>
              <a:t>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 </a:t>
            </a:r>
            <a:r>
              <a:rPr lang="en-US" altLang="zh-CN" sz="2400" dirty="0"/>
              <a:t>different properties.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257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Definitions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4840"/>
            <a:ext cx="8229600" cy="4876800"/>
          </a:xfrm>
        </p:spPr>
        <p:txBody>
          <a:bodyPr/>
          <a:lstStyle/>
          <a:p>
            <a:r>
              <a:rPr kumimoji="1" lang="en-US" altLang="zh-CN" dirty="0" smtClean="0"/>
              <a:t>Internet</a:t>
            </a:r>
          </a:p>
          <a:p>
            <a:pPr marL="274320" lvl="1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global system of </a:t>
            </a:r>
            <a:r>
              <a:rPr lang="en-US" altLang="zh-CN" dirty="0" smtClean="0"/>
              <a:t>interconnected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use the </a:t>
            </a:r>
            <a:r>
              <a:rPr lang="en-US" altLang="zh-CN" dirty="0" smtClean="0"/>
              <a:t>standard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TCP/IP</a:t>
            </a:r>
            <a:r>
              <a:rPr lang="en-US" altLang="zh-CN" dirty="0"/>
              <a:t>) to serve several billion users worldwide. 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kumimoji="1" lang="en-US" altLang="zh-CN" dirty="0" smtClean="0"/>
              <a:t>Size</a:t>
            </a:r>
          </a:p>
          <a:p>
            <a:pPr marL="274320" lvl="1" indent="0">
              <a:buNone/>
            </a:pPr>
            <a:r>
              <a:rPr kumimoji="1" lang="zh-CN" altLang="zh-CN" dirty="0"/>
              <a:t>N</a:t>
            </a:r>
            <a:r>
              <a:rPr kumimoji="1" lang="en-US" altLang="zh-CN" dirty="0" err="1" smtClean="0"/>
              <a:t>ot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O</a:t>
            </a:r>
            <a:r>
              <a:rPr kumimoji="1" lang="en-US" altLang="zh-CN" dirty="0" err="1" smtClean="0"/>
              <a:t>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S</a:t>
            </a:r>
            <a:r>
              <a:rPr kumimoji="1" lang="en-US" altLang="zh-CN" dirty="0" smtClean="0"/>
              <a:t>CALE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ut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A</a:t>
            </a:r>
            <a:r>
              <a:rPr kumimoji="1" lang="en-US" altLang="zh-CN" dirty="0" err="1" smtClean="0"/>
              <a:t>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tructure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&amp; </a:t>
            </a:r>
            <a:r>
              <a:rPr kumimoji="1" lang="zh-CN" altLang="zh-CN" dirty="0" smtClean="0"/>
              <a:t>O</a:t>
            </a:r>
            <a:r>
              <a:rPr kumimoji="1" lang="en-US" altLang="zh-CN" dirty="0" err="1" smtClean="0"/>
              <a:t>verall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P</a:t>
            </a:r>
            <a:r>
              <a:rPr kumimoji="1" lang="en-US" altLang="zh-CN" dirty="0" err="1" smtClean="0"/>
              <a:t>erformance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&amp;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N</a:t>
            </a:r>
            <a:r>
              <a:rPr kumimoji="1" lang="en-US" altLang="zh-CN" dirty="0" err="1" smtClean="0"/>
              <a:t>etwork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rotocol</a:t>
            </a: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Consumer</a:t>
            </a:r>
          </a:p>
          <a:p>
            <a:pPr marL="274320" lvl="1" indent="0">
              <a:buNone/>
            </a:pP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eople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O</a:t>
            </a:r>
            <a:r>
              <a:rPr kumimoji="1" lang="en-US" altLang="zh-CN" dirty="0" err="1" smtClean="0"/>
              <a:t>rganization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&amp;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nstitut</a:t>
            </a:r>
            <a:r>
              <a:rPr kumimoji="1" lang="zh-CN" altLang="zh-CN" dirty="0"/>
              <a:t>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74320" lvl="1" indent="0">
              <a:buNone/>
            </a:pPr>
            <a:r>
              <a:rPr kumimoji="1" lang="zh-CN" altLang="zh-CN" dirty="0" smtClean="0"/>
              <a:t>EX</a:t>
            </a:r>
            <a:r>
              <a:rPr kumimoji="1" lang="en-US" altLang="zh-CN" dirty="0" smtClean="0"/>
              <a:t>CEPT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M</a:t>
            </a:r>
            <a:r>
              <a:rPr kumimoji="1" lang="en-US" altLang="zh-CN" dirty="0" err="1" smtClean="0"/>
              <a:t>ilitary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&amp;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F</a:t>
            </a:r>
            <a:r>
              <a:rPr kumimoji="1" lang="en-US" altLang="zh-CN" dirty="0" err="1" smtClean="0"/>
              <a:t>inancial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I</a:t>
            </a:r>
            <a:r>
              <a:rPr kumimoji="1" lang="en-US" altLang="zh-CN" dirty="0" err="1" smtClean="0"/>
              <a:t>ndustry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3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 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Multiple </a:t>
            </a:r>
            <a:r>
              <a:rPr kumimoji="1" lang="en-US" altLang="zh-CN" dirty="0" smtClean="0"/>
              <a:t>Purpose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280" y="1236079"/>
            <a:ext cx="8229600" cy="4978359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Purpose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Software</a:t>
            </a:r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Malicious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(User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C</a:t>
            </a:r>
            <a:r>
              <a:rPr kumimoji="1" lang="en-US" altLang="zh-CN" dirty="0" smtClean="0"/>
              <a:t>heating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E</a:t>
            </a:r>
            <a:r>
              <a:rPr kumimoji="1" lang="en-US" altLang="zh-CN" dirty="0" err="1" smtClean="0"/>
              <a:t>nd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H</a:t>
            </a:r>
            <a:r>
              <a:rPr kumimoji="1" lang="en-US" altLang="zh-CN" dirty="0" err="1" smtClean="0"/>
              <a:t>ost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Purpose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I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</a:p>
          <a:p>
            <a:pPr marL="0" indent="0">
              <a:buNone/>
            </a:pP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	</a:t>
            </a: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BA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lived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flows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Purpose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III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Unstable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T</a:t>
            </a:r>
            <a:r>
              <a:rPr kumimoji="1" lang="en-US" altLang="zh-CN" dirty="0" err="1" smtClean="0"/>
              <a:t>ransmission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R</a:t>
            </a:r>
            <a:r>
              <a:rPr kumimoji="1" lang="en-US" altLang="zh-CN" dirty="0" smtClean="0"/>
              <a:t>ate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Purpose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IV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……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27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II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T</a:t>
            </a:r>
            <a:r>
              <a:rPr kumimoji="1" lang="en-US" altLang="zh-CN" dirty="0" err="1" smtClean="0"/>
              <a:t>opology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7123"/>
          </a:xfrm>
        </p:spPr>
        <p:txBody>
          <a:bodyPr/>
          <a:lstStyle/>
          <a:p>
            <a:r>
              <a:rPr lang="en-US" altLang="zh-CN" dirty="0"/>
              <a:t>Brief history of Internet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5999" y="2240476"/>
            <a:ext cx="828465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1969, U.S. Department of Defense developed Advanced Research Projects Agency Network, also known as ARPANET. </a:t>
            </a:r>
          </a:p>
          <a:p>
            <a:endParaRPr lang="en-US" altLang="zh-CN" dirty="0"/>
          </a:p>
          <a:p>
            <a:r>
              <a:rPr lang="en-US" altLang="zh-CN" dirty="0"/>
              <a:t>In 1970s, the researchers in Europe developed JANET. In 1984, ARPANET and JANET linked together.</a:t>
            </a:r>
          </a:p>
          <a:p>
            <a:endParaRPr lang="en-US" altLang="zh-CN" dirty="0"/>
          </a:p>
          <a:p>
            <a:r>
              <a:rPr lang="en-US" altLang="zh-CN" dirty="0"/>
              <a:t>In 1989, internet opened to commercial consumer, and companies that provide online service began to appear.</a:t>
            </a:r>
          </a:p>
          <a:p>
            <a:endParaRPr lang="en-US" altLang="zh-CN" dirty="0"/>
          </a:p>
          <a:p>
            <a:r>
              <a:rPr lang="en-US" altLang="zh-CN" dirty="0"/>
              <a:t>In 1990, World Wide Web began to popularize in the world.</a:t>
            </a:r>
          </a:p>
          <a:p>
            <a:endParaRPr lang="en-US" altLang="zh-CN" dirty="0"/>
          </a:p>
          <a:p>
            <a:r>
              <a:rPr lang="en-US" altLang="zh-CN" dirty="0"/>
              <a:t>In 1995, NSF handed the management of the internet to network carriers.</a:t>
            </a:r>
          </a:p>
          <a:p>
            <a:endParaRPr lang="en-US" altLang="zh-CN" dirty="0"/>
          </a:p>
          <a:p>
            <a:r>
              <a:rPr lang="en-US" altLang="zh-CN" dirty="0"/>
              <a:t>In the same year, personal computer began to popularize in the world.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29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2" y="637057"/>
            <a:ext cx="4378359" cy="2249711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8" y="3306585"/>
            <a:ext cx="4326989" cy="2583468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300732" y="2886768"/>
            <a:ext cx="488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host number of Internet (1981-2012)</a:t>
            </a:r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313028" y="5920102"/>
            <a:ext cx="45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Internet Traffic by year (1990-2012)</a:t>
            </a:r>
            <a:endParaRPr lang="en-US" dirty="0"/>
          </a:p>
        </p:txBody>
      </p:sp>
      <p:pic>
        <p:nvPicPr>
          <p:cNvPr id="8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50" y="580358"/>
            <a:ext cx="4061722" cy="60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1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5" y="1497320"/>
            <a:ext cx="3262201" cy="990600"/>
          </a:xfrm>
        </p:spPr>
        <p:txBody>
          <a:bodyPr/>
          <a:lstStyle/>
          <a:p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v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IPV6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57" y="760205"/>
            <a:ext cx="4522573" cy="2442699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0" y="3688070"/>
            <a:ext cx="5165215" cy="26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III : Security</a:t>
            </a:r>
            <a:endParaRPr kumimoji="1" lang="zh-CN" altLang="en-US" dirty="0"/>
          </a:p>
        </p:txBody>
      </p:sp>
      <p:pic>
        <p:nvPicPr>
          <p:cNvPr id="6" name="内容占位符 5" descr="200415231-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 b="3527"/>
          <a:stretch>
            <a:fillRect/>
          </a:stretch>
        </p:blipFill>
        <p:spPr>
          <a:xfrm>
            <a:off x="5741472" y="4416419"/>
            <a:ext cx="2230294" cy="1321656"/>
          </a:xfrm>
        </p:spPr>
      </p:pic>
      <p:pic>
        <p:nvPicPr>
          <p:cNvPr id="7" name="图片 6" descr="200235995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2" y="1592040"/>
            <a:ext cx="2138928" cy="21389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5860" y="1576298"/>
            <a:ext cx="483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kumimoji="1" lang="zh-CN" altLang="zh-CN" sz="2400" dirty="0" smtClean="0"/>
              <a:t>G</a:t>
            </a:r>
            <a:r>
              <a:rPr kumimoji="1" lang="en-US" altLang="zh-CN" sz="2400" dirty="0" err="1" smtClean="0"/>
              <a:t>overnment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Information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D</a:t>
            </a:r>
            <a:r>
              <a:rPr kumimoji="1" lang="en-US" altLang="zh-CN" sz="2400" dirty="0" err="1" smtClean="0"/>
              <a:t>ata</a:t>
            </a:r>
            <a:r>
              <a:rPr kumimoji="1" lang="zh-CN" altLang="en-US" sz="2400" dirty="0" smtClean="0"/>
              <a:t> 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860" y="4013067"/>
            <a:ext cx="444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kumimoji="1" lang="zh-CN" altLang="zh-CN" sz="2400" dirty="0" smtClean="0"/>
              <a:t>P</a:t>
            </a:r>
            <a:r>
              <a:rPr kumimoji="1" lang="en-US" altLang="zh-CN" sz="2400" dirty="0" err="1" smtClean="0"/>
              <a:t>ersonal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Information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D</a:t>
            </a:r>
            <a:r>
              <a:rPr kumimoji="1" lang="en-US" altLang="zh-CN" sz="2400" dirty="0" err="1" smtClean="0"/>
              <a:t>ata</a:t>
            </a:r>
            <a:r>
              <a:rPr kumimoji="1" lang="zh-CN" altLang="en-US" sz="2400" dirty="0" smtClean="0"/>
              <a:t> </a:t>
            </a:r>
            <a:endParaRPr kumimoji="1"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95339" y="2154640"/>
            <a:ext cx="421473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Controlled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America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P</a:t>
            </a:r>
            <a:r>
              <a:rPr kumimoji="1" lang="en-US" altLang="zh-CN" dirty="0" smtClean="0"/>
              <a:t>RISM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NSA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Root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w</a:t>
            </a:r>
            <a:r>
              <a:rPr kumimoji="1" lang="en-US" altLang="zh-CN" dirty="0" smtClean="0"/>
              <a:t>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attacked</a:t>
            </a:r>
          </a:p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9979" y="4643128"/>
            <a:ext cx="421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zh-CN" dirty="0" smtClean="0"/>
              <a:t>F</a:t>
            </a:r>
            <a:r>
              <a:rPr kumimoji="1" lang="en-US" altLang="zh-CN" dirty="0" err="1" smtClean="0"/>
              <a:t>raud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P</a:t>
            </a:r>
            <a:r>
              <a:rPr kumimoji="1" lang="en-US" altLang="zh-CN" dirty="0" err="1" smtClean="0"/>
              <a:t>ersonal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Account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/>
              <a:t>Disclosure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rivate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96630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540" y="408252"/>
            <a:ext cx="8229600" cy="963917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Conclusion</a:t>
            </a:r>
            <a:r>
              <a:rPr kumimoji="1" lang="zh-CN" altLang="en-US" sz="3200" dirty="0" smtClean="0"/>
              <a:t> </a:t>
            </a:r>
            <a:r>
              <a:rPr kumimoji="1" lang="zh-CN" altLang="zh-CN" sz="3200" dirty="0" smtClean="0"/>
              <a:t>-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One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Internet</a:t>
            </a:r>
            <a:r>
              <a:rPr kumimoji="1" lang="zh-CN" altLang="en-US" sz="3200" dirty="0"/>
              <a:t> </a:t>
            </a:r>
            <a:r>
              <a:rPr kumimoji="1" lang="zh-CN" altLang="zh-CN" sz="3200" dirty="0" smtClean="0"/>
              <a:t>M</a:t>
            </a:r>
            <a:r>
              <a:rPr kumimoji="1" lang="en-US" altLang="zh-CN" sz="3200" dirty="0" err="1" smtClean="0"/>
              <a:t>ust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Be</a:t>
            </a:r>
            <a:r>
              <a:rPr kumimoji="1" lang="zh-CN" altLang="en-US" sz="3200" dirty="0" smtClean="0"/>
              <a:t> </a:t>
            </a:r>
            <a:r>
              <a:rPr kumimoji="1" lang="zh-CN" altLang="zh-CN" sz="3200" dirty="0" smtClean="0"/>
              <a:t>S</a:t>
            </a:r>
            <a:r>
              <a:rPr kumimoji="1" lang="en-US" altLang="zh-CN" sz="3200" dirty="0" err="1" smtClean="0"/>
              <a:t>plited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1166" y="1122683"/>
            <a:ext cx="7253753" cy="2676294"/>
          </a:xfrm>
        </p:spPr>
        <p:txBody>
          <a:bodyPr/>
          <a:lstStyle/>
          <a:p>
            <a:endParaRPr kumimoji="1" lang="en-US" altLang="zh-CN" dirty="0"/>
          </a:p>
          <a:p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ompromised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purpose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zh-CN" dirty="0" smtClean="0"/>
              <a:t>V</a:t>
            </a:r>
            <a:r>
              <a:rPr kumimoji="1" lang="en-US" altLang="zh-CN" dirty="0" err="1" smtClean="0"/>
              <a:t>ulnerability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C</a:t>
            </a:r>
            <a:r>
              <a:rPr kumimoji="1" lang="en-US" altLang="zh-CN" dirty="0" err="1" smtClean="0"/>
              <a:t>urrent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N</a:t>
            </a:r>
            <a:r>
              <a:rPr kumimoji="1" lang="en-US" altLang="zh-CN" dirty="0" err="1" smtClean="0"/>
              <a:t>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endParaRPr kumimoji="1" lang="en-US" altLang="zh-CN" dirty="0"/>
          </a:p>
          <a:p>
            <a:r>
              <a:rPr kumimoji="1" lang="zh-CN" altLang="zh-CN" dirty="0" smtClean="0"/>
              <a:t>N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B</a:t>
            </a:r>
            <a:r>
              <a:rPr kumimoji="1" lang="en-US" altLang="zh-CN" dirty="0" err="1" smtClean="0"/>
              <a:t>ackup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ollapse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 descr="clos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4" y="1549658"/>
            <a:ext cx="608726" cy="608726"/>
          </a:xfrm>
          <a:prstGeom prst="rect">
            <a:avLst/>
          </a:prstGeom>
        </p:spPr>
      </p:pic>
      <p:pic>
        <p:nvPicPr>
          <p:cNvPr id="5" name="图片 4" descr="clos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3" y="2405152"/>
            <a:ext cx="608726" cy="608726"/>
          </a:xfrm>
          <a:prstGeom prst="rect">
            <a:avLst/>
          </a:prstGeom>
        </p:spPr>
      </p:pic>
      <p:pic>
        <p:nvPicPr>
          <p:cNvPr id="6" name="图片 5" descr="clos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3" y="3306006"/>
            <a:ext cx="608726" cy="6087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63487" y="4173201"/>
            <a:ext cx="6553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800000"/>
                </a:solidFill>
              </a:rPr>
              <a:t>American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>
                <a:solidFill>
                  <a:srgbClr val="800000"/>
                </a:solidFill>
              </a:rPr>
              <a:t>g</a:t>
            </a:r>
            <a:r>
              <a:rPr kumimoji="1" lang="en-US" altLang="zh-CN" sz="2800" dirty="0" err="1" smtClean="0">
                <a:solidFill>
                  <a:srgbClr val="800000"/>
                </a:solidFill>
              </a:rPr>
              <a:t>overnment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 smtClean="0">
                <a:solidFill>
                  <a:srgbClr val="800000"/>
                </a:solidFill>
              </a:rPr>
              <a:t>h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as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invested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3.5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billion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to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 smtClean="0">
                <a:solidFill>
                  <a:srgbClr val="800000"/>
                </a:solidFill>
              </a:rPr>
              <a:t>t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he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research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of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next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generation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of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 smtClean="0">
                <a:solidFill>
                  <a:srgbClr val="800000"/>
                </a:solidFill>
              </a:rPr>
              <a:t>n</a:t>
            </a:r>
            <a:r>
              <a:rPr kumimoji="1" lang="en-US" altLang="zh-CN" sz="2800" dirty="0" err="1" smtClean="0">
                <a:solidFill>
                  <a:srgbClr val="800000"/>
                </a:solidFill>
              </a:rPr>
              <a:t>etwork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 smtClean="0">
                <a:solidFill>
                  <a:srgbClr val="800000"/>
                </a:solidFill>
              </a:rPr>
              <a:t>t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hat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is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consisted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of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multiple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zh-CN" altLang="zh-CN" sz="2800" dirty="0" smtClean="0">
                <a:solidFill>
                  <a:srgbClr val="800000"/>
                </a:solidFill>
              </a:rPr>
              <a:t>s</a:t>
            </a:r>
            <a:r>
              <a:rPr kumimoji="1" lang="en-US" altLang="zh-CN" sz="2800" dirty="0" err="1" smtClean="0">
                <a:solidFill>
                  <a:srgbClr val="800000"/>
                </a:solidFill>
              </a:rPr>
              <a:t>ub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-networks</a:t>
            </a:r>
            <a:r>
              <a:rPr kumimoji="1" lang="zh-CN" altLang="en-US" sz="2800" dirty="0" smtClean="0">
                <a:solidFill>
                  <a:srgbClr val="80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800000"/>
                </a:solidFill>
              </a:rPr>
              <a:t>!</a:t>
            </a:r>
            <a:endParaRPr kumimoji="1" lang="zh-CN" altLang="en-US" sz="2800" dirty="0">
              <a:solidFill>
                <a:srgbClr val="800000"/>
              </a:solidFill>
            </a:endParaRPr>
          </a:p>
        </p:txBody>
      </p:sp>
      <p:pic>
        <p:nvPicPr>
          <p:cNvPr id="10" name="图片 9" descr="cle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7" y="4605575"/>
            <a:ext cx="914277" cy="9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6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111</TotalTime>
  <Words>282</Words>
  <Application>Microsoft Macintosh PowerPoint</Application>
  <PresentationFormat>全屏显示(4:3)</PresentationFormat>
  <Paragraphs>72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清晰</vt:lpstr>
      <vt:lpstr>AFF: No eternal United</vt:lpstr>
      <vt:lpstr>The Topic</vt:lpstr>
      <vt:lpstr>Definitions of Terms</vt:lpstr>
      <vt:lpstr>Part I : One Protocol for Multiple Purpose</vt:lpstr>
      <vt:lpstr>Part II : Complexity of Topology</vt:lpstr>
      <vt:lpstr>PowerPoint 演示文稿</vt:lpstr>
      <vt:lpstr>IPV4 vs IPV6</vt:lpstr>
      <vt:lpstr>Part III : Security</vt:lpstr>
      <vt:lpstr>Conclusion - One Internet Must Be Splited</vt:lpstr>
      <vt:lpstr>Thank You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AFF: No eternal United</dc:title>
  <dc:creator>Yanda Lu</dc:creator>
  <cp:lastModifiedBy>Yanda Lu</cp:lastModifiedBy>
  <cp:revision>15</cp:revision>
  <dcterms:created xsi:type="dcterms:W3CDTF">2014-02-06T04:27:16Z</dcterms:created>
  <dcterms:modified xsi:type="dcterms:W3CDTF">2014-02-06T19:20:15Z</dcterms:modified>
</cp:coreProperties>
</file>