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3"/>
  </p:notesMasterIdLst>
  <p:sldIdLst>
    <p:sldId id="256" r:id="rId2"/>
    <p:sldId id="271" r:id="rId3"/>
    <p:sldId id="273" r:id="rId4"/>
    <p:sldId id="257" r:id="rId5"/>
    <p:sldId id="258" r:id="rId6"/>
    <p:sldId id="268" r:id="rId7"/>
    <p:sldId id="270" r:id="rId8"/>
    <p:sldId id="259" r:id="rId9"/>
    <p:sldId id="280" r:id="rId10"/>
    <p:sldId id="279" r:id="rId11"/>
    <p:sldId id="281" r:id="rId12"/>
    <p:sldId id="284" r:id="rId13"/>
    <p:sldId id="285" r:id="rId14"/>
    <p:sldId id="286" r:id="rId15"/>
    <p:sldId id="265" r:id="rId16"/>
    <p:sldId id="267" r:id="rId17"/>
    <p:sldId id="278" r:id="rId18"/>
    <p:sldId id="288" r:id="rId19"/>
    <p:sldId id="277" r:id="rId20"/>
    <p:sldId id="28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548" autoAdjust="0"/>
  </p:normalViewPr>
  <p:slideViewPr>
    <p:cSldViewPr>
      <p:cViewPr>
        <p:scale>
          <a:sx n="50" d="100"/>
          <a:sy n="50" d="100"/>
        </p:scale>
        <p:origin x="-3186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AE23F-5003-4858-9129-C527C08DBA7D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3922-DBA8-443D-8861-E497653F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self-replicating computer program,</a:t>
            </a:r>
          </a:p>
          <a:p>
            <a:r>
              <a:rPr lang="en-US" dirty="0" smtClean="0"/>
              <a:t>similar to a computer virus but unlike a</a:t>
            </a:r>
          </a:p>
          <a:p>
            <a:r>
              <a:rPr lang="en-US" dirty="0" smtClean="0"/>
              <a:t>virus which attaches itself to, and becomes</a:t>
            </a:r>
          </a:p>
          <a:p>
            <a:r>
              <a:rPr lang="en-US" dirty="0" smtClean="0"/>
              <a:t>part of, another executable program, a worm</a:t>
            </a:r>
          </a:p>
          <a:p>
            <a:r>
              <a:rPr lang="en-US" dirty="0" smtClean="0"/>
              <a:t>is self-contained and does not need to be</a:t>
            </a:r>
          </a:p>
          <a:p>
            <a:r>
              <a:rPr lang="en-US" dirty="0" smtClean="0"/>
              <a:t>part of another program to propagate itself.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-The infection is dependent on the targeted computer having the specific vulnerability that the</a:t>
            </a:r>
          </a:p>
          <a:p>
            <a:r>
              <a:rPr lang="en-US" dirty="0" smtClean="0"/>
              <a:t>worm uses.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-Worms spread by exploiting vulnerabilities in operating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8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network that detects (and mitigates/blocks) malware is no longer just a network.  (The detection part can be considered a computer or even a host that controls the network.)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As long as there is communication there can be a security hole.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The only way to make a network perfectly "secure" is to block all communication.  (Whereas a </a:t>
            </a:r>
            <a:r>
              <a:rPr lang="en-US" dirty="0" err="1" smtClean="0"/>
              <a:t>a</a:t>
            </a:r>
            <a:r>
              <a:rPr lang="en-US" dirty="0" smtClean="0"/>
              <a:t> secure host can exist on any network without any risk of infection.)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0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network that detects (and mitigates/blocks) malware is no longer just a network.  (The detection part can be considered a computer or even a host that controls the network.)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As long as there is communication there can be a security hole.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The only way to make a network perfectly "secure" is to block all communication.  (Whereas a </a:t>
            </a:r>
            <a:r>
              <a:rPr lang="en-US" dirty="0" err="1" smtClean="0"/>
              <a:t>a</a:t>
            </a:r>
            <a:r>
              <a:rPr lang="en-US" dirty="0" smtClean="0"/>
              <a:t> secure host can exist on any network without any risk of infection.)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Shoch's</a:t>
            </a:r>
            <a:r>
              <a:rPr lang="en-US" dirty="0" smtClean="0"/>
              <a:t> doctoral</a:t>
            </a:r>
          </a:p>
          <a:p>
            <a:r>
              <a:rPr lang="en-US" dirty="0" smtClean="0"/>
              <a:t>research was an analysis of the traffic</a:t>
            </a:r>
          </a:p>
          <a:p>
            <a:r>
              <a:rPr lang="en-US" dirty="0" smtClean="0"/>
              <a:t>patterns of PARC's Ethernet (another PARC</a:t>
            </a:r>
          </a:p>
          <a:p>
            <a:r>
              <a:rPr lang="en-US" dirty="0" smtClean="0"/>
              <a:t>first) that linked 200 of its "Altos," personal</a:t>
            </a:r>
          </a:p>
          <a:p>
            <a:r>
              <a:rPr lang="en-US" dirty="0" smtClean="0"/>
              <a:t>computers.</a:t>
            </a:r>
          </a:p>
          <a:p>
            <a:endParaRPr lang="en-US" dirty="0" smtClean="0"/>
          </a:p>
          <a:p>
            <a:r>
              <a:rPr lang="en-US" dirty="0" smtClean="0"/>
              <a:t>His idea was to arrange for</a:t>
            </a:r>
          </a:p>
          <a:p>
            <a:r>
              <a:rPr lang="en-US" dirty="0" smtClean="0"/>
              <a:t>about 100 of the machines to spew bits into</a:t>
            </a:r>
          </a:p>
          <a:p>
            <a:r>
              <a:rPr lang="en-US" dirty="0" smtClean="0"/>
              <a:t>the Ethernet simultaneously, then measure</a:t>
            </a:r>
          </a:p>
          <a:p>
            <a:r>
              <a:rPr lang="en-US" dirty="0" smtClean="0"/>
              <a:t>the ensuing electronic gridlock. ("Benefits,"</a:t>
            </a:r>
          </a:p>
          <a:p>
            <a:r>
              <a:rPr lang="en-US" dirty="0" err="1" smtClean="0"/>
              <a:t>n.d</a:t>
            </a:r>
            <a:r>
              <a:rPr lang="en-US" dirty="0" smtClean="0"/>
              <a:t>) Rather than loading the same program</a:t>
            </a:r>
          </a:p>
          <a:p>
            <a:r>
              <a:rPr lang="en-US" dirty="0" smtClean="0"/>
              <a:t>individually into every machine, he devised</a:t>
            </a:r>
          </a:p>
          <a:p>
            <a:r>
              <a:rPr lang="en-US" dirty="0" smtClean="0"/>
              <a:t>the worm to do the loading automatically by</a:t>
            </a:r>
          </a:p>
          <a:p>
            <a:r>
              <a:rPr lang="en-US" dirty="0" smtClean="0"/>
              <a:t>seeking out idle Altos computers and</a:t>
            </a:r>
          </a:p>
          <a:p>
            <a:r>
              <a:rPr lang="en-US" dirty="0" smtClean="0"/>
              <a:t>transmitting the test program by wire to</a:t>
            </a:r>
          </a:p>
          <a:p>
            <a:r>
              <a:rPr lang="en-US" dirty="0" smtClean="0"/>
              <a:t>those that signaled they were available.</a:t>
            </a:r>
          </a:p>
          <a:p>
            <a:endParaRPr lang="en-US" dirty="0" smtClean="0"/>
          </a:p>
          <a:p>
            <a:r>
              <a:rPr lang="en-US" dirty="0" err="1" smtClean="0"/>
              <a:t>Christma</a:t>
            </a:r>
            <a:r>
              <a:rPr lang="en-US" dirty="0" smtClean="0"/>
              <a:t> Exec required the user to execute an innocent</a:t>
            </a:r>
          </a:p>
          <a:p>
            <a:r>
              <a:rPr lang="en-US" dirty="0" smtClean="0"/>
              <a:t>looking script that was attached to an E-mail</a:t>
            </a:r>
          </a:p>
          <a:p>
            <a:r>
              <a:rPr lang="en-US" dirty="0" smtClean="0"/>
              <a:t>message</a:t>
            </a:r>
          </a:p>
          <a:p>
            <a:endParaRPr lang="en-US" dirty="0" smtClean="0"/>
          </a:p>
          <a:p>
            <a:r>
              <a:rPr lang="en-US" dirty="0" smtClean="0"/>
              <a:t> Christmas tree to</a:t>
            </a:r>
          </a:p>
          <a:p>
            <a:r>
              <a:rPr lang="en-US" dirty="0" smtClean="0"/>
              <a:t>appear on the terminal and then it mailed</a:t>
            </a:r>
          </a:p>
          <a:p>
            <a:r>
              <a:rPr lang="en-US" dirty="0" smtClean="0"/>
              <a:t>itself to everyone on the user's NAMES file</a:t>
            </a:r>
          </a:p>
          <a:p>
            <a:r>
              <a:rPr lang="en-US" dirty="0" smtClean="0"/>
              <a:t>including any distribution lists.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5000" dirty="0" smtClean="0"/>
              <a:t>“Multi Mode” worm that attacked DEC VAX servers running Sun and BSD operating systems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a self-replicating computer program,</a:t>
            </a:r>
          </a:p>
          <a:p>
            <a:r>
              <a:rPr lang="en-US" dirty="0" smtClean="0"/>
              <a:t>similar to a computer virus but unlike a</a:t>
            </a:r>
          </a:p>
          <a:p>
            <a:r>
              <a:rPr lang="en-US" dirty="0" smtClean="0"/>
              <a:t>virus which attaches itself to, and becomes</a:t>
            </a:r>
          </a:p>
          <a:p>
            <a:r>
              <a:rPr lang="en-US" dirty="0" smtClean="0"/>
              <a:t>part of, another executable program, a worm</a:t>
            </a:r>
          </a:p>
          <a:p>
            <a:r>
              <a:rPr lang="en-US" dirty="0" smtClean="0"/>
              <a:t>is self-contained and does not need to be</a:t>
            </a:r>
          </a:p>
          <a:p>
            <a:r>
              <a:rPr lang="en-US" dirty="0" smtClean="0"/>
              <a:t>part of another program to propagate itself.</a:t>
            </a:r>
          </a:p>
          <a:p>
            <a:endParaRPr lang="en-US" dirty="0" smtClean="0"/>
          </a:p>
          <a:p>
            <a:r>
              <a:rPr lang="en-US" dirty="0" smtClean="0"/>
              <a:t>Morris worm exploited weak passwords along</a:t>
            </a:r>
          </a:p>
          <a:p>
            <a:r>
              <a:rPr lang="en-US" dirty="0" smtClean="0"/>
              <a:t>with known vulnerabilities in the send mail</a:t>
            </a:r>
          </a:p>
          <a:p>
            <a:r>
              <a:rPr lang="en-US" dirty="0" smtClean="0"/>
              <a:t>application and Unix utilities </a:t>
            </a:r>
            <a:r>
              <a:rPr lang="en-US" dirty="0" err="1" smtClean="0"/>
              <a:t>fingerd</a:t>
            </a:r>
            <a:r>
              <a:rPr lang="en-US" dirty="0" smtClean="0"/>
              <a:t> and</a:t>
            </a:r>
          </a:p>
          <a:p>
            <a:r>
              <a:rPr lang="en-US" dirty="0" err="1" smtClean="0"/>
              <a:t>rsh</a:t>
            </a:r>
            <a:r>
              <a:rPr lang="en-US" dirty="0" smtClean="0"/>
              <a:t>/</a:t>
            </a:r>
            <a:r>
              <a:rPr lang="en-US" dirty="0" err="1" smtClean="0"/>
              <a:t>rexec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dirty="0" smtClean="0"/>
              <a:t>I love you , overwrote files – impossible to recover, hide mp3 files, downloaded  </a:t>
            </a:r>
            <a:r>
              <a:rPr lang="en-US" sz="3400" dirty="0" err="1" smtClean="0"/>
              <a:t>trojan</a:t>
            </a:r>
            <a:r>
              <a:rPr lang="en-US" sz="3400" dirty="0" smtClean="0"/>
              <a:t> horse make user names and passwords  available to virus author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Shoch's</a:t>
            </a:r>
            <a:r>
              <a:rPr lang="en-US" dirty="0" smtClean="0"/>
              <a:t> doctoral</a:t>
            </a:r>
          </a:p>
          <a:p>
            <a:r>
              <a:rPr lang="en-US" dirty="0" smtClean="0"/>
              <a:t>research was an analysis of the traffic</a:t>
            </a:r>
          </a:p>
          <a:p>
            <a:r>
              <a:rPr lang="en-US" dirty="0" smtClean="0"/>
              <a:t>patterns of PARC's Ethernet (another PARC</a:t>
            </a:r>
          </a:p>
          <a:p>
            <a:r>
              <a:rPr lang="en-US" dirty="0" smtClean="0"/>
              <a:t>first) that linked 200 of its "Altos," personal</a:t>
            </a:r>
          </a:p>
          <a:p>
            <a:r>
              <a:rPr lang="en-US" dirty="0" smtClean="0"/>
              <a:t>computers.</a:t>
            </a:r>
          </a:p>
          <a:p>
            <a:endParaRPr lang="en-US" dirty="0" smtClean="0"/>
          </a:p>
          <a:p>
            <a:r>
              <a:rPr lang="en-US" dirty="0" smtClean="0"/>
              <a:t>His idea was to arrange for</a:t>
            </a:r>
          </a:p>
          <a:p>
            <a:r>
              <a:rPr lang="en-US" dirty="0" smtClean="0"/>
              <a:t>about 100 of the machines to spew bits into</a:t>
            </a:r>
          </a:p>
          <a:p>
            <a:r>
              <a:rPr lang="en-US" dirty="0" smtClean="0"/>
              <a:t>the Ethernet simultaneously, then measure</a:t>
            </a:r>
          </a:p>
          <a:p>
            <a:r>
              <a:rPr lang="en-US" dirty="0" smtClean="0"/>
              <a:t>the ensuing electronic gridlock. ("Benefits,"</a:t>
            </a:r>
          </a:p>
          <a:p>
            <a:r>
              <a:rPr lang="en-US" dirty="0" err="1" smtClean="0"/>
              <a:t>n.d</a:t>
            </a:r>
            <a:r>
              <a:rPr lang="en-US" dirty="0" smtClean="0"/>
              <a:t>) Rather than loading the same program</a:t>
            </a:r>
          </a:p>
          <a:p>
            <a:r>
              <a:rPr lang="en-US" dirty="0" smtClean="0"/>
              <a:t>individually into every machine, he devised</a:t>
            </a:r>
          </a:p>
          <a:p>
            <a:r>
              <a:rPr lang="en-US" dirty="0" smtClean="0"/>
              <a:t>the worm to do the loading automatically by</a:t>
            </a:r>
          </a:p>
          <a:p>
            <a:r>
              <a:rPr lang="en-US" dirty="0" smtClean="0"/>
              <a:t>seeking out idle Altos computers and</a:t>
            </a:r>
          </a:p>
          <a:p>
            <a:r>
              <a:rPr lang="en-US" dirty="0" smtClean="0"/>
              <a:t>transmitting the test program by wire to</a:t>
            </a:r>
          </a:p>
          <a:p>
            <a:r>
              <a:rPr lang="en-US" dirty="0" smtClean="0"/>
              <a:t>those that signaled they were available.</a:t>
            </a:r>
          </a:p>
          <a:p>
            <a:endParaRPr lang="en-US" dirty="0" smtClean="0"/>
          </a:p>
          <a:p>
            <a:r>
              <a:rPr lang="en-US" dirty="0" err="1" smtClean="0"/>
              <a:t>Christma</a:t>
            </a:r>
            <a:r>
              <a:rPr lang="en-US" dirty="0" smtClean="0"/>
              <a:t> Exec required the user to execute an innocent</a:t>
            </a:r>
          </a:p>
          <a:p>
            <a:r>
              <a:rPr lang="en-US" dirty="0" smtClean="0"/>
              <a:t>looking script that was attached to an E-mail</a:t>
            </a:r>
          </a:p>
          <a:p>
            <a:r>
              <a:rPr lang="en-US" dirty="0" smtClean="0"/>
              <a:t>message</a:t>
            </a:r>
          </a:p>
          <a:p>
            <a:endParaRPr lang="en-US" dirty="0" smtClean="0"/>
          </a:p>
          <a:p>
            <a:r>
              <a:rPr lang="en-US" dirty="0" smtClean="0"/>
              <a:t> Christmas tree to</a:t>
            </a:r>
          </a:p>
          <a:p>
            <a:r>
              <a:rPr lang="en-US" dirty="0" smtClean="0"/>
              <a:t>appear on the terminal and then it mailed</a:t>
            </a:r>
          </a:p>
          <a:p>
            <a:r>
              <a:rPr lang="en-US" dirty="0" smtClean="0"/>
              <a:t>itself to everyone on the user's NAMES file</a:t>
            </a:r>
          </a:p>
          <a:p>
            <a:r>
              <a:rPr lang="en-US" dirty="0" smtClean="0"/>
              <a:t>including any distribution lists.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Melissa (1999) ~ $1.1 billion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a self-replicating computer program,</a:t>
            </a:r>
          </a:p>
          <a:p>
            <a:r>
              <a:rPr lang="en-US" dirty="0" smtClean="0"/>
              <a:t>similar to a computer virus but unlike a</a:t>
            </a:r>
          </a:p>
          <a:p>
            <a:r>
              <a:rPr lang="en-US" dirty="0" smtClean="0"/>
              <a:t>virus which attaches itself to, and becomes</a:t>
            </a:r>
          </a:p>
          <a:p>
            <a:r>
              <a:rPr lang="en-US" dirty="0" smtClean="0"/>
              <a:t>part of, another executable program, a worm</a:t>
            </a:r>
          </a:p>
          <a:p>
            <a:r>
              <a:rPr lang="en-US" dirty="0" smtClean="0"/>
              <a:t>is self-contained and does not need to be</a:t>
            </a:r>
          </a:p>
          <a:p>
            <a:r>
              <a:rPr lang="en-US" dirty="0" smtClean="0"/>
              <a:t>part of another program to propagate itself.</a:t>
            </a:r>
          </a:p>
          <a:p>
            <a:endParaRPr lang="en-US" dirty="0" smtClean="0"/>
          </a:p>
          <a:p>
            <a:r>
              <a:rPr lang="en-US" dirty="0" smtClean="0"/>
              <a:t>Morris worm exploited weak passwords along</a:t>
            </a:r>
          </a:p>
          <a:p>
            <a:r>
              <a:rPr lang="en-US" dirty="0" smtClean="0"/>
              <a:t>with known vulnerabilities in the send mail</a:t>
            </a:r>
          </a:p>
          <a:p>
            <a:r>
              <a:rPr lang="en-US" dirty="0" smtClean="0"/>
              <a:t>application and Unix utilities </a:t>
            </a:r>
            <a:r>
              <a:rPr lang="en-US" dirty="0" err="1" smtClean="0"/>
              <a:t>fingerd</a:t>
            </a:r>
            <a:r>
              <a:rPr lang="en-US" dirty="0" smtClean="0"/>
              <a:t> and</a:t>
            </a:r>
          </a:p>
          <a:p>
            <a:r>
              <a:rPr lang="en-US" dirty="0" err="1" smtClean="0"/>
              <a:t>rsh</a:t>
            </a:r>
            <a:r>
              <a:rPr lang="en-US" dirty="0" smtClean="0"/>
              <a:t>/</a:t>
            </a:r>
            <a:r>
              <a:rPr lang="en-US" dirty="0" err="1" smtClean="0"/>
              <a:t>rexec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dirty="0" smtClean="0"/>
              <a:t>I love you , overwrote files – impossible to recover, hide mp3 files, downloaded  </a:t>
            </a:r>
            <a:r>
              <a:rPr lang="en-US" sz="3400" dirty="0" err="1" smtClean="0"/>
              <a:t>trojan</a:t>
            </a:r>
            <a:r>
              <a:rPr lang="en-US" sz="3400" dirty="0" smtClean="0"/>
              <a:t> horse make user names and passwords  available to virus author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[2]</a:t>
            </a:r>
            <a:r>
              <a:rPr lang="en-US" baseline="0" dirty="0" smtClean="0"/>
              <a:t> – limit rates to new connections</a:t>
            </a:r>
          </a:p>
          <a:p>
            <a:r>
              <a:rPr lang="en-US" baseline="0" dirty="0" smtClean="0"/>
              <a:t>3 and 4 – monitor rate at which unique destination addresses are contacted and block sender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purpose of a network is to enable communication, not ensure security</a:t>
            </a:r>
          </a:p>
          <a:p>
            <a:r>
              <a:rPr lang="en-US" dirty="0" smtClean="0"/>
              <a:t>- Networks *can* control who talks to who (and how they talk), i.e. access control, but they *cannot* ensure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purpose of a network is to enable communication, not ensure security</a:t>
            </a:r>
          </a:p>
          <a:p>
            <a:r>
              <a:rPr lang="en-US" dirty="0" smtClean="0"/>
              <a:t>- Networks *can* control who talks to who (and how they talk), i.e. access control, but they *cannot* ensure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purpose of a network is to enable communication, not ensure security</a:t>
            </a:r>
          </a:p>
          <a:p>
            <a:r>
              <a:rPr lang="en-US" dirty="0" smtClean="0"/>
              <a:t>- Networks *can* control who talks to who (and how they talk), i.e. access control, but they *cannot* ensure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 network that detects (and mitigates/blocks) malware is no longer just a network.  (The detection part can be considered a computer or even a host that controls the network.)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network that detects (and mitigates/blocks) malware is no longer just a network.  (The detection part can be considered a computer or even a host that controls the network.)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As long as there is communication there can be a security hole.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The only way to make a network perfectly "secure" is to block all communication.  (Whereas a </a:t>
            </a:r>
            <a:r>
              <a:rPr lang="en-US" dirty="0" err="1" smtClean="0"/>
              <a:t>a</a:t>
            </a:r>
            <a:r>
              <a:rPr lang="en-US" dirty="0" smtClean="0"/>
              <a:t> secure host can exist on any network without any risk of infection.)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3922-DBA8-443D-8861-E497653FBB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44A3-68B3-4B9A-9601-E6ED91B25094}" type="datetime1">
              <a:rPr lang="en-US" smtClean="0"/>
              <a:t>4/16/2014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0EF3-88D5-4880-8FE7-4C100C663D83}" type="datetime1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69A-0102-4FDD-A763-773EF44B70AC}" type="datetime1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1008-A3D7-4F33-A209-97617196B8E4}" type="datetime1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4395-2937-4AFB-8E97-EE3007543BFE}" type="datetime1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8E5C-E291-4778-A6C2-0A0C337B4862}" type="datetime1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8A4C-C9A9-4270-AAA4-D4D0C31F30BD}" type="datetime1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DA76-C6C7-42C0-98FF-5F2E2BD59990}" type="datetime1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4FBB-573B-4239-B4B7-6D654FA5880A}" type="datetime1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5C9-81FD-4606-A08F-7FED3B7162CB}" type="datetime1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1D60-079C-4F3C-9B16-67E6E1324547}" type="datetime1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6D2ADC-33DA-46A2-AA96-A9EFD8FB6F94}" type="datetime1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5F4CACE-1380-42EE-83DE-FA5685CBBF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529 Debate</a:t>
            </a:r>
          </a:p>
          <a:p>
            <a:r>
              <a:rPr lang="en-US" dirty="0" smtClean="0"/>
              <a:t>Affirmative Team:</a:t>
            </a:r>
          </a:p>
          <a:p>
            <a:r>
              <a:rPr lang="en-US" dirty="0" smtClean="0"/>
              <a:t>Adriana Flores and Clayton Shepard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Constraining self-propagating malicious software at end-hosts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Networks goal</a:t>
            </a:r>
            <a:endParaRPr lang="en-US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08" y="2956187"/>
            <a:ext cx="971837" cy="97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7" y="5130652"/>
            <a:ext cx="1198747" cy="1198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09" y="5483376"/>
            <a:ext cx="1022632" cy="1022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9" y="4461433"/>
            <a:ext cx="1198747" cy="1198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776573"/>
            <a:ext cx="2529289" cy="1899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6188"/>
            <a:ext cx="971837" cy="971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8187"/>
            <a:ext cx="1022632" cy="1022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9" y="4871077"/>
            <a:ext cx="1022632" cy="1022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10" y="3322034"/>
            <a:ext cx="1323873" cy="13238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4" y="3788933"/>
            <a:ext cx="1479725" cy="1479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3" y="4237022"/>
            <a:ext cx="1022632" cy="1022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5060806"/>
            <a:ext cx="1198747" cy="11987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5800" y="1447800"/>
            <a:ext cx="396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</a:rPr>
              <a:t>Communication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strike="sngStrike" dirty="0" smtClean="0">
                <a:solidFill>
                  <a:srgbClr val="FF0000"/>
                </a:solidFill>
              </a:rPr>
              <a:t>Security</a:t>
            </a:r>
            <a:endParaRPr lang="en-US" sz="3200" strike="sngStrike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708432" y="3442106"/>
            <a:ext cx="1164376" cy="5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3788933"/>
            <a:ext cx="76200" cy="3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468774" y="3648187"/>
            <a:ext cx="1404034" cy="14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506949" y="3788933"/>
            <a:ext cx="150651" cy="169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829041" y="3788933"/>
            <a:ext cx="590559" cy="67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96000" y="3898950"/>
            <a:ext cx="0" cy="44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</p:cNvCxnSpPr>
          <p:nvPr/>
        </p:nvCxnSpPr>
        <p:spPr>
          <a:xfrm flipH="1" flipV="1">
            <a:off x="6429518" y="3898950"/>
            <a:ext cx="599374" cy="116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686837" y="3648187"/>
            <a:ext cx="628363" cy="1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553200" y="3788933"/>
            <a:ext cx="1447800" cy="134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1" idx="1"/>
          </p:cNvCxnSpPr>
          <p:nvPr/>
        </p:nvCxnSpPr>
        <p:spPr>
          <a:xfrm flipV="1">
            <a:off x="3829041" y="1726462"/>
            <a:ext cx="2600477" cy="132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0"/>
          </p:cNvCxnSpPr>
          <p:nvPr/>
        </p:nvCxnSpPr>
        <p:spPr>
          <a:xfrm flipV="1">
            <a:off x="6200919" y="2525018"/>
            <a:ext cx="485918" cy="43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Self-propagating Malware in Networks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08" y="2956187"/>
            <a:ext cx="971837" cy="97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7" y="5130652"/>
            <a:ext cx="1198747" cy="1198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09" y="5483376"/>
            <a:ext cx="1022632" cy="1022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9" y="4461433"/>
            <a:ext cx="1198747" cy="1198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776573"/>
            <a:ext cx="2529289" cy="1899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6188"/>
            <a:ext cx="971837" cy="971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8187"/>
            <a:ext cx="1022632" cy="1022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9" y="4871077"/>
            <a:ext cx="1022632" cy="1022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10" y="3322034"/>
            <a:ext cx="1323873" cy="13238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4" y="3788933"/>
            <a:ext cx="1479725" cy="1479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3" y="4237022"/>
            <a:ext cx="1022632" cy="1022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5060806"/>
            <a:ext cx="1198747" cy="1198747"/>
          </a:xfrm>
          <a:prstGeom prst="rect">
            <a:avLst/>
          </a:prstGeom>
        </p:spPr>
      </p:pic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708432" y="3442106"/>
            <a:ext cx="1164376" cy="5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3788933"/>
            <a:ext cx="76200" cy="3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468774" y="3648187"/>
            <a:ext cx="1404034" cy="14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506949" y="3788933"/>
            <a:ext cx="150651" cy="169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829041" y="3788933"/>
            <a:ext cx="590559" cy="67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96000" y="3898950"/>
            <a:ext cx="0" cy="44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</p:cNvCxnSpPr>
          <p:nvPr/>
        </p:nvCxnSpPr>
        <p:spPr>
          <a:xfrm flipH="1" flipV="1">
            <a:off x="6429518" y="3898950"/>
            <a:ext cx="599374" cy="116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686837" y="3648187"/>
            <a:ext cx="628363" cy="1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553200" y="3788933"/>
            <a:ext cx="1447800" cy="134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1" idx="1"/>
          </p:cNvCxnSpPr>
          <p:nvPr/>
        </p:nvCxnSpPr>
        <p:spPr>
          <a:xfrm flipV="1">
            <a:off x="3829041" y="1726462"/>
            <a:ext cx="2600477" cy="132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0"/>
          </p:cNvCxnSpPr>
          <p:nvPr/>
        </p:nvCxnSpPr>
        <p:spPr>
          <a:xfrm flipV="1">
            <a:off x="6200919" y="2525018"/>
            <a:ext cx="485918" cy="43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4" y="4953846"/>
            <a:ext cx="990600" cy="7429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" y="3469052"/>
            <a:ext cx="990600" cy="7429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08" y="4078364"/>
            <a:ext cx="990600" cy="7429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49" y="5483848"/>
            <a:ext cx="990600" cy="7429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05" y="4435130"/>
            <a:ext cx="990600" cy="7429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98844"/>
            <a:ext cx="990600" cy="7429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62320"/>
            <a:ext cx="990600" cy="7429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3494072"/>
            <a:ext cx="990600" cy="7429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62" y="4714595"/>
            <a:ext cx="990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Detecting Malware in Networks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08" y="2956187"/>
            <a:ext cx="971837" cy="97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7" y="5130652"/>
            <a:ext cx="1198747" cy="1198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09" y="5483376"/>
            <a:ext cx="1022632" cy="1022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9" y="4461433"/>
            <a:ext cx="1198747" cy="1198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776573"/>
            <a:ext cx="2529289" cy="1899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6188"/>
            <a:ext cx="971837" cy="971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8187"/>
            <a:ext cx="1022632" cy="1022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9" y="4871077"/>
            <a:ext cx="1022632" cy="1022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10" y="3322034"/>
            <a:ext cx="1323873" cy="13238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4" y="3788933"/>
            <a:ext cx="1479725" cy="1479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3" y="4237022"/>
            <a:ext cx="1022632" cy="1022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5060806"/>
            <a:ext cx="1198747" cy="1198747"/>
          </a:xfrm>
          <a:prstGeom prst="rect">
            <a:avLst/>
          </a:prstGeom>
        </p:spPr>
      </p:pic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708432" y="3442106"/>
            <a:ext cx="1164376" cy="5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3788933"/>
            <a:ext cx="76200" cy="3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468774" y="3648187"/>
            <a:ext cx="1404034" cy="14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506949" y="3788933"/>
            <a:ext cx="150651" cy="169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829041" y="3788933"/>
            <a:ext cx="590559" cy="67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96000" y="3898950"/>
            <a:ext cx="0" cy="44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</p:cNvCxnSpPr>
          <p:nvPr/>
        </p:nvCxnSpPr>
        <p:spPr>
          <a:xfrm flipH="1" flipV="1">
            <a:off x="6429518" y="3898950"/>
            <a:ext cx="599374" cy="116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686837" y="3648187"/>
            <a:ext cx="628363" cy="1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553200" y="3788933"/>
            <a:ext cx="1447800" cy="134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1" idx="1"/>
          </p:cNvCxnSpPr>
          <p:nvPr/>
        </p:nvCxnSpPr>
        <p:spPr>
          <a:xfrm flipV="1">
            <a:off x="3829041" y="1726462"/>
            <a:ext cx="2600477" cy="132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0"/>
          </p:cNvCxnSpPr>
          <p:nvPr/>
        </p:nvCxnSpPr>
        <p:spPr>
          <a:xfrm flipV="1">
            <a:off x="6200919" y="2525018"/>
            <a:ext cx="485918" cy="43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4" y="4953846"/>
            <a:ext cx="990600" cy="74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7" y="2956188"/>
            <a:ext cx="908466" cy="8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Defeated Network Purpose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08" y="2956187"/>
            <a:ext cx="971837" cy="97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7" y="5130652"/>
            <a:ext cx="1198747" cy="1198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09" y="5483376"/>
            <a:ext cx="1022632" cy="1022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9" y="4461433"/>
            <a:ext cx="1198747" cy="1198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776573"/>
            <a:ext cx="2529289" cy="1899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6188"/>
            <a:ext cx="971837" cy="971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8187"/>
            <a:ext cx="1022632" cy="1022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9" y="4871077"/>
            <a:ext cx="1022632" cy="1022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10" y="3322034"/>
            <a:ext cx="1323873" cy="13238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4" y="3788933"/>
            <a:ext cx="1479725" cy="1479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3" y="4237022"/>
            <a:ext cx="1022632" cy="1022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5060806"/>
            <a:ext cx="1198747" cy="119874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68774" y="3648187"/>
            <a:ext cx="1404034" cy="14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96000" y="3898950"/>
            <a:ext cx="0" cy="44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</p:cNvCxnSpPr>
          <p:nvPr/>
        </p:nvCxnSpPr>
        <p:spPr>
          <a:xfrm flipH="1" flipV="1">
            <a:off x="6429518" y="3898950"/>
            <a:ext cx="599374" cy="116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686837" y="3648187"/>
            <a:ext cx="628363" cy="1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553200" y="3788933"/>
            <a:ext cx="1447800" cy="134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0"/>
          </p:cNvCxnSpPr>
          <p:nvPr/>
        </p:nvCxnSpPr>
        <p:spPr>
          <a:xfrm flipV="1">
            <a:off x="6200919" y="2525018"/>
            <a:ext cx="485918" cy="43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4" y="4953846"/>
            <a:ext cx="990600" cy="74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7" y="2956188"/>
            <a:ext cx="908466" cy="88947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5800" y="1447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No Communication</a:t>
            </a:r>
            <a:endParaRPr lang="en-US" sz="3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 hole vs. Communication</a:t>
            </a:r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08" y="2956187"/>
            <a:ext cx="971837" cy="97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7" y="5130652"/>
            <a:ext cx="1198747" cy="1198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09" y="5483376"/>
            <a:ext cx="1022632" cy="1022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9" y="4461433"/>
            <a:ext cx="1198747" cy="1198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776573"/>
            <a:ext cx="2529289" cy="1899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6188"/>
            <a:ext cx="971837" cy="971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8187"/>
            <a:ext cx="1022632" cy="1022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9" y="4871077"/>
            <a:ext cx="1022632" cy="1022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10" y="3322034"/>
            <a:ext cx="1323873" cy="13238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4" y="3788933"/>
            <a:ext cx="1479725" cy="1479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3" y="4237022"/>
            <a:ext cx="1022632" cy="1022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5060806"/>
            <a:ext cx="1198747" cy="119874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68774" y="3648187"/>
            <a:ext cx="1404034" cy="14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96000" y="3898950"/>
            <a:ext cx="0" cy="448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</p:cNvCxnSpPr>
          <p:nvPr/>
        </p:nvCxnSpPr>
        <p:spPr>
          <a:xfrm flipH="1" flipV="1">
            <a:off x="6429518" y="3898950"/>
            <a:ext cx="599374" cy="1161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686837" y="3648187"/>
            <a:ext cx="628363" cy="140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553200" y="3788933"/>
            <a:ext cx="1447800" cy="1341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0"/>
          </p:cNvCxnSpPr>
          <p:nvPr/>
        </p:nvCxnSpPr>
        <p:spPr>
          <a:xfrm flipV="1">
            <a:off x="6200919" y="2525018"/>
            <a:ext cx="485918" cy="431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4" y="4953846"/>
            <a:ext cx="990600" cy="74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7" y="2956188"/>
            <a:ext cx="908466" cy="88947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1708432" y="3322034"/>
            <a:ext cx="1097977" cy="396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3124200" y="3845662"/>
            <a:ext cx="76200" cy="3138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829041" y="3648187"/>
            <a:ext cx="590559" cy="8116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506949" y="3845662"/>
            <a:ext cx="161046" cy="1637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829041" y="1880175"/>
            <a:ext cx="2625874" cy="1076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End-host protection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Advantages: </a:t>
            </a:r>
          </a:p>
          <a:p>
            <a:pPr lvl="1"/>
            <a:r>
              <a:rPr lang="en-US" dirty="0"/>
              <a:t>Can exists in any network without risk of infection</a:t>
            </a:r>
          </a:p>
          <a:p>
            <a:pPr lvl="1"/>
            <a:r>
              <a:rPr lang="en-US" dirty="0"/>
              <a:t>Vulnerabilities can be known by end host only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Disadvantages: </a:t>
            </a:r>
          </a:p>
        </p:txBody>
      </p:sp>
    </p:spTree>
    <p:extLst>
      <p:ext uri="{BB962C8B-B14F-4D97-AF65-F5344CB8AC3E}">
        <p14:creationId xmlns:p14="http://schemas.microsoft.com/office/powerpoint/2010/main" val="7277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“Secured” network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Advantages: </a:t>
            </a:r>
          </a:p>
          <a:p>
            <a:endParaRPr lang="en-US" dirty="0" smtClean="0"/>
          </a:p>
          <a:p>
            <a:r>
              <a:rPr lang="en-US" dirty="0" smtClean="0"/>
              <a:t>Disadvantages: </a:t>
            </a:r>
          </a:p>
          <a:p>
            <a:pPr lvl="1"/>
            <a:r>
              <a:rPr lang="en-US" dirty="0" smtClean="0"/>
              <a:t>False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[1]  </a:t>
            </a:r>
            <a:r>
              <a:rPr lang="en-US" sz="1600" dirty="0" err="1" smtClean="0"/>
              <a:t>Fosnock</a:t>
            </a:r>
            <a:r>
              <a:rPr lang="en-US" sz="1600" dirty="0" smtClean="0"/>
              <a:t>, Craig. "Computer worms: past, present, and future." East Carolina University 8 (2005).</a:t>
            </a:r>
          </a:p>
          <a:p>
            <a:pPr marL="0" indent="0">
              <a:buNone/>
            </a:pPr>
            <a:r>
              <a:rPr lang="en-US" sz="1600" dirty="0" smtClean="0"/>
              <a:t>[2</a:t>
            </a:r>
            <a:r>
              <a:rPr lang="en-US" sz="1600" dirty="0"/>
              <a:t>] </a:t>
            </a:r>
            <a:r>
              <a:rPr lang="en-US" sz="1600" dirty="0" smtClean="0"/>
              <a:t> Williamson</a:t>
            </a:r>
            <a:r>
              <a:rPr lang="en-US" sz="1600" dirty="0"/>
              <a:t>, Matthew M. "Throttling viruses: Restricting propagation to defeat malicious mobile code." Computer Security Applications Conference, 2002. Proceedings. 18th Annual. IEEE, 2002.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[3</a:t>
            </a:r>
            <a:r>
              <a:rPr lang="en-US" sz="1600" dirty="0"/>
              <a:t>] </a:t>
            </a:r>
            <a:r>
              <a:rPr lang="en-US" sz="1600" dirty="0" err="1"/>
              <a:t>Roesch</a:t>
            </a:r>
            <a:r>
              <a:rPr lang="en-US" sz="1600" dirty="0"/>
              <a:t>, Martin. "Snort: Lightweight Intrusion Detection for Networks." LISA. Vol. 99. 1999.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[4] </a:t>
            </a:r>
            <a:r>
              <a:rPr lang="en-US" sz="1600" dirty="0" err="1" smtClean="0"/>
              <a:t>Heberlein</a:t>
            </a:r>
            <a:r>
              <a:rPr lang="en-US" sz="1600" dirty="0"/>
              <a:t>, L. Todd, et al. "A network security monitor." Research in Security and Privacy, 1990. Proceedings., 1990 IEEE Computer Society Symposium on. IEEE, 1990.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[5</a:t>
            </a:r>
            <a:r>
              <a:rPr lang="en-US" sz="1600" dirty="0"/>
              <a:t>] </a:t>
            </a:r>
            <a:r>
              <a:rPr lang="en-US" sz="1600" dirty="0" err="1"/>
              <a:t>Kreibich</a:t>
            </a:r>
            <a:r>
              <a:rPr lang="en-US" sz="1600" dirty="0"/>
              <a:t>, Christian, and Jon </a:t>
            </a:r>
            <a:r>
              <a:rPr lang="en-US" sz="1600" dirty="0" err="1"/>
              <a:t>Crowcroft</a:t>
            </a:r>
            <a:r>
              <a:rPr lang="en-US" sz="1600" dirty="0"/>
              <a:t>. "Honeycomb: creating intrusion detection signatures using honeypots." ACM SIGCOMM Computer Communication Review 34.1 (2004): 51-56.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[6</a:t>
            </a:r>
            <a:r>
              <a:rPr lang="en-US" sz="1600" dirty="0"/>
              <a:t>] Kim, </a:t>
            </a:r>
            <a:r>
              <a:rPr lang="en-US" sz="1600" dirty="0" err="1"/>
              <a:t>Hyang</a:t>
            </a:r>
            <a:r>
              <a:rPr lang="en-US" sz="1600" dirty="0"/>
              <a:t>-Ah, and Brad Karp. "Autograph: Toward Automated, Distributed Worm Signature Detection." USENIX security symposium. Vol. 286. 2004.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[7</a:t>
            </a:r>
            <a:r>
              <a:rPr lang="en-US" sz="1600" dirty="0"/>
              <a:t>] Singh, </a:t>
            </a:r>
            <a:r>
              <a:rPr lang="en-US" sz="1600" dirty="0" err="1"/>
              <a:t>Sumeet</a:t>
            </a:r>
            <a:r>
              <a:rPr lang="en-US" sz="1600" dirty="0"/>
              <a:t>, et al. "Automated Worm Fingerprinting." OSDI. Vol. 4. 2004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92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 smtClean="0"/>
              <a:t>8] </a:t>
            </a:r>
            <a:r>
              <a:rPr lang="en-US" sz="1600" dirty="0"/>
              <a:t>Costa, Manuel, et al. "Vigilante: End-to-end containment of internet worms." ACM SIGOPS Operating Systems Review. Vol. 39. No. 5. ACM, 2005.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[9] </a:t>
            </a:r>
            <a:r>
              <a:rPr lang="en-US" sz="1600" dirty="0" err="1"/>
              <a:t>Sidiroglou</a:t>
            </a:r>
            <a:r>
              <a:rPr lang="en-US" sz="1600" dirty="0"/>
              <a:t>, </a:t>
            </a:r>
            <a:r>
              <a:rPr lang="en-US" sz="1600" dirty="0" err="1"/>
              <a:t>Stelios</a:t>
            </a:r>
            <a:r>
              <a:rPr lang="en-US" sz="1600" dirty="0"/>
              <a:t>, and </a:t>
            </a:r>
            <a:r>
              <a:rPr lang="en-US" sz="1600" dirty="0" err="1"/>
              <a:t>Angelos</a:t>
            </a:r>
            <a:r>
              <a:rPr lang="en-US" sz="1600" dirty="0"/>
              <a:t> D. </a:t>
            </a:r>
            <a:r>
              <a:rPr lang="en-US" sz="1600" dirty="0" err="1"/>
              <a:t>Keromytis</a:t>
            </a:r>
            <a:r>
              <a:rPr lang="en-US" sz="1600" dirty="0"/>
              <a:t>. "Countering network worms through automatic patch generation." (2003).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[10] </a:t>
            </a:r>
            <a:r>
              <a:rPr lang="en-US" sz="1600" dirty="0" err="1"/>
              <a:t>Sidiroglou</a:t>
            </a:r>
            <a:r>
              <a:rPr lang="en-US" sz="1600" dirty="0"/>
              <a:t>, </a:t>
            </a:r>
            <a:r>
              <a:rPr lang="en-US" sz="1600" dirty="0" err="1"/>
              <a:t>Stelios</a:t>
            </a:r>
            <a:r>
              <a:rPr lang="en-US" sz="1600" dirty="0"/>
              <a:t>, et al. "Building a reactive immune system for software services." Proceedings of the general track, 2005 USENIX annual technical conference: April 10-15, 2005, Anaheim, CA, USA. USENIX, 2005.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[11] </a:t>
            </a:r>
            <a:r>
              <a:rPr lang="en-US" sz="1600" dirty="0" err="1"/>
              <a:t>Rinard</a:t>
            </a:r>
            <a:r>
              <a:rPr lang="en-US" sz="1600" dirty="0"/>
              <a:t>, Martin C., et al. "Enhancing Server Availability and Security Through Failure-Oblivious Computing." OSDI. Vol. 4. 2004.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[12] </a:t>
            </a:r>
            <a:r>
              <a:rPr lang="en-US" sz="1600" dirty="0"/>
              <a:t>Smirnov, Alexey, and </a:t>
            </a:r>
            <a:r>
              <a:rPr lang="en-US" sz="1600" dirty="0" err="1"/>
              <a:t>Tzi-cker</a:t>
            </a:r>
            <a:r>
              <a:rPr lang="en-US" sz="1600" dirty="0"/>
              <a:t> </a:t>
            </a:r>
            <a:r>
              <a:rPr lang="en-US" sz="1600" dirty="0" err="1"/>
              <a:t>Chiueh</a:t>
            </a:r>
            <a:r>
              <a:rPr lang="en-US" sz="1600" dirty="0"/>
              <a:t>. "DIRA: Automatic Detection, Identification and Repair of Control-Hijacking Attacks." NDSS. 2005.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[13] </a:t>
            </a:r>
            <a:r>
              <a:rPr lang="en-US" sz="1600" dirty="0"/>
              <a:t>Joshi, </a:t>
            </a:r>
            <a:r>
              <a:rPr lang="en-US" sz="1600" dirty="0" err="1"/>
              <a:t>Ashlesha</a:t>
            </a:r>
            <a:r>
              <a:rPr lang="en-US" sz="1600" dirty="0"/>
              <a:t>, et al. "Detecting past and present intrusions through vulnerability-specific predicates." ACM SIGOPS Operating Systems Review. Vol. 39. No. 5. ACM, 2005.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[14] </a:t>
            </a:r>
            <a:r>
              <a:rPr lang="en-US" sz="1600" dirty="0"/>
              <a:t>Wang, Helen J., et al. "Shield: Vulnerability-driven network filters for preventing known vulnerability exploits." ACM SIGCOMM Computer Communication Review. Vol. 34. No. 4. ACM, 2004.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106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Worm= Self-replicating computer program that is self-contained and does not need to be part of another program to propagate itself.</a:t>
            </a:r>
          </a:p>
          <a:p>
            <a:r>
              <a:rPr lang="en-US" sz="2400" dirty="0" smtClean="0"/>
              <a:t>4 parts:</a:t>
            </a:r>
          </a:p>
          <a:p>
            <a:pPr lvl="1"/>
            <a:r>
              <a:rPr lang="en-US" sz="2400" dirty="0" smtClean="0"/>
              <a:t>Vulnerability </a:t>
            </a:r>
            <a:r>
              <a:rPr lang="en-US" sz="2400" dirty="0"/>
              <a:t>that it uses to infect computers</a:t>
            </a:r>
          </a:p>
          <a:p>
            <a:pPr lvl="1"/>
            <a:r>
              <a:rPr lang="en-US" sz="2400" dirty="0" smtClean="0"/>
              <a:t>Propagation </a:t>
            </a:r>
            <a:r>
              <a:rPr lang="en-US" sz="2400" dirty="0"/>
              <a:t>method, or how it chooses its next </a:t>
            </a:r>
            <a:r>
              <a:rPr lang="en-US" sz="2400" dirty="0" smtClean="0"/>
              <a:t>target</a:t>
            </a:r>
          </a:p>
          <a:p>
            <a:pPr lvl="2"/>
            <a:r>
              <a:rPr lang="en-US" sz="2000" dirty="0" smtClean="0"/>
              <a:t>Random, Limited, Topological, Hit List</a:t>
            </a:r>
            <a:endParaRPr lang="en-US" sz="2000" dirty="0"/>
          </a:p>
          <a:p>
            <a:pPr lvl="1"/>
            <a:r>
              <a:rPr lang="en-US" sz="2400" dirty="0" smtClean="0"/>
              <a:t>Payload</a:t>
            </a:r>
            <a:r>
              <a:rPr lang="en-US" sz="2400" dirty="0"/>
              <a:t>, or </a:t>
            </a:r>
            <a:r>
              <a:rPr lang="en-US" sz="2400" dirty="0" smtClean="0"/>
              <a:t>what it </a:t>
            </a:r>
            <a:r>
              <a:rPr lang="en-US" sz="2400" dirty="0"/>
              <a:t>does to an infected </a:t>
            </a:r>
            <a:r>
              <a:rPr lang="en-US" sz="2400" dirty="0" smtClean="0"/>
              <a:t>computer</a:t>
            </a:r>
          </a:p>
          <a:p>
            <a:pPr lvl="1"/>
            <a:r>
              <a:rPr lang="en-US" sz="2400" dirty="0" smtClean="0"/>
              <a:t>Intended goal, steal information or target shutdown</a:t>
            </a:r>
            <a:endParaRPr lang="en-US" sz="2400" dirty="0"/>
          </a:p>
          <a:p>
            <a:r>
              <a:rPr lang="en-US" sz="2400" dirty="0" smtClean="0"/>
              <a:t>Protect: Anti-virus, anti-</a:t>
            </a:r>
            <a:r>
              <a:rPr lang="en-US" sz="2400" dirty="0" err="1" smtClean="0"/>
              <a:t>sypware</a:t>
            </a:r>
            <a:r>
              <a:rPr lang="en-US" sz="2400" dirty="0" smtClean="0"/>
              <a:t>, firewall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3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Secure hosts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Host-based architecture</a:t>
            </a:r>
          </a:p>
          <a:p>
            <a:pPr lvl="1"/>
            <a:r>
              <a:rPr lang="en-US" dirty="0" smtClean="0"/>
              <a:t>Vigilante [8] hosts protect themselves automatically by generating filters</a:t>
            </a:r>
          </a:p>
          <a:p>
            <a:pPr lvl="1"/>
            <a:r>
              <a:rPr lang="en-US" dirty="0" smtClean="0"/>
              <a:t>Central service with heuristics to modify vulnerable source code [36]</a:t>
            </a:r>
          </a:p>
          <a:p>
            <a:endParaRPr lang="en-US" dirty="0" smtClean="0"/>
          </a:p>
          <a:p>
            <a:r>
              <a:rPr lang="en-US" dirty="0" smtClean="0"/>
              <a:t>Memory monitoring and management [37,34,39]</a:t>
            </a:r>
          </a:p>
          <a:p>
            <a:pPr lvl="1"/>
            <a:r>
              <a:rPr lang="en-US" dirty="0" smtClean="0"/>
              <a:t>Checks for illegal memory access</a:t>
            </a:r>
            <a:endParaRPr lang="en-US" dirty="0"/>
          </a:p>
          <a:p>
            <a:pPr lvl="1"/>
            <a:r>
              <a:rPr lang="en-US" dirty="0" smtClean="0"/>
              <a:t>Check for overwrites of control data structures with rollbacks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Filters </a:t>
            </a:r>
          </a:p>
          <a:p>
            <a:pPr lvl="1"/>
            <a:r>
              <a:rPr lang="en-US" dirty="0" err="1" smtClean="0"/>
              <a:t>IntroVit</a:t>
            </a:r>
            <a:r>
              <a:rPr lang="en-US" dirty="0" smtClean="0"/>
              <a:t> [7] , vulnerability-specific  predicates run inside virtual machines</a:t>
            </a:r>
          </a:p>
          <a:p>
            <a:pPr lvl="1"/>
            <a:r>
              <a:rPr lang="en-US" dirty="0" smtClean="0"/>
              <a:t>Shield [45],  manually deployed  host-based filters to block vulnerabilities </a:t>
            </a:r>
          </a:p>
          <a:p>
            <a:pPr lvl="1"/>
            <a:r>
              <a:rPr lang="en-US" dirty="0" smtClean="0"/>
              <a:t>Allow vulnerable services to continue execution while being attacked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Host base detection of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3505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Worm History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40000" lnSpcReduction="20000"/>
          </a:bodyPr>
          <a:lstStyle/>
          <a:p>
            <a:r>
              <a:rPr lang="en-US" sz="5600" b="1" dirty="0" smtClean="0"/>
              <a:t>Xerox PARC- John </a:t>
            </a:r>
            <a:r>
              <a:rPr lang="en-US" sz="5600" b="1" dirty="0" err="1" smtClean="0"/>
              <a:t>Shoch</a:t>
            </a:r>
            <a:endParaRPr lang="en-US" sz="5600" b="1" dirty="0" smtClean="0"/>
          </a:p>
          <a:p>
            <a:pPr lvl="1"/>
            <a:r>
              <a:rPr lang="en-US" sz="5000" dirty="0" smtClean="0"/>
              <a:t>“Tape worm” -  The Shockwave Rider.</a:t>
            </a:r>
          </a:p>
          <a:p>
            <a:pPr lvl="1"/>
            <a:r>
              <a:rPr lang="en-US" sz="5000" dirty="0" smtClean="0"/>
              <a:t>PhD analysis of traffic patterns</a:t>
            </a:r>
          </a:p>
          <a:p>
            <a:r>
              <a:rPr lang="en-US" sz="5600" b="1" dirty="0" err="1" smtClean="0"/>
              <a:t>Christma</a:t>
            </a:r>
            <a:r>
              <a:rPr lang="en-US" sz="5600" b="1" dirty="0" smtClean="0"/>
              <a:t> Exec - German EARN network (1987)</a:t>
            </a:r>
          </a:p>
          <a:p>
            <a:pPr lvl="1"/>
            <a:r>
              <a:rPr lang="en-US" sz="5000" dirty="0" smtClean="0"/>
              <a:t>Bitnet connections to wreak havoc on the IBM Internal File Transfer Network in the US</a:t>
            </a:r>
          </a:p>
          <a:p>
            <a:pPr lvl="1"/>
            <a:r>
              <a:rPr lang="en-US" sz="5000" dirty="0" smtClean="0"/>
              <a:t>Christmas tree in terminal and mailed itself and erased itself</a:t>
            </a:r>
          </a:p>
          <a:p>
            <a:r>
              <a:rPr lang="en-US" sz="5600" b="1" dirty="0" smtClean="0"/>
              <a:t>Morris worm (1988) ~ $10 million to $100 million</a:t>
            </a:r>
          </a:p>
          <a:p>
            <a:pPr lvl="1"/>
            <a:r>
              <a:rPr lang="en-US" sz="5000" dirty="0" smtClean="0"/>
              <a:t>Exploited weak passwords along with known vulnerabilities</a:t>
            </a:r>
          </a:p>
          <a:p>
            <a:pPr lvl="1"/>
            <a:r>
              <a:rPr lang="en-US" sz="5000" dirty="0" smtClean="0"/>
              <a:t>Re-infect individual servers multiple times</a:t>
            </a:r>
          </a:p>
          <a:p>
            <a:pPr lvl="1"/>
            <a:r>
              <a:rPr lang="en-US" sz="5000" dirty="0" smtClean="0"/>
              <a:t>World’s first Internet denial of service (</a:t>
            </a:r>
            <a:r>
              <a:rPr lang="en-US" sz="5000" dirty="0" err="1" smtClean="0"/>
              <a:t>DoS</a:t>
            </a:r>
            <a:r>
              <a:rPr lang="en-US" sz="5000" dirty="0" smtClean="0"/>
              <a:t>) attack.</a:t>
            </a:r>
          </a:p>
          <a:p>
            <a:pPr lvl="1"/>
            <a:r>
              <a:rPr lang="en-US" sz="5000" dirty="0" smtClean="0"/>
              <a:t>Infected ~ 6,000 servers or 10% of the servers on the Internet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86"/>
          <a:stretch/>
        </p:blipFill>
        <p:spPr>
          <a:xfrm>
            <a:off x="5255821" y="4876800"/>
            <a:ext cx="1676400" cy="1504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16"/>
          <a:stretch/>
        </p:blipFill>
        <p:spPr>
          <a:xfrm>
            <a:off x="1371600" y="4811881"/>
            <a:ext cx="3028950" cy="1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Worm History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98764" y="3124200"/>
            <a:ext cx="8229600" cy="33528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Code Red (2001) ~$2.6 billion</a:t>
            </a:r>
          </a:p>
          <a:p>
            <a:pPr lvl="1"/>
            <a:r>
              <a:rPr lang="en-US" sz="8000" dirty="0" smtClean="0"/>
              <a:t>Vulnerability in Microsoft's Internet Information Server (IIS)</a:t>
            </a:r>
          </a:p>
          <a:p>
            <a:pPr lvl="1"/>
            <a:r>
              <a:rPr lang="en-US" sz="8000" dirty="0" smtClean="0"/>
              <a:t>Complete command line control </a:t>
            </a:r>
            <a:endParaRPr lang="en-US" sz="8000" dirty="0" smtClean="0"/>
          </a:p>
          <a:p>
            <a:pPr lvl="1"/>
            <a:r>
              <a:rPr lang="en-US" sz="8000" dirty="0" smtClean="0"/>
              <a:t>Waited </a:t>
            </a:r>
            <a:r>
              <a:rPr lang="en-US" sz="8000" dirty="0" smtClean="0"/>
              <a:t>20-27 days to launch </a:t>
            </a:r>
            <a:r>
              <a:rPr lang="en-US" sz="8000" dirty="0" err="1" smtClean="0"/>
              <a:t>DoS</a:t>
            </a:r>
            <a:r>
              <a:rPr lang="en-US" sz="8000" dirty="0" smtClean="0"/>
              <a:t> attacks against the White House’s IP address</a:t>
            </a:r>
          </a:p>
          <a:p>
            <a:pPr lvl="1"/>
            <a:r>
              <a:rPr lang="en-US" sz="8000" dirty="0" smtClean="0"/>
              <a:t>359,000 servers in just 14 hours</a:t>
            </a:r>
          </a:p>
          <a:p>
            <a:pPr lvl="1"/>
            <a:r>
              <a:rPr lang="en-US" sz="8000" dirty="0" smtClean="0"/>
              <a:t>Peak: 2,000 servers per minute</a:t>
            </a:r>
          </a:p>
          <a:p>
            <a:r>
              <a:rPr lang="en-US" sz="8000" b="1" dirty="0" smtClean="0"/>
              <a:t>Future: </a:t>
            </a:r>
            <a:r>
              <a:rPr lang="en-US" sz="8000" dirty="0" smtClean="0"/>
              <a:t>more complex worms might incorporate sophisticated polymorphic, and metamorphic behavior routines that will make use of entry-point obscuration [1]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52" y="1038401"/>
            <a:ext cx="2971800" cy="22214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956608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I LOVE YOU (2000) ~$8.75 billion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Microsoft Outlook e-mail address book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Malicious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/>
              <a:t>Overwrite files, hide MP3  files, downloaded Trojan horse to steal names and </a:t>
            </a:r>
            <a:r>
              <a:rPr lang="en-US" sz="2000" dirty="0" smtClean="0"/>
              <a:t>passwords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78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488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Self-propagating malware (worms) are able to compromise the network due to  vulnerabilities in end-hosts</a:t>
            </a:r>
          </a:p>
          <a:p>
            <a:endParaRPr lang="en-US" dirty="0"/>
          </a:p>
          <a:p>
            <a:r>
              <a:rPr lang="en-US" dirty="0" smtClean="0"/>
              <a:t>To solve this problem, do we need secured end-hosts or the network?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1524000"/>
            <a:ext cx="7696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Self-propagating malware (worms) are able to compromise </a:t>
            </a:r>
            <a:r>
              <a:rPr lang="en-US" sz="3200" b="1" dirty="0" smtClean="0"/>
              <a:t>vulnerable end-hosts </a:t>
            </a:r>
            <a:r>
              <a:rPr lang="en-US" sz="3200" b="1" dirty="0"/>
              <a:t>and leverage </a:t>
            </a:r>
            <a:r>
              <a:rPr lang="en-US" sz="3200" b="1" dirty="0" smtClean="0"/>
              <a:t>these to </a:t>
            </a:r>
            <a:r>
              <a:rPr lang="en-US" sz="3200" b="1" dirty="0"/>
              <a:t>perpetuate themselves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51816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Do </a:t>
            </a:r>
            <a:r>
              <a:rPr lang="en-US" sz="2800" b="1" dirty="0"/>
              <a:t>we need secured end-hosts or the network?</a:t>
            </a:r>
          </a:p>
        </p:txBody>
      </p:sp>
    </p:spTree>
    <p:extLst>
      <p:ext uri="{BB962C8B-B14F-4D97-AF65-F5344CB8AC3E}">
        <p14:creationId xmlns:p14="http://schemas.microsoft.com/office/powerpoint/2010/main" val="17427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Work: “Secure” the network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Detecting abnormal communication patterns</a:t>
            </a:r>
          </a:p>
          <a:p>
            <a:pPr lvl="1"/>
            <a:r>
              <a:rPr lang="en-US" dirty="0" smtClean="0"/>
              <a:t>Blocking or rate limiting traffic from hosts that exhibit abnormal communication patterns</a:t>
            </a:r>
          </a:p>
          <a:p>
            <a:pPr lvl="2"/>
            <a:r>
              <a:rPr lang="en-US" dirty="0" smtClean="0"/>
              <a:t>Williamson [2], Snort [3], Network Security Monitor [4]</a:t>
            </a:r>
          </a:p>
          <a:p>
            <a:pPr lvl="1"/>
            <a:r>
              <a:rPr lang="en-US" dirty="0" smtClean="0"/>
              <a:t>Can’t contain worms that have normal traffic patterns</a:t>
            </a:r>
          </a:p>
          <a:p>
            <a:pPr lvl="2"/>
            <a:r>
              <a:rPr lang="en-US" sz="2800" dirty="0" smtClean="0"/>
              <a:t>E.g. topological worms and slow-spreading worms</a:t>
            </a:r>
          </a:p>
          <a:p>
            <a:pPr marL="9144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b="1" dirty="0" smtClean="0">
                <a:solidFill>
                  <a:srgbClr val="FF0000"/>
                </a:solidFill>
              </a:rPr>
              <a:t>False positives</a:t>
            </a:r>
          </a:p>
          <a:p>
            <a:r>
              <a:rPr lang="en-US" b="1" dirty="0" smtClean="0"/>
              <a:t>Content signatures</a:t>
            </a:r>
          </a:p>
          <a:p>
            <a:pPr lvl="1"/>
            <a:r>
              <a:rPr lang="en-US" dirty="0" smtClean="0"/>
              <a:t>Signatures for unknown worms, identify a common byte string in suspicious network flows [5,6,7] </a:t>
            </a:r>
          </a:p>
          <a:p>
            <a:pPr lvl="1"/>
            <a:r>
              <a:rPr lang="en-US" dirty="0" smtClean="0"/>
              <a:t>Absence of information about software vulnerability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 False positives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Prior Work: Secured hosts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Host-based architecture</a:t>
            </a:r>
          </a:p>
          <a:p>
            <a:pPr lvl="1"/>
            <a:r>
              <a:rPr lang="en-US" sz="2000" dirty="0" smtClean="0"/>
              <a:t>Vigilante [8] hosts protect themselves automatically by generating filters</a:t>
            </a:r>
          </a:p>
          <a:p>
            <a:pPr lvl="1"/>
            <a:r>
              <a:rPr lang="en-US" sz="2000" dirty="0" smtClean="0"/>
              <a:t>Central service with heuristics to modify vulnerable source code [9]</a:t>
            </a:r>
          </a:p>
          <a:p>
            <a:r>
              <a:rPr lang="en-US" sz="2000" b="1" dirty="0" smtClean="0"/>
              <a:t>Memory monitoring and management </a:t>
            </a:r>
            <a:r>
              <a:rPr lang="en-US" sz="2000" dirty="0" smtClean="0"/>
              <a:t>[10-12]</a:t>
            </a:r>
          </a:p>
          <a:p>
            <a:pPr lvl="1"/>
            <a:r>
              <a:rPr lang="en-US" sz="2000" dirty="0" smtClean="0"/>
              <a:t>Checks for illegal memory access</a:t>
            </a:r>
          </a:p>
          <a:p>
            <a:pPr lvl="1"/>
            <a:r>
              <a:rPr lang="en-US" sz="2000" dirty="0" smtClean="0"/>
              <a:t>Check for overwrites and apply rollbacks</a:t>
            </a:r>
          </a:p>
          <a:p>
            <a:r>
              <a:rPr lang="en-US" sz="2000" b="1" dirty="0" smtClean="0"/>
              <a:t>Filters </a:t>
            </a:r>
          </a:p>
          <a:p>
            <a:pPr lvl="1"/>
            <a:r>
              <a:rPr lang="en-US" sz="2000" dirty="0" err="1" smtClean="0"/>
              <a:t>IntroVit</a:t>
            </a:r>
            <a:r>
              <a:rPr lang="en-US" sz="2000" dirty="0" smtClean="0"/>
              <a:t> [13] , vulnerability-specific  predicates run inside virtual machines</a:t>
            </a:r>
          </a:p>
          <a:p>
            <a:pPr lvl="1"/>
            <a:r>
              <a:rPr lang="en-US" sz="2000" dirty="0" smtClean="0"/>
              <a:t>Shield [14],  manually deployed  host-based filters to block vulnerabilities </a:t>
            </a:r>
          </a:p>
          <a:p>
            <a:pPr lvl="1"/>
            <a:r>
              <a:rPr lang="en-US" sz="2000" dirty="0" smtClean="0"/>
              <a:t>Allow vulnerable services to continue execution while being </a:t>
            </a:r>
            <a:r>
              <a:rPr lang="en-US" sz="2000" dirty="0" smtClean="0"/>
              <a:t>attacked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77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Networks goal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08" y="2956187"/>
            <a:ext cx="971837" cy="97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7" y="5130652"/>
            <a:ext cx="1198747" cy="1198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09" y="5483376"/>
            <a:ext cx="1022632" cy="1022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9" y="4461433"/>
            <a:ext cx="1198747" cy="1198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776573"/>
            <a:ext cx="2529289" cy="1899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6188"/>
            <a:ext cx="971837" cy="971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8187"/>
            <a:ext cx="1022632" cy="1022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9" y="4871077"/>
            <a:ext cx="1022632" cy="1022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10" y="3322034"/>
            <a:ext cx="1323873" cy="13238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4" y="3788933"/>
            <a:ext cx="1479725" cy="1479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3" y="4237022"/>
            <a:ext cx="1022632" cy="1022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5060806"/>
            <a:ext cx="1198747" cy="11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Networks goal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529 Debate: Affirmative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ACE-1380-42EE-83DE-FA5685CBBF2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08" y="2956187"/>
            <a:ext cx="971837" cy="97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7" y="5130652"/>
            <a:ext cx="1198747" cy="1198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09" y="5483376"/>
            <a:ext cx="1022632" cy="1022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9" y="4461433"/>
            <a:ext cx="1198747" cy="1198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776573"/>
            <a:ext cx="2529289" cy="1899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6188"/>
            <a:ext cx="971837" cy="971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8187"/>
            <a:ext cx="1022632" cy="1022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9" y="4871077"/>
            <a:ext cx="1022632" cy="1022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10" y="3322034"/>
            <a:ext cx="1323873" cy="13238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4" y="3788933"/>
            <a:ext cx="1479725" cy="1479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3" y="4237022"/>
            <a:ext cx="1022632" cy="1022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18" y="5060806"/>
            <a:ext cx="1198747" cy="11987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5800" y="1447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</a:rPr>
              <a:t>Communication</a:t>
            </a:r>
          </a:p>
        </p:txBody>
      </p:sp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708432" y="3442106"/>
            <a:ext cx="1164376" cy="5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3788933"/>
            <a:ext cx="76200" cy="3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468774" y="3648187"/>
            <a:ext cx="1404034" cy="14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506949" y="3788933"/>
            <a:ext cx="150651" cy="169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829041" y="3788933"/>
            <a:ext cx="590559" cy="67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96000" y="3898950"/>
            <a:ext cx="0" cy="44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</p:cNvCxnSpPr>
          <p:nvPr/>
        </p:nvCxnSpPr>
        <p:spPr>
          <a:xfrm flipH="1" flipV="1">
            <a:off x="6429518" y="3898950"/>
            <a:ext cx="599374" cy="116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686837" y="3648187"/>
            <a:ext cx="628363" cy="1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553200" y="3788933"/>
            <a:ext cx="1447800" cy="134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1" idx="1"/>
          </p:cNvCxnSpPr>
          <p:nvPr/>
        </p:nvCxnSpPr>
        <p:spPr>
          <a:xfrm flipV="1">
            <a:off x="3829041" y="1726462"/>
            <a:ext cx="2600477" cy="132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0"/>
          </p:cNvCxnSpPr>
          <p:nvPr/>
        </p:nvCxnSpPr>
        <p:spPr>
          <a:xfrm flipV="1">
            <a:off x="6200919" y="2525018"/>
            <a:ext cx="485918" cy="43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495</TotalTime>
  <Words>2257</Words>
  <Application>Microsoft Office PowerPoint</Application>
  <PresentationFormat>On-screen Show (4:3)</PresentationFormat>
  <Paragraphs>284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Constraining self-propagating malicious software at end-hosts</vt:lpstr>
      <vt:lpstr>Background</vt:lpstr>
      <vt:lpstr>Worm History</vt:lpstr>
      <vt:lpstr>Worm History</vt:lpstr>
      <vt:lpstr>Problem</vt:lpstr>
      <vt:lpstr>Prior Work: “Secure” the network</vt:lpstr>
      <vt:lpstr>Prior Work: Secured hosts</vt:lpstr>
      <vt:lpstr>Networks goal</vt:lpstr>
      <vt:lpstr>Networks goal</vt:lpstr>
      <vt:lpstr>Networks goal</vt:lpstr>
      <vt:lpstr>Self-propagating Malware in Networks</vt:lpstr>
      <vt:lpstr>Detecting Malware in Networks</vt:lpstr>
      <vt:lpstr>Defeated Network Purpose</vt:lpstr>
      <vt:lpstr>Security hole vs. Communication</vt:lpstr>
      <vt:lpstr>Summary End-host protection</vt:lpstr>
      <vt:lpstr>Summary “Secured” network</vt:lpstr>
      <vt:lpstr>Summary</vt:lpstr>
      <vt:lpstr>References</vt:lpstr>
      <vt:lpstr>References</vt:lpstr>
      <vt:lpstr>Extras</vt:lpstr>
      <vt:lpstr>Prior Work: Secure hosts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Constraining self-propagating malicious software at end-hosts</dc:title>
  <dc:creator>Adriana Flores</dc:creator>
  <cp:lastModifiedBy>Adriana Flores</cp:lastModifiedBy>
  <cp:revision>70</cp:revision>
  <dcterms:created xsi:type="dcterms:W3CDTF">2014-04-16T15:22:18Z</dcterms:created>
  <dcterms:modified xsi:type="dcterms:W3CDTF">2014-04-17T02:47:48Z</dcterms:modified>
</cp:coreProperties>
</file>