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26"/>
  </p:notesMasterIdLst>
  <p:sldIdLst>
    <p:sldId id="256" r:id="rId2"/>
    <p:sldId id="271" r:id="rId3"/>
    <p:sldId id="273" r:id="rId4"/>
    <p:sldId id="257" r:id="rId5"/>
    <p:sldId id="258" r:id="rId6"/>
    <p:sldId id="270" r:id="rId7"/>
    <p:sldId id="268" r:id="rId8"/>
    <p:sldId id="293" r:id="rId9"/>
    <p:sldId id="279" r:id="rId10"/>
    <p:sldId id="281" r:id="rId11"/>
    <p:sldId id="285" r:id="rId12"/>
    <p:sldId id="286" r:id="rId13"/>
    <p:sldId id="291" r:id="rId14"/>
    <p:sldId id="292" r:id="rId15"/>
    <p:sldId id="288" r:id="rId16"/>
    <p:sldId id="277" r:id="rId17"/>
    <p:sldId id="294" r:id="rId18"/>
    <p:sldId id="297" r:id="rId19"/>
    <p:sldId id="295" r:id="rId20"/>
    <p:sldId id="296" r:id="rId21"/>
    <p:sldId id="289" r:id="rId22"/>
    <p:sldId id="287" r:id="rId23"/>
    <p:sldId id="267"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64976" autoAdjust="0"/>
  </p:normalViewPr>
  <p:slideViewPr>
    <p:cSldViewPr>
      <p:cViewPr varScale="1">
        <p:scale>
          <a:sx n="54" d="100"/>
          <a:sy n="54" d="100"/>
        </p:scale>
        <p:origin x="2136" y="10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AAE23F-5003-4858-9129-C527C08DBA7D}" type="datetimeFigureOut">
              <a:rPr lang="en-US" smtClean="0"/>
              <a:t>4/17/2014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BE3922-DBA8-443D-8861-E497653FBB31}" type="slidenum">
              <a:rPr lang="en-US" smtClean="0"/>
              <a:t>‹#›</a:t>
            </a:fld>
            <a:endParaRPr lang="en-US"/>
          </a:p>
        </p:txBody>
      </p:sp>
    </p:spTree>
    <p:extLst>
      <p:ext uri="{BB962C8B-B14F-4D97-AF65-F5344CB8AC3E}">
        <p14:creationId xmlns:p14="http://schemas.microsoft.com/office/powerpoint/2010/main" val="17255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a self-replicating computer program, similar to a computer virus but unlike a virus which attaches itself to, and becomes part of, another executable program, a worm is self-contained and does not need to be</a:t>
            </a:r>
          </a:p>
          <a:p>
            <a:r>
              <a:rPr lang="en-US" dirty="0" smtClean="0"/>
              <a:t>part of another program to propagate itself.</a:t>
            </a:r>
          </a:p>
          <a:p>
            <a:endParaRPr lang="en-US" dirty="0" smtClean="0"/>
          </a:p>
          <a:p>
            <a:r>
              <a:rPr lang="en-US" dirty="0" smtClean="0"/>
              <a:t>-The infection is dependent on the targeted computer having the specific vulnerability that the worm uses.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-Worms spread by exploiting vulnerabilities in operating systems</a:t>
            </a:r>
          </a:p>
          <a:p>
            <a:endParaRPr lang="en-US" dirty="0" smtClean="0"/>
          </a:p>
          <a:p>
            <a:r>
              <a:rPr lang="en-US" sz="2400" dirty="0" smtClean="0"/>
              <a:t>4 parts:</a:t>
            </a:r>
          </a:p>
          <a:p>
            <a:pPr lvl="1"/>
            <a:r>
              <a:rPr lang="en-US" sz="2400" dirty="0" smtClean="0"/>
              <a:t>-The first is the vulnerability that it uses to infect computers</a:t>
            </a:r>
          </a:p>
          <a:p>
            <a:pPr lvl="1"/>
            <a:r>
              <a:rPr lang="en-US" sz="2400" dirty="0" smtClean="0"/>
              <a:t>	The infection is dependent on the targeted computer having the specific vulnerability that the worm uses.</a:t>
            </a:r>
          </a:p>
          <a:p>
            <a:pPr lvl="1"/>
            <a:r>
              <a:rPr lang="en-US" sz="2400" dirty="0" smtClean="0"/>
              <a:t>- Second is the propagation method, or how it chooses its next target.</a:t>
            </a:r>
          </a:p>
          <a:p>
            <a:pPr lvl="1"/>
            <a:r>
              <a:rPr lang="en-US" sz="2400" dirty="0" smtClean="0"/>
              <a:t>	Each has different characteristics that make them better in different situations.</a:t>
            </a:r>
          </a:p>
          <a:p>
            <a:pPr lvl="1"/>
            <a:r>
              <a:rPr lang="en-US" sz="2000" dirty="0" smtClean="0"/>
              <a:t>	Random, Limited, Topological, Hit List </a:t>
            </a:r>
          </a:p>
          <a:p>
            <a:pPr lvl="1"/>
            <a:r>
              <a:rPr lang="en-US" sz="2000" dirty="0" smtClean="0"/>
              <a:t>-Third is the payload, or what it does to an infected computer, such as stealing information, shutting down anti-virus programs, etc.</a:t>
            </a:r>
          </a:p>
          <a:p>
            <a:pPr lvl="1"/>
            <a:r>
              <a:rPr lang="en-US" sz="2000" dirty="0" smtClean="0"/>
              <a:t>-Lastly is the intended goal. Some worms simply steal information.</a:t>
            </a:r>
          </a:p>
          <a:p>
            <a:pPr lvl="1"/>
            <a:r>
              <a:rPr lang="en-US" sz="2000" dirty="0" smtClean="0"/>
              <a:t>Others attack certain targets in an effort to shut them down.</a:t>
            </a:r>
          </a:p>
          <a:p>
            <a:pPr lvl="1"/>
            <a:endParaRPr lang="en-US" sz="2000" dirty="0" smtClean="0"/>
          </a:p>
          <a:p>
            <a:r>
              <a:rPr lang="en-US" sz="2400" dirty="0" smtClean="0"/>
              <a:t>Protect: Anti-virus, anti-</a:t>
            </a:r>
            <a:r>
              <a:rPr lang="en-US" sz="2400" dirty="0" err="1" smtClean="0"/>
              <a:t>sypware</a:t>
            </a:r>
            <a:r>
              <a:rPr lang="en-US" sz="2400" dirty="0" smtClean="0"/>
              <a:t>, firewall</a:t>
            </a:r>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2</a:t>
            </a:fld>
            <a:endParaRPr lang="en-US"/>
          </a:p>
        </p:txBody>
      </p:sp>
    </p:spTree>
    <p:extLst>
      <p:ext uri="{BB962C8B-B14F-4D97-AF65-F5344CB8AC3E}">
        <p14:creationId xmlns:p14="http://schemas.microsoft.com/office/powerpoint/2010/main" val="369345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network that detects (and mitigates/blocks) malware is no longer just a network.  (The detection part can be considered a computer or even a host that controls the network.)</a:t>
            </a:r>
          </a:p>
          <a:p>
            <a:pPr marL="171450" indent="-171450">
              <a:buFontTx/>
              <a:buChar char="-"/>
            </a:pPr>
            <a:r>
              <a:rPr lang="en-US" dirty="0" smtClean="0"/>
              <a:t>- As long as there is communication there can be a security hole.</a:t>
            </a:r>
          </a:p>
          <a:p>
            <a:pPr marL="171450" indent="-171450">
              <a:buFontTx/>
              <a:buChar char="-"/>
            </a:pPr>
            <a:r>
              <a:rPr lang="en-US" dirty="0" smtClean="0"/>
              <a:t>- The only way to make a network perfectly "secure" is to block all communication.  (Whereas a secure host can exist on any network without any risk of infection.)</a:t>
            </a:r>
          </a:p>
          <a:p>
            <a:pPr marL="171450" indent="-171450">
              <a:buFontTx/>
              <a:buChar char="-"/>
            </a:pPr>
            <a:r>
              <a:rPr lang="en-US" dirty="0" smtClean="0"/>
              <a:t>Discuss</a:t>
            </a:r>
            <a:r>
              <a:rPr lang="en-US" baseline="0" dirty="0" smtClean="0"/>
              <a:t> security vs. communication.  (block new programs!)</a:t>
            </a:r>
            <a:endParaRPr lang="en-US" dirty="0" smtClean="0"/>
          </a:p>
        </p:txBody>
      </p:sp>
      <p:sp>
        <p:nvSpPr>
          <p:cNvPr id="4" name="Slide Number Placeholder 3"/>
          <p:cNvSpPr>
            <a:spLocks noGrp="1"/>
          </p:cNvSpPr>
          <p:nvPr>
            <p:ph type="sldNum" sz="quarter" idx="10"/>
          </p:nvPr>
        </p:nvSpPr>
        <p:spPr/>
        <p:txBody>
          <a:bodyPr/>
          <a:lstStyle/>
          <a:p>
            <a:fld id="{57BE3922-DBA8-443D-8861-E497653FBB31}" type="slidenum">
              <a:rPr lang="en-US" smtClean="0"/>
              <a:t>12</a:t>
            </a:fld>
            <a:endParaRPr lang="en-US"/>
          </a:p>
        </p:txBody>
      </p:sp>
    </p:spTree>
    <p:extLst>
      <p:ext uri="{BB962C8B-B14F-4D97-AF65-F5344CB8AC3E}">
        <p14:creationId xmlns:p14="http://schemas.microsoft.com/office/powerpoint/2010/main" val="486170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Vulnerabilities can be known by end host only</a:t>
            </a:r>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13</a:t>
            </a:fld>
            <a:endParaRPr lang="en-US"/>
          </a:p>
        </p:txBody>
      </p:sp>
    </p:spTree>
    <p:extLst>
      <p:ext uri="{BB962C8B-B14F-4D97-AF65-F5344CB8AC3E}">
        <p14:creationId xmlns:p14="http://schemas.microsoft.com/office/powerpoint/2010/main" val="299466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 is possible for a host to be secure (in fact it could just block</a:t>
            </a:r>
            <a:r>
              <a:rPr lang="en-US" baseline="0" dirty="0" smtClean="0"/>
              <a:t> all of its own communication).</a:t>
            </a:r>
          </a:p>
          <a:p>
            <a:endParaRPr lang="en-US" baseline="0" dirty="0" smtClean="0"/>
          </a:p>
          <a:p>
            <a:r>
              <a:rPr lang="en-US" sz="1200" b="0" i="0" kern="1200" dirty="0" smtClean="0">
                <a:solidFill>
                  <a:schemeClr val="tx1"/>
                </a:solidFill>
                <a:effectLst/>
                <a:latin typeface="+mn-lt"/>
                <a:ea typeface="+mn-ea"/>
                <a:cs typeface="+mn-cs"/>
              </a:rPr>
              <a:t>As long as there is communication there can be a security hole.</a:t>
            </a:r>
            <a:endParaRPr lang="en-US" dirty="0" smtClean="0"/>
          </a:p>
          <a:p>
            <a:endParaRPr lang="en-US" dirty="0" smtClean="0"/>
          </a:p>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every implementation of the end-host software,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Even benign</a:t>
            </a:r>
            <a:r>
              <a:rPr lang="en-US" baseline="0" dirty="0" smtClean="0"/>
              <a:t> messages for production servers could become worms in a poorly coded implementation.</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14</a:t>
            </a:fld>
            <a:endParaRPr lang="en-US"/>
          </a:p>
        </p:txBody>
      </p:sp>
    </p:spTree>
    <p:extLst>
      <p:ext uri="{BB962C8B-B14F-4D97-AF65-F5344CB8AC3E}">
        <p14:creationId xmlns:p14="http://schemas.microsoft.com/office/powerpoint/2010/main" val="299466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Vulnerabilities can be known by end host only</a:t>
            </a:r>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19</a:t>
            </a:fld>
            <a:endParaRPr lang="en-US"/>
          </a:p>
        </p:txBody>
      </p:sp>
    </p:spTree>
    <p:extLst>
      <p:ext uri="{BB962C8B-B14F-4D97-AF65-F5344CB8AC3E}">
        <p14:creationId xmlns:p14="http://schemas.microsoft.com/office/powerpoint/2010/main" val="504949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 is possible for a host to be secure (in fact it could just block</a:t>
            </a:r>
            <a:r>
              <a:rPr lang="en-US" baseline="0" dirty="0" smtClean="0"/>
              <a:t> all of its own communication).</a:t>
            </a:r>
          </a:p>
          <a:p>
            <a:endParaRPr lang="en-US" baseline="0" dirty="0" smtClean="0"/>
          </a:p>
          <a:p>
            <a:r>
              <a:rPr lang="en-US" sz="1200" b="0" i="0" kern="1200" dirty="0" smtClean="0">
                <a:solidFill>
                  <a:schemeClr val="tx1"/>
                </a:solidFill>
                <a:effectLst/>
                <a:latin typeface="+mn-lt"/>
                <a:ea typeface="+mn-ea"/>
                <a:cs typeface="+mn-cs"/>
              </a:rPr>
              <a:t>As long as there is communication there can be a security hole.</a:t>
            </a:r>
            <a:endParaRPr lang="en-US" dirty="0" smtClean="0"/>
          </a:p>
          <a:p>
            <a:endParaRPr lang="en-US" dirty="0" smtClean="0"/>
          </a:p>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every implementation of the end-host software,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Even benign</a:t>
            </a:r>
            <a:r>
              <a:rPr lang="en-US" baseline="0" dirty="0" smtClean="0"/>
              <a:t> messages for production servers could become worms in a poorly coded implementation.</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20</a:t>
            </a:fld>
            <a:endParaRPr lang="en-US"/>
          </a:p>
        </p:txBody>
      </p:sp>
    </p:spTree>
    <p:extLst>
      <p:ext uri="{BB962C8B-B14F-4D97-AF65-F5344CB8AC3E}">
        <p14:creationId xmlns:p14="http://schemas.microsoft.com/office/powerpoint/2010/main" val="1366713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21</a:t>
            </a:fld>
            <a:endParaRPr lang="en-US"/>
          </a:p>
        </p:txBody>
      </p:sp>
    </p:spTree>
    <p:extLst>
      <p:ext uri="{BB962C8B-B14F-4D97-AF65-F5344CB8AC3E}">
        <p14:creationId xmlns:p14="http://schemas.microsoft.com/office/powerpoint/2010/main" val="2994662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explicitly define every protocol used between end hosts, and even if it were, it would block any new flow, thus destroying the internet</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23</a:t>
            </a:fld>
            <a:endParaRPr lang="en-US"/>
          </a:p>
        </p:txBody>
      </p:sp>
    </p:spTree>
    <p:extLst>
      <p:ext uri="{BB962C8B-B14F-4D97-AF65-F5344CB8AC3E}">
        <p14:creationId xmlns:p14="http://schemas.microsoft.com/office/powerpoint/2010/main" val="139789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Shoch's</a:t>
            </a:r>
            <a:r>
              <a:rPr lang="en-US" dirty="0" smtClean="0"/>
              <a:t> doctoral</a:t>
            </a:r>
          </a:p>
          <a:p>
            <a:r>
              <a:rPr lang="en-US" dirty="0" smtClean="0"/>
              <a:t>research was an analysis of the traffic</a:t>
            </a:r>
          </a:p>
          <a:p>
            <a:r>
              <a:rPr lang="en-US" dirty="0" smtClean="0"/>
              <a:t>patterns of PARC's Ethernet (another PARC</a:t>
            </a:r>
          </a:p>
          <a:p>
            <a:r>
              <a:rPr lang="en-US" dirty="0" smtClean="0"/>
              <a:t>first) that linked 200 of its "Altos," personal</a:t>
            </a:r>
          </a:p>
          <a:p>
            <a:r>
              <a:rPr lang="en-US" dirty="0" smtClean="0"/>
              <a:t>computers.</a:t>
            </a:r>
          </a:p>
          <a:p>
            <a:endParaRPr lang="en-US" dirty="0" smtClean="0"/>
          </a:p>
          <a:p>
            <a:r>
              <a:rPr lang="en-US" dirty="0" smtClean="0"/>
              <a:t>His idea was to arrange for</a:t>
            </a:r>
          </a:p>
          <a:p>
            <a:r>
              <a:rPr lang="en-US" dirty="0" smtClean="0"/>
              <a:t>about 100 of the machines to spew bits into</a:t>
            </a:r>
          </a:p>
          <a:p>
            <a:r>
              <a:rPr lang="en-US" dirty="0" smtClean="0"/>
              <a:t>the Ethernet simultaneously, then measure</a:t>
            </a:r>
          </a:p>
          <a:p>
            <a:r>
              <a:rPr lang="en-US" dirty="0" smtClean="0"/>
              <a:t>the ensuing electronic gridlock. ("Benefits,"</a:t>
            </a:r>
          </a:p>
          <a:p>
            <a:r>
              <a:rPr lang="en-US" dirty="0" err="1" smtClean="0"/>
              <a:t>n.d</a:t>
            </a:r>
            <a:r>
              <a:rPr lang="en-US" dirty="0" smtClean="0"/>
              <a:t>) Rather than loading the same program</a:t>
            </a:r>
          </a:p>
          <a:p>
            <a:r>
              <a:rPr lang="en-US" dirty="0" smtClean="0"/>
              <a:t>individually into every machine, he devised</a:t>
            </a:r>
          </a:p>
          <a:p>
            <a:r>
              <a:rPr lang="en-US" dirty="0" smtClean="0"/>
              <a:t>the worm to do the loading automatically by</a:t>
            </a:r>
          </a:p>
          <a:p>
            <a:r>
              <a:rPr lang="en-US" dirty="0" smtClean="0"/>
              <a:t>seeking out idle Altos computers and</a:t>
            </a:r>
          </a:p>
          <a:p>
            <a:r>
              <a:rPr lang="en-US" dirty="0" smtClean="0"/>
              <a:t>transmitting the test program by wire to</a:t>
            </a:r>
          </a:p>
          <a:p>
            <a:r>
              <a:rPr lang="en-US" dirty="0" smtClean="0"/>
              <a:t>those that signaled they were available.</a:t>
            </a:r>
          </a:p>
          <a:p>
            <a:endParaRPr lang="en-US" dirty="0" smtClean="0"/>
          </a:p>
          <a:p>
            <a:r>
              <a:rPr lang="en-US" dirty="0" smtClean="0"/>
              <a:t>Boot</a:t>
            </a:r>
            <a:r>
              <a:rPr lang="en-US" baseline="0" dirty="0" smtClean="0"/>
              <a:t> up a host through the network and replicate by sending copies of itself </a:t>
            </a:r>
            <a:endParaRPr lang="en-US" dirty="0" smtClean="0"/>
          </a:p>
          <a:p>
            <a:endParaRPr lang="en-US" dirty="0" smtClean="0"/>
          </a:p>
          <a:p>
            <a:r>
              <a:rPr lang="en-US" dirty="0" err="1" smtClean="0"/>
              <a:t>Christma</a:t>
            </a:r>
            <a:r>
              <a:rPr lang="en-US" dirty="0" smtClean="0"/>
              <a:t> Exec required the user to execute an innocent</a:t>
            </a:r>
          </a:p>
          <a:p>
            <a:r>
              <a:rPr lang="en-US" dirty="0" smtClean="0"/>
              <a:t>looking script that was attached to an E-mail</a:t>
            </a:r>
          </a:p>
          <a:p>
            <a:r>
              <a:rPr lang="en-US" dirty="0" smtClean="0"/>
              <a:t>message</a:t>
            </a:r>
          </a:p>
          <a:p>
            <a:endParaRPr lang="en-US" dirty="0" smtClean="0"/>
          </a:p>
          <a:p>
            <a:r>
              <a:rPr lang="en-US" dirty="0" smtClean="0"/>
              <a:t> Christmas tree to</a:t>
            </a:r>
          </a:p>
          <a:p>
            <a:r>
              <a:rPr lang="en-US" dirty="0" smtClean="0"/>
              <a:t>appear on the terminal and then it mailed</a:t>
            </a:r>
          </a:p>
          <a:p>
            <a:r>
              <a:rPr lang="en-US" dirty="0" smtClean="0"/>
              <a:t>itself to everyone on the user's NAMES file</a:t>
            </a:r>
          </a:p>
          <a:p>
            <a:r>
              <a:rPr lang="en-US" dirty="0" smtClean="0"/>
              <a:t>including any distribution lists.</a:t>
            </a:r>
          </a:p>
          <a:p>
            <a:endParaRPr lang="en-US" dirty="0" smtClean="0"/>
          </a:p>
          <a:p>
            <a:endParaRPr lang="en-US" dirty="0" smtClean="0"/>
          </a:p>
          <a:p>
            <a:pPr lvl="1"/>
            <a:r>
              <a:rPr lang="en-US" sz="5000" dirty="0" smtClean="0"/>
              <a:t>“Multi Mode” worm that attacked DEC VAX servers running Sun and BSD operating systems</a:t>
            </a:r>
          </a:p>
          <a:p>
            <a:endParaRPr lang="en-US" dirty="0" smtClean="0"/>
          </a:p>
          <a:p>
            <a:endParaRPr lang="en-US" dirty="0" smtClean="0"/>
          </a:p>
          <a:p>
            <a:r>
              <a:rPr lang="en-US" dirty="0" smtClean="0"/>
              <a:t>Morris </a:t>
            </a:r>
            <a:r>
              <a:rPr lang="en-US" dirty="0" smtClean="0"/>
              <a:t>worm exploited weak passwords along</a:t>
            </a:r>
          </a:p>
          <a:p>
            <a:r>
              <a:rPr lang="en-US" dirty="0" smtClean="0"/>
              <a:t>with known vulnerabilities in the send mail</a:t>
            </a:r>
          </a:p>
          <a:p>
            <a:r>
              <a:rPr lang="en-US" dirty="0" smtClean="0"/>
              <a:t>application and Unix utilities </a:t>
            </a:r>
            <a:r>
              <a:rPr lang="en-US" dirty="0" err="1" smtClean="0"/>
              <a:t>fingerd</a:t>
            </a:r>
            <a:r>
              <a:rPr lang="en-US" dirty="0" smtClean="0"/>
              <a:t> and</a:t>
            </a:r>
          </a:p>
          <a:p>
            <a:r>
              <a:rPr lang="en-US" dirty="0" err="1" smtClean="0"/>
              <a:t>rsh</a:t>
            </a:r>
            <a:r>
              <a:rPr lang="en-US" dirty="0" smtClean="0"/>
              <a:t>/</a:t>
            </a:r>
            <a:r>
              <a:rPr lang="en-US" dirty="0" err="1" smtClean="0"/>
              <a:t>rexec</a:t>
            </a:r>
            <a:r>
              <a:rPr lang="en-US" dirty="0" smtClean="0"/>
              <a:t>.</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3400" dirty="0" smtClean="0"/>
              <a:t>I love you , overwrote files – impossible to recover, hide mp3 files, downloaded  </a:t>
            </a:r>
            <a:r>
              <a:rPr lang="en-US" sz="3400" dirty="0" err="1" smtClean="0"/>
              <a:t>trojan</a:t>
            </a:r>
            <a:r>
              <a:rPr lang="en-US" sz="3400" dirty="0" smtClean="0"/>
              <a:t> horse make user names and passwords  available to virus author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3</a:t>
            </a:fld>
            <a:endParaRPr lang="en-US"/>
          </a:p>
        </p:txBody>
      </p:sp>
    </p:spTree>
    <p:extLst>
      <p:ext uri="{BB962C8B-B14F-4D97-AF65-F5344CB8AC3E}">
        <p14:creationId xmlns:p14="http://schemas.microsoft.com/office/powerpoint/2010/main" val="369345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itchFamily="34" charset="0"/>
              <a:buChar char="•"/>
            </a:pPr>
            <a:r>
              <a:rPr lang="en-US" sz="2000" b="1" dirty="0" smtClean="0"/>
              <a:t>I LOVE YOU (2000) ~$8.75 billion</a:t>
            </a:r>
          </a:p>
          <a:p>
            <a:pPr marL="800100" lvl="1" indent="-342900">
              <a:buFont typeface="Arial" pitchFamily="34" charset="0"/>
              <a:buChar char="•"/>
            </a:pPr>
            <a:r>
              <a:rPr lang="en-US" sz="2000" dirty="0" smtClean="0"/>
              <a:t>Microsoft Outlook e-mail address book</a:t>
            </a:r>
          </a:p>
          <a:p>
            <a:pPr marL="800100" lvl="1" indent="-342900">
              <a:buFont typeface="Arial" pitchFamily="34" charset="0"/>
              <a:buChar char="•"/>
            </a:pPr>
            <a:r>
              <a:rPr lang="en-US" sz="2000" dirty="0" smtClean="0"/>
              <a:t>Malicious</a:t>
            </a:r>
          </a:p>
          <a:p>
            <a:pPr marL="1257300" lvl="2" indent="-342900">
              <a:buFont typeface="Arial" pitchFamily="34" charset="0"/>
              <a:buChar char="•"/>
            </a:pPr>
            <a:r>
              <a:rPr lang="en-US" sz="2000" dirty="0" smtClean="0"/>
              <a:t>Overwrite files, hide MP3  files, downloaded Trojan horse to steal names and passwords</a:t>
            </a:r>
          </a:p>
          <a:p>
            <a:endParaRPr lang="en-US" dirty="0" smtClean="0"/>
          </a:p>
          <a:p>
            <a:r>
              <a:rPr lang="en-US" sz="8000" b="1" dirty="0" smtClean="0"/>
              <a:t>Code Red (2001) ~$2.6 billion</a:t>
            </a:r>
          </a:p>
          <a:p>
            <a:pPr lvl="1"/>
            <a:r>
              <a:rPr lang="en-US" sz="8000" dirty="0" smtClean="0"/>
              <a:t>Vulnerability in Microsoft's Internet Information Server (IIS)</a:t>
            </a:r>
          </a:p>
          <a:p>
            <a:pPr lvl="1"/>
            <a:r>
              <a:rPr lang="en-US" sz="8000" dirty="0" smtClean="0"/>
              <a:t>Complete command line control </a:t>
            </a:r>
          </a:p>
          <a:p>
            <a:pPr lvl="1"/>
            <a:r>
              <a:rPr lang="en-US" sz="8000" dirty="0" smtClean="0"/>
              <a:t>Waited 20-27 days to launch </a:t>
            </a:r>
            <a:r>
              <a:rPr lang="en-US" sz="8000" dirty="0" err="1" smtClean="0"/>
              <a:t>DoS</a:t>
            </a:r>
            <a:r>
              <a:rPr lang="en-US" sz="8000" dirty="0" smtClean="0"/>
              <a:t> attacks against the White House’s IP address</a:t>
            </a:r>
          </a:p>
          <a:p>
            <a:pPr lvl="1"/>
            <a:r>
              <a:rPr lang="en-US" sz="8000" dirty="0" smtClean="0"/>
              <a:t>359,000 servers in just 14 hours</a:t>
            </a:r>
          </a:p>
          <a:p>
            <a:pPr lvl="1"/>
            <a:r>
              <a:rPr lang="en-US" sz="8000" dirty="0" smtClean="0"/>
              <a:t>Peak: 2,000 servers per minute</a:t>
            </a:r>
          </a:p>
          <a:p>
            <a:r>
              <a:rPr lang="en-US" sz="8000" b="1" dirty="0" smtClean="0"/>
              <a:t>Future: </a:t>
            </a:r>
            <a:r>
              <a:rPr lang="en-US" sz="8000" dirty="0" smtClean="0"/>
              <a:t>more complex worms might incorporate sophisticated polymorphic, and metamorphic behavior routines that will make use of entry-point obscuration [1]</a:t>
            </a:r>
          </a:p>
          <a:p>
            <a:endParaRPr lang="en-US" dirty="0" smtClean="0"/>
          </a:p>
          <a:p>
            <a:endParaRPr lang="en-US" dirty="0" smtClean="0"/>
          </a:p>
          <a:p>
            <a:r>
              <a:rPr lang="en-US" dirty="0" err="1" smtClean="0"/>
              <a:t>Shoch's</a:t>
            </a:r>
            <a:r>
              <a:rPr lang="en-US" dirty="0" smtClean="0"/>
              <a:t> doctoral</a:t>
            </a:r>
          </a:p>
          <a:p>
            <a:r>
              <a:rPr lang="en-US" dirty="0" smtClean="0"/>
              <a:t>research was an analysis of the traffic</a:t>
            </a:r>
          </a:p>
          <a:p>
            <a:r>
              <a:rPr lang="en-US" dirty="0" smtClean="0"/>
              <a:t>patterns of PARC's Ethernet (another PARC</a:t>
            </a:r>
          </a:p>
          <a:p>
            <a:r>
              <a:rPr lang="en-US" dirty="0" smtClean="0"/>
              <a:t>first) that linked 200 of its "Altos," personal</a:t>
            </a:r>
          </a:p>
          <a:p>
            <a:r>
              <a:rPr lang="en-US" dirty="0" smtClean="0"/>
              <a:t>computers.</a:t>
            </a:r>
          </a:p>
          <a:p>
            <a:endParaRPr lang="en-US" dirty="0" smtClean="0"/>
          </a:p>
          <a:p>
            <a:r>
              <a:rPr lang="en-US" dirty="0" smtClean="0"/>
              <a:t>His idea was to arrange for</a:t>
            </a:r>
          </a:p>
          <a:p>
            <a:r>
              <a:rPr lang="en-US" dirty="0" smtClean="0"/>
              <a:t>about 100 of the machines to spew bits into</a:t>
            </a:r>
          </a:p>
          <a:p>
            <a:r>
              <a:rPr lang="en-US" dirty="0" smtClean="0"/>
              <a:t>the Ethernet simultaneously, then measure</a:t>
            </a:r>
          </a:p>
          <a:p>
            <a:r>
              <a:rPr lang="en-US" dirty="0" smtClean="0"/>
              <a:t>the ensuing electronic gridlock. ("Benefits,"</a:t>
            </a:r>
          </a:p>
          <a:p>
            <a:r>
              <a:rPr lang="en-US" dirty="0" err="1" smtClean="0"/>
              <a:t>n.d</a:t>
            </a:r>
            <a:r>
              <a:rPr lang="en-US" dirty="0" smtClean="0"/>
              <a:t>) Rather than loading the same program</a:t>
            </a:r>
          </a:p>
          <a:p>
            <a:r>
              <a:rPr lang="en-US" dirty="0" smtClean="0"/>
              <a:t>individually into every machine, he devised</a:t>
            </a:r>
          </a:p>
          <a:p>
            <a:r>
              <a:rPr lang="en-US" dirty="0" smtClean="0"/>
              <a:t>the worm to do the loading automatically by</a:t>
            </a:r>
          </a:p>
          <a:p>
            <a:r>
              <a:rPr lang="en-US" dirty="0" smtClean="0"/>
              <a:t>seeking out idle Altos computers and</a:t>
            </a:r>
          </a:p>
          <a:p>
            <a:r>
              <a:rPr lang="en-US" dirty="0" smtClean="0"/>
              <a:t>transmitting the test program by wire to</a:t>
            </a:r>
          </a:p>
          <a:p>
            <a:r>
              <a:rPr lang="en-US" dirty="0" smtClean="0"/>
              <a:t>those that signaled they were available.</a:t>
            </a:r>
          </a:p>
          <a:p>
            <a:endParaRPr lang="en-US" dirty="0" smtClean="0"/>
          </a:p>
          <a:p>
            <a:r>
              <a:rPr lang="en-US" dirty="0" err="1" smtClean="0"/>
              <a:t>Christma</a:t>
            </a:r>
            <a:r>
              <a:rPr lang="en-US" dirty="0" smtClean="0"/>
              <a:t> Exec required the user to execute an innocent</a:t>
            </a:r>
          </a:p>
          <a:p>
            <a:r>
              <a:rPr lang="en-US" dirty="0" smtClean="0"/>
              <a:t>looking script that was attached to an E-mail</a:t>
            </a:r>
          </a:p>
          <a:p>
            <a:r>
              <a:rPr lang="en-US" dirty="0" smtClean="0"/>
              <a:t>message</a:t>
            </a:r>
          </a:p>
          <a:p>
            <a:endParaRPr lang="en-US" dirty="0" smtClean="0"/>
          </a:p>
          <a:p>
            <a:r>
              <a:rPr lang="en-US" dirty="0" smtClean="0"/>
              <a:t> Christmas tree to</a:t>
            </a:r>
          </a:p>
          <a:p>
            <a:r>
              <a:rPr lang="en-US" dirty="0" smtClean="0"/>
              <a:t>appear on the terminal and then it mailed</a:t>
            </a:r>
          </a:p>
          <a:p>
            <a:r>
              <a:rPr lang="en-US" dirty="0" smtClean="0"/>
              <a:t>itself to everyone on the user's NAMES file</a:t>
            </a:r>
          </a:p>
          <a:p>
            <a:r>
              <a:rPr lang="en-US" dirty="0" smtClean="0"/>
              <a:t>including any distribution lists.</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Melissa (1999) ~ $1.1 billion </a:t>
            </a:r>
          </a:p>
          <a:p>
            <a:endParaRPr lang="en-US" dirty="0" smtClean="0"/>
          </a:p>
          <a:p>
            <a:endParaRPr lang="en-US" dirty="0" smtClean="0"/>
          </a:p>
          <a:p>
            <a:r>
              <a:rPr lang="en-US" dirty="0" smtClean="0"/>
              <a:t>Is a self-replicating computer program,</a:t>
            </a:r>
          </a:p>
          <a:p>
            <a:r>
              <a:rPr lang="en-US" dirty="0" smtClean="0"/>
              <a:t>similar to a computer virus but unlike a</a:t>
            </a:r>
          </a:p>
          <a:p>
            <a:r>
              <a:rPr lang="en-US" dirty="0" smtClean="0"/>
              <a:t>virus which attaches itself to, and becomes</a:t>
            </a:r>
          </a:p>
          <a:p>
            <a:r>
              <a:rPr lang="en-US" dirty="0" smtClean="0"/>
              <a:t>part of, another executable program, a worm</a:t>
            </a:r>
          </a:p>
          <a:p>
            <a:r>
              <a:rPr lang="en-US" dirty="0" smtClean="0"/>
              <a:t>is self-contained and does not need to be</a:t>
            </a:r>
          </a:p>
          <a:p>
            <a:r>
              <a:rPr lang="en-US" dirty="0" smtClean="0"/>
              <a:t>part of another program to propagate itself.</a:t>
            </a:r>
          </a:p>
          <a:p>
            <a:endParaRPr lang="en-US" dirty="0" smtClean="0"/>
          </a:p>
          <a:p>
            <a:r>
              <a:rPr lang="en-US" dirty="0" smtClean="0"/>
              <a:t>Morris worm exploited weak passwords along</a:t>
            </a:r>
          </a:p>
          <a:p>
            <a:r>
              <a:rPr lang="en-US" dirty="0" smtClean="0"/>
              <a:t>with known vulnerabilities in the send mail</a:t>
            </a:r>
          </a:p>
          <a:p>
            <a:r>
              <a:rPr lang="en-US" dirty="0" smtClean="0"/>
              <a:t>application and Unix utilities </a:t>
            </a:r>
            <a:r>
              <a:rPr lang="en-US" dirty="0" err="1" smtClean="0"/>
              <a:t>fingerd</a:t>
            </a:r>
            <a:r>
              <a:rPr lang="en-US" dirty="0" smtClean="0"/>
              <a:t> and</a:t>
            </a:r>
          </a:p>
          <a:p>
            <a:r>
              <a:rPr lang="en-US" dirty="0" err="1" smtClean="0"/>
              <a:t>rsh</a:t>
            </a:r>
            <a:r>
              <a:rPr lang="en-US" dirty="0" smtClean="0"/>
              <a:t>/</a:t>
            </a:r>
            <a:r>
              <a:rPr lang="en-US" dirty="0" err="1" smtClean="0"/>
              <a:t>rexec</a:t>
            </a:r>
            <a:r>
              <a:rPr lang="en-US" dirty="0" smtClean="0"/>
              <a:t>.</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3400" dirty="0" smtClean="0"/>
              <a:t>I love you , overwrote files – impossible to recover, hide mp3 files, downloaded  </a:t>
            </a:r>
            <a:r>
              <a:rPr lang="en-US" sz="3400" dirty="0" err="1" smtClean="0"/>
              <a:t>trojan</a:t>
            </a:r>
            <a:r>
              <a:rPr lang="en-US" sz="3400" dirty="0" smtClean="0"/>
              <a:t> horse make user names and passwords  available to virus author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4</a:t>
            </a:fld>
            <a:endParaRPr lang="en-US"/>
          </a:p>
        </p:txBody>
      </p:sp>
    </p:spTree>
    <p:extLst>
      <p:ext uri="{BB962C8B-B14F-4D97-AF65-F5344CB8AC3E}">
        <p14:creationId xmlns:p14="http://schemas.microsoft.com/office/powerpoint/2010/main" val="369345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Do we need secured end-hosts or the network?</a:t>
            </a:r>
          </a:p>
          <a:p>
            <a:endParaRPr lang="en-US" dirty="0" smtClean="0"/>
          </a:p>
          <a:p>
            <a:r>
              <a:rPr lang="en-US" dirty="0" smtClean="0"/>
              <a:t>Let’s take a look</a:t>
            </a:r>
            <a:r>
              <a:rPr lang="en-US" baseline="0" dirty="0" smtClean="0"/>
              <a:t> what has been done in the past </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5</a:t>
            </a:fld>
            <a:endParaRPr lang="en-US"/>
          </a:p>
        </p:txBody>
      </p:sp>
    </p:spTree>
    <p:extLst>
      <p:ext uri="{BB962C8B-B14F-4D97-AF65-F5344CB8AC3E}">
        <p14:creationId xmlns:p14="http://schemas.microsoft.com/office/powerpoint/2010/main" val="3046364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smtClean="0"/>
          </a:p>
          <a:p>
            <a:r>
              <a:rPr lang="en-US" dirty="0" smtClean="0"/>
              <a:t>inserts runtime checks for illegal memory accesses</a:t>
            </a:r>
          </a:p>
          <a:p>
            <a:r>
              <a:rPr lang="en-US" dirty="0" smtClean="0"/>
              <a:t>discards invalid memory writes and</a:t>
            </a:r>
          </a:p>
          <a:p>
            <a:r>
              <a:rPr lang="en-US" dirty="0" smtClean="0"/>
              <a:t>manufactures values for invalid reads.</a:t>
            </a:r>
          </a:p>
          <a:p>
            <a:endParaRPr lang="en-US" dirty="0" smtClean="0"/>
          </a:p>
          <a:p>
            <a:r>
              <a:rPr lang="en-US" dirty="0" err="1" smtClean="0"/>
              <a:t>Sidiroglou</a:t>
            </a:r>
            <a:r>
              <a:rPr lang="en-US" dirty="0" smtClean="0"/>
              <a:t> et al. [37]</a:t>
            </a:r>
          </a:p>
          <a:p>
            <a:r>
              <a:rPr lang="en-US" dirty="0" smtClean="0"/>
              <a:t>propose using an emulator to execute code in regions where</a:t>
            </a:r>
          </a:p>
          <a:p>
            <a:r>
              <a:rPr lang="en-US" dirty="0" smtClean="0"/>
              <a:t>faults have been observed.</a:t>
            </a:r>
          </a:p>
          <a:p>
            <a:r>
              <a:rPr lang="en-US" dirty="0" smtClean="0"/>
              <a:t>----------</a:t>
            </a:r>
          </a:p>
          <a:p>
            <a:endParaRPr lang="en-US" dirty="0" smtClean="0"/>
          </a:p>
          <a:p>
            <a:r>
              <a:rPr lang="en-US" dirty="0" err="1" smtClean="0"/>
              <a:t>IntroVirt</a:t>
            </a:r>
            <a:r>
              <a:rPr lang="en-US" dirty="0" smtClean="0"/>
              <a:t> [7] uses vulnerability-specific </a:t>
            </a:r>
            <a:r>
              <a:rPr lang="en-US" dirty="0" err="1" smtClean="0"/>
              <a:t>pred</a:t>
            </a:r>
            <a:r>
              <a:rPr lang="en-US" dirty="0" smtClean="0"/>
              <a:t>-</a:t>
            </a:r>
          </a:p>
          <a:p>
            <a:r>
              <a:rPr lang="en-US" dirty="0" err="1" smtClean="0"/>
              <a:t>icates</a:t>
            </a:r>
            <a:r>
              <a:rPr lang="en-US" dirty="0" smtClean="0"/>
              <a:t> to analyze the execution state of applications and</a:t>
            </a:r>
          </a:p>
          <a:p>
            <a:r>
              <a:rPr lang="en-US" dirty="0" smtClean="0"/>
              <a:t>operating systems running inside virtual machines. Like</a:t>
            </a:r>
          </a:p>
          <a:p>
            <a:r>
              <a:rPr lang="en-US" dirty="0" smtClean="0"/>
              <a:t>Vigilante filters, </a:t>
            </a:r>
            <a:r>
              <a:rPr lang="en-US" dirty="0" err="1" smtClean="0"/>
              <a:t>IntroVirt</a:t>
            </a:r>
            <a:r>
              <a:rPr lang="en-US" dirty="0" smtClean="0"/>
              <a:t> predicates can compute generic</a:t>
            </a:r>
          </a:p>
          <a:p>
            <a:r>
              <a:rPr lang="en-US" dirty="0" smtClean="0"/>
              <a:t>conditions, but they are generated manually for known </a:t>
            </a:r>
            <a:r>
              <a:rPr lang="en-US" dirty="0" err="1" smtClean="0"/>
              <a:t>vul</a:t>
            </a:r>
            <a:r>
              <a:rPr lang="en-US" dirty="0" smtClean="0"/>
              <a:t>-</a:t>
            </a:r>
          </a:p>
          <a:p>
            <a:r>
              <a:rPr lang="en-US" dirty="0" err="1" smtClean="0"/>
              <a:t>nerabilities</a:t>
            </a:r>
            <a:r>
              <a:rPr lang="en-US" dirty="0" smtClean="0"/>
              <a:t>. By using virtual machine rollback and replay,</a:t>
            </a:r>
          </a:p>
          <a:p>
            <a:r>
              <a:rPr lang="en-US" dirty="0" err="1" smtClean="0"/>
              <a:t>IntroVirt</a:t>
            </a:r>
            <a:r>
              <a:rPr lang="en-US" dirty="0" smtClean="0"/>
              <a:t> is able to detect if vulnerabilities were exploited</a:t>
            </a:r>
          </a:p>
          <a:p>
            <a:r>
              <a:rPr lang="en-US" dirty="0" smtClean="0"/>
              <a:t>in the past.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6</a:t>
            </a:fld>
            <a:endParaRPr lang="en-US"/>
          </a:p>
        </p:txBody>
      </p:sp>
    </p:spTree>
    <p:extLst>
      <p:ext uri="{BB962C8B-B14F-4D97-AF65-F5344CB8AC3E}">
        <p14:creationId xmlns:p14="http://schemas.microsoft.com/office/powerpoint/2010/main" val="96489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Block or rate limit traffic from hosts that exhibit abnormal communication patterns</a:t>
            </a:r>
          </a:p>
          <a:p>
            <a:endParaRPr lang="en-US" dirty="0" smtClean="0"/>
          </a:p>
          <a:p>
            <a:r>
              <a:rPr lang="en-US" dirty="0" smtClean="0"/>
              <a:t>[2]</a:t>
            </a:r>
            <a:r>
              <a:rPr lang="en-US" baseline="0" dirty="0" smtClean="0"/>
              <a:t> – limit rates to new connections</a:t>
            </a:r>
          </a:p>
          <a:p>
            <a:r>
              <a:rPr lang="en-US" baseline="0" dirty="0" smtClean="0"/>
              <a:t>3 and 4 – monitor rate at which unique destination addresses are contacted and block sender</a:t>
            </a:r>
          </a:p>
          <a:p>
            <a:endParaRPr lang="en-US" baseline="0" dirty="0" smtClean="0"/>
          </a:p>
          <a:p>
            <a:r>
              <a:rPr lang="en-US" dirty="0" smtClean="0"/>
              <a:t>These systems cannot con-</a:t>
            </a:r>
          </a:p>
          <a:p>
            <a:r>
              <a:rPr lang="en-US" dirty="0" err="1" smtClean="0"/>
              <a:t>tain</a:t>
            </a:r>
            <a:r>
              <a:rPr lang="en-US" dirty="0" smtClean="0"/>
              <a:t> worms that have normal traffic patterns, for example,</a:t>
            </a:r>
          </a:p>
          <a:p>
            <a:r>
              <a:rPr lang="en-US" dirty="0" smtClean="0"/>
              <a:t>topological worms that exploit information about hosts in</a:t>
            </a:r>
          </a:p>
          <a:p>
            <a:r>
              <a:rPr lang="en-US" dirty="0" smtClean="0"/>
              <a:t>infected machines to propagate, or slow-spreading worms</a:t>
            </a:r>
          </a:p>
          <a:p>
            <a:r>
              <a:rPr lang="en-US" dirty="0" smtClean="0"/>
              <a:t>that do not generate connections at abnormal rates. They</a:t>
            </a:r>
          </a:p>
          <a:p>
            <a:r>
              <a:rPr lang="en-US" dirty="0" smtClean="0"/>
              <a:t>can have false positives, for example, an attacker can per-</a:t>
            </a:r>
          </a:p>
          <a:p>
            <a:r>
              <a:rPr lang="en-US" dirty="0" smtClean="0"/>
              <a:t>form scanning with a fake source address to block traffic</a:t>
            </a:r>
          </a:p>
          <a:p>
            <a:r>
              <a:rPr lang="en-US" dirty="0" smtClean="0"/>
              <a:t>from that address.</a:t>
            </a:r>
          </a:p>
          <a:p>
            <a:endParaRPr lang="en-US" dirty="0" smtClean="0"/>
          </a:p>
          <a:p>
            <a:r>
              <a:rPr lang="en-US" dirty="0" smtClean="0"/>
              <a:t>legitimate traffic patterns that could be considered "abnormal", and you give an example of false negatives.</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7</a:t>
            </a:fld>
            <a:endParaRPr lang="en-US"/>
          </a:p>
        </p:txBody>
      </p:sp>
    </p:spTree>
    <p:extLst>
      <p:ext uri="{BB962C8B-B14F-4D97-AF65-F5344CB8AC3E}">
        <p14:creationId xmlns:p14="http://schemas.microsoft.com/office/powerpoint/2010/main" val="2709274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purpose of a network is to enable communication, not ensure security</a:t>
            </a:r>
          </a:p>
          <a:p>
            <a:r>
              <a:rPr lang="en-US" dirty="0" smtClean="0"/>
              <a:t>- Networks *can* control who talks to who (and how they talk), i.e. access control, but they *cannot* ensure security</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9</a:t>
            </a:fld>
            <a:endParaRPr lang="en-US"/>
          </a:p>
        </p:txBody>
      </p:sp>
    </p:spTree>
    <p:extLst>
      <p:ext uri="{BB962C8B-B14F-4D97-AF65-F5344CB8AC3E}">
        <p14:creationId xmlns:p14="http://schemas.microsoft.com/office/powerpoint/2010/main" val="486170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 network that detects (and mitigates/blocks) malware is no longer just a network.  (The detection part can be considered a computer or even a host that controls the network.)</a:t>
            </a:r>
          </a:p>
        </p:txBody>
      </p:sp>
      <p:sp>
        <p:nvSpPr>
          <p:cNvPr id="4" name="Slide Number Placeholder 3"/>
          <p:cNvSpPr>
            <a:spLocks noGrp="1"/>
          </p:cNvSpPr>
          <p:nvPr>
            <p:ph type="sldNum" sz="quarter" idx="10"/>
          </p:nvPr>
        </p:nvSpPr>
        <p:spPr/>
        <p:txBody>
          <a:bodyPr/>
          <a:lstStyle/>
          <a:p>
            <a:fld id="{57BE3922-DBA8-443D-8861-E497653FBB31}" type="slidenum">
              <a:rPr lang="en-US" smtClean="0"/>
              <a:t>10</a:t>
            </a:fld>
            <a:endParaRPr lang="en-US"/>
          </a:p>
        </p:txBody>
      </p:sp>
    </p:spTree>
    <p:extLst>
      <p:ext uri="{BB962C8B-B14F-4D97-AF65-F5344CB8AC3E}">
        <p14:creationId xmlns:p14="http://schemas.microsoft.com/office/powerpoint/2010/main" val="48617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network that detects (and mitigates/blocks) malware is no longer just a network.  (The detection part can be considered a computer or even a host that controls the network.)</a:t>
            </a:r>
          </a:p>
          <a:p>
            <a:pPr marL="171450" indent="-171450">
              <a:buFontTx/>
              <a:buChar char="-"/>
            </a:pPr>
            <a:r>
              <a:rPr lang="en-US" dirty="0" smtClean="0"/>
              <a:t>- As long as there is communication there can be a security hole.</a:t>
            </a:r>
          </a:p>
          <a:p>
            <a:pPr marL="171450" indent="-171450">
              <a:buFontTx/>
              <a:buChar char="-"/>
            </a:pPr>
            <a:r>
              <a:rPr lang="en-US" dirty="0" smtClean="0"/>
              <a:t>- The only way to make a network perfectly "secure" is to block all communication.  (Whereas a </a:t>
            </a:r>
            <a:r>
              <a:rPr lang="en-US" dirty="0" err="1" smtClean="0"/>
              <a:t>a</a:t>
            </a:r>
            <a:r>
              <a:rPr lang="en-US" dirty="0" smtClean="0"/>
              <a:t> secure host can exist on any network without any risk of infection.)</a:t>
            </a:r>
          </a:p>
        </p:txBody>
      </p:sp>
      <p:sp>
        <p:nvSpPr>
          <p:cNvPr id="4" name="Slide Number Placeholder 3"/>
          <p:cNvSpPr>
            <a:spLocks noGrp="1"/>
          </p:cNvSpPr>
          <p:nvPr>
            <p:ph type="sldNum" sz="quarter" idx="10"/>
          </p:nvPr>
        </p:nvSpPr>
        <p:spPr/>
        <p:txBody>
          <a:bodyPr/>
          <a:lstStyle/>
          <a:p>
            <a:fld id="{57BE3922-DBA8-443D-8861-E497653FBB31}" type="slidenum">
              <a:rPr lang="en-US" smtClean="0"/>
              <a:t>11</a:t>
            </a:fld>
            <a:endParaRPr lang="en-US"/>
          </a:p>
        </p:txBody>
      </p:sp>
    </p:spTree>
    <p:extLst>
      <p:ext uri="{BB962C8B-B14F-4D97-AF65-F5344CB8AC3E}">
        <p14:creationId xmlns:p14="http://schemas.microsoft.com/office/powerpoint/2010/main" val="48617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FEA44A3-68B3-4B9A-9601-E6ED91B25094}" type="datetime1">
              <a:rPr lang="en-US" smtClean="0"/>
              <a:t>4/17/2014</a:t>
            </a:fld>
            <a:endParaRPr lang="en-US"/>
          </a:p>
        </p:txBody>
      </p:sp>
      <p:sp>
        <p:nvSpPr>
          <p:cNvPr id="17" name="Footer Placeholder 16"/>
          <p:cNvSpPr>
            <a:spLocks noGrp="1"/>
          </p:cNvSpPr>
          <p:nvPr>
            <p:ph type="ftr" sz="quarter" idx="11"/>
          </p:nvPr>
        </p:nvSpPr>
        <p:spPr/>
        <p:txBody>
          <a:bodyPr/>
          <a:lstStyle/>
          <a:p>
            <a:r>
              <a:rPr lang="en-US" smtClean="0"/>
              <a:t>529 Debate: Affirmative Team</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5F4CACE-1380-42EE-83DE-FA5685CBBF2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7A0EF3-88D5-4880-8FE7-4C100C663D83}"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6" name="Slide Number Placeholder 5"/>
          <p:cNvSpPr>
            <a:spLocks noGrp="1"/>
          </p:cNvSpPr>
          <p:nvPr>
            <p:ph type="sldNum" sz="quarter" idx="12"/>
          </p:nvPr>
        </p:nvSpPr>
        <p:spPr/>
        <p:txBody>
          <a:bodyPr/>
          <a:lstStyle/>
          <a:p>
            <a:fld id="{D5F4CACE-1380-42EE-83DE-FA5685CBBF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3BA69A-0102-4FDD-A763-773EF44B70AC}"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6" name="Slide Number Placeholder 5"/>
          <p:cNvSpPr>
            <a:spLocks noGrp="1"/>
          </p:cNvSpPr>
          <p:nvPr>
            <p:ph type="sldNum" sz="quarter" idx="12"/>
          </p:nvPr>
        </p:nvSpPr>
        <p:spPr/>
        <p:txBody>
          <a:bodyPr/>
          <a:lstStyle/>
          <a:p>
            <a:fld id="{D5F4CACE-1380-42EE-83DE-FA5685CBBF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721008-A3D7-4F33-A209-97617196B8E4}"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6" name="Slide Number Placeholder 5"/>
          <p:cNvSpPr>
            <a:spLocks noGrp="1"/>
          </p:cNvSpPr>
          <p:nvPr>
            <p:ph type="sldNum" sz="quarter" idx="12"/>
          </p:nvPr>
        </p:nvSpPr>
        <p:spPr/>
        <p:txBody>
          <a:bodyPr/>
          <a:lstStyle/>
          <a:p>
            <a:fld id="{D5F4CACE-1380-42EE-83DE-FA5685CBBF2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944395-2937-4AFB-8E97-EE3007543BFE}" type="datetime1">
              <a:rPr lang="en-US" smtClean="0"/>
              <a:t>4/17/2014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529 Debate: Affirmative Team</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5F4CACE-1380-42EE-83DE-FA5685CBBF2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9098E5C-E291-4778-A6C2-0A0C337B4862}" type="datetime1">
              <a:rPr lang="en-US" smtClean="0"/>
              <a:t>4/17/2014</a:t>
            </a:fld>
            <a:endParaRPr lang="en-US"/>
          </a:p>
        </p:txBody>
      </p:sp>
      <p:sp>
        <p:nvSpPr>
          <p:cNvPr id="6" name="Footer Placeholder 5"/>
          <p:cNvSpPr>
            <a:spLocks noGrp="1"/>
          </p:cNvSpPr>
          <p:nvPr>
            <p:ph type="ftr" sz="quarter" idx="11"/>
          </p:nvPr>
        </p:nvSpPr>
        <p:spPr/>
        <p:txBody>
          <a:bodyPr/>
          <a:lstStyle/>
          <a:p>
            <a:r>
              <a:rPr lang="en-US" smtClean="0"/>
              <a:t>529 Debate: Affirmative Team</a:t>
            </a:r>
            <a:endParaRPr lang="en-US"/>
          </a:p>
        </p:txBody>
      </p:sp>
      <p:sp>
        <p:nvSpPr>
          <p:cNvPr id="7" name="Slide Number Placeholder 6"/>
          <p:cNvSpPr>
            <a:spLocks noGrp="1"/>
          </p:cNvSpPr>
          <p:nvPr>
            <p:ph type="sldNum" sz="quarter" idx="12"/>
          </p:nvPr>
        </p:nvSpPr>
        <p:spPr/>
        <p:txBody>
          <a:bodyPr/>
          <a:lstStyle/>
          <a:p>
            <a:fld id="{D5F4CACE-1380-42EE-83DE-FA5685CBBF2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65C8A4C-C9A9-4270-AAA4-D4D0C31F30BD}" type="datetime1">
              <a:rPr lang="en-US" smtClean="0"/>
              <a:t>4/17/2014</a:t>
            </a:fld>
            <a:endParaRPr lang="en-US"/>
          </a:p>
        </p:txBody>
      </p:sp>
      <p:sp>
        <p:nvSpPr>
          <p:cNvPr id="8" name="Footer Placeholder 7"/>
          <p:cNvSpPr>
            <a:spLocks noGrp="1"/>
          </p:cNvSpPr>
          <p:nvPr>
            <p:ph type="ftr" sz="quarter" idx="11"/>
          </p:nvPr>
        </p:nvSpPr>
        <p:spPr/>
        <p:txBody>
          <a:bodyPr/>
          <a:lstStyle/>
          <a:p>
            <a:r>
              <a:rPr lang="en-US" smtClean="0"/>
              <a:t>529 Debate: Affirmative Team</a:t>
            </a:r>
            <a:endParaRPr lang="en-US"/>
          </a:p>
        </p:txBody>
      </p:sp>
      <p:sp>
        <p:nvSpPr>
          <p:cNvPr id="9" name="Slide Number Placeholder 8"/>
          <p:cNvSpPr>
            <a:spLocks noGrp="1"/>
          </p:cNvSpPr>
          <p:nvPr>
            <p:ph type="sldNum" sz="quarter" idx="12"/>
          </p:nvPr>
        </p:nvSpPr>
        <p:spPr/>
        <p:txBody>
          <a:bodyPr/>
          <a:lstStyle/>
          <a:p>
            <a:fld id="{D5F4CACE-1380-42EE-83DE-FA5685CBBF2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72DA76-C6C7-42C0-98FF-5F2E2BD59990}" type="datetime1">
              <a:rPr lang="en-US" smtClean="0"/>
              <a:t>4/17/2014</a:t>
            </a:fld>
            <a:endParaRPr lang="en-US"/>
          </a:p>
        </p:txBody>
      </p:sp>
      <p:sp>
        <p:nvSpPr>
          <p:cNvPr id="4" name="Footer Placeholder 3"/>
          <p:cNvSpPr>
            <a:spLocks noGrp="1"/>
          </p:cNvSpPr>
          <p:nvPr>
            <p:ph type="ftr" sz="quarter" idx="11"/>
          </p:nvPr>
        </p:nvSpPr>
        <p:spPr/>
        <p:txBody>
          <a:bodyPr/>
          <a:lstStyle/>
          <a:p>
            <a:r>
              <a:rPr lang="en-US" smtClean="0"/>
              <a:t>529 Debate: Affirmative Team</a:t>
            </a:r>
            <a:endParaRPr lang="en-US"/>
          </a:p>
        </p:txBody>
      </p:sp>
      <p:sp>
        <p:nvSpPr>
          <p:cNvPr id="5" name="Slide Number Placeholder 4"/>
          <p:cNvSpPr>
            <a:spLocks noGrp="1"/>
          </p:cNvSpPr>
          <p:nvPr>
            <p:ph type="sldNum" sz="quarter" idx="12"/>
          </p:nvPr>
        </p:nvSpPr>
        <p:spPr/>
        <p:txBody>
          <a:bodyPr/>
          <a:lstStyle/>
          <a:p>
            <a:fld id="{D5F4CACE-1380-42EE-83DE-FA5685CBBF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74FBB-573B-4239-B4B7-6D654FA5880A}" type="datetime1">
              <a:rPr lang="en-US" smtClean="0"/>
              <a:t>4/17/2014</a:t>
            </a:fld>
            <a:endParaRPr lang="en-US"/>
          </a:p>
        </p:txBody>
      </p:sp>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0F75C9-81FD-4606-A08F-7FED3B7162CB}" type="datetime1">
              <a:rPr lang="en-US" smtClean="0"/>
              <a:t>4/17/2014</a:t>
            </a:fld>
            <a:endParaRPr lang="en-US"/>
          </a:p>
        </p:txBody>
      </p:sp>
      <p:sp>
        <p:nvSpPr>
          <p:cNvPr id="6" name="Footer Placeholder 5"/>
          <p:cNvSpPr>
            <a:spLocks noGrp="1"/>
          </p:cNvSpPr>
          <p:nvPr>
            <p:ph type="ftr" sz="quarter" idx="11"/>
          </p:nvPr>
        </p:nvSpPr>
        <p:spPr/>
        <p:txBody>
          <a:bodyPr/>
          <a:lstStyle/>
          <a:p>
            <a:r>
              <a:rPr lang="en-US" smtClean="0"/>
              <a:t>529 Debate: Affirmative Team</a:t>
            </a:r>
            <a:endParaRPr lang="en-US"/>
          </a:p>
        </p:txBody>
      </p:sp>
      <p:sp>
        <p:nvSpPr>
          <p:cNvPr id="7" name="Slide Number Placeholder 6"/>
          <p:cNvSpPr>
            <a:spLocks noGrp="1"/>
          </p:cNvSpPr>
          <p:nvPr>
            <p:ph type="sldNum" sz="quarter" idx="12"/>
          </p:nvPr>
        </p:nvSpPr>
        <p:spPr/>
        <p:txBody>
          <a:bodyPr/>
          <a:lstStyle/>
          <a:p>
            <a:fld id="{D5F4CACE-1380-42EE-83DE-FA5685CBBF2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6D1D60-079C-4F3C-9B16-67E6E1324547}" type="datetime1">
              <a:rPr lang="en-US" smtClean="0"/>
              <a:t>4/17/2014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529 Debate: Affirmative Team</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5F4CACE-1380-42EE-83DE-FA5685CBBF2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36D2ADC-33DA-46A2-AA96-A9EFD8FB6F94}" type="datetime1">
              <a:rPr lang="en-US" smtClean="0"/>
              <a:t>4/17/2014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529 Debate: Affirmative Team</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F4CACE-1380-42EE-83DE-FA5685CBBF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529 Debate</a:t>
            </a:r>
          </a:p>
          <a:p>
            <a:r>
              <a:rPr lang="en-US" dirty="0" smtClean="0"/>
              <a:t>Affirmative Team:</a:t>
            </a:r>
          </a:p>
          <a:p>
            <a:r>
              <a:rPr lang="en-US" dirty="0" smtClean="0"/>
              <a:t>Adriana Flores and Clayton Shepard</a:t>
            </a:r>
            <a:endParaRPr lang="en-US" dirty="0"/>
          </a:p>
        </p:txBody>
      </p:sp>
      <p:sp>
        <p:nvSpPr>
          <p:cNvPr id="2" name="Title 1"/>
          <p:cNvSpPr>
            <a:spLocks noGrp="1"/>
          </p:cNvSpPr>
          <p:nvPr>
            <p:ph type="ctrTitle"/>
          </p:nvPr>
        </p:nvSpPr>
        <p:spPr/>
        <p:txBody>
          <a:bodyPr>
            <a:normAutofit/>
          </a:bodyPr>
          <a:lstStyle/>
          <a:p>
            <a:r>
              <a:rPr lang="en-US" dirty="0" smtClean="0"/>
              <a:t>Securing against self-propagating malicious software</a:t>
            </a:r>
            <a:endParaRPr lang="en-US" dirty="0"/>
          </a:p>
        </p:txBody>
      </p:sp>
    </p:spTree>
    <p:extLst>
      <p:ext uri="{BB962C8B-B14F-4D97-AF65-F5344CB8AC3E}">
        <p14:creationId xmlns:p14="http://schemas.microsoft.com/office/powerpoint/2010/main" val="663389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fontScale="90000"/>
          </a:bodyPr>
          <a:lstStyle/>
          <a:p>
            <a:r>
              <a:rPr lang="en-US" dirty="0" smtClean="0"/>
              <a:t>Self-Propagating Malware in Networks</a:t>
            </a:r>
            <a:endParaRPr lang="en-US" dirty="0"/>
          </a:p>
        </p:txBody>
      </p:sp>
      <p:sp>
        <p:nvSpPr>
          <p:cNvPr id="9" name="Footer Placeholder 8"/>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10</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08" y="2956187"/>
            <a:ext cx="971837" cy="97183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027" y="5130652"/>
            <a:ext cx="1198747" cy="119874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6409" y="5483376"/>
            <a:ext cx="1022632" cy="1022632"/>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6479" y="4461433"/>
            <a:ext cx="1198747" cy="1198747"/>
          </a:xfrm>
          <a:prstGeom prst="rect">
            <a:avLst/>
          </a:prstGeom>
        </p:spPr>
      </p:pic>
      <p:pic>
        <p:nvPicPr>
          <p:cNvPr id="11" name="Picture 10"/>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9518" y="776573"/>
            <a:ext cx="2529289" cy="189977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2956188"/>
            <a:ext cx="971837" cy="97183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648187"/>
            <a:ext cx="1022632" cy="1022632"/>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8239" y="4871077"/>
            <a:ext cx="1022632" cy="102263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210" y="3322034"/>
            <a:ext cx="1323873" cy="1323873"/>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224" y="3788933"/>
            <a:ext cx="1479725" cy="1479725"/>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2283" y="4237022"/>
            <a:ext cx="1022632" cy="1022632"/>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518" y="5060806"/>
            <a:ext cx="1198747" cy="1198747"/>
          </a:xfrm>
          <a:prstGeom prst="rect">
            <a:avLst/>
          </a:prstGeom>
        </p:spPr>
      </p:pic>
      <p:cxnSp>
        <p:nvCxnSpPr>
          <p:cNvPr id="5" name="Straight Connector 4"/>
          <p:cNvCxnSpPr>
            <a:endCxn id="6" idx="1"/>
          </p:cNvCxnSpPr>
          <p:nvPr/>
        </p:nvCxnSpPr>
        <p:spPr>
          <a:xfrm flipV="1">
            <a:off x="1708432" y="3442106"/>
            <a:ext cx="1164376" cy="541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24200" y="3788933"/>
            <a:ext cx="76200" cy="37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468774" y="3648187"/>
            <a:ext cx="1404034" cy="141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3506949" y="3788933"/>
            <a:ext cx="150651" cy="169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829041" y="3788933"/>
            <a:ext cx="590559" cy="6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096000" y="3898950"/>
            <a:ext cx="0" cy="448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8" idx="0"/>
          </p:cNvCxnSpPr>
          <p:nvPr/>
        </p:nvCxnSpPr>
        <p:spPr>
          <a:xfrm flipH="1" flipV="1">
            <a:off x="6429518" y="3898950"/>
            <a:ext cx="599374" cy="1161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686837" y="3648187"/>
            <a:ext cx="628363" cy="14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53200" y="3788933"/>
            <a:ext cx="1447800" cy="1341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1" idx="1"/>
          </p:cNvCxnSpPr>
          <p:nvPr/>
        </p:nvCxnSpPr>
        <p:spPr>
          <a:xfrm flipV="1">
            <a:off x="3829041" y="1726462"/>
            <a:ext cx="2600477" cy="132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0"/>
          </p:cNvCxnSpPr>
          <p:nvPr/>
        </p:nvCxnSpPr>
        <p:spPr>
          <a:xfrm flipV="1">
            <a:off x="6200919" y="2525018"/>
            <a:ext cx="485918" cy="43117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174" y="4953846"/>
            <a:ext cx="990600" cy="742950"/>
          </a:xfrm>
          <a:prstGeom prst="rect">
            <a:avLst/>
          </a:prstGeom>
        </p:spPr>
      </p:pic>
      <p:pic>
        <p:nvPicPr>
          <p:cNvPr id="29" name="Picture 2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2265" y="3469052"/>
            <a:ext cx="990600" cy="742950"/>
          </a:xfrm>
          <a:prstGeom prst="rect">
            <a:avLst/>
          </a:prstGeom>
        </p:spPr>
      </p:pic>
      <p:pic>
        <p:nvPicPr>
          <p:cNvPr id="31" name="Picture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7808" y="4078364"/>
            <a:ext cx="990600" cy="742950"/>
          </a:xfrm>
          <a:prstGeom prst="rect">
            <a:avLst/>
          </a:prstGeom>
        </p:spPr>
      </p:pic>
      <p:pic>
        <p:nvPicPr>
          <p:cNvPr id="33" name="Picture 3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11649" y="5483848"/>
            <a:ext cx="990600" cy="742950"/>
          </a:xfrm>
          <a:prstGeom prst="rect">
            <a:avLst/>
          </a:prstGeom>
        </p:spPr>
      </p:pic>
      <p:pic>
        <p:nvPicPr>
          <p:cNvPr id="35" name="Picture 3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35905" y="4435130"/>
            <a:ext cx="990600" cy="742950"/>
          </a:xfrm>
          <a:prstGeom prst="rect">
            <a:avLst/>
          </a:prstGeom>
        </p:spPr>
      </p:pic>
      <p:pic>
        <p:nvPicPr>
          <p:cNvPr id="36" name="Picture 3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62600" y="4198844"/>
            <a:ext cx="990600" cy="742950"/>
          </a:xfrm>
          <a:prstGeom prst="rect">
            <a:avLst/>
          </a:prstGeom>
        </p:spPr>
      </p:pic>
      <p:pic>
        <p:nvPicPr>
          <p:cNvPr id="38" name="Picture 3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53200" y="5062320"/>
            <a:ext cx="990600" cy="742950"/>
          </a:xfrm>
          <a:prstGeom prst="rect">
            <a:avLst/>
          </a:prstGeom>
        </p:spPr>
      </p:pic>
      <p:pic>
        <p:nvPicPr>
          <p:cNvPr id="39" name="Picture 3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7100" y="3494072"/>
            <a:ext cx="990600" cy="742950"/>
          </a:xfrm>
          <a:prstGeom prst="rect">
            <a:avLst/>
          </a:prstGeom>
        </p:spPr>
      </p:pic>
      <p:pic>
        <p:nvPicPr>
          <p:cNvPr id="40" name="Picture 3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4162" y="4714595"/>
            <a:ext cx="990600" cy="742950"/>
          </a:xfrm>
          <a:prstGeom prst="rect">
            <a:avLst/>
          </a:prstGeom>
        </p:spPr>
      </p:pic>
    </p:spTree>
    <p:extLst>
      <p:ext uri="{BB962C8B-B14F-4D97-AF65-F5344CB8AC3E}">
        <p14:creationId xmlns:p14="http://schemas.microsoft.com/office/powerpoint/2010/main" val="4797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Defeated Network Purpose</a:t>
            </a:r>
            <a:endParaRPr lang="en-US" dirty="0"/>
          </a:p>
        </p:txBody>
      </p:sp>
      <p:sp>
        <p:nvSpPr>
          <p:cNvPr id="19" name="Footer Placeholder 18"/>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11</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08" y="2956187"/>
            <a:ext cx="971837" cy="97183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027" y="5130652"/>
            <a:ext cx="1198747" cy="119874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6409" y="5483376"/>
            <a:ext cx="1022632" cy="1022632"/>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6479" y="4461433"/>
            <a:ext cx="1198747" cy="1198747"/>
          </a:xfrm>
          <a:prstGeom prst="rect">
            <a:avLst/>
          </a:prstGeom>
        </p:spPr>
      </p:pic>
      <p:pic>
        <p:nvPicPr>
          <p:cNvPr id="11" name="Picture 10"/>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9518" y="776573"/>
            <a:ext cx="2529289" cy="189977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2956188"/>
            <a:ext cx="971837" cy="97183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648187"/>
            <a:ext cx="1022632" cy="1022632"/>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8239" y="4871077"/>
            <a:ext cx="1022632" cy="102263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210" y="3322034"/>
            <a:ext cx="1323873" cy="1323873"/>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224" y="3788933"/>
            <a:ext cx="1479725" cy="1479725"/>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2283" y="4237022"/>
            <a:ext cx="1022632" cy="1022632"/>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518" y="5060806"/>
            <a:ext cx="1198747" cy="1198747"/>
          </a:xfrm>
          <a:prstGeom prst="rect">
            <a:avLst/>
          </a:prstGeom>
        </p:spPr>
      </p:pic>
      <p:cxnSp>
        <p:nvCxnSpPr>
          <p:cNvPr id="22" name="Straight Connector 21"/>
          <p:cNvCxnSpPr/>
          <p:nvPr/>
        </p:nvCxnSpPr>
        <p:spPr>
          <a:xfrm flipV="1">
            <a:off x="1468774" y="3648187"/>
            <a:ext cx="1404034" cy="14126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096000" y="3898950"/>
            <a:ext cx="0" cy="448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8" idx="0"/>
          </p:cNvCxnSpPr>
          <p:nvPr/>
        </p:nvCxnSpPr>
        <p:spPr>
          <a:xfrm flipH="1" flipV="1">
            <a:off x="6429518" y="3898950"/>
            <a:ext cx="599374" cy="1161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686837" y="3648187"/>
            <a:ext cx="628363" cy="14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53200" y="3788933"/>
            <a:ext cx="1447800" cy="1341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0"/>
          </p:cNvCxnSpPr>
          <p:nvPr/>
        </p:nvCxnSpPr>
        <p:spPr>
          <a:xfrm flipV="1">
            <a:off x="6200919" y="2525018"/>
            <a:ext cx="485918" cy="43117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174" y="4953846"/>
            <a:ext cx="990600" cy="742950"/>
          </a:xfrm>
          <a:prstGeom prst="rect">
            <a:avLst/>
          </a:prstGeom>
        </p:spPr>
      </p:pic>
      <p:pic>
        <p:nvPicPr>
          <p:cNvPr id="9" name="Pictur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0875" y="3882658"/>
            <a:ext cx="908466" cy="889474"/>
          </a:xfrm>
          <a:prstGeom prst="rect">
            <a:avLst/>
          </a:prstGeom>
        </p:spPr>
      </p:pic>
      <p:sp>
        <p:nvSpPr>
          <p:cNvPr id="29" name="TextBox 28"/>
          <p:cNvSpPr txBox="1"/>
          <p:nvPr/>
        </p:nvSpPr>
        <p:spPr>
          <a:xfrm>
            <a:off x="685800" y="1447800"/>
            <a:ext cx="4114800" cy="584775"/>
          </a:xfrm>
          <a:prstGeom prst="rect">
            <a:avLst/>
          </a:prstGeom>
          <a:noFill/>
        </p:spPr>
        <p:txBody>
          <a:bodyPr wrap="square" rtlCol="0">
            <a:spAutoFit/>
          </a:bodyPr>
          <a:lstStyle/>
          <a:p>
            <a:pPr marL="457200" indent="-457200">
              <a:buFont typeface="Arial" pitchFamily="34" charset="0"/>
              <a:buChar char="•"/>
            </a:pPr>
            <a:r>
              <a:rPr lang="en-US" sz="3200" b="1" dirty="0" smtClean="0">
                <a:solidFill>
                  <a:srgbClr val="FF0000"/>
                </a:solidFill>
              </a:rPr>
              <a:t>No Communication</a:t>
            </a:r>
            <a:endParaRPr lang="en-US" sz="3200" strike="sngStrike" dirty="0">
              <a:solidFill>
                <a:srgbClr val="FF0000"/>
              </a:solidFill>
            </a:endParaRPr>
          </a:p>
        </p:txBody>
      </p:sp>
      <p:cxnSp>
        <p:nvCxnSpPr>
          <p:cNvPr id="26" name="Straight Connector 25"/>
          <p:cNvCxnSpPr/>
          <p:nvPr/>
        </p:nvCxnSpPr>
        <p:spPr>
          <a:xfrm flipV="1">
            <a:off x="1708432" y="3442106"/>
            <a:ext cx="1164376" cy="541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506949" y="3788933"/>
            <a:ext cx="150651" cy="169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829041" y="3788933"/>
            <a:ext cx="590559" cy="6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829041" y="1726462"/>
            <a:ext cx="2600477" cy="132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124200" y="3788933"/>
            <a:ext cx="76200" cy="3705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8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Security Hole vs. Communication</a:t>
            </a:r>
            <a:endParaRPr lang="en-US" dirty="0"/>
          </a:p>
        </p:txBody>
      </p:sp>
      <p:sp>
        <p:nvSpPr>
          <p:cNvPr id="40" name="Footer Placeholder 39"/>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08" y="2956187"/>
            <a:ext cx="971837" cy="97183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027" y="5130652"/>
            <a:ext cx="1198747" cy="119874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6409" y="5483376"/>
            <a:ext cx="1022632" cy="1022632"/>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6479" y="4461433"/>
            <a:ext cx="1198747" cy="1198747"/>
          </a:xfrm>
          <a:prstGeom prst="rect">
            <a:avLst/>
          </a:prstGeom>
        </p:spPr>
      </p:pic>
      <p:pic>
        <p:nvPicPr>
          <p:cNvPr id="11" name="Picture 10"/>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9518" y="776573"/>
            <a:ext cx="2529289" cy="189977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2956188"/>
            <a:ext cx="971837" cy="97183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648187"/>
            <a:ext cx="1022632" cy="1022632"/>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8239" y="4871077"/>
            <a:ext cx="1022632" cy="102263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210" y="3322034"/>
            <a:ext cx="1323873" cy="1323873"/>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224" y="3788933"/>
            <a:ext cx="1479725" cy="1479725"/>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2283" y="4237022"/>
            <a:ext cx="1022632" cy="1022632"/>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518" y="5060806"/>
            <a:ext cx="1198747" cy="1198747"/>
          </a:xfrm>
          <a:prstGeom prst="rect">
            <a:avLst/>
          </a:prstGeom>
        </p:spPr>
      </p:pic>
      <p:cxnSp>
        <p:nvCxnSpPr>
          <p:cNvPr id="22" name="Straight Connector 21"/>
          <p:cNvCxnSpPr/>
          <p:nvPr/>
        </p:nvCxnSpPr>
        <p:spPr>
          <a:xfrm flipV="1">
            <a:off x="1468774" y="3648187"/>
            <a:ext cx="1404034" cy="14126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096000" y="3898950"/>
            <a:ext cx="0" cy="4480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8" idx="0"/>
          </p:cNvCxnSpPr>
          <p:nvPr/>
        </p:nvCxnSpPr>
        <p:spPr>
          <a:xfrm flipH="1" flipV="1">
            <a:off x="6429518" y="3898950"/>
            <a:ext cx="599374" cy="11618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686837" y="3648187"/>
            <a:ext cx="628363" cy="1407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53200" y="3788933"/>
            <a:ext cx="1447800" cy="13417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0"/>
          </p:cNvCxnSpPr>
          <p:nvPr/>
        </p:nvCxnSpPr>
        <p:spPr>
          <a:xfrm flipV="1">
            <a:off x="6200919" y="2525018"/>
            <a:ext cx="485918" cy="4311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174" y="4953846"/>
            <a:ext cx="990600" cy="742950"/>
          </a:xfrm>
          <a:prstGeom prst="rect">
            <a:avLst/>
          </a:prstGeom>
        </p:spPr>
      </p:pic>
      <p:cxnSp>
        <p:nvCxnSpPr>
          <p:cNvPr id="19" name="Straight Connector 18"/>
          <p:cNvCxnSpPr/>
          <p:nvPr/>
        </p:nvCxnSpPr>
        <p:spPr>
          <a:xfrm flipV="1">
            <a:off x="1708432" y="3322034"/>
            <a:ext cx="1097977" cy="3965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124200" y="3845662"/>
            <a:ext cx="76200" cy="313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829041" y="3648187"/>
            <a:ext cx="590559" cy="8116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3506949" y="3845662"/>
            <a:ext cx="161046" cy="1637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829041" y="1880175"/>
            <a:ext cx="2625874" cy="10760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174" y="4953846"/>
            <a:ext cx="990600" cy="742950"/>
          </a:xfrm>
          <a:prstGeom prst="rect">
            <a:avLst/>
          </a:prstGeom>
        </p:spPr>
      </p:pic>
      <p:pic>
        <p:nvPicPr>
          <p:cNvPr id="36" name="Picture 3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2265" y="3469052"/>
            <a:ext cx="990600" cy="742950"/>
          </a:xfrm>
          <a:prstGeom prst="rect">
            <a:avLst/>
          </a:prstGeom>
        </p:spPr>
      </p:pic>
      <p:pic>
        <p:nvPicPr>
          <p:cNvPr id="37" name="Picture 3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7808" y="4078364"/>
            <a:ext cx="990600" cy="742950"/>
          </a:xfrm>
          <a:prstGeom prst="rect">
            <a:avLst/>
          </a:prstGeom>
        </p:spPr>
      </p:pic>
      <p:pic>
        <p:nvPicPr>
          <p:cNvPr id="38" name="Picture 3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11649" y="5483848"/>
            <a:ext cx="990600" cy="742950"/>
          </a:xfrm>
          <a:prstGeom prst="rect">
            <a:avLst/>
          </a:prstGeom>
        </p:spPr>
      </p:pic>
      <p:pic>
        <p:nvPicPr>
          <p:cNvPr id="42" name="Picture 4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35905" y="4435130"/>
            <a:ext cx="990600" cy="742950"/>
          </a:xfrm>
          <a:prstGeom prst="rect">
            <a:avLst/>
          </a:prstGeom>
        </p:spPr>
      </p:pic>
      <p:pic>
        <p:nvPicPr>
          <p:cNvPr id="43" name="Picture 4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62600" y="4198844"/>
            <a:ext cx="990600" cy="742950"/>
          </a:xfrm>
          <a:prstGeom prst="rect">
            <a:avLst/>
          </a:prstGeom>
        </p:spPr>
      </p:pic>
      <p:pic>
        <p:nvPicPr>
          <p:cNvPr id="44" name="Picture 4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53200" y="5062320"/>
            <a:ext cx="990600" cy="742950"/>
          </a:xfrm>
          <a:prstGeom prst="rect">
            <a:avLst/>
          </a:prstGeom>
        </p:spPr>
      </p:pic>
      <p:pic>
        <p:nvPicPr>
          <p:cNvPr id="45" name="Picture 4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7100" y="3494072"/>
            <a:ext cx="990600" cy="742950"/>
          </a:xfrm>
          <a:prstGeom prst="rect">
            <a:avLst/>
          </a:prstGeom>
        </p:spPr>
      </p:pic>
      <p:pic>
        <p:nvPicPr>
          <p:cNvPr id="46" name="Picture 4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4162" y="4714595"/>
            <a:ext cx="990600" cy="742950"/>
          </a:xfrm>
          <a:prstGeom prst="rect">
            <a:avLst/>
          </a:prstGeom>
        </p:spPr>
      </p:pic>
    </p:spTree>
    <p:extLst>
      <p:ext uri="{BB962C8B-B14F-4D97-AF65-F5344CB8AC3E}">
        <p14:creationId xmlns:p14="http://schemas.microsoft.com/office/powerpoint/2010/main" val="829704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13</a:t>
            </a:fld>
            <a:endParaRPr lang="en-US"/>
          </a:p>
        </p:txBody>
      </p:sp>
      <p:sp>
        <p:nvSpPr>
          <p:cNvPr id="5" name="Content Placeholder 2"/>
          <p:cNvSpPr txBox="1">
            <a:spLocks/>
          </p:cNvSpPr>
          <p:nvPr/>
        </p:nvSpPr>
        <p:spPr>
          <a:xfrm>
            <a:off x="685800" y="2133600"/>
            <a:ext cx="7772400" cy="13716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A secure end-host can exist in any network without risk.</a:t>
            </a:r>
          </a:p>
        </p:txBody>
      </p:sp>
    </p:spTree>
    <p:extLst>
      <p:ext uri="{BB962C8B-B14F-4D97-AF65-F5344CB8AC3E}">
        <p14:creationId xmlns:p14="http://schemas.microsoft.com/office/powerpoint/2010/main" val="1850624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14</a:t>
            </a:fld>
            <a:endParaRPr lang="en-US"/>
          </a:p>
        </p:txBody>
      </p:sp>
      <p:sp>
        <p:nvSpPr>
          <p:cNvPr id="5" name="Content Placeholder 2"/>
          <p:cNvSpPr txBox="1">
            <a:spLocks/>
          </p:cNvSpPr>
          <p:nvPr/>
        </p:nvSpPr>
        <p:spPr>
          <a:xfrm>
            <a:off x="685800" y="1828800"/>
            <a:ext cx="7772400" cy="22860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It is impossible for the network to preemptively block unknown malicious communication.</a:t>
            </a:r>
          </a:p>
        </p:txBody>
      </p:sp>
    </p:spTree>
    <p:extLst>
      <p:ext uri="{BB962C8B-B14F-4D97-AF65-F5344CB8AC3E}">
        <p14:creationId xmlns:p14="http://schemas.microsoft.com/office/powerpoint/2010/main" val="3637681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D5F4CACE-1380-42EE-83DE-FA5685CBBF21}" type="slidenum">
              <a:rPr lang="en-US" smtClean="0"/>
              <a:t>15</a:t>
            </a:fld>
            <a:endParaRPr lang="en-US"/>
          </a:p>
        </p:txBody>
      </p:sp>
      <p:sp>
        <p:nvSpPr>
          <p:cNvPr id="3" name="Content Placeholder 2"/>
          <p:cNvSpPr>
            <a:spLocks noGrp="1"/>
          </p:cNvSpPr>
          <p:nvPr>
            <p:ph sz="quarter" idx="1"/>
          </p:nvPr>
        </p:nvSpPr>
        <p:spPr/>
        <p:txBody>
          <a:bodyPr>
            <a:noAutofit/>
          </a:bodyPr>
          <a:lstStyle/>
          <a:p>
            <a:pPr marL="0" indent="0">
              <a:buNone/>
            </a:pPr>
            <a:r>
              <a:rPr lang="en-US" sz="1600" dirty="0" smtClean="0"/>
              <a:t>[1]  </a:t>
            </a:r>
            <a:r>
              <a:rPr lang="en-US" sz="1600" dirty="0" err="1" smtClean="0"/>
              <a:t>Fosnock</a:t>
            </a:r>
            <a:r>
              <a:rPr lang="en-US" sz="1600" dirty="0" smtClean="0"/>
              <a:t>, Craig. "Computer worms: past, present, and future." East Carolina University 8 (2005).</a:t>
            </a:r>
          </a:p>
          <a:p>
            <a:pPr marL="0" indent="0">
              <a:buNone/>
            </a:pPr>
            <a:r>
              <a:rPr lang="en-US" sz="1600" dirty="0" smtClean="0"/>
              <a:t>[2</a:t>
            </a:r>
            <a:r>
              <a:rPr lang="en-US" sz="1600" dirty="0"/>
              <a:t>] </a:t>
            </a:r>
            <a:r>
              <a:rPr lang="en-US" sz="1600" dirty="0" smtClean="0"/>
              <a:t> Williamson</a:t>
            </a:r>
            <a:r>
              <a:rPr lang="en-US" sz="1600" dirty="0"/>
              <a:t>, Matthew M. "Throttling viruses: Restricting propagation to defeat malicious mobile code." Computer Security Applications Conference, 2002. Proceedings. 18th Annual. IEEE, 2002.</a:t>
            </a:r>
            <a:endParaRPr lang="en-US" sz="1600" dirty="0" smtClean="0"/>
          </a:p>
          <a:p>
            <a:pPr marL="0" indent="0">
              <a:buNone/>
            </a:pPr>
            <a:r>
              <a:rPr lang="en-US" sz="1600" dirty="0" smtClean="0"/>
              <a:t>[3</a:t>
            </a:r>
            <a:r>
              <a:rPr lang="en-US" sz="1600" dirty="0"/>
              <a:t>] </a:t>
            </a:r>
            <a:r>
              <a:rPr lang="en-US" sz="1600" dirty="0" err="1"/>
              <a:t>Roesch</a:t>
            </a:r>
            <a:r>
              <a:rPr lang="en-US" sz="1600" dirty="0"/>
              <a:t>, Martin. "Snort: Lightweight Intrusion Detection for Networks." LISA. Vol. 99. 1999.</a:t>
            </a:r>
            <a:endParaRPr lang="en-US" sz="1600" dirty="0" smtClean="0"/>
          </a:p>
          <a:p>
            <a:pPr marL="0" indent="0">
              <a:buNone/>
            </a:pPr>
            <a:r>
              <a:rPr lang="en-US" sz="1600" dirty="0" smtClean="0"/>
              <a:t>[4] </a:t>
            </a:r>
            <a:r>
              <a:rPr lang="en-US" sz="1600" dirty="0" err="1" smtClean="0"/>
              <a:t>Heberlein</a:t>
            </a:r>
            <a:r>
              <a:rPr lang="en-US" sz="1600" dirty="0"/>
              <a:t>, L. Todd, et al. "A network security monitor." Research in Security and Privacy, 1990. Proceedings., 1990 IEEE Computer Society Symposium on. IEEE, 1990.</a:t>
            </a:r>
            <a:endParaRPr lang="en-US" sz="1600" dirty="0" smtClean="0"/>
          </a:p>
          <a:p>
            <a:pPr marL="0" indent="0">
              <a:buNone/>
            </a:pPr>
            <a:r>
              <a:rPr lang="en-US" sz="1600" dirty="0" smtClean="0"/>
              <a:t>[5</a:t>
            </a:r>
            <a:r>
              <a:rPr lang="en-US" sz="1600" dirty="0"/>
              <a:t>] </a:t>
            </a:r>
            <a:r>
              <a:rPr lang="en-US" sz="1600" dirty="0" err="1"/>
              <a:t>Kreibich</a:t>
            </a:r>
            <a:r>
              <a:rPr lang="en-US" sz="1600" dirty="0"/>
              <a:t>, Christian, and Jon </a:t>
            </a:r>
            <a:r>
              <a:rPr lang="en-US" sz="1600" dirty="0" err="1"/>
              <a:t>Crowcroft</a:t>
            </a:r>
            <a:r>
              <a:rPr lang="en-US" sz="1600" dirty="0"/>
              <a:t>. "Honeycomb: creating intrusion detection signatures using honeypots." ACM SIGCOMM Computer Communication Review 34.1 (2004): 51-56.</a:t>
            </a:r>
            <a:endParaRPr lang="en-US" sz="1600" dirty="0" smtClean="0"/>
          </a:p>
          <a:p>
            <a:pPr marL="0" indent="0">
              <a:buNone/>
            </a:pPr>
            <a:r>
              <a:rPr lang="en-US" sz="1600" dirty="0" smtClean="0"/>
              <a:t>[6</a:t>
            </a:r>
            <a:r>
              <a:rPr lang="en-US" sz="1600" dirty="0"/>
              <a:t>] Kim, </a:t>
            </a:r>
            <a:r>
              <a:rPr lang="en-US" sz="1600" dirty="0" err="1"/>
              <a:t>Hyang</a:t>
            </a:r>
            <a:r>
              <a:rPr lang="en-US" sz="1600" dirty="0"/>
              <a:t>-Ah, and Brad Karp. "Autograph: Toward Automated, Distributed Worm Signature Detection." USENIX security symposium. Vol. 286. 2004.</a:t>
            </a:r>
            <a:endParaRPr lang="en-US" sz="1600" dirty="0" smtClean="0"/>
          </a:p>
          <a:p>
            <a:pPr marL="0" indent="0">
              <a:buNone/>
            </a:pPr>
            <a:r>
              <a:rPr lang="en-US" sz="1600" dirty="0" smtClean="0"/>
              <a:t>[7</a:t>
            </a:r>
            <a:r>
              <a:rPr lang="en-US" sz="1600" dirty="0"/>
              <a:t>] Singh, </a:t>
            </a:r>
            <a:r>
              <a:rPr lang="en-US" sz="1600" dirty="0" err="1"/>
              <a:t>Sumeet</a:t>
            </a:r>
            <a:r>
              <a:rPr lang="en-US" sz="1600" dirty="0"/>
              <a:t>, et al. "Automated Worm Fingerprinting." OSDI. Vol. 4. 2004</a:t>
            </a:r>
            <a:r>
              <a:rPr lang="en-US" sz="1600" dirty="0" smtClean="0"/>
              <a:t>.</a:t>
            </a:r>
          </a:p>
        </p:txBody>
      </p:sp>
    </p:spTree>
    <p:extLst>
      <p:ext uri="{BB962C8B-B14F-4D97-AF65-F5344CB8AC3E}">
        <p14:creationId xmlns:p14="http://schemas.microsoft.com/office/powerpoint/2010/main" val="1189265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D5F4CACE-1380-42EE-83DE-FA5685CBBF21}" type="slidenum">
              <a:rPr lang="en-US" smtClean="0"/>
              <a:t>16</a:t>
            </a:fld>
            <a:endParaRPr lang="en-US"/>
          </a:p>
        </p:txBody>
      </p:sp>
      <p:sp>
        <p:nvSpPr>
          <p:cNvPr id="3" name="Content Placeholder 2"/>
          <p:cNvSpPr>
            <a:spLocks noGrp="1"/>
          </p:cNvSpPr>
          <p:nvPr>
            <p:ph sz="quarter" idx="1"/>
          </p:nvPr>
        </p:nvSpPr>
        <p:spPr/>
        <p:txBody>
          <a:bodyPr>
            <a:noAutofit/>
          </a:bodyPr>
          <a:lstStyle/>
          <a:p>
            <a:pPr marL="0" indent="0">
              <a:buNone/>
            </a:pPr>
            <a:r>
              <a:rPr lang="en-US" sz="1600" dirty="0" smtClean="0"/>
              <a:t>[8] </a:t>
            </a:r>
            <a:r>
              <a:rPr lang="en-US" sz="1600" dirty="0"/>
              <a:t>Costa, Manuel, et al. "Vigilante: End-to-end containment of internet worms." ACM SIGOPS Operating Systems Review. Vol. 39. No. 5. ACM, 2005.</a:t>
            </a:r>
            <a:endParaRPr lang="en-US" sz="1600" dirty="0" smtClean="0"/>
          </a:p>
          <a:p>
            <a:pPr marL="0" indent="0">
              <a:buNone/>
            </a:pPr>
            <a:r>
              <a:rPr lang="en-US" sz="1600" dirty="0" smtClean="0"/>
              <a:t>[9] </a:t>
            </a:r>
            <a:r>
              <a:rPr lang="en-US" sz="1600" dirty="0" err="1"/>
              <a:t>Sidiroglou</a:t>
            </a:r>
            <a:r>
              <a:rPr lang="en-US" sz="1600" dirty="0"/>
              <a:t>, </a:t>
            </a:r>
            <a:r>
              <a:rPr lang="en-US" sz="1600" dirty="0" err="1"/>
              <a:t>Stelios</a:t>
            </a:r>
            <a:r>
              <a:rPr lang="en-US" sz="1600" dirty="0"/>
              <a:t>, and </a:t>
            </a:r>
            <a:r>
              <a:rPr lang="en-US" sz="1600" dirty="0" err="1"/>
              <a:t>Angelos</a:t>
            </a:r>
            <a:r>
              <a:rPr lang="en-US" sz="1600" dirty="0"/>
              <a:t> D. </a:t>
            </a:r>
            <a:r>
              <a:rPr lang="en-US" sz="1600" dirty="0" err="1"/>
              <a:t>Keromytis</a:t>
            </a:r>
            <a:r>
              <a:rPr lang="en-US" sz="1600" dirty="0"/>
              <a:t>. "Countering network worms through automatic patch generation." (2003).</a:t>
            </a:r>
            <a:endParaRPr lang="en-US" sz="1600" dirty="0" smtClean="0"/>
          </a:p>
          <a:p>
            <a:pPr marL="0" indent="0">
              <a:buNone/>
            </a:pPr>
            <a:r>
              <a:rPr lang="en-US" sz="1600" dirty="0" smtClean="0"/>
              <a:t>[10] </a:t>
            </a:r>
            <a:r>
              <a:rPr lang="en-US" sz="1600" dirty="0" err="1"/>
              <a:t>Sidiroglou</a:t>
            </a:r>
            <a:r>
              <a:rPr lang="en-US" sz="1600" dirty="0"/>
              <a:t>, </a:t>
            </a:r>
            <a:r>
              <a:rPr lang="en-US" sz="1600" dirty="0" err="1"/>
              <a:t>Stelios</a:t>
            </a:r>
            <a:r>
              <a:rPr lang="en-US" sz="1600" dirty="0"/>
              <a:t>, et al. "Building a reactive immune system for software services." Proceedings of the general track, 2005 USENIX annual technical conference: April 10-15, 2005, Anaheim, CA, USA. USENIX, 2005.</a:t>
            </a:r>
            <a:endParaRPr lang="en-US" sz="1600" dirty="0" smtClean="0"/>
          </a:p>
          <a:p>
            <a:pPr marL="0" indent="0">
              <a:buNone/>
            </a:pPr>
            <a:r>
              <a:rPr lang="en-US" sz="1600" dirty="0" smtClean="0"/>
              <a:t>[11] </a:t>
            </a:r>
            <a:r>
              <a:rPr lang="en-US" sz="1600" dirty="0" err="1"/>
              <a:t>Rinard</a:t>
            </a:r>
            <a:r>
              <a:rPr lang="en-US" sz="1600" dirty="0"/>
              <a:t>, Martin C., et al. "Enhancing Server Availability and Security Through Failure-Oblivious Computing." OSDI. Vol. 4. 2004.</a:t>
            </a:r>
            <a:endParaRPr lang="en-US" sz="1600" dirty="0" smtClean="0"/>
          </a:p>
          <a:p>
            <a:pPr marL="0" indent="0">
              <a:buNone/>
            </a:pPr>
            <a:r>
              <a:rPr lang="en-US" sz="1600" dirty="0" smtClean="0"/>
              <a:t>[12] </a:t>
            </a:r>
            <a:r>
              <a:rPr lang="en-US" sz="1600" dirty="0"/>
              <a:t>Smirnov, Alexey, and </a:t>
            </a:r>
            <a:r>
              <a:rPr lang="en-US" sz="1600" dirty="0" err="1"/>
              <a:t>Tzi-cker</a:t>
            </a:r>
            <a:r>
              <a:rPr lang="en-US" sz="1600" dirty="0"/>
              <a:t> </a:t>
            </a:r>
            <a:r>
              <a:rPr lang="en-US" sz="1600" dirty="0" err="1"/>
              <a:t>Chiueh</a:t>
            </a:r>
            <a:r>
              <a:rPr lang="en-US" sz="1600" dirty="0"/>
              <a:t>. "DIRA: Automatic Detection, Identification and Repair of Control-Hijacking Attacks." NDSS. 2005.</a:t>
            </a:r>
            <a:endParaRPr lang="en-US" sz="1600" dirty="0" smtClean="0"/>
          </a:p>
          <a:p>
            <a:pPr marL="0" indent="0">
              <a:buNone/>
            </a:pPr>
            <a:r>
              <a:rPr lang="en-US" sz="1600" dirty="0" smtClean="0"/>
              <a:t>[13] </a:t>
            </a:r>
            <a:r>
              <a:rPr lang="en-US" sz="1600" dirty="0"/>
              <a:t>Joshi, </a:t>
            </a:r>
            <a:r>
              <a:rPr lang="en-US" sz="1600" dirty="0" err="1"/>
              <a:t>Ashlesha</a:t>
            </a:r>
            <a:r>
              <a:rPr lang="en-US" sz="1600" dirty="0"/>
              <a:t>, et al. "Detecting past and present intrusions through vulnerability-specific predicates." ACM SIGOPS Operating Systems Review. Vol. 39. No. 5. ACM, 2005.</a:t>
            </a:r>
            <a:endParaRPr lang="en-US" sz="1600" dirty="0" smtClean="0"/>
          </a:p>
          <a:p>
            <a:pPr marL="0" indent="0">
              <a:buNone/>
            </a:pPr>
            <a:r>
              <a:rPr lang="en-US" sz="1600" dirty="0" smtClean="0"/>
              <a:t>[14] </a:t>
            </a:r>
            <a:r>
              <a:rPr lang="en-US" sz="1600" dirty="0"/>
              <a:t>Wang, Helen J., et al. "Shield: Vulnerability-driven network filters for preventing known vulnerability exploits." ACM SIGCOMM Computer Communication Review. Vol. 34. No. 4. ACM, 2004.</a:t>
            </a:r>
            <a:endParaRPr lang="en-US" sz="1600" dirty="0" smtClean="0"/>
          </a:p>
        </p:txBody>
      </p:sp>
    </p:spTree>
    <p:extLst>
      <p:ext uri="{BB962C8B-B14F-4D97-AF65-F5344CB8AC3E}">
        <p14:creationId xmlns:p14="http://schemas.microsoft.com/office/powerpoint/2010/main" val="3310674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Conclusion</a:t>
            </a:r>
            <a:endParaRPr lang="en-US" dirty="0"/>
          </a:p>
        </p:txBody>
      </p:sp>
      <p:sp>
        <p:nvSpPr>
          <p:cNvPr id="7" name="Text Placeholder 6"/>
          <p:cNvSpPr>
            <a:spLocks noGrp="1"/>
          </p:cNvSpPr>
          <p:nvPr>
            <p:ph type="body"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17</a:t>
            </a:fld>
            <a:endParaRPr lang="en-US"/>
          </a:p>
        </p:txBody>
      </p:sp>
    </p:spTree>
    <p:extLst>
      <p:ext uri="{BB962C8B-B14F-4D97-AF65-F5344CB8AC3E}">
        <p14:creationId xmlns:p14="http://schemas.microsoft.com/office/powerpoint/2010/main" val="216914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6" name="Text Placeholder 5"/>
          <p:cNvSpPr>
            <a:spLocks noGrp="1"/>
          </p:cNvSpPr>
          <p:nvPr>
            <p:ph type="body" idx="1"/>
          </p:nvPr>
        </p:nvSpPr>
        <p:spPr/>
        <p:txBody>
          <a:bodyPr/>
          <a:lstStyle/>
          <a:p>
            <a:r>
              <a:rPr lang="en-US" dirty="0" smtClean="0"/>
              <a:t>End-Host</a:t>
            </a:r>
            <a:endParaRPr lang="en-US" dirty="0"/>
          </a:p>
        </p:txBody>
      </p:sp>
      <p:sp>
        <p:nvSpPr>
          <p:cNvPr id="7" name="Text Placeholder 6"/>
          <p:cNvSpPr>
            <a:spLocks noGrp="1"/>
          </p:cNvSpPr>
          <p:nvPr>
            <p:ph type="body" sz="half" idx="3"/>
          </p:nvPr>
        </p:nvSpPr>
        <p:spPr/>
        <p:txBody>
          <a:bodyPr/>
          <a:lstStyle/>
          <a:p>
            <a:r>
              <a:rPr lang="en-US" dirty="0" smtClean="0"/>
              <a:t>Network</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18</a:t>
            </a:fld>
            <a:endParaRPr lang="en-US"/>
          </a:p>
        </p:txBody>
      </p:sp>
      <p:sp>
        <p:nvSpPr>
          <p:cNvPr id="3" name="Content Placeholder 2"/>
          <p:cNvSpPr>
            <a:spLocks noGrp="1"/>
          </p:cNvSpPr>
          <p:nvPr>
            <p:ph sz="half" idx="2"/>
          </p:nvPr>
        </p:nvSpPr>
        <p:spPr/>
        <p:txBody>
          <a:bodyPr/>
          <a:lstStyle/>
          <a:p>
            <a:r>
              <a:rPr lang="en-US" dirty="0" smtClean="0"/>
              <a:t>Secured end-hosts can </a:t>
            </a:r>
            <a:r>
              <a:rPr lang="en-US" dirty="0"/>
              <a:t>exists in any network without risk of </a:t>
            </a:r>
            <a:r>
              <a:rPr lang="en-US" dirty="0" smtClean="0"/>
              <a:t>infection</a:t>
            </a:r>
          </a:p>
          <a:p>
            <a:endParaRPr lang="en-US" dirty="0"/>
          </a:p>
          <a:p>
            <a:r>
              <a:rPr lang="en-US" dirty="0"/>
              <a:t>Vulnerabilities </a:t>
            </a:r>
            <a:r>
              <a:rPr lang="en-US" dirty="0" smtClean="0"/>
              <a:t>are known </a:t>
            </a:r>
            <a:r>
              <a:rPr lang="en-US" dirty="0"/>
              <a:t>by end </a:t>
            </a:r>
            <a:r>
              <a:rPr lang="en-US" dirty="0" smtClean="0"/>
              <a:t>hosts</a:t>
            </a:r>
            <a:endParaRPr lang="en-US" dirty="0"/>
          </a:p>
        </p:txBody>
      </p:sp>
      <p:sp>
        <p:nvSpPr>
          <p:cNvPr id="8" name="Content Placeholder 7"/>
          <p:cNvSpPr>
            <a:spLocks noGrp="1"/>
          </p:cNvSpPr>
          <p:nvPr>
            <p:ph sz="half" idx="4"/>
          </p:nvPr>
        </p:nvSpPr>
        <p:spPr/>
        <p:txBody>
          <a:bodyPr>
            <a:normAutofit lnSpcReduction="10000"/>
          </a:bodyPr>
          <a:lstStyle/>
          <a:p>
            <a:r>
              <a:rPr lang="en-US" dirty="0" smtClean="0"/>
              <a:t>Lack of information</a:t>
            </a:r>
          </a:p>
          <a:p>
            <a:pPr marL="548640" lvl="2" indent="-274320">
              <a:spcBef>
                <a:spcPts val="580"/>
              </a:spcBef>
              <a:buClr>
                <a:schemeClr val="accent1"/>
              </a:buClr>
            </a:pPr>
            <a:r>
              <a:rPr lang="en-US" dirty="0" smtClean="0"/>
              <a:t>know </a:t>
            </a:r>
            <a:r>
              <a:rPr lang="en-US" dirty="0"/>
              <a:t>all the </a:t>
            </a:r>
            <a:r>
              <a:rPr lang="en-US" dirty="0" smtClean="0"/>
              <a:t>worms</a:t>
            </a:r>
          </a:p>
          <a:p>
            <a:pPr marL="548640" lvl="2" indent="-274320">
              <a:spcBef>
                <a:spcPts val="580"/>
              </a:spcBef>
              <a:buClr>
                <a:schemeClr val="accent1"/>
              </a:buClr>
            </a:pPr>
            <a:r>
              <a:rPr lang="en-US" dirty="0" smtClean="0"/>
              <a:t>Software vulnerabilities</a:t>
            </a:r>
          </a:p>
          <a:p>
            <a:pPr marL="548640" lvl="2" indent="-274320">
              <a:spcBef>
                <a:spcPts val="580"/>
              </a:spcBef>
              <a:buClr>
                <a:schemeClr val="accent1"/>
              </a:buClr>
            </a:pPr>
            <a:r>
              <a:rPr lang="en-US" dirty="0" smtClean="0"/>
              <a:t>Identify </a:t>
            </a:r>
            <a:r>
              <a:rPr lang="en-US" dirty="0"/>
              <a:t>every legitimate traffic </a:t>
            </a:r>
            <a:r>
              <a:rPr lang="en-US" dirty="0" smtClean="0"/>
              <a:t>flow</a:t>
            </a:r>
          </a:p>
          <a:p>
            <a:r>
              <a:rPr lang="en-US" dirty="0" smtClean="0"/>
              <a:t>Impossible </a:t>
            </a:r>
            <a:r>
              <a:rPr lang="en-US" dirty="0"/>
              <a:t>to make a network that blocks all worms without blocking all </a:t>
            </a:r>
            <a:r>
              <a:rPr lang="en-US" dirty="0" smtClean="0"/>
              <a:t>communication</a:t>
            </a:r>
          </a:p>
          <a:p>
            <a:pPr marL="548640" lvl="2" indent="-274320">
              <a:spcBef>
                <a:spcPts val="580"/>
              </a:spcBef>
              <a:buClr>
                <a:schemeClr val="accent1"/>
              </a:buClr>
            </a:pPr>
            <a:r>
              <a:rPr lang="en-US" dirty="0" smtClean="0"/>
              <a:t>Communication </a:t>
            </a:r>
            <a:r>
              <a:rPr lang="en-US" dirty="0"/>
              <a:t>vs. Security</a:t>
            </a:r>
          </a:p>
          <a:p>
            <a:endParaRPr lang="en-US" dirty="0"/>
          </a:p>
        </p:txBody>
      </p:sp>
    </p:spTree>
    <p:extLst>
      <p:ext uri="{BB962C8B-B14F-4D97-AF65-F5344CB8AC3E}">
        <p14:creationId xmlns:p14="http://schemas.microsoft.com/office/powerpoint/2010/main" val="1062117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19</a:t>
            </a:fld>
            <a:endParaRPr lang="en-US"/>
          </a:p>
        </p:txBody>
      </p:sp>
      <p:sp>
        <p:nvSpPr>
          <p:cNvPr id="5" name="Content Placeholder 2"/>
          <p:cNvSpPr txBox="1">
            <a:spLocks/>
          </p:cNvSpPr>
          <p:nvPr/>
        </p:nvSpPr>
        <p:spPr>
          <a:xfrm>
            <a:off x="685800" y="2133600"/>
            <a:ext cx="7772400" cy="13716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A secure end-host can exist in any network without risk.</a:t>
            </a:r>
          </a:p>
        </p:txBody>
      </p:sp>
    </p:spTree>
    <p:extLst>
      <p:ext uri="{BB962C8B-B14F-4D97-AF65-F5344CB8AC3E}">
        <p14:creationId xmlns:p14="http://schemas.microsoft.com/office/powerpoint/2010/main" val="2038882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Background</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a:t>
            </a:fld>
            <a:endParaRPr lang="en-US"/>
          </a:p>
        </p:txBody>
      </p:sp>
      <p:sp>
        <p:nvSpPr>
          <p:cNvPr id="3" name="Content Placeholder 2"/>
          <p:cNvSpPr>
            <a:spLocks noGrp="1"/>
          </p:cNvSpPr>
          <p:nvPr>
            <p:ph sz="quarter" idx="1"/>
          </p:nvPr>
        </p:nvSpPr>
        <p:spPr>
          <a:xfrm>
            <a:off x="457200" y="1295400"/>
            <a:ext cx="8229600" cy="4525963"/>
          </a:xfrm>
        </p:spPr>
        <p:txBody>
          <a:bodyPr>
            <a:noAutofit/>
          </a:bodyPr>
          <a:lstStyle/>
          <a:p>
            <a:r>
              <a:rPr lang="en-US" sz="2800" dirty="0" smtClean="0"/>
              <a:t>Worm= Self-replicating computer program that is self-contained and does not need to be part of another program to propagate itself.</a:t>
            </a:r>
          </a:p>
          <a:p>
            <a:endParaRPr lang="en-US" sz="2400" dirty="0" smtClean="0"/>
          </a:p>
          <a:p>
            <a:r>
              <a:rPr lang="en-US" sz="2800" dirty="0" smtClean="0"/>
              <a:t>4 parts:</a:t>
            </a:r>
          </a:p>
          <a:p>
            <a:pPr lvl="1"/>
            <a:r>
              <a:rPr lang="en-US" sz="2800" dirty="0" smtClean="0"/>
              <a:t>Vulnerability </a:t>
            </a:r>
          </a:p>
          <a:p>
            <a:pPr lvl="1"/>
            <a:r>
              <a:rPr lang="en-US" sz="2800" dirty="0" smtClean="0"/>
              <a:t>Propagation Method </a:t>
            </a:r>
          </a:p>
          <a:p>
            <a:pPr lvl="1"/>
            <a:r>
              <a:rPr lang="en-US" sz="2800" dirty="0" smtClean="0"/>
              <a:t>Payload</a:t>
            </a:r>
          </a:p>
          <a:p>
            <a:pPr lvl="1"/>
            <a:r>
              <a:rPr lang="en-US" sz="2800" dirty="0" smtClean="0"/>
              <a:t>Goal</a:t>
            </a:r>
          </a:p>
        </p:txBody>
      </p:sp>
    </p:spTree>
    <p:extLst>
      <p:ext uri="{BB962C8B-B14F-4D97-AF65-F5344CB8AC3E}">
        <p14:creationId xmlns:p14="http://schemas.microsoft.com/office/powerpoint/2010/main" val="3668328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20</a:t>
            </a:fld>
            <a:endParaRPr lang="en-US"/>
          </a:p>
        </p:txBody>
      </p:sp>
      <p:sp>
        <p:nvSpPr>
          <p:cNvPr id="5" name="Content Placeholder 2"/>
          <p:cNvSpPr txBox="1">
            <a:spLocks/>
          </p:cNvSpPr>
          <p:nvPr/>
        </p:nvSpPr>
        <p:spPr>
          <a:xfrm>
            <a:off x="685800" y="1828800"/>
            <a:ext cx="7772400" cy="22860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It is impossible for the network to preemptively block unknown malicious communication.</a:t>
            </a:r>
          </a:p>
        </p:txBody>
      </p:sp>
    </p:spTree>
    <p:extLst>
      <p:ext uri="{BB962C8B-B14F-4D97-AF65-F5344CB8AC3E}">
        <p14:creationId xmlns:p14="http://schemas.microsoft.com/office/powerpoint/2010/main" val="1752520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21</a:t>
            </a:fld>
            <a:endParaRPr lang="en-US"/>
          </a:p>
        </p:txBody>
      </p:sp>
      <p:sp>
        <p:nvSpPr>
          <p:cNvPr id="5" name="Content Placeholder 2"/>
          <p:cNvSpPr txBox="1">
            <a:spLocks/>
          </p:cNvSpPr>
          <p:nvPr/>
        </p:nvSpPr>
        <p:spPr>
          <a:xfrm>
            <a:off x="685800" y="1828800"/>
            <a:ext cx="7772400" cy="22860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Using the network to secure against worms is analogous to cutting off a limb after it has become gangrenous.</a:t>
            </a:r>
          </a:p>
        </p:txBody>
      </p:sp>
    </p:spTree>
    <p:extLst>
      <p:ext uri="{BB962C8B-B14F-4D97-AF65-F5344CB8AC3E}">
        <p14:creationId xmlns:p14="http://schemas.microsoft.com/office/powerpoint/2010/main" val="1468350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Extras</a:t>
            </a:r>
            <a:endParaRPr lang="en-US" dirty="0"/>
          </a:p>
        </p:txBody>
      </p:sp>
      <p:sp>
        <p:nvSpPr>
          <p:cNvPr id="6" name="Text Placeholder 5"/>
          <p:cNvSpPr>
            <a:spLocks noGrp="1"/>
          </p:cNvSpPr>
          <p:nvPr>
            <p:ph type="body" idx="1"/>
          </p:nvPr>
        </p:nvSpPr>
        <p:spPr/>
        <p:txBody>
          <a:bodyPr/>
          <a:lstStyle/>
          <a:p>
            <a:endParaRPr lang="en-US"/>
          </a:p>
        </p:txBody>
      </p:sp>
      <p:sp>
        <p:nvSpPr>
          <p:cNvPr id="7" name="Footer Placeholder 6"/>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22</a:t>
            </a:fld>
            <a:endParaRPr lang="en-US"/>
          </a:p>
        </p:txBody>
      </p:sp>
    </p:spTree>
    <p:extLst>
      <p:ext uri="{BB962C8B-B14F-4D97-AF65-F5344CB8AC3E}">
        <p14:creationId xmlns:p14="http://schemas.microsoft.com/office/powerpoint/2010/main" val="844046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“Secured” network</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23</a:t>
            </a:fld>
            <a:endParaRPr lang="en-US"/>
          </a:p>
        </p:txBody>
      </p:sp>
      <p:sp>
        <p:nvSpPr>
          <p:cNvPr id="3" name="Content Placeholder 2"/>
          <p:cNvSpPr>
            <a:spLocks noGrp="1"/>
          </p:cNvSpPr>
          <p:nvPr>
            <p:ph sz="quarter" idx="1"/>
          </p:nvPr>
        </p:nvSpPr>
        <p:spPr/>
        <p:txBody>
          <a:bodyPr/>
          <a:lstStyle/>
          <a:p>
            <a:r>
              <a:rPr lang="en-US" dirty="0" smtClean="0"/>
              <a:t>Advantages: </a:t>
            </a:r>
          </a:p>
          <a:p>
            <a:pPr lvl="1"/>
            <a:endParaRPr lang="en-US" dirty="0" smtClean="0"/>
          </a:p>
          <a:p>
            <a:r>
              <a:rPr lang="en-US" dirty="0" smtClean="0"/>
              <a:t>Disadvantages: </a:t>
            </a:r>
          </a:p>
          <a:p>
            <a:pPr lvl="1"/>
            <a:r>
              <a:rPr lang="en-US" dirty="0" smtClean="0"/>
              <a:t>Communication vs. Security Tradeoff</a:t>
            </a:r>
          </a:p>
          <a:p>
            <a:pPr lvl="1"/>
            <a:r>
              <a:rPr lang="en-US" dirty="0" smtClean="0"/>
              <a:t>Impossible to </a:t>
            </a:r>
            <a:r>
              <a:rPr lang="en-US" dirty="0"/>
              <a:t>know all the worms, or be able to identify every legitimate traffic flow</a:t>
            </a:r>
            <a:endParaRPr lang="en-US" dirty="0" smtClean="0"/>
          </a:p>
          <a:p>
            <a:pPr lvl="1"/>
            <a:r>
              <a:rPr lang="en-US" dirty="0" smtClean="0"/>
              <a:t>False Negatives</a:t>
            </a:r>
            <a:endParaRPr lang="en-US" dirty="0"/>
          </a:p>
        </p:txBody>
      </p:sp>
    </p:spTree>
    <p:extLst>
      <p:ext uri="{BB962C8B-B14F-4D97-AF65-F5344CB8AC3E}">
        <p14:creationId xmlns:p14="http://schemas.microsoft.com/office/powerpoint/2010/main" val="4179605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 Secure hosts</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24</a:t>
            </a:fld>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Host-based architecture</a:t>
            </a:r>
          </a:p>
          <a:p>
            <a:pPr lvl="1"/>
            <a:r>
              <a:rPr lang="en-US" dirty="0" smtClean="0"/>
              <a:t>Vigilante [8] hosts protect themselves automatically by generating filters</a:t>
            </a:r>
          </a:p>
          <a:p>
            <a:pPr lvl="1"/>
            <a:r>
              <a:rPr lang="en-US" dirty="0" smtClean="0"/>
              <a:t>Central service with heuristics to modify vulnerable source code [36]</a:t>
            </a:r>
          </a:p>
          <a:p>
            <a:endParaRPr lang="en-US" dirty="0" smtClean="0"/>
          </a:p>
          <a:p>
            <a:r>
              <a:rPr lang="en-US" dirty="0" smtClean="0"/>
              <a:t>Memory monitoring and management [37,34,39]</a:t>
            </a:r>
          </a:p>
          <a:p>
            <a:pPr lvl="1"/>
            <a:r>
              <a:rPr lang="en-US" dirty="0" smtClean="0"/>
              <a:t>Checks for illegal memory access</a:t>
            </a:r>
            <a:endParaRPr lang="en-US" dirty="0"/>
          </a:p>
          <a:p>
            <a:pPr lvl="1"/>
            <a:r>
              <a:rPr lang="en-US" dirty="0" smtClean="0"/>
              <a:t>Check for overwrites of control data structures with rollbacks</a:t>
            </a:r>
          </a:p>
          <a:p>
            <a:pPr lvl="1"/>
            <a:endParaRPr lang="en-US" dirty="0" smtClean="0"/>
          </a:p>
          <a:p>
            <a:r>
              <a:rPr lang="en-US" dirty="0" smtClean="0"/>
              <a:t>Filters </a:t>
            </a:r>
          </a:p>
          <a:p>
            <a:pPr lvl="1"/>
            <a:r>
              <a:rPr lang="en-US" dirty="0" err="1" smtClean="0"/>
              <a:t>IntroVit</a:t>
            </a:r>
            <a:r>
              <a:rPr lang="en-US" dirty="0" smtClean="0"/>
              <a:t> [7] , vulnerability-specific  predicates run inside virtual machines</a:t>
            </a:r>
          </a:p>
          <a:p>
            <a:pPr lvl="1"/>
            <a:r>
              <a:rPr lang="en-US" dirty="0" smtClean="0"/>
              <a:t>Shield [45],  manually deployed  host-based filters to block vulnerabilities </a:t>
            </a:r>
          </a:p>
          <a:p>
            <a:pPr lvl="1"/>
            <a:r>
              <a:rPr lang="en-US" dirty="0" smtClean="0"/>
              <a:t>Allow vulnerable services to continue execution while being attacked</a:t>
            </a:r>
          </a:p>
          <a:p>
            <a:pPr marL="457200" lvl="1" indent="0">
              <a:buNone/>
            </a:pPr>
            <a:endParaRPr lang="en-US" dirty="0" smtClean="0"/>
          </a:p>
          <a:p>
            <a:r>
              <a:rPr lang="en-US" dirty="0" smtClean="0"/>
              <a:t>Host base detection of vulnerabilities</a:t>
            </a:r>
          </a:p>
        </p:txBody>
      </p:sp>
    </p:spTree>
    <p:extLst>
      <p:ext uri="{BB962C8B-B14F-4D97-AF65-F5344CB8AC3E}">
        <p14:creationId xmlns:p14="http://schemas.microsoft.com/office/powerpoint/2010/main" val="3350545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Worm History</a:t>
            </a:r>
            <a:endParaRPr lang="en-US" dirty="0"/>
          </a:p>
        </p:txBody>
      </p:sp>
      <p:sp>
        <p:nvSpPr>
          <p:cNvPr id="3" name="Footer Placeholder 2"/>
          <p:cNvSpPr>
            <a:spLocks noGrp="1"/>
          </p:cNvSpPr>
          <p:nvPr>
            <p:ph type="ftr" sz="quarter" idx="11"/>
          </p:nvPr>
        </p:nvSpPr>
        <p:spPr>
          <a:xfrm>
            <a:off x="914400" y="6324600"/>
            <a:ext cx="3962400" cy="457200"/>
          </a:xfrm>
        </p:spPr>
        <p:txBody>
          <a:bodyPr/>
          <a:lstStyle/>
          <a:p>
            <a:r>
              <a:rPr lang="en-US" dirty="0" smtClean="0"/>
              <a:t>529 Debate: Affirmative Team</a:t>
            </a:r>
            <a:endParaRPr lang="en-US" dirty="0"/>
          </a:p>
        </p:txBody>
      </p:sp>
      <p:sp>
        <p:nvSpPr>
          <p:cNvPr id="4" name="Slide Number Placeholder 3"/>
          <p:cNvSpPr>
            <a:spLocks noGrp="1"/>
          </p:cNvSpPr>
          <p:nvPr>
            <p:ph type="sldNum" sz="quarter" idx="12"/>
          </p:nvPr>
        </p:nvSpPr>
        <p:spPr/>
        <p:txBody>
          <a:bodyPr/>
          <a:lstStyle/>
          <a:p>
            <a:fld id="{D5F4CACE-1380-42EE-83DE-FA5685CBBF21}" type="slidenum">
              <a:rPr lang="en-US" smtClean="0"/>
              <a:t>3</a:t>
            </a:fld>
            <a:endParaRPr lang="en-US"/>
          </a:p>
        </p:txBody>
      </p:sp>
      <p:sp>
        <p:nvSpPr>
          <p:cNvPr id="6" name="Content Placeholder 5"/>
          <p:cNvSpPr>
            <a:spLocks noGrp="1"/>
          </p:cNvSpPr>
          <p:nvPr>
            <p:ph sz="quarter" idx="1"/>
          </p:nvPr>
        </p:nvSpPr>
        <p:spPr>
          <a:xfrm>
            <a:off x="457200" y="1143000"/>
            <a:ext cx="8229600" cy="3962400"/>
          </a:xfrm>
        </p:spPr>
        <p:txBody>
          <a:bodyPr>
            <a:normAutofit fontScale="55000" lnSpcReduction="20000"/>
          </a:bodyPr>
          <a:lstStyle/>
          <a:p>
            <a:r>
              <a:rPr lang="en-US" sz="5100" b="1" dirty="0" smtClean="0"/>
              <a:t>Xerox PARC- John </a:t>
            </a:r>
            <a:r>
              <a:rPr lang="en-US" sz="5100" b="1" dirty="0" err="1" smtClean="0"/>
              <a:t>Shoch</a:t>
            </a:r>
            <a:endParaRPr lang="en-US" sz="5100" b="1" dirty="0" smtClean="0"/>
          </a:p>
          <a:p>
            <a:pPr lvl="1"/>
            <a:r>
              <a:rPr lang="en-US" sz="4200" dirty="0" smtClean="0"/>
              <a:t>PhD - analysis </a:t>
            </a:r>
            <a:r>
              <a:rPr lang="en-US" sz="4200" dirty="0"/>
              <a:t>of the </a:t>
            </a:r>
            <a:r>
              <a:rPr lang="en-US" sz="4200" dirty="0" smtClean="0"/>
              <a:t>traffic patterns </a:t>
            </a:r>
            <a:endParaRPr lang="en-US" sz="4200" dirty="0"/>
          </a:p>
          <a:p>
            <a:pPr lvl="1"/>
            <a:r>
              <a:rPr lang="en-US" sz="4200" dirty="0" smtClean="0"/>
              <a:t>“Tapeworm” -  The Shockwave Rider.</a:t>
            </a:r>
          </a:p>
          <a:p>
            <a:r>
              <a:rPr lang="en-US" sz="5100" b="1" dirty="0" err="1" smtClean="0"/>
              <a:t>Christma</a:t>
            </a:r>
            <a:r>
              <a:rPr lang="en-US" sz="5100" b="1" dirty="0" smtClean="0"/>
              <a:t> Exec - German EARN network (1987)</a:t>
            </a:r>
          </a:p>
          <a:p>
            <a:pPr lvl="1"/>
            <a:r>
              <a:rPr lang="en-US" sz="4200" dirty="0" smtClean="0"/>
              <a:t>Spread to IBM Internal File Transfer Network via BITNET</a:t>
            </a:r>
          </a:p>
          <a:p>
            <a:r>
              <a:rPr lang="en-US" sz="5100" b="1" dirty="0" smtClean="0"/>
              <a:t>Morris worm (1988) ~ $10 million to $100 million</a:t>
            </a:r>
          </a:p>
          <a:p>
            <a:pPr lvl="1"/>
            <a:r>
              <a:rPr lang="en-US" sz="4200" dirty="0" smtClean="0"/>
              <a:t>Exploited weak passwords along with known vulnerabilities</a:t>
            </a:r>
          </a:p>
          <a:p>
            <a:pPr lvl="1"/>
            <a:r>
              <a:rPr lang="en-US" sz="4200" dirty="0" smtClean="0"/>
              <a:t>Re-infect individual servers multiple times</a:t>
            </a:r>
          </a:p>
          <a:p>
            <a:pPr lvl="1"/>
            <a:r>
              <a:rPr lang="en-US" sz="4200" dirty="0" smtClean="0"/>
              <a:t>World’s first Internet denial of service (</a:t>
            </a:r>
            <a:r>
              <a:rPr lang="en-US" sz="4200" dirty="0" err="1" smtClean="0"/>
              <a:t>DoS</a:t>
            </a:r>
            <a:r>
              <a:rPr lang="en-US" sz="4200" dirty="0" smtClean="0"/>
              <a:t>) attack.</a:t>
            </a:r>
          </a:p>
          <a:p>
            <a:pPr lvl="1"/>
            <a:r>
              <a:rPr lang="en-US" sz="4200" dirty="0" smtClean="0"/>
              <a:t>Infected ~ 6,000 servers </a:t>
            </a:r>
            <a:r>
              <a:rPr lang="en-US" sz="4200" dirty="0"/>
              <a:t>(</a:t>
            </a:r>
            <a:r>
              <a:rPr lang="en-US" sz="4200" dirty="0" smtClean="0"/>
              <a:t>10% of the servers on the Internet!)</a:t>
            </a:r>
          </a:p>
          <a:p>
            <a:pPr marL="0" indent="0">
              <a:buNone/>
            </a:pP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4486"/>
          <a:stretch/>
        </p:blipFill>
        <p:spPr>
          <a:xfrm>
            <a:off x="5255821" y="4789319"/>
            <a:ext cx="1676400" cy="150423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8616"/>
          <a:stretch/>
        </p:blipFill>
        <p:spPr>
          <a:xfrm>
            <a:off x="1371600" y="4724400"/>
            <a:ext cx="3028950" cy="1536494"/>
          </a:xfrm>
          <a:prstGeom prst="rect">
            <a:avLst/>
          </a:prstGeom>
        </p:spPr>
      </p:pic>
    </p:spTree>
    <p:extLst>
      <p:ext uri="{BB962C8B-B14F-4D97-AF65-F5344CB8AC3E}">
        <p14:creationId xmlns:p14="http://schemas.microsoft.com/office/powerpoint/2010/main" val="396865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Worm History</a:t>
            </a:r>
            <a:endParaRPr lang="en-US" dirty="0"/>
          </a:p>
        </p:txBody>
      </p:sp>
      <p:sp>
        <p:nvSpPr>
          <p:cNvPr id="7" name="Footer Placeholder 6"/>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4</a:t>
            </a:fld>
            <a:endParaRPr lang="en-US"/>
          </a:p>
        </p:txBody>
      </p:sp>
      <p:sp>
        <p:nvSpPr>
          <p:cNvPr id="6" name="Content Placeholder 5"/>
          <p:cNvSpPr>
            <a:spLocks noGrp="1"/>
          </p:cNvSpPr>
          <p:nvPr>
            <p:ph sz="quarter" idx="1"/>
          </p:nvPr>
        </p:nvSpPr>
        <p:spPr>
          <a:xfrm>
            <a:off x="457200" y="2907221"/>
            <a:ext cx="8229600" cy="2350579"/>
          </a:xfrm>
        </p:spPr>
        <p:txBody>
          <a:bodyPr>
            <a:normAutofit fontScale="25000" lnSpcReduction="20000"/>
          </a:bodyPr>
          <a:lstStyle/>
          <a:p>
            <a:r>
              <a:rPr lang="en-US" sz="9600" b="1" dirty="0" smtClean="0"/>
              <a:t>Code Red (2001) ~$2.6 billion</a:t>
            </a:r>
          </a:p>
          <a:p>
            <a:pPr lvl="1"/>
            <a:r>
              <a:rPr lang="en-US" sz="9600" dirty="0" smtClean="0"/>
              <a:t>Vulnerability in Microsoft's Internet Information Server (IIS</a:t>
            </a:r>
            <a:r>
              <a:rPr lang="en-US" sz="9600" dirty="0" smtClean="0"/>
              <a:t>)</a:t>
            </a:r>
          </a:p>
          <a:p>
            <a:pPr lvl="1"/>
            <a:r>
              <a:rPr lang="en-US" sz="9600" dirty="0"/>
              <a:t>Complete command line control </a:t>
            </a:r>
            <a:endParaRPr lang="en-US" sz="9600" dirty="0" smtClean="0"/>
          </a:p>
          <a:p>
            <a:pPr lvl="1"/>
            <a:r>
              <a:rPr lang="en-US" sz="9600" dirty="0" smtClean="0"/>
              <a:t>Delayed </a:t>
            </a:r>
            <a:r>
              <a:rPr lang="en-US" sz="9600" dirty="0" err="1" smtClean="0"/>
              <a:t>DoS</a:t>
            </a:r>
            <a:r>
              <a:rPr lang="en-US" sz="9600" dirty="0" smtClean="0"/>
              <a:t> attacks against the White House’s IP address</a:t>
            </a:r>
          </a:p>
          <a:p>
            <a:pPr lvl="1"/>
            <a:r>
              <a:rPr lang="en-US" sz="9600" dirty="0" smtClean="0"/>
              <a:t>359,000 servers in just 14 hours, 2,000 servers per minute</a:t>
            </a:r>
          </a:p>
          <a:p>
            <a:pPr lvl="1"/>
            <a:endParaRPr lang="en-US" sz="7400" dirty="0" smtClean="0"/>
          </a:p>
          <a:p>
            <a:r>
              <a:rPr lang="en-US" sz="8000" b="1" dirty="0" smtClean="0"/>
              <a:t>Future?</a:t>
            </a:r>
            <a:r>
              <a:rPr lang="en-US" sz="8000" dirty="0" smtClean="0"/>
              <a:t> </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352" y="685800"/>
            <a:ext cx="2971800" cy="2221421"/>
          </a:xfrm>
          <a:prstGeom prst="rect">
            <a:avLst/>
          </a:prstGeom>
        </p:spPr>
      </p:pic>
      <p:sp>
        <p:nvSpPr>
          <p:cNvPr id="10" name="TextBox 9"/>
          <p:cNvSpPr txBox="1"/>
          <p:nvPr/>
        </p:nvSpPr>
        <p:spPr>
          <a:xfrm>
            <a:off x="476250" y="1295400"/>
            <a:ext cx="5367152" cy="1459421"/>
          </a:xfrm>
          <a:prstGeom prst="rect">
            <a:avLst/>
          </a:prstGeom>
        </p:spPr>
        <p:txBody>
          <a:bodyPr vert="horz">
            <a:normAutofit fontScale="85000" lnSpcReduction="20000"/>
          </a:bodyPr>
          <a:lstStyle>
            <a:lvl1pPr marL="274320" indent="-274320">
              <a:spcBef>
                <a:spcPts val="580"/>
              </a:spcBef>
              <a:buClr>
                <a:schemeClr val="accent1"/>
              </a:buClr>
              <a:buSzPct val="85000"/>
              <a:buFont typeface="Wingdings 2"/>
              <a:buChar char=""/>
              <a:defRPr kumimoji="0" sz="8000" b="1"/>
            </a:lvl1pPr>
            <a:lvl2pPr marL="548640" lvl="1" indent="-228600">
              <a:spcBef>
                <a:spcPts val="370"/>
              </a:spcBef>
              <a:buClr>
                <a:schemeClr val="accent2"/>
              </a:buClr>
              <a:buSzPct val="85000"/>
              <a:buFont typeface="Wingdings 2"/>
              <a:buChar char=""/>
              <a:defRPr kumimoji="0" sz="8000"/>
            </a:lvl2pPr>
            <a:lvl3pPr marL="822960" indent="-228600">
              <a:spcBef>
                <a:spcPts val="370"/>
              </a:spcBef>
              <a:buClr>
                <a:schemeClr val="accent1">
                  <a:tint val="60000"/>
                </a:schemeClr>
              </a:buClr>
              <a:buSzPct val="85000"/>
              <a:buFont typeface="Wingdings 2"/>
              <a:buChar char=""/>
              <a:defRPr kumimoji="0" sz="2000"/>
            </a:lvl3pPr>
            <a:lvl4pPr marL="1097280" indent="-228600">
              <a:spcBef>
                <a:spcPts val="370"/>
              </a:spcBef>
              <a:buClr>
                <a:schemeClr val="accent3"/>
              </a:buClr>
              <a:buSzPct val="80000"/>
              <a:buFont typeface="Wingdings 2"/>
              <a:buChar char=""/>
              <a:defRPr kumimoji="0" sz="2000"/>
            </a:lvl4pPr>
            <a:lvl5pPr marL="1371600" indent="-228600">
              <a:spcBef>
                <a:spcPts val="370"/>
              </a:spcBef>
              <a:buClr>
                <a:schemeClr val="accent3"/>
              </a:buClr>
              <a:buFontTx/>
              <a:buChar char="o"/>
              <a:defRPr kumimoji="0" sz="2000"/>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600" dirty="0"/>
              <a:t>I LOVE YOU (2000) ~$8.75 billion</a:t>
            </a:r>
          </a:p>
          <a:p>
            <a:pPr lvl="1"/>
            <a:r>
              <a:rPr lang="en-US" sz="2600" dirty="0"/>
              <a:t>Outlook e-mail address book</a:t>
            </a:r>
          </a:p>
          <a:p>
            <a:pPr lvl="1"/>
            <a:r>
              <a:rPr lang="en-US" sz="2600" dirty="0" smtClean="0"/>
              <a:t>Malicious</a:t>
            </a:r>
          </a:p>
          <a:p>
            <a:pPr lvl="1"/>
            <a:r>
              <a:rPr lang="en-US" sz="2800" dirty="0"/>
              <a:t>Overwrite </a:t>
            </a:r>
            <a:r>
              <a:rPr lang="en-US" sz="2800" dirty="0" smtClean="0"/>
              <a:t>files,  download Trojan horse</a:t>
            </a:r>
            <a:endParaRPr lang="en-US" sz="2600" dirty="0"/>
          </a:p>
        </p:txBody>
      </p:sp>
      <p:sp>
        <p:nvSpPr>
          <p:cNvPr id="5" name="TextBox 4"/>
          <p:cNvSpPr txBox="1"/>
          <p:nvPr/>
        </p:nvSpPr>
        <p:spPr>
          <a:xfrm>
            <a:off x="795152" y="5158026"/>
            <a:ext cx="8001000" cy="861774"/>
          </a:xfrm>
          <a:prstGeom prst="rect">
            <a:avLst/>
          </a:prstGeom>
          <a:noFill/>
        </p:spPr>
        <p:txBody>
          <a:bodyPr wrap="square" rtlCol="0">
            <a:spAutoFit/>
          </a:bodyPr>
          <a:lstStyle/>
          <a:p>
            <a:r>
              <a:rPr lang="en-US" sz="2500" i="1" dirty="0"/>
              <a:t>More complex worms might incorporate sophisticated polymorphic, and metamorphic behavior routines that will make use of entry-point obscuration. </a:t>
            </a:r>
          </a:p>
        </p:txBody>
      </p:sp>
      <p:sp>
        <p:nvSpPr>
          <p:cNvPr id="11" name="TextBox 10"/>
          <p:cNvSpPr txBox="1"/>
          <p:nvPr/>
        </p:nvSpPr>
        <p:spPr>
          <a:xfrm>
            <a:off x="8507928" y="6081474"/>
            <a:ext cx="576448" cy="477054"/>
          </a:xfrm>
          <a:prstGeom prst="rect">
            <a:avLst/>
          </a:prstGeom>
          <a:noFill/>
        </p:spPr>
        <p:txBody>
          <a:bodyPr wrap="square" rtlCol="0">
            <a:spAutoFit/>
          </a:bodyPr>
          <a:lstStyle/>
          <a:p>
            <a:r>
              <a:rPr lang="en-US" sz="2500" dirty="0" smtClean="0"/>
              <a:t>[1]</a:t>
            </a:r>
            <a:endParaRPr lang="en-US" sz="2500" dirty="0"/>
          </a:p>
        </p:txBody>
      </p:sp>
    </p:spTree>
    <p:extLst>
      <p:ext uri="{BB962C8B-B14F-4D97-AF65-F5344CB8AC3E}">
        <p14:creationId xmlns:p14="http://schemas.microsoft.com/office/powerpoint/2010/main" val="190782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5</a:t>
            </a:fld>
            <a:endParaRPr lang="en-US"/>
          </a:p>
        </p:txBody>
      </p:sp>
      <p:sp>
        <p:nvSpPr>
          <p:cNvPr id="7" name="Rounded Rectangle 6"/>
          <p:cNvSpPr/>
          <p:nvPr/>
        </p:nvSpPr>
        <p:spPr>
          <a:xfrm>
            <a:off x="762000" y="1524000"/>
            <a:ext cx="76962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Self-propagating malware (worms) are able to compromise </a:t>
            </a:r>
            <a:r>
              <a:rPr lang="en-US" sz="3200" b="1" dirty="0" smtClean="0"/>
              <a:t>vulnerable end-hosts </a:t>
            </a:r>
            <a:r>
              <a:rPr lang="en-US" sz="3200" b="1" dirty="0"/>
              <a:t>and leverage </a:t>
            </a:r>
            <a:r>
              <a:rPr lang="en-US" sz="3200" b="1" dirty="0" smtClean="0"/>
              <a:t>these to </a:t>
            </a:r>
            <a:r>
              <a:rPr lang="en-US" sz="3200" b="1" dirty="0"/>
              <a:t>perpetuate </a:t>
            </a:r>
            <a:r>
              <a:rPr lang="en-US" sz="3200" b="1" dirty="0" smtClean="0"/>
              <a:t>themselves.</a:t>
            </a:r>
            <a:endParaRPr lang="en-US" sz="3200" b="1" dirty="0"/>
          </a:p>
        </p:txBody>
      </p:sp>
      <p:sp>
        <p:nvSpPr>
          <p:cNvPr id="10" name="Rounded Rectangle 9"/>
          <p:cNvSpPr/>
          <p:nvPr/>
        </p:nvSpPr>
        <p:spPr>
          <a:xfrm>
            <a:off x="1828800" y="4114800"/>
            <a:ext cx="5181600" cy="1600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smtClean="0"/>
              <a:t>Is the solution secure hosts, or secure networks?</a:t>
            </a:r>
            <a:endParaRPr lang="en-US" sz="2800" b="1" dirty="0"/>
          </a:p>
        </p:txBody>
      </p:sp>
    </p:spTree>
    <p:extLst>
      <p:ext uri="{BB962C8B-B14F-4D97-AF65-F5344CB8AC3E}">
        <p14:creationId xmlns:p14="http://schemas.microsoft.com/office/powerpoint/2010/main" val="1742784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Prior Work: Secured hosts</a:t>
            </a:r>
            <a:endParaRPr lang="en-US" dirty="0"/>
          </a:p>
        </p:txBody>
      </p:sp>
      <p:sp>
        <p:nvSpPr>
          <p:cNvPr id="6" name="Footer Placeholder 5"/>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6</a:t>
            </a:fld>
            <a:endParaRPr lang="en-US"/>
          </a:p>
        </p:txBody>
      </p:sp>
      <p:sp>
        <p:nvSpPr>
          <p:cNvPr id="5" name="Content Placeholder 4"/>
          <p:cNvSpPr>
            <a:spLocks noGrp="1"/>
          </p:cNvSpPr>
          <p:nvPr>
            <p:ph sz="quarter" idx="1"/>
          </p:nvPr>
        </p:nvSpPr>
        <p:spPr>
          <a:xfrm>
            <a:off x="457200" y="914400"/>
            <a:ext cx="8229600" cy="5791200"/>
          </a:xfrm>
        </p:spPr>
        <p:txBody>
          <a:bodyPr>
            <a:noAutofit/>
          </a:bodyPr>
          <a:lstStyle/>
          <a:p>
            <a:r>
              <a:rPr lang="en-US" sz="2400" b="1" dirty="0" smtClean="0"/>
              <a:t>Host-based architecture</a:t>
            </a:r>
          </a:p>
          <a:p>
            <a:pPr lvl="1"/>
            <a:r>
              <a:rPr lang="en-US" dirty="0" smtClean="0"/>
              <a:t>Vigilante [8] hosts protect themselves automatically by generating </a:t>
            </a:r>
            <a:r>
              <a:rPr lang="en-US" dirty="0" smtClean="0"/>
              <a:t>filters triggered by SCAs</a:t>
            </a:r>
            <a:endParaRPr lang="en-US" dirty="0" smtClean="0"/>
          </a:p>
          <a:p>
            <a:pPr lvl="1"/>
            <a:r>
              <a:rPr lang="en-US" dirty="0" smtClean="0"/>
              <a:t>Central service with heuristics to modify vulnerable source code [9]</a:t>
            </a:r>
          </a:p>
          <a:p>
            <a:r>
              <a:rPr lang="en-US" sz="2400" b="1" dirty="0" smtClean="0"/>
              <a:t>Memory monitoring and management </a:t>
            </a:r>
            <a:r>
              <a:rPr lang="en-US" sz="2400" dirty="0" smtClean="0"/>
              <a:t>[10-12]</a:t>
            </a:r>
          </a:p>
          <a:p>
            <a:pPr lvl="1"/>
            <a:r>
              <a:rPr lang="en-US" dirty="0" smtClean="0"/>
              <a:t>Checks for illegal memory access</a:t>
            </a:r>
          </a:p>
          <a:p>
            <a:pPr lvl="1"/>
            <a:r>
              <a:rPr lang="en-US" dirty="0" smtClean="0"/>
              <a:t>Check for overwrites and apply rollbacks</a:t>
            </a:r>
          </a:p>
          <a:p>
            <a:r>
              <a:rPr lang="en-US" sz="2400" b="1" dirty="0" smtClean="0"/>
              <a:t>Filters </a:t>
            </a:r>
          </a:p>
          <a:p>
            <a:pPr lvl="1"/>
            <a:r>
              <a:rPr lang="en-US" dirty="0" err="1" smtClean="0"/>
              <a:t>IntroVit</a:t>
            </a:r>
            <a:r>
              <a:rPr lang="en-US" dirty="0" smtClean="0"/>
              <a:t> [13], vulnerability-specific predicates run inside VMs</a:t>
            </a:r>
          </a:p>
          <a:p>
            <a:pPr lvl="1"/>
            <a:r>
              <a:rPr lang="en-US" dirty="0" smtClean="0"/>
              <a:t>Shield [14],  manually deployed host-based filters to block vulnerabilities </a:t>
            </a:r>
          </a:p>
          <a:p>
            <a:pPr lvl="1"/>
            <a:r>
              <a:rPr lang="en-US" dirty="0" smtClean="0"/>
              <a:t>Allow vulnerable services to continue execution while being attacked</a:t>
            </a:r>
          </a:p>
        </p:txBody>
      </p:sp>
    </p:spTree>
    <p:extLst>
      <p:ext uri="{BB962C8B-B14F-4D97-AF65-F5344CB8AC3E}">
        <p14:creationId xmlns:p14="http://schemas.microsoft.com/office/powerpoint/2010/main" val="937798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Prior Work: “Secure” the network</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7</a:t>
            </a:fld>
            <a:endParaRPr lang="en-US"/>
          </a:p>
        </p:txBody>
      </p:sp>
      <p:sp>
        <p:nvSpPr>
          <p:cNvPr id="3" name="Content Placeholder 2"/>
          <p:cNvSpPr>
            <a:spLocks noGrp="1"/>
          </p:cNvSpPr>
          <p:nvPr>
            <p:ph sz="quarter" idx="1"/>
          </p:nvPr>
        </p:nvSpPr>
        <p:spPr>
          <a:xfrm>
            <a:off x="914400" y="1447800"/>
            <a:ext cx="7772400" cy="4724400"/>
          </a:xfrm>
        </p:spPr>
        <p:txBody>
          <a:bodyPr>
            <a:normAutofit/>
          </a:bodyPr>
          <a:lstStyle/>
          <a:p>
            <a:r>
              <a:rPr lang="en-US" b="1" dirty="0" smtClean="0"/>
              <a:t>Detect abnormal communication patterns</a:t>
            </a:r>
          </a:p>
          <a:p>
            <a:pPr lvl="1"/>
            <a:r>
              <a:rPr lang="en-US" dirty="0" smtClean="0"/>
              <a:t>Block or rate limit traffic</a:t>
            </a:r>
          </a:p>
          <a:p>
            <a:pPr lvl="2"/>
            <a:r>
              <a:rPr lang="en-US" dirty="0" smtClean="0"/>
              <a:t>Williamson [2], Snort [3], Network Security Monitor [4]</a:t>
            </a:r>
          </a:p>
          <a:p>
            <a:pPr lvl="1"/>
            <a:r>
              <a:rPr lang="en-US" dirty="0" smtClean="0"/>
              <a:t>Ineffective against worms with normal traffic patterns</a:t>
            </a:r>
          </a:p>
          <a:p>
            <a:pPr lvl="2"/>
            <a:r>
              <a:rPr lang="en-US" sz="2400" dirty="0" smtClean="0"/>
              <a:t>E.g. topological worms and slow-spreading worms</a:t>
            </a:r>
          </a:p>
          <a:p>
            <a:pPr marL="914400" lvl="2" indent="0">
              <a:buNone/>
            </a:pPr>
            <a:r>
              <a:rPr lang="en-US" sz="2400" b="1" dirty="0" smtClean="0">
                <a:solidFill>
                  <a:srgbClr val="FF0000"/>
                </a:solidFill>
                <a:sym typeface="Wingdings" pitchFamily="2" charset="2"/>
              </a:rPr>
              <a:t> </a:t>
            </a:r>
            <a:r>
              <a:rPr lang="en-US" sz="2400" b="1" dirty="0" smtClean="0">
                <a:solidFill>
                  <a:srgbClr val="FF0000"/>
                </a:solidFill>
              </a:rPr>
              <a:t>False negatives </a:t>
            </a:r>
            <a:r>
              <a:rPr lang="en-US" sz="2400" dirty="0" smtClean="0">
                <a:solidFill>
                  <a:srgbClr val="FF0000"/>
                </a:solidFill>
              </a:rPr>
              <a:t>and false positives</a:t>
            </a:r>
          </a:p>
          <a:p>
            <a:r>
              <a:rPr lang="en-US" b="1" dirty="0" smtClean="0"/>
              <a:t>Content signatures</a:t>
            </a:r>
          </a:p>
          <a:p>
            <a:pPr lvl="1"/>
            <a:r>
              <a:rPr lang="en-US" dirty="0" smtClean="0"/>
              <a:t>Signatures for unknown worms, identify a common byte string in suspicious network flows [5,6,7] </a:t>
            </a:r>
          </a:p>
          <a:p>
            <a:pPr lvl="1"/>
            <a:r>
              <a:rPr lang="en-US" dirty="0" smtClean="0"/>
              <a:t>Absence of information about software vulnerability </a:t>
            </a:r>
          </a:p>
          <a:p>
            <a:pPr marL="457200" lvl="1" indent="0">
              <a:buNone/>
            </a:pPr>
            <a:r>
              <a:rPr lang="en-US" b="1" dirty="0" smtClean="0">
                <a:solidFill>
                  <a:srgbClr val="FF0000"/>
                </a:solidFill>
                <a:sym typeface="Wingdings" pitchFamily="2" charset="2"/>
              </a:rPr>
              <a:t>	 False negatives </a:t>
            </a:r>
            <a:r>
              <a:rPr lang="en-US" dirty="0" smtClean="0">
                <a:solidFill>
                  <a:srgbClr val="FF0000"/>
                </a:solidFill>
                <a:sym typeface="Wingdings" pitchFamily="2" charset="2"/>
              </a:rPr>
              <a:t>and false positives</a:t>
            </a:r>
            <a:endParaRPr lang="en-US" dirty="0">
              <a:solidFill>
                <a:srgbClr val="FF0000"/>
              </a:solidFill>
            </a:endParaRPr>
          </a:p>
        </p:txBody>
      </p:sp>
    </p:spTree>
    <p:extLst>
      <p:ext uri="{BB962C8B-B14F-4D97-AF65-F5344CB8AC3E}">
        <p14:creationId xmlns:p14="http://schemas.microsoft.com/office/powerpoint/2010/main" val="408379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8</a:t>
            </a:fld>
            <a:endParaRPr lang="en-US"/>
          </a:p>
        </p:txBody>
      </p:sp>
      <p:sp>
        <p:nvSpPr>
          <p:cNvPr id="8" name="Content Placeholder 2"/>
          <p:cNvSpPr txBox="1">
            <a:spLocks/>
          </p:cNvSpPr>
          <p:nvPr/>
        </p:nvSpPr>
        <p:spPr>
          <a:xfrm>
            <a:off x="685800" y="2133600"/>
            <a:ext cx="7772400" cy="13716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6000" dirty="0" smtClean="0"/>
              <a:t>Secure at end-host! </a:t>
            </a:r>
          </a:p>
        </p:txBody>
      </p:sp>
    </p:spTree>
    <p:extLst>
      <p:ext uri="{BB962C8B-B14F-4D97-AF65-F5344CB8AC3E}">
        <p14:creationId xmlns:p14="http://schemas.microsoft.com/office/powerpoint/2010/main" val="807465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Purpose of Networks</a:t>
            </a:r>
            <a:endParaRPr lang="en-US" dirty="0"/>
          </a:p>
        </p:txBody>
      </p:sp>
      <p:sp>
        <p:nvSpPr>
          <p:cNvPr id="43" name="Footer Placeholder 4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9</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08" y="2956187"/>
            <a:ext cx="971837" cy="97183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027" y="5130652"/>
            <a:ext cx="1198747" cy="119874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6409" y="5483376"/>
            <a:ext cx="1022632" cy="1022632"/>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6479" y="4461433"/>
            <a:ext cx="1198747" cy="1198747"/>
          </a:xfrm>
          <a:prstGeom prst="rect">
            <a:avLst/>
          </a:prstGeom>
        </p:spPr>
      </p:pic>
      <p:pic>
        <p:nvPicPr>
          <p:cNvPr id="11" name="Picture 10"/>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9518" y="776573"/>
            <a:ext cx="2529289" cy="189977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2956188"/>
            <a:ext cx="971837" cy="97183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648187"/>
            <a:ext cx="1022632" cy="1022632"/>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8239" y="4871077"/>
            <a:ext cx="1022632" cy="102263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210" y="3322034"/>
            <a:ext cx="1323873" cy="1323873"/>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224" y="3788933"/>
            <a:ext cx="1479725" cy="1479725"/>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2283" y="4237022"/>
            <a:ext cx="1022632" cy="1022632"/>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518" y="5060806"/>
            <a:ext cx="1198747" cy="1198747"/>
          </a:xfrm>
          <a:prstGeom prst="rect">
            <a:avLst/>
          </a:prstGeom>
        </p:spPr>
      </p:pic>
      <p:sp>
        <p:nvSpPr>
          <p:cNvPr id="19" name="TextBox 18"/>
          <p:cNvSpPr txBox="1"/>
          <p:nvPr/>
        </p:nvSpPr>
        <p:spPr>
          <a:xfrm>
            <a:off x="685800" y="1447800"/>
            <a:ext cx="3962400" cy="1569660"/>
          </a:xfrm>
          <a:prstGeom prst="rect">
            <a:avLst/>
          </a:prstGeom>
          <a:noFill/>
        </p:spPr>
        <p:txBody>
          <a:bodyPr wrap="square" rtlCol="0">
            <a:spAutoFit/>
          </a:bodyPr>
          <a:lstStyle/>
          <a:p>
            <a:pPr marL="457200" indent="-457200">
              <a:buFont typeface="Arial" pitchFamily="34" charset="0"/>
              <a:buChar char="•"/>
            </a:pPr>
            <a:r>
              <a:rPr lang="en-US" sz="3200" b="1" dirty="0" smtClean="0">
                <a:solidFill>
                  <a:srgbClr val="00B050"/>
                </a:solidFill>
              </a:rPr>
              <a:t> Communication</a:t>
            </a:r>
          </a:p>
          <a:p>
            <a:pPr marL="457200" indent="-457200">
              <a:buFont typeface="Arial" pitchFamily="34" charset="0"/>
              <a:buChar char="•"/>
            </a:pPr>
            <a:r>
              <a:rPr lang="en-US" sz="3200" b="1" dirty="0" smtClean="0">
                <a:solidFill>
                  <a:srgbClr val="00B050"/>
                </a:solidFill>
              </a:rPr>
              <a:t> Access Control</a:t>
            </a:r>
          </a:p>
          <a:p>
            <a:pPr marL="457200" indent="-457200">
              <a:buFont typeface="Arial" pitchFamily="34" charset="0"/>
              <a:buChar char="•"/>
            </a:pPr>
            <a:r>
              <a:rPr lang="en-US" sz="3200" b="1" dirty="0">
                <a:solidFill>
                  <a:srgbClr val="FF0000"/>
                </a:solidFill>
              </a:rPr>
              <a:t> </a:t>
            </a:r>
            <a:r>
              <a:rPr lang="en-US" sz="3200" b="1" strike="sngStrike" dirty="0" smtClean="0">
                <a:solidFill>
                  <a:srgbClr val="FF0000"/>
                </a:solidFill>
              </a:rPr>
              <a:t>Security</a:t>
            </a:r>
            <a:endParaRPr lang="en-US" sz="3200" b="1" strike="sngStrike" dirty="0">
              <a:solidFill>
                <a:srgbClr val="FF0000"/>
              </a:solidFill>
            </a:endParaRPr>
          </a:p>
        </p:txBody>
      </p:sp>
      <p:cxnSp>
        <p:nvCxnSpPr>
          <p:cNvPr id="5" name="Straight Connector 4"/>
          <p:cNvCxnSpPr>
            <a:endCxn id="6" idx="1"/>
          </p:cNvCxnSpPr>
          <p:nvPr/>
        </p:nvCxnSpPr>
        <p:spPr>
          <a:xfrm flipV="1">
            <a:off x="1708432" y="3442106"/>
            <a:ext cx="1164376" cy="541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24200" y="3788933"/>
            <a:ext cx="76200" cy="37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468774" y="3648187"/>
            <a:ext cx="1404034" cy="141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3506949" y="3788933"/>
            <a:ext cx="150651" cy="169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829041" y="3788933"/>
            <a:ext cx="590559" cy="6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096000" y="3898950"/>
            <a:ext cx="0" cy="448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8" idx="0"/>
          </p:cNvCxnSpPr>
          <p:nvPr/>
        </p:nvCxnSpPr>
        <p:spPr>
          <a:xfrm flipH="1" flipV="1">
            <a:off x="6429518" y="3898950"/>
            <a:ext cx="599374" cy="1161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686837" y="3648187"/>
            <a:ext cx="628363" cy="14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53200" y="3788933"/>
            <a:ext cx="1447800" cy="1341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1" idx="1"/>
          </p:cNvCxnSpPr>
          <p:nvPr/>
        </p:nvCxnSpPr>
        <p:spPr>
          <a:xfrm flipV="1">
            <a:off x="3829041" y="1726462"/>
            <a:ext cx="2600477" cy="132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0"/>
          </p:cNvCxnSpPr>
          <p:nvPr/>
        </p:nvCxnSpPr>
        <p:spPr>
          <a:xfrm flipV="1">
            <a:off x="6200919" y="2525018"/>
            <a:ext cx="485918" cy="4311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23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726</TotalTime>
  <Words>3181</Words>
  <Application>Microsoft Office PowerPoint</Application>
  <PresentationFormat>On-screen Show (4:3)</PresentationFormat>
  <Paragraphs>383</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Franklin Gothic Book</vt:lpstr>
      <vt:lpstr>Perpetua</vt:lpstr>
      <vt:lpstr>Wingdings</vt:lpstr>
      <vt:lpstr>Wingdings 2</vt:lpstr>
      <vt:lpstr>Equity</vt:lpstr>
      <vt:lpstr>Securing against self-propagating malicious software</vt:lpstr>
      <vt:lpstr>Background</vt:lpstr>
      <vt:lpstr>Worm History</vt:lpstr>
      <vt:lpstr>Worm History</vt:lpstr>
      <vt:lpstr>Problem</vt:lpstr>
      <vt:lpstr>Prior Work: Secured hosts</vt:lpstr>
      <vt:lpstr>Prior Work: “Secure” the network</vt:lpstr>
      <vt:lpstr>PowerPoint Presentation</vt:lpstr>
      <vt:lpstr>Purpose of Networks</vt:lpstr>
      <vt:lpstr>Self-Propagating Malware in Networks</vt:lpstr>
      <vt:lpstr>Defeated Network Purpose</vt:lpstr>
      <vt:lpstr>Security Hole vs. Communication</vt:lpstr>
      <vt:lpstr>PowerPoint Presentation</vt:lpstr>
      <vt:lpstr>PowerPoint Presentation</vt:lpstr>
      <vt:lpstr>References</vt:lpstr>
      <vt:lpstr>References</vt:lpstr>
      <vt:lpstr>Conclusion</vt:lpstr>
      <vt:lpstr>Summary</vt:lpstr>
      <vt:lpstr>PowerPoint Presentation</vt:lpstr>
      <vt:lpstr>PowerPoint Presentation</vt:lpstr>
      <vt:lpstr>PowerPoint Presentation</vt:lpstr>
      <vt:lpstr>Extras</vt:lpstr>
      <vt:lpstr>Summary “Secured” network</vt:lpstr>
      <vt:lpstr>Prior Work: Secure hosts</vt:lpstr>
    </vt:vector>
  </TitlesOfParts>
  <Company>Rice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Constraining self-propagating malicious software at end-hosts</dc:title>
  <dc:creator>Adriana Flores</dc:creator>
  <cp:lastModifiedBy>adri</cp:lastModifiedBy>
  <cp:revision>106</cp:revision>
  <dcterms:created xsi:type="dcterms:W3CDTF">2014-04-16T15:22:18Z</dcterms:created>
  <dcterms:modified xsi:type="dcterms:W3CDTF">2014-04-17T18:01:52Z</dcterms:modified>
</cp:coreProperties>
</file>