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26"/>
  </p:notesMasterIdLst>
  <p:sldIdLst>
    <p:sldId id="256" r:id="rId2"/>
    <p:sldId id="271" r:id="rId3"/>
    <p:sldId id="273" r:id="rId4"/>
    <p:sldId id="257" r:id="rId5"/>
    <p:sldId id="258" r:id="rId6"/>
    <p:sldId id="270" r:id="rId7"/>
    <p:sldId id="268" r:id="rId8"/>
    <p:sldId id="293" r:id="rId9"/>
    <p:sldId id="279" r:id="rId10"/>
    <p:sldId id="281" r:id="rId11"/>
    <p:sldId id="285" r:id="rId12"/>
    <p:sldId id="286" r:id="rId13"/>
    <p:sldId id="291" r:id="rId14"/>
    <p:sldId id="292" r:id="rId15"/>
    <p:sldId id="288" r:id="rId16"/>
    <p:sldId id="277" r:id="rId17"/>
    <p:sldId id="294" r:id="rId18"/>
    <p:sldId id="297" r:id="rId19"/>
    <p:sldId id="295" r:id="rId20"/>
    <p:sldId id="296" r:id="rId21"/>
    <p:sldId id="289" r:id="rId22"/>
    <p:sldId id="287" r:id="rId23"/>
    <p:sldId id="267"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64976" autoAdjust="0"/>
  </p:normalViewPr>
  <p:slideViewPr>
    <p:cSldViewPr>
      <p:cViewPr>
        <p:scale>
          <a:sx n="60" d="100"/>
          <a:sy n="60" d="100"/>
        </p:scale>
        <p:origin x="1901" y="-11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AE23F-5003-4858-9129-C527C08DBA7D}" type="datetimeFigureOut">
              <a:rPr lang="en-US" smtClean="0"/>
              <a:t>4/17/2014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BE3922-DBA8-443D-8861-E497653FBB31}" type="slidenum">
              <a:rPr lang="en-US" smtClean="0"/>
              <a:t>‹#›</a:t>
            </a:fld>
            <a:endParaRPr lang="en-US"/>
          </a:p>
        </p:txBody>
      </p:sp>
    </p:spTree>
    <p:extLst>
      <p:ext uri="{BB962C8B-B14F-4D97-AF65-F5344CB8AC3E}">
        <p14:creationId xmlns:p14="http://schemas.microsoft.com/office/powerpoint/2010/main" val="17255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 a self-replicating computer program, similar to a computer virus but unlike a virus which attaches itself to, and becomes part of, another executable program, a worm is self-contained and does not need to be</a:t>
            </a:r>
          </a:p>
          <a:p>
            <a:r>
              <a:rPr lang="en-US" dirty="0" smtClean="0"/>
              <a:t>part of another program to propagate itself.</a:t>
            </a:r>
          </a:p>
          <a:p>
            <a:endParaRPr lang="en-US" dirty="0" smtClean="0"/>
          </a:p>
          <a:p>
            <a:r>
              <a:rPr lang="en-US" dirty="0" smtClean="0"/>
              <a:t>-The infection is dependent on the targeted computer having the specific vulnerability that the worm uses.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-Worms spread by exploiting vulnerabilities in operating systems</a:t>
            </a:r>
          </a:p>
          <a:p>
            <a:endParaRPr lang="en-US" dirty="0" smtClean="0"/>
          </a:p>
          <a:p>
            <a:r>
              <a:rPr lang="en-US" sz="2400" dirty="0" smtClean="0"/>
              <a:t>4 parts:</a:t>
            </a:r>
          </a:p>
          <a:p>
            <a:pPr lvl="1"/>
            <a:r>
              <a:rPr lang="en-US" sz="2400" dirty="0" smtClean="0"/>
              <a:t>-The first is the vulnerability that it uses to infect computers</a:t>
            </a:r>
          </a:p>
          <a:p>
            <a:pPr lvl="1"/>
            <a:r>
              <a:rPr lang="en-US" sz="2400" dirty="0" smtClean="0"/>
              <a:t>	The infection is dependent on the targeted computer having the specific vulnerability that the worm uses.</a:t>
            </a:r>
          </a:p>
          <a:p>
            <a:pPr lvl="1"/>
            <a:r>
              <a:rPr lang="en-US" sz="2400" dirty="0" smtClean="0"/>
              <a:t>- Second is the propagation method, or how it chooses its next target.</a:t>
            </a:r>
          </a:p>
          <a:p>
            <a:pPr lvl="1"/>
            <a:r>
              <a:rPr lang="en-US" sz="2400" dirty="0" smtClean="0"/>
              <a:t>	Each has different characteristics that make them better in different situations.</a:t>
            </a:r>
          </a:p>
          <a:p>
            <a:pPr lvl="1"/>
            <a:r>
              <a:rPr lang="en-US" sz="2000" dirty="0" smtClean="0"/>
              <a:t>	Random, Limited, Topological, Hit List </a:t>
            </a:r>
          </a:p>
          <a:p>
            <a:pPr lvl="1"/>
            <a:r>
              <a:rPr lang="en-US" sz="2000" dirty="0" smtClean="0"/>
              <a:t>-Third is the payload, or what it does to an infected computer, such as stealing information, shutting down anti-virus programs, etc.</a:t>
            </a:r>
          </a:p>
          <a:p>
            <a:pPr lvl="1"/>
            <a:r>
              <a:rPr lang="en-US" sz="2000" dirty="0" smtClean="0"/>
              <a:t>-Lastly is the intended goal. Some worms simply steal information.</a:t>
            </a:r>
          </a:p>
          <a:p>
            <a:pPr lvl="1"/>
            <a:r>
              <a:rPr lang="en-US" sz="2000" dirty="0" smtClean="0"/>
              <a:t>Others attack certain targets in an effort to shut them down.</a:t>
            </a:r>
          </a:p>
          <a:p>
            <a:pPr lvl="1"/>
            <a:endParaRPr lang="en-US" sz="2000" dirty="0" smtClean="0"/>
          </a:p>
          <a:p>
            <a:r>
              <a:rPr lang="en-US" sz="2400" dirty="0" smtClean="0"/>
              <a:t>Protect: Anti-virus, anti-</a:t>
            </a:r>
            <a:r>
              <a:rPr lang="en-US" sz="2400" dirty="0" err="1" smtClean="0"/>
              <a:t>sypware</a:t>
            </a:r>
            <a:r>
              <a:rPr lang="en-US" sz="2400" dirty="0" smtClean="0"/>
              <a:t>, firewall</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network that detects (and mitigates/blocks) malware is no longer just a network.  (The detection part can be considered a computer or even a host that controls the network.)</a:t>
            </a:r>
          </a:p>
          <a:p>
            <a:pPr marL="171450" indent="-171450">
              <a:buFontTx/>
              <a:buChar char="-"/>
            </a:pPr>
            <a:r>
              <a:rPr lang="en-US" dirty="0" smtClean="0"/>
              <a:t>- As long as there is communication there can be a security hole.</a:t>
            </a:r>
          </a:p>
          <a:p>
            <a:pPr marL="171450" indent="-171450">
              <a:buFontTx/>
              <a:buChar char="-"/>
            </a:pPr>
            <a:r>
              <a:rPr lang="en-US" dirty="0" smtClean="0"/>
              <a:t>- The only way to make a network perfectly "secure" is to block all communication.  (Whereas a secure host can exist on any network without any risk of infection.)</a:t>
            </a:r>
          </a:p>
          <a:p>
            <a:pPr marL="171450" indent="-171450">
              <a:buFontTx/>
              <a:buChar char="-"/>
            </a:pPr>
            <a:r>
              <a:rPr lang="en-US" dirty="0" smtClean="0"/>
              <a:t>Discuss</a:t>
            </a:r>
            <a:r>
              <a:rPr lang="en-US" baseline="0" dirty="0" smtClean="0"/>
              <a:t> security vs. communication.  (block new programs!)</a:t>
            </a:r>
            <a:endParaRPr lang="en-US" dirty="0" smtClean="0"/>
          </a:p>
        </p:txBody>
      </p:sp>
      <p:sp>
        <p:nvSpPr>
          <p:cNvPr id="4" name="Slide Number Placeholder 3"/>
          <p:cNvSpPr>
            <a:spLocks noGrp="1"/>
          </p:cNvSpPr>
          <p:nvPr>
            <p:ph type="sldNum" sz="quarter" idx="10"/>
          </p:nvPr>
        </p:nvSpPr>
        <p:spPr/>
        <p:txBody>
          <a:bodyPr/>
          <a:lstStyle/>
          <a:p>
            <a:fld id="{57BE3922-DBA8-443D-8861-E497653FBB31}" type="slidenum">
              <a:rPr lang="en-US" smtClean="0"/>
              <a:t>12</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Vulnerabilities can be known by end host only</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13</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possible for a host to be secure (in fact it could just block</a:t>
            </a:r>
            <a:r>
              <a:rPr lang="en-US" baseline="0" dirty="0" smtClean="0"/>
              <a:t> all of its own communication).</a:t>
            </a:r>
          </a:p>
          <a:p>
            <a:endParaRPr lang="en-US" baseline="0" dirty="0" smtClean="0"/>
          </a:p>
          <a:p>
            <a:r>
              <a:rPr lang="en-US" sz="1200" b="0" i="0" kern="1200" dirty="0" smtClean="0">
                <a:solidFill>
                  <a:schemeClr val="tx1"/>
                </a:solidFill>
                <a:effectLst/>
                <a:latin typeface="+mn-lt"/>
                <a:ea typeface="+mn-ea"/>
                <a:cs typeface="+mn-cs"/>
              </a:rPr>
              <a:t>As long as there is communication there can be a security hole.</a:t>
            </a:r>
            <a:endParaRPr lang="en-US" dirty="0" smtClean="0"/>
          </a:p>
          <a:p>
            <a:endParaRPr lang="en-US" dirty="0" smtClean="0"/>
          </a:p>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every implementation of the end-host software,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Even benign</a:t>
            </a:r>
            <a:r>
              <a:rPr lang="en-US" baseline="0" dirty="0" smtClean="0"/>
              <a:t> messages for production servers could become worms in a poorly coded implementation.</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14</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p>
          <a:p>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Vulnerabilities can be known by end host only</a:t>
            </a:r>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19</a:t>
            </a:fld>
            <a:endParaRPr lang="en-US"/>
          </a:p>
        </p:txBody>
      </p:sp>
    </p:spTree>
    <p:extLst>
      <p:ext uri="{BB962C8B-B14F-4D97-AF65-F5344CB8AC3E}">
        <p14:creationId xmlns:p14="http://schemas.microsoft.com/office/powerpoint/2010/main" val="50494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possible for a host to be secure (in fact it could just block</a:t>
            </a:r>
            <a:r>
              <a:rPr lang="en-US" baseline="0" dirty="0" smtClean="0"/>
              <a:t> all of its own communication).</a:t>
            </a:r>
          </a:p>
          <a:p>
            <a:endParaRPr lang="en-US" baseline="0" dirty="0" smtClean="0"/>
          </a:p>
          <a:p>
            <a:r>
              <a:rPr lang="en-US" sz="1200" b="0" i="0" kern="1200" dirty="0" smtClean="0">
                <a:solidFill>
                  <a:schemeClr val="tx1"/>
                </a:solidFill>
                <a:effectLst/>
                <a:latin typeface="+mn-lt"/>
                <a:ea typeface="+mn-ea"/>
                <a:cs typeface="+mn-cs"/>
              </a:rPr>
              <a:t>As long as there is communication there can be a security hole.</a:t>
            </a:r>
            <a:endParaRPr lang="en-US" dirty="0" smtClean="0"/>
          </a:p>
          <a:p>
            <a:endParaRPr lang="en-US" dirty="0" smtClean="0"/>
          </a:p>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every implementation of the end-host software,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Even benign</a:t>
            </a:r>
            <a:r>
              <a:rPr lang="en-US" baseline="0" dirty="0" smtClean="0"/>
              <a:t> messages for production servers could become worms in a poorly coded implementation.</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20</a:t>
            </a:fld>
            <a:endParaRPr lang="en-US"/>
          </a:p>
        </p:txBody>
      </p:sp>
    </p:spTree>
    <p:extLst>
      <p:ext uri="{BB962C8B-B14F-4D97-AF65-F5344CB8AC3E}">
        <p14:creationId xmlns:p14="http://schemas.microsoft.com/office/powerpoint/2010/main" val="1366713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a:t>
            </a:r>
            <a:r>
              <a:rPr lang="en-US" baseline="0" dirty="0" smtClean="0"/>
              <a:t> for a network to preemptively block worms, it must either know all the worms, or be able to identify every legitimate traffic flow.</a:t>
            </a:r>
          </a:p>
          <a:p>
            <a:r>
              <a:rPr lang="en-US" baseline="0" dirty="0" smtClean="0"/>
              <a:t>It would be infeasible to explicitly define every protocol used between end hosts, and even if it were, it would block any new flow, thus destroying the internet.  Moreover, if this were possible, the same thing could be accomplished, much more easily, on the end hosts (i.e. the network check would be just as error prone as the end-host).</a:t>
            </a:r>
            <a:endParaRPr lang="en-US" dirty="0" smtClean="0"/>
          </a:p>
          <a:p>
            <a:endParaRPr lang="en-US" dirty="0" smtClean="0"/>
          </a:p>
          <a:p>
            <a:r>
              <a:rPr lang="en-US" dirty="0" smtClean="0"/>
              <a:t>Thus, it</a:t>
            </a:r>
            <a:r>
              <a:rPr lang="en-US" baseline="0" dirty="0" smtClean="0"/>
              <a:t> is impossible to make a network that blocks all worms without blocking all communication.</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21</a:t>
            </a:fld>
            <a:endParaRPr lang="en-US"/>
          </a:p>
        </p:txBody>
      </p:sp>
    </p:spTree>
    <p:extLst>
      <p:ext uri="{BB962C8B-B14F-4D97-AF65-F5344CB8AC3E}">
        <p14:creationId xmlns:p14="http://schemas.microsoft.com/office/powerpoint/2010/main" val="2994662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explicitly define every protocol used between end hosts, and even if it were, it would block any new flow, thus destroying the internet</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23</a:t>
            </a:fld>
            <a:endParaRPr lang="en-US"/>
          </a:p>
        </p:txBody>
      </p:sp>
    </p:spTree>
    <p:extLst>
      <p:ext uri="{BB962C8B-B14F-4D97-AF65-F5344CB8AC3E}">
        <p14:creationId xmlns:p14="http://schemas.microsoft.com/office/powerpoint/2010/main" val="139789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Shoch's</a:t>
            </a:r>
            <a:r>
              <a:rPr lang="en-US" dirty="0" smtClean="0"/>
              <a:t> doctoral</a:t>
            </a:r>
          </a:p>
          <a:p>
            <a:r>
              <a:rPr lang="en-US" dirty="0" smtClean="0"/>
              <a:t>research was an analysis of the traffic</a:t>
            </a:r>
          </a:p>
          <a:p>
            <a:r>
              <a:rPr lang="en-US" dirty="0" smtClean="0"/>
              <a:t>patterns of PARC's Ethernet (another PARC</a:t>
            </a:r>
          </a:p>
          <a:p>
            <a:r>
              <a:rPr lang="en-US" dirty="0" smtClean="0"/>
              <a:t>first) that linked 200 of its "Altos," personal</a:t>
            </a:r>
          </a:p>
          <a:p>
            <a:r>
              <a:rPr lang="en-US" dirty="0" smtClean="0"/>
              <a:t>computers.</a:t>
            </a:r>
          </a:p>
          <a:p>
            <a:endParaRPr lang="en-US" dirty="0" smtClean="0"/>
          </a:p>
          <a:p>
            <a:r>
              <a:rPr lang="en-US" dirty="0" smtClean="0"/>
              <a:t>His idea was to arrange for</a:t>
            </a:r>
          </a:p>
          <a:p>
            <a:r>
              <a:rPr lang="en-US" dirty="0" smtClean="0"/>
              <a:t>about 100 of the machines to spew bits into</a:t>
            </a:r>
          </a:p>
          <a:p>
            <a:r>
              <a:rPr lang="en-US" dirty="0" smtClean="0"/>
              <a:t>the Ethernet simultaneously, then measure</a:t>
            </a:r>
          </a:p>
          <a:p>
            <a:r>
              <a:rPr lang="en-US" dirty="0" smtClean="0"/>
              <a:t>the ensuing electronic gridlock. ("Benefits,"</a:t>
            </a:r>
          </a:p>
          <a:p>
            <a:r>
              <a:rPr lang="en-US" dirty="0" err="1" smtClean="0"/>
              <a:t>n.d</a:t>
            </a:r>
            <a:r>
              <a:rPr lang="en-US" dirty="0" smtClean="0"/>
              <a:t>) Rather than loading the same program</a:t>
            </a:r>
          </a:p>
          <a:p>
            <a:r>
              <a:rPr lang="en-US" dirty="0" smtClean="0"/>
              <a:t>individually into every machine, he devised</a:t>
            </a:r>
          </a:p>
          <a:p>
            <a:r>
              <a:rPr lang="en-US" dirty="0" smtClean="0"/>
              <a:t>the worm to do the loading automatically by</a:t>
            </a:r>
          </a:p>
          <a:p>
            <a:r>
              <a:rPr lang="en-US" dirty="0" smtClean="0"/>
              <a:t>seeking out idle Altos computers and</a:t>
            </a:r>
          </a:p>
          <a:p>
            <a:r>
              <a:rPr lang="en-US" dirty="0" smtClean="0"/>
              <a:t>transmitting the test program by wire to</a:t>
            </a:r>
          </a:p>
          <a:p>
            <a:r>
              <a:rPr lang="en-US" dirty="0" smtClean="0"/>
              <a:t>those that signaled they were available.</a:t>
            </a:r>
          </a:p>
          <a:p>
            <a:endParaRPr lang="en-US" dirty="0" smtClean="0"/>
          </a:p>
          <a:p>
            <a:r>
              <a:rPr lang="en-US" dirty="0" smtClean="0"/>
              <a:t>Boot</a:t>
            </a:r>
            <a:r>
              <a:rPr lang="en-US" baseline="0" dirty="0" smtClean="0"/>
              <a:t> up a host through the network and replicate by sending copies of itself </a:t>
            </a:r>
            <a:endParaRPr lang="en-US" dirty="0" smtClean="0"/>
          </a:p>
          <a:p>
            <a:endParaRPr lang="en-US" dirty="0" smtClean="0"/>
          </a:p>
          <a:p>
            <a:r>
              <a:rPr lang="en-US" dirty="0" err="1" smtClean="0"/>
              <a:t>Christma</a:t>
            </a:r>
            <a:r>
              <a:rPr lang="en-US" dirty="0" smtClean="0"/>
              <a:t> Exec required the user to execute an innocent</a:t>
            </a:r>
          </a:p>
          <a:p>
            <a:r>
              <a:rPr lang="en-US" dirty="0" smtClean="0"/>
              <a:t>looking script that was attached to an E-mail</a:t>
            </a:r>
          </a:p>
          <a:p>
            <a:r>
              <a:rPr lang="en-US" dirty="0" smtClean="0"/>
              <a:t>message</a:t>
            </a:r>
          </a:p>
          <a:p>
            <a:endParaRPr lang="en-US" dirty="0" smtClean="0"/>
          </a:p>
          <a:p>
            <a:r>
              <a:rPr lang="en-US" dirty="0" smtClean="0"/>
              <a:t> Christmas tree to</a:t>
            </a:r>
          </a:p>
          <a:p>
            <a:r>
              <a:rPr lang="en-US" dirty="0" smtClean="0"/>
              <a:t>appear on the terminal and then it mailed</a:t>
            </a:r>
          </a:p>
          <a:p>
            <a:r>
              <a:rPr lang="en-US" dirty="0" smtClean="0"/>
              <a:t>itself to everyone on the user's NAMES file</a:t>
            </a:r>
          </a:p>
          <a:p>
            <a:r>
              <a:rPr lang="en-US" dirty="0" smtClean="0"/>
              <a:t>including any distribution lists.</a:t>
            </a:r>
          </a:p>
          <a:p>
            <a:endParaRPr lang="en-US" dirty="0" smtClean="0"/>
          </a:p>
          <a:p>
            <a:endParaRPr lang="en-US" dirty="0" smtClean="0"/>
          </a:p>
          <a:p>
            <a:pPr lvl="1"/>
            <a:r>
              <a:rPr lang="en-US" sz="5000" dirty="0" smtClean="0"/>
              <a:t>“Multi Mode” worm that attacked DEC VAX servers running Sun and BSD operating systems</a:t>
            </a:r>
          </a:p>
          <a:p>
            <a:endParaRPr lang="en-US" dirty="0" smtClean="0"/>
          </a:p>
          <a:p>
            <a:endParaRPr lang="en-US" dirty="0" smtClean="0"/>
          </a:p>
          <a:p>
            <a:r>
              <a:rPr lang="en-US" dirty="0" smtClean="0"/>
              <a:t>Morris worm exploited weak passwords along</a:t>
            </a:r>
          </a:p>
          <a:p>
            <a:r>
              <a:rPr lang="en-US" dirty="0" smtClean="0"/>
              <a:t>with known vulnerabilities in the send mail</a:t>
            </a:r>
          </a:p>
          <a:p>
            <a:r>
              <a:rPr lang="en-US" dirty="0" smtClean="0"/>
              <a:t>application and Unix utilities </a:t>
            </a:r>
            <a:r>
              <a:rPr lang="en-US" dirty="0" err="1" smtClean="0"/>
              <a:t>fingerd</a:t>
            </a:r>
            <a:r>
              <a:rPr lang="en-US" dirty="0" smtClean="0"/>
              <a:t> and</a:t>
            </a:r>
          </a:p>
          <a:p>
            <a:r>
              <a:rPr lang="en-US" dirty="0" err="1" smtClean="0"/>
              <a:t>rsh</a:t>
            </a:r>
            <a:r>
              <a:rPr lang="en-US" dirty="0" smtClean="0"/>
              <a:t>/</a:t>
            </a:r>
            <a:r>
              <a:rPr lang="en-US" dirty="0" err="1" smtClean="0"/>
              <a:t>rexec</a:t>
            </a:r>
            <a:r>
              <a:rPr lang="en-US" dirty="0" smtClean="0"/>
              <a: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dirty="0" smtClean="0"/>
              <a:t>I love you , overwrote files – impossible to recover, hide mp3 files, downloaded  </a:t>
            </a:r>
            <a:r>
              <a:rPr lang="en-US" sz="3400" dirty="0" err="1" smtClean="0"/>
              <a:t>trojan</a:t>
            </a:r>
            <a:r>
              <a:rPr lang="en-US" sz="3400" dirty="0" smtClean="0"/>
              <a:t> horse make user names and passwords  available to virus author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3</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itchFamily="34" charset="0"/>
              <a:buChar char="•"/>
            </a:pPr>
            <a:r>
              <a:rPr lang="en-US" sz="2000" b="1" dirty="0" smtClean="0"/>
              <a:t>I LOVE YOU (2000) ~$8.75 billion</a:t>
            </a:r>
          </a:p>
          <a:p>
            <a:pPr marL="800100" lvl="1" indent="-342900">
              <a:buFont typeface="Arial" pitchFamily="34" charset="0"/>
              <a:buChar char="•"/>
            </a:pPr>
            <a:r>
              <a:rPr lang="en-US" sz="2000" dirty="0" smtClean="0"/>
              <a:t>Microsoft Outlook e-mail address book</a:t>
            </a:r>
          </a:p>
          <a:p>
            <a:pPr marL="800100" lvl="1" indent="-342900">
              <a:buFont typeface="Arial" pitchFamily="34" charset="0"/>
              <a:buChar char="•"/>
            </a:pPr>
            <a:r>
              <a:rPr lang="en-US" sz="2000" dirty="0" smtClean="0"/>
              <a:t>Malicious</a:t>
            </a:r>
          </a:p>
          <a:p>
            <a:pPr marL="1257300" lvl="2" indent="-342900">
              <a:buFont typeface="Arial" pitchFamily="34" charset="0"/>
              <a:buChar char="•"/>
            </a:pPr>
            <a:r>
              <a:rPr lang="en-US" sz="2000" dirty="0" smtClean="0"/>
              <a:t>Overwrite files, hide MP3  files, downloaded Trojan horse to steal names and passwords</a:t>
            </a:r>
          </a:p>
          <a:p>
            <a:endParaRPr lang="en-US" dirty="0" smtClean="0"/>
          </a:p>
          <a:p>
            <a:r>
              <a:rPr lang="en-US" sz="8000" b="1" dirty="0" smtClean="0"/>
              <a:t>Code Red (2001) ~$2.6 billion</a:t>
            </a:r>
          </a:p>
          <a:p>
            <a:pPr lvl="1"/>
            <a:r>
              <a:rPr lang="en-US" sz="8000" dirty="0" smtClean="0"/>
              <a:t>Vulnerability in Microsoft's Internet Information Server (IIS)</a:t>
            </a:r>
          </a:p>
          <a:p>
            <a:pPr lvl="1"/>
            <a:r>
              <a:rPr lang="en-US" sz="8000" dirty="0" smtClean="0"/>
              <a:t>Complete command line control </a:t>
            </a:r>
          </a:p>
          <a:p>
            <a:pPr lvl="1"/>
            <a:r>
              <a:rPr lang="en-US" sz="8000" dirty="0" smtClean="0"/>
              <a:t>Waited 20-27 days to launch </a:t>
            </a:r>
            <a:r>
              <a:rPr lang="en-US" sz="8000" dirty="0" err="1" smtClean="0"/>
              <a:t>DoS</a:t>
            </a:r>
            <a:r>
              <a:rPr lang="en-US" sz="8000" dirty="0" smtClean="0"/>
              <a:t> attacks against the White House’s IP address</a:t>
            </a:r>
          </a:p>
          <a:p>
            <a:pPr lvl="1"/>
            <a:r>
              <a:rPr lang="en-US" sz="8000" dirty="0" smtClean="0"/>
              <a:t>359,000 servers in just 14 hours</a:t>
            </a:r>
          </a:p>
          <a:p>
            <a:pPr lvl="1"/>
            <a:r>
              <a:rPr lang="en-US" sz="8000" dirty="0" smtClean="0"/>
              <a:t>Peak: 2,000 servers per minute</a:t>
            </a:r>
          </a:p>
          <a:p>
            <a:r>
              <a:rPr lang="en-US" sz="8000" b="1" dirty="0" smtClean="0"/>
              <a:t>Future: </a:t>
            </a:r>
            <a:r>
              <a:rPr lang="en-US" sz="8000" dirty="0" smtClean="0"/>
              <a:t>more complex worms might incorporate sophisticated polymorphic, and metamorphic behavior routines that will make use of entry-point obscuration [1]</a:t>
            </a:r>
          </a:p>
          <a:p>
            <a:endParaRPr lang="en-US" dirty="0" smtClean="0"/>
          </a:p>
          <a:p>
            <a:endParaRPr lang="en-US" dirty="0" smtClean="0"/>
          </a:p>
          <a:p>
            <a:r>
              <a:rPr lang="en-US" dirty="0" err="1" smtClean="0"/>
              <a:t>Shoch's</a:t>
            </a:r>
            <a:r>
              <a:rPr lang="en-US" dirty="0" smtClean="0"/>
              <a:t> doctoral</a:t>
            </a:r>
          </a:p>
          <a:p>
            <a:r>
              <a:rPr lang="en-US" dirty="0" smtClean="0"/>
              <a:t>research was an analysis of the traffic</a:t>
            </a:r>
          </a:p>
          <a:p>
            <a:r>
              <a:rPr lang="en-US" dirty="0" smtClean="0"/>
              <a:t>patterns of PARC's Ethernet (another PARC</a:t>
            </a:r>
          </a:p>
          <a:p>
            <a:r>
              <a:rPr lang="en-US" dirty="0" smtClean="0"/>
              <a:t>first) that linked 200 of its "Altos," personal</a:t>
            </a:r>
          </a:p>
          <a:p>
            <a:r>
              <a:rPr lang="en-US" dirty="0" smtClean="0"/>
              <a:t>computers.</a:t>
            </a:r>
          </a:p>
          <a:p>
            <a:endParaRPr lang="en-US" dirty="0" smtClean="0"/>
          </a:p>
          <a:p>
            <a:r>
              <a:rPr lang="en-US" dirty="0" smtClean="0"/>
              <a:t>His idea was to arrange for</a:t>
            </a:r>
          </a:p>
          <a:p>
            <a:r>
              <a:rPr lang="en-US" dirty="0" smtClean="0"/>
              <a:t>about 100 of the machines to spew bits into</a:t>
            </a:r>
          </a:p>
          <a:p>
            <a:r>
              <a:rPr lang="en-US" dirty="0" smtClean="0"/>
              <a:t>the Ethernet simultaneously, then measure</a:t>
            </a:r>
          </a:p>
          <a:p>
            <a:r>
              <a:rPr lang="en-US" dirty="0" smtClean="0"/>
              <a:t>the ensuing electronic gridlock. ("Benefits,"</a:t>
            </a:r>
          </a:p>
          <a:p>
            <a:r>
              <a:rPr lang="en-US" dirty="0" err="1" smtClean="0"/>
              <a:t>n.d</a:t>
            </a:r>
            <a:r>
              <a:rPr lang="en-US" dirty="0" smtClean="0"/>
              <a:t>) Rather than loading the same program</a:t>
            </a:r>
          </a:p>
          <a:p>
            <a:r>
              <a:rPr lang="en-US" dirty="0" smtClean="0"/>
              <a:t>individually into every machine, he devised</a:t>
            </a:r>
          </a:p>
          <a:p>
            <a:r>
              <a:rPr lang="en-US" dirty="0" smtClean="0"/>
              <a:t>the worm to do the loading automatically by</a:t>
            </a:r>
          </a:p>
          <a:p>
            <a:r>
              <a:rPr lang="en-US" dirty="0" smtClean="0"/>
              <a:t>seeking out idle Altos computers and</a:t>
            </a:r>
          </a:p>
          <a:p>
            <a:r>
              <a:rPr lang="en-US" dirty="0" smtClean="0"/>
              <a:t>transmitting the test program by wire to</a:t>
            </a:r>
          </a:p>
          <a:p>
            <a:r>
              <a:rPr lang="en-US" dirty="0" smtClean="0"/>
              <a:t>those that signaled they were available.</a:t>
            </a:r>
          </a:p>
          <a:p>
            <a:endParaRPr lang="en-US" dirty="0" smtClean="0"/>
          </a:p>
          <a:p>
            <a:r>
              <a:rPr lang="en-US" dirty="0" err="1" smtClean="0"/>
              <a:t>Christma</a:t>
            </a:r>
            <a:r>
              <a:rPr lang="en-US" dirty="0" smtClean="0"/>
              <a:t> Exec required the user to execute an innocent</a:t>
            </a:r>
          </a:p>
          <a:p>
            <a:r>
              <a:rPr lang="en-US" dirty="0" smtClean="0"/>
              <a:t>looking script that was attached to an E-mail</a:t>
            </a:r>
          </a:p>
          <a:p>
            <a:r>
              <a:rPr lang="en-US" dirty="0" smtClean="0"/>
              <a:t>message</a:t>
            </a:r>
          </a:p>
          <a:p>
            <a:endParaRPr lang="en-US" dirty="0" smtClean="0"/>
          </a:p>
          <a:p>
            <a:r>
              <a:rPr lang="en-US" dirty="0" smtClean="0"/>
              <a:t> Christmas tree to</a:t>
            </a:r>
          </a:p>
          <a:p>
            <a:r>
              <a:rPr lang="en-US" dirty="0" smtClean="0"/>
              <a:t>appear on the terminal and then it mailed</a:t>
            </a:r>
          </a:p>
          <a:p>
            <a:r>
              <a:rPr lang="en-US" dirty="0" smtClean="0"/>
              <a:t>itself to everyone on the user's NAMES file</a:t>
            </a:r>
          </a:p>
          <a:p>
            <a:r>
              <a:rPr lang="en-US" dirty="0" smtClean="0"/>
              <a:t>including any distribution lists.</a:t>
            </a:r>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Melissa (1999) ~ $1.1 billion </a:t>
            </a:r>
          </a:p>
          <a:p>
            <a:endParaRPr lang="en-US" dirty="0" smtClean="0"/>
          </a:p>
          <a:p>
            <a:endParaRPr lang="en-US" dirty="0" smtClean="0"/>
          </a:p>
          <a:p>
            <a:r>
              <a:rPr lang="en-US" dirty="0" smtClean="0"/>
              <a:t>Is a self-replicating computer program,</a:t>
            </a:r>
          </a:p>
          <a:p>
            <a:r>
              <a:rPr lang="en-US" dirty="0" smtClean="0"/>
              <a:t>similar to a computer virus but unlike a</a:t>
            </a:r>
          </a:p>
          <a:p>
            <a:r>
              <a:rPr lang="en-US" dirty="0" smtClean="0"/>
              <a:t>virus which attaches itself to, and becomes</a:t>
            </a:r>
          </a:p>
          <a:p>
            <a:r>
              <a:rPr lang="en-US" dirty="0" smtClean="0"/>
              <a:t>part of, another executable program, a worm</a:t>
            </a:r>
          </a:p>
          <a:p>
            <a:r>
              <a:rPr lang="en-US" dirty="0" smtClean="0"/>
              <a:t>is self-contained and does not need to be</a:t>
            </a:r>
          </a:p>
          <a:p>
            <a:r>
              <a:rPr lang="en-US" dirty="0" smtClean="0"/>
              <a:t>part of another program to propagate itself.</a:t>
            </a:r>
          </a:p>
          <a:p>
            <a:endParaRPr lang="en-US" dirty="0" smtClean="0"/>
          </a:p>
          <a:p>
            <a:r>
              <a:rPr lang="en-US" dirty="0" smtClean="0"/>
              <a:t>Morris worm exploited weak passwords along</a:t>
            </a:r>
          </a:p>
          <a:p>
            <a:r>
              <a:rPr lang="en-US" dirty="0" smtClean="0"/>
              <a:t>with known vulnerabilities in the send mail</a:t>
            </a:r>
          </a:p>
          <a:p>
            <a:r>
              <a:rPr lang="en-US" dirty="0" smtClean="0"/>
              <a:t>application and Unix utilities </a:t>
            </a:r>
            <a:r>
              <a:rPr lang="en-US" dirty="0" err="1" smtClean="0"/>
              <a:t>fingerd</a:t>
            </a:r>
            <a:r>
              <a:rPr lang="en-US" dirty="0" smtClean="0"/>
              <a:t> and</a:t>
            </a:r>
          </a:p>
          <a:p>
            <a:r>
              <a:rPr lang="en-US" dirty="0" err="1" smtClean="0"/>
              <a:t>rsh</a:t>
            </a:r>
            <a:r>
              <a:rPr lang="en-US" dirty="0" smtClean="0"/>
              <a:t>/</a:t>
            </a:r>
            <a:r>
              <a:rPr lang="en-US" dirty="0" err="1" smtClean="0"/>
              <a:t>rexec</a:t>
            </a:r>
            <a:r>
              <a:rPr lang="en-US" dirty="0" smtClean="0"/>
              <a:t>.</a:t>
            </a:r>
          </a:p>
          <a:p>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sz="3400" dirty="0" smtClean="0"/>
              <a:t>I love you , overwrote files – impossible to recover, hide mp3 files, downloaded  </a:t>
            </a:r>
            <a:r>
              <a:rPr lang="en-US" sz="3400" dirty="0" err="1" smtClean="0"/>
              <a:t>trojan</a:t>
            </a:r>
            <a:r>
              <a:rPr lang="en-US" sz="3400" dirty="0" smtClean="0"/>
              <a:t> horse make user names and passwords  available to virus author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4</a:t>
            </a:fld>
            <a:endParaRPr lang="en-US"/>
          </a:p>
        </p:txBody>
      </p:sp>
    </p:spTree>
    <p:extLst>
      <p:ext uri="{BB962C8B-B14F-4D97-AF65-F5344CB8AC3E}">
        <p14:creationId xmlns:p14="http://schemas.microsoft.com/office/powerpoint/2010/main" val="36934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t>Do we need secured end-hosts or the network?</a:t>
            </a:r>
          </a:p>
          <a:p>
            <a:endParaRPr lang="en-US" dirty="0" smtClean="0"/>
          </a:p>
          <a:p>
            <a:r>
              <a:rPr lang="en-US" dirty="0" smtClean="0"/>
              <a:t>Let’s take a look</a:t>
            </a:r>
            <a:r>
              <a:rPr lang="en-US" baseline="0" dirty="0" smtClean="0"/>
              <a:t> what has been done in the past </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5</a:t>
            </a:fld>
            <a:endParaRPr lang="en-US"/>
          </a:p>
        </p:txBody>
      </p:sp>
    </p:spTree>
    <p:extLst>
      <p:ext uri="{BB962C8B-B14F-4D97-AF65-F5344CB8AC3E}">
        <p14:creationId xmlns:p14="http://schemas.microsoft.com/office/powerpoint/2010/main" val="3046364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p>
          <a:p>
            <a:r>
              <a:rPr lang="en-US" dirty="0" smtClean="0"/>
              <a:t>inserts runtime checks for illegal memory accesses</a:t>
            </a:r>
          </a:p>
          <a:p>
            <a:r>
              <a:rPr lang="en-US" dirty="0" smtClean="0"/>
              <a:t>discards invalid memory writes and</a:t>
            </a:r>
          </a:p>
          <a:p>
            <a:r>
              <a:rPr lang="en-US" dirty="0" smtClean="0"/>
              <a:t>manufactures values for invalid reads.</a:t>
            </a:r>
          </a:p>
          <a:p>
            <a:endParaRPr lang="en-US" dirty="0" smtClean="0"/>
          </a:p>
          <a:p>
            <a:r>
              <a:rPr lang="en-US" dirty="0" err="1" smtClean="0"/>
              <a:t>Sidiroglou</a:t>
            </a:r>
            <a:r>
              <a:rPr lang="en-US" dirty="0" smtClean="0"/>
              <a:t> et al. [37]</a:t>
            </a:r>
          </a:p>
          <a:p>
            <a:r>
              <a:rPr lang="en-US" dirty="0" smtClean="0"/>
              <a:t>propose using an emulator to execute code in regions where</a:t>
            </a:r>
          </a:p>
          <a:p>
            <a:r>
              <a:rPr lang="en-US" dirty="0" smtClean="0"/>
              <a:t>faults have been observed.</a:t>
            </a:r>
          </a:p>
          <a:p>
            <a:r>
              <a:rPr lang="en-US" dirty="0" smtClean="0"/>
              <a:t>----------</a:t>
            </a:r>
          </a:p>
          <a:p>
            <a:endParaRPr lang="en-US" dirty="0" smtClean="0"/>
          </a:p>
          <a:p>
            <a:r>
              <a:rPr lang="en-US" dirty="0" err="1" smtClean="0"/>
              <a:t>IntroVirt</a:t>
            </a:r>
            <a:r>
              <a:rPr lang="en-US" dirty="0" smtClean="0"/>
              <a:t> [7] uses vulnerability-specific </a:t>
            </a:r>
            <a:r>
              <a:rPr lang="en-US" dirty="0" err="1" smtClean="0"/>
              <a:t>pred</a:t>
            </a:r>
            <a:r>
              <a:rPr lang="en-US" dirty="0" smtClean="0"/>
              <a:t>-</a:t>
            </a:r>
          </a:p>
          <a:p>
            <a:r>
              <a:rPr lang="en-US" dirty="0" err="1" smtClean="0"/>
              <a:t>icates</a:t>
            </a:r>
            <a:r>
              <a:rPr lang="en-US" dirty="0" smtClean="0"/>
              <a:t> to analyze the execution state of applications and</a:t>
            </a:r>
          </a:p>
          <a:p>
            <a:r>
              <a:rPr lang="en-US" dirty="0" smtClean="0"/>
              <a:t>operating systems running inside virtual machines. Like</a:t>
            </a:r>
          </a:p>
          <a:p>
            <a:r>
              <a:rPr lang="en-US" dirty="0" smtClean="0"/>
              <a:t>Vigilante filters, </a:t>
            </a:r>
            <a:r>
              <a:rPr lang="en-US" dirty="0" err="1" smtClean="0"/>
              <a:t>IntroVirt</a:t>
            </a:r>
            <a:r>
              <a:rPr lang="en-US" dirty="0" smtClean="0"/>
              <a:t> predicates can compute generic</a:t>
            </a:r>
          </a:p>
          <a:p>
            <a:r>
              <a:rPr lang="en-US" dirty="0" smtClean="0"/>
              <a:t>conditions, but they are generated manually for known </a:t>
            </a:r>
            <a:r>
              <a:rPr lang="en-US" dirty="0" err="1" smtClean="0"/>
              <a:t>vul</a:t>
            </a:r>
            <a:r>
              <a:rPr lang="en-US" dirty="0" smtClean="0"/>
              <a:t>-</a:t>
            </a:r>
          </a:p>
          <a:p>
            <a:r>
              <a:rPr lang="en-US" dirty="0" err="1" smtClean="0"/>
              <a:t>nerabilities</a:t>
            </a:r>
            <a:r>
              <a:rPr lang="en-US" dirty="0" smtClean="0"/>
              <a:t>. By using virtual machine rollback and replay,</a:t>
            </a:r>
          </a:p>
          <a:p>
            <a:r>
              <a:rPr lang="en-US" dirty="0" err="1" smtClean="0"/>
              <a:t>IntroVirt</a:t>
            </a:r>
            <a:r>
              <a:rPr lang="en-US" dirty="0" smtClean="0"/>
              <a:t> is able to detect if vulnerabilities were exploited</a:t>
            </a:r>
          </a:p>
          <a:p>
            <a:r>
              <a:rPr lang="en-US" dirty="0" smtClean="0"/>
              <a:t>in the past.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6</a:t>
            </a:fld>
            <a:endParaRPr lang="en-US"/>
          </a:p>
        </p:txBody>
      </p:sp>
    </p:spTree>
    <p:extLst>
      <p:ext uri="{BB962C8B-B14F-4D97-AF65-F5344CB8AC3E}">
        <p14:creationId xmlns:p14="http://schemas.microsoft.com/office/powerpoint/2010/main" val="964896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Block or rate limit traffic from hosts that exhibit abnormal communication patterns</a:t>
            </a:r>
          </a:p>
          <a:p>
            <a:endParaRPr lang="en-US" dirty="0" smtClean="0"/>
          </a:p>
          <a:p>
            <a:r>
              <a:rPr lang="en-US" dirty="0" smtClean="0"/>
              <a:t>[2]</a:t>
            </a:r>
            <a:r>
              <a:rPr lang="en-US" baseline="0" dirty="0" smtClean="0"/>
              <a:t> – limit rates to new connections</a:t>
            </a:r>
          </a:p>
          <a:p>
            <a:r>
              <a:rPr lang="en-US" baseline="0" dirty="0" smtClean="0"/>
              <a:t>3 and 4 – monitor rate at which unique destination addresses are contacted and block sender</a:t>
            </a:r>
          </a:p>
          <a:p>
            <a:endParaRPr lang="en-US" baseline="0" dirty="0" smtClean="0"/>
          </a:p>
          <a:p>
            <a:r>
              <a:rPr lang="en-US" dirty="0" smtClean="0"/>
              <a:t>These systems cannot con-</a:t>
            </a:r>
          </a:p>
          <a:p>
            <a:r>
              <a:rPr lang="en-US" dirty="0" err="1" smtClean="0"/>
              <a:t>tain</a:t>
            </a:r>
            <a:r>
              <a:rPr lang="en-US" dirty="0" smtClean="0"/>
              <a:t> worms that have normal traffic patterns, for example,</a:t>
            </a:r>
          </a:p>
          <a:p>
            <a:r>
              <a:rPr lang="en-US" dirty="0" smtClean="0"/>
              <a:t>topological worms that exploit information about hosts in</a:t>
            </a:r>
          </a:p>
          <a:p>
            <a:r>
              <a:rPr lang="en-US" dirty="0" smtClean="0"/>
              <a:t>infected machines to propagate, or slow-spreading worms</a:t>
            </a:r>
          </a:p>
          <a:p>
            <a:r>
              <a:rPr lang="en-US" dirty="0" smtClean="0"/>
              <a:t>that do not generate connections at abnormal rates. They</a:t>
            </a:r>
          </a:p>
          <a:p>
            <a:r>
              <a:rPr lang="en-US" dirty="0" smtClean="0"/>
              <a:t>can have false positives, for example, an attacker can per-</a:t>
            </a:r>
          </a:p>
          <a:p>
            <a:r>
              <a:rPr lang="en-US" dirty="0" smtClean="0"/>
              <a:t>form scanning with a fake source address to block traffic</a:t>
            </a:r>
          </a:p>
          <a:p>
            <a:r>
              <a:rPr lang="en-US" dirty="0" smtClean="0"/>
              <a:t>from that address.</a:t>
            </a:r>
          </a:p>
          <a:p>
            <a:endParaRPr lang="en-US" dirty="0" smtClean="0"/>
          </a:p>
          <a:p>
            <a:r>
              <a:rPr lang="en-US" dirty="0" smtClean="0"/>
              <a:t>legitimate traffic patterns that could be considered "abnormal", and you give an example of false negatives.</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7</a:t>
            </a:fld>
            <a:endParaRPr lang="en-US"/>
          </a:p>
        </p:txBody>
      </p:sp>
    </p:spTree>
    <p:extLst>
      <p:ext uri="{BB962C8B-B14F-4D97-AF65-F5344CB8AC3E}">
        <p14:creationId xmlns:p14="http://schemas.microsoft.com/office/powerpoint/2010/main" val="2709274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The purpose of a network is to enable communication, not ensure security</a:t>
            </a:r>
          </a:p>
          <a:p>
            <a:r>
              <a:rPr lang="en-US" dirty="0" smtClean="0"/>
              <a:t>- Networks *can* control who talks to who (and how they talk), i.e. access control, but they *cannot* ensure security</a:t>
            </a:r>
            <a:endParaRPr lang="en-US" dirty="0"/>
          </a:p>
        </p:txBody>
      </p:sp>
      <p:sp>
        <p:nvSpPr>
          <p:cNvPr id="4" name="Slide Number Placeholder 3"/>
          <p:cNvSpPr>
            <a:spLocks noGrp="1"/>
          </p:cNvSpPr>
          <p:nvPr>
            <p:ph type="sldNum" sz="quarter" idx="10"/>
          </p:nvPr>
        </p:nvSpPr>
        <p:spPr/>
        <p:txBody>
          <a:bodyPr/>
          <a:lstStyle/>
          <a:p>
            <a:fld id="{57BE3922-DBA8-443D-8861-E497653FBB31}" type="slidenum">
              <a:rPr lang="en-US" smtClean="0"/>
              <a:t>9</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 network that detects (and mitigates/blocks) malware is no longer just a network.  (The detection part can be considered a computer or even a host that controls the network.)</a:t>
            </a:r>
          </a:p>
        </p:txBody>
      </p:sp>
      <p:sp>
        <p:nvSpPr>
          <p:cNvPr id="4" name="Slide Number Placeholder 3"/>
          <p:cNvSpPr>
            <a:spLocks noGrp="1"/>
          </p:cNvSpPr>
          <p:nvPr>
            <p:ph type="sldNum" sz="quarter" idx="10"/>
          </p:nvPr>
        </p:nvSpPr>
        <p:spPr/>
        <p:txBody>
          <a:bodyPr/>
          <a:lstStyle/>
          <a:p>
            <a:fld id="{57BE3922-DBA8-443D-8861-E497653FBB31}" type="slidenum">
              <a:rPr lang="en-US" smtClean="0"/>
              <a:t>10</a:t>
            </a:fld>
            <a:endParaRPr lang="en-US"/>
          </a:p>
        </p:txBody>
      </p:sp>
    </p:spTree>
    <p:extLst>
      <p:ext uri="{BB962C8B-B14F-4D97-AF65-F5344CB8AC3E}">
        <p14:creationId xmlns:p14="http://schemas.microsoft.com/office/powerpoint/2010/main" val="486170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A network that detects (and mitigates/blocks) malware is no longer just a network.  (The detection part can be considered a computer or even a host that controls the network.)</a:t>
            </a:r>
          </a:p>
          <a:p>
            <a:pPr marL="171450" indent="-171450">
              <a:buFontTx/>
              <a:buChar char="-"/>
            </a:pPr>
            <a:r>
              <a:rPr lang="en-US" dirty="0" smtClean="0"/>
              <a:t>- As long as there is communication there can be a security hole.</a:t>
            </a:r>
          </a:p>
          <a:p>
            <a:pPr marL="171450" indent="-171450">
              <a:buFontTx/>
              <a:buChar char="-"/>
            </a:pPr>
            <a:r>
              <a:rPr lang="en-US" dirty="0" smtClean="0"/>
              <a:t>- The only way to make a network perfectly "secure" is to block all communication.  (Whereas a </a:t>
            </a:r>
            <a:r>
              <a:rPr lang="en-US" dirty="0" err="1" smtClean="0"/>
              <a:t>a</a:t>
            </a:r>
            <a:r>
              <a:rPr lang="en-US" dirty="0" smtClean="0"/>
              <a:t> secure host can exist on any network without any risk of infection.)</a:t>
            </a:r>
          </a:p>
        </p:txBody>
      </p:sp>
      <p:sp>
        <p:nvSpPr>
          <p:cNvPr id="4" name="Slide Number Placeholder 3"/>
          <p:cNvSpPr>
            <a:spLocks noGrp="1"/>
          </p:cNvSpPr>
          <p:nvPr>
            <p:ph type="sldNum" sz="quarter" idx="10"/>
          </p:nvPr>
        </p:nvSpPr>
        <p:spPr/>
        <p:txBody>
          <a:bodyPr/>
          <a:lstStyle/>
          <a:p>
            <a:fld id="{57BE3922-DBA8-443D-8861-E497653FBB31}" type="slidenum">
              <a:rPr lang="en-US" smtClean="0"/>
              <a:t>11</a:t>
            </a:fld>
            <a:endParaRPr lang="en-US"/>
          </a:p>
        </p:txBody>
      </p:sp>
    </p:spTree>
    <p:extLst>
      <p:ext uri="{BB962C8B-B14F-4D97-AF65-F5344CB8AC3E}">
        <p14:creationId xmlns:p14="http://schemas.microsoft.com/office/powerpoint/2010/main" val="48617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FEA44A3-68B3-4B9A-9601-E6ED91B25094}" type="datetime1">
              <a:rPr lang="en-US" smtClean="0"/>
              <a:t>4/17/2014</a:t>
            </a:fld>
            <a:endParaRPr lang="en-US"/>
          </a:p>
        </p:txBody>
      </p:sp>
      <p:sp>
        <p:nvSpPr>
          <p:cNvPr id="17" name="Footer Placeholder 16"/>
          <p:cNvSpPr>
            <a:spLocks noGrp="1"/>
          </p:cNvSpPr>
          <p:nvPr>
            <p:ph type="ftr" sz="quarter" idx="11"/>
          </p:nvPr>
        </p:nvSpPr>
        <p:spPr/>
        <p:txBody>
          <a:bodyPr/>
          <a:lstStyle/>
          <a:p>
            <a:r>
              <a:rPr lang="en-US" smtClean="0"/>
              <a:t>529 Debate: Affirmative Team</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5F4CACE-1380-42EE-83DE-FA5685CBBF2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7A0EF3-88D5-4880-8FE7-4C100C663D83}"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A3BA69A-0102-4FDD-A763-773EF44B70AC}"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9721008-A3D7-4F33-A209-97617196B8E4}"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6" name="Slide Number Placeholder 5"/>
          <p:cNvSpPr>
            <a:spLocks noGrp="1"/>
          </p:cNvSpPr>
          <p:nvPr>
            <p:ph type="sldNum" sz="quarter" idx="12"/>
          </p:nvPr>
        </p:nvSpPr>
        <p:spPr/>
        <p:txBody>
          <a:bodyPr/>
          <a:lstStyle/>
          <a:p>
            <a:fld id="{D5F4CACE-1380-42EE-83DE-FA5685CBBF2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944395-2937-4AFB-8E97-EE3007543BFE}" type="datetime1">
              <a:rPr lang="en-US" smtClean="0"/>
              <a:t>4/17/2014</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529 Debate: Affirmative Team</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5F4CACE-1380-42EE-83DE-FA5685CBBF2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9098E5C-E291-4778-A6C2-0A0C337B4862}"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7" name="Slide Number Placeholder 6"/>
          <p:cNvSpPr>
            <a:spLocks noGrp="1"/>
          </p:cNvSpPr>
          <p:nvPr>
            <p:ph type="sldNum" sz="quarter" idx="12"/>
          </p:nvPr>
        </p:nvSpPr>
        <p:spPr/>
        <p:txBody>
          <a:bodyPr/>
          <a:lstStyle/>
          <a:p>
            <a:fld id="{D5F4CACE-1380-42EE-83DE-FA5685CBBF2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65C8A4C-C9A9-4270-AAA4-D4D0C31F30BD}" type="datetime1">
              <a:rPr lang="en-US" smtClean="0"/>
              <a:t>4/17/2014</a:t>
            </a:fld>
            <a:endParaRPr lang="en-US"/>
          </a:p>
        </p:txBody>
      </p:sp>
      <p:sp>
        <p:nvSpPr>
          <p:cNvPr id="8" name="Footer Placeholder 7"/>
          <p:cNvSpPr>
            <a:spLocks noGrp="1"/>
          </p:cNvSpPr>
          <p:nvPr>
            <p:ph type="ftr" sz="quarter" idx="11"/>
          </p:nvPr>
        </p:nvSpPr>
        <p:spPr/>
        <p:txBody>
          <a:bodyPr/>
          <a:lstStyle/>
          <a:p>
            <a:r>
              <a:rPr lang="en-US" smtClean="0"/>
              <a:t>529 Debate: Affirmative Team</a:t>
            </a:r>
            <a:endParaRPr lang="en-US"/>
          </a:p>
        </p:txBody>
      </p:sp>
      <p:sp>
        <p:nvSpPr>
          <p:cNvPr id="9" name="Slide Number Placeholder 8"/>
          <p:cNvSpPr>
            <a:spLocks noGrp="1"/>
          </p:cNvSpPr>
          <p:nvPr>
            <p:ph type="sldNum" sz="quarter" idx="12"/>
          </p:nvPr>
        </p:nvSpPr>
        <p:spPr/>
        <p:txBody>
          <a:bodyPr/>
          <a:lstStyle/>
          <a:p>
            <a:fld id="{D5F4CACE-1380-42EE-83DE-FA5685CBBF2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72DA76-C6C7-42C0-98FF-5F2E2BD59990}" type="datetime1">
              <a:rPr lang="en-US" smtClean="0"/>
              <a:t>4/17/2014</a:t>
            </a:fld>
            <a:endParaRPr lang="en-US"/>
          </a:p>
        </p:txBody>
      </p:sp>
      <p:sp>
        <p:nvSpPr>
          <p:cNvPr id="4" name="Footer Placeholder 3"/>
          <p:cNvSpPr>
            <a:spLocks noGrp="1"/>
          </p:cNvSpPr>
          <p:nvPr>
            <p:ph type="ftr" sz="quarter" idx="11"/>
          </p:nvPr>
        </p:nvSpPr>
        <p:spPr/>
        <p:txBody>
          <a:bodyPr/>
          <a:lstStyle/>
          <a:p>
            <a:r>
              <a:rPr lang="en-US" smtClean="0"/>
              <a:t>529 Debate: Affirmative Team</a:t>
            </a:r>
            <a:endParaRPr lang="en-US"/>
          </a:p>
        </p:txBody>
      </p:sp>
      <p:sp>
        <p:nvSpPr>
          <p:cNvPr id="5" name="Slide Number Placeholder 4"/>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74FBB-573B-4239-B4B7-6D654FA5880A}" type="datetime1">
              <a:rPr lang="en-US" smtClean="0"/>
              <a:t>4/17/2014</a:t>
            </a:fld>
            <a:endParaRPr lang="en-US"/>
          </a:p>
        </p:txBody>
      </p:sp>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F0F75C9-81FD-4606-A08F-7FED3B7162CB}"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7" name="Slide Number Placeholder 6"/>
          <p:cNvSpPr>
            <a:spLocks noGrp="1"/>
          </p:cNvSpPr>
          <p:nvPr>
            <p:ph type="sldNum" sz="quarter" idx="12"/>
          </p:nvPr>
        </p:nvSpPr>
        <p:spPr/>
        <p:txBody>
          <a:bodyPr/>
          <a:lstStyle/>
          <a:p>
            <a:fld id="{D5F4CACE-1380-42EE-83DE-FA5685CBBF2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6D1D60-079C-4F3C-9B16-67E6E1324547}" type="datetime1">
              <a:rPr lang="en-US" smtClean="0"/>
              <a:t>4/17/2014</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529 Debate: Affirmative Team</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5F4CACE-1380-42EE-83DE-FA5685CBBF2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36D2ADC-33DA-46A2-AA96-A9EFD8FB6F94}" type="datetime1">
              <a:rPr lang="en-US" smtClean="0"/>
              <a:t>4/17/2014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529 Debate: Affirmative Team</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5F4CACE-1380-42EE-83DE-FA5685CBBF2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529 Debate</a:t>
            </a:r>
          </a:p>
          <a:p>
            <a:r>
              <a:rPr lang="en-US" dirty="0" smtClean="0"/>
              <a:t>Affirmative Team:</a:t>
            </a:r>
          </a:p>
          <a:p>
            <a:r>
              <a:rPr lang="en-US" dirty="0" smtClean="0"/>
              <a:t>Adriana Flores and Clayton Shepard</a:t>
            </a:r>
            <a:endParaRPr lang="en-US" dirty="0"/>
          </a:p>
        </p:txBody>
      </p:sp>
      <p:sp>
        <p:nvSpPr>
          <p:cNvPr id="2" name="Title 1"/>
          <p:cNvSpPr>
            <a:spLocks noGrp="1"/>
          </p:cNvSpPr>
          <p:nvPr>
            <p:ph type="ctrTitle"/>
          </p:nvPr>
        </p:nvSpPr>
        <p:spPr/>
        <p:txBody>
          <a:bodyPr>
            <a:normAutofit/>
          </a:bodyPr>
          <a:lstStyle/>
          <a:p>
            <a:r>
              <a:rPr lang="en-US" dirty="0" smtClean="0"/>
              <a:t>Securing against self-propagating malicious software</a:t>
            </a:r>
            <a:endParaRPr lang="en-US" dirty="0"/>
          </a:p>
        </p:txBody>
      </p:sp>
    </p:spTree>
    <p:extLst>
      <p:ext uri="{BB962C8B-B14F-4D97-AF65-F5344CB8AC3E}">
        <p14:creationId xmlns:p14="http://schemas.microsoft.com/office/powerpoint/2010/main" val="663389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fontScale="90000"/>
          </a:bodyPr>
          <a:lstStyle/>
          <a:p>
            <a:r>
              <a:rPr lang="en-US" dirty="0" smtClean="0"/>
              <a:t>Self-Propagating Malware in Networks</a:t>
            </a:r>
            <a:endParaRPr lang="en-US" dirty="0"/>
          </a:p>
        </p:txBody>
      </p:sp>
      <p:sp>
        <p:nvSpPr>
          <p:cNvPr id="9" name="Footer Placeholder 8"/>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10</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5" name="Straight Connector 4"/>
          <p:cNvCxnSpPr>
            <a:endCxn id="6" idx="1"/>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68774" y="3648187"/>
            <a:ext cx="1404034" cy="141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 idx="1"/>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29" name="Picture 28"/>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2265" y="3469052"/>
            <a:ext cx="990600" cy="742950"/>
          </a:xfrm>
          <a:prstGeom prst="rect">
            <a:avLst/>
          </a:prstGeom>
        </p:spPr>
      </p:pic>
      <p:pic>
        <p:nvPicPr>
          <p:cNvPr id="31" name="Picture 30"/>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7808" y="4078364"/>
            <a:ext cx="990600" cy="742950"/>
          </a:xfrm>
          <a:prstGeom prst="rect">
            <a:avLst/>
          </a:prstGeom>
        </p:spPr>
      </p:pic>
      <p:pic>
        <p:nvPicPr>
          <p:cNvPr id="33" name="Picture 3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1649" y="5483848"/>
            <a:ext cx="990600" cy="742950"/>
          </a:xfrm>
          <a:prstGeom prst="rect">
            <a:avLst/>
          </a:prstGeom>
        </p:spPr>
      </p:pic>
      <p:pic>
        <p:nvPicPr>
          <p:cNvPr id="35" name="Picture 34"/>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5905" y="4435130"/>
            <a:ext cx="990600" cy="742950"/>
          </a:xfrm>
          <a:prstGeom prst="rect">
            <a:avLst/>
          </a:prstGeom>
        </p:spPr>
      </p:pic>
      <p:pic>
        <p:nvPicPr>
          <p:cNvPr id="36" name="Picture 35"/>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2600" y="4198844"/>
            <a:ext cx="990600" cy="742950"/>
          </a:xfrm>
          <a:prstGeom prst="rect">
            <a:avLst/>
          </a:prstGeom>
        </p:spPr>
      </p:pic>
      <p:pic>
        <p:nvPicPr>
          <p:cNvPr id="38" name="Picture 37"/>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3200" y="5062320"/>
            <a:ext cx="990600" cy="742950"/>
          </a:xfrm>
          <a:prstGeom prst="rect">
            <a:avLst/>
          </a:prstGeom>
        </p:spPr>
      </p:pic>
      <p:pic>
        <p:nvPicPr>
          <p:cNvPr id="39" name="Picture 38"/>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7100" y="3494072"/>
            <a:ext cx="990600" cy="742950"/>
          </a:xfrm>
          <a:prstGeom prst="rect">
            <a:avLst/>
          </a:prstGeom>
        </p:spPr>
      </p:pic>
      <p:pic>
        <p:nvPicPr>
          <p:cNvPr id="40" name="Picture 39"/>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162" y="4714595"/>
            <a:ext cx="990600" cy="742950"/>
          </a:xfrm>
          <a:prstGeom prst="rect">
            <a:avLst/>
          </a:prstGeom>
        </p:spPr>
      </p:pic>
    </p:spTree>
    <p:extLst>
      <p:ext uri="{BB962C8B-B14F-4D97-AF65-F5344CB8AC3E}">
        <p14:creationId xmlns:p14="http://schemas.microsoft.com/office/powerpoint/2010/main" val="47970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Defeated Network Purpose</a:t>
            </a:r>
            <a:endParaRPr lang="en-US" dirty="0"/>
          </a:p>
        </p:txBody>
      </p:sp>
      <p:sp>
        <p:nvSpPr>
          <p:cNvPr id="19" name="Footer Placeholder 18"/>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11</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22" name="Straight Connector 21"/>
          <p:cNvCxnSpPr/>
          <p:nvPr/>
        </p:nvCxnSpPr>
        <p:spPr>
          <a:xfrm flipV="1">
            <a:off x="1468774" y="3648187"/>
            <a:ext cx="1404034" cy="14126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9" name="Picture 8"/>
          <p:cNvPicPr>
            <a:picLocks noChangeAspect="1"/>
          </p:cNvPicPr>
          <p:nvPr/>
        </p:nvPicPr>
        <p:blipFill>
          <a:blip r:embed="rId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0875" y="3882658"/>
            <a:ext cx="908466" cy="889474"/>
          </a:xfrm>
          <a:prstGeom prst="rect">
            <a:avLst/>
          </a:prstGeom>
        </p:spPr>
      </p:pic>
      <p:sp>
        <p:nvSpPr>
          <p:cNvPr id="29" name="TextBox 28"/>
          <p:cNvSpPr txBox="1"/>
          <p:nvPr/>
        </p:nvSpPr>
        <p:spPr>
          <a:xfrm>
            <a:off x="685800" y="1447800"/>
            <a:ext cx="4114800" cy="584775"/>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FF0000"/>
                </a:solidFill>
              </a:rPr>
              <a:t>No Communication</a:t>
            </a:r>
            <a:endParaRPr lang="en-US" sz="3200" strike="sngStrike" dirty="0">
              <a:solidFill>
                <a:srgbClr val="FF0000"/>
              </a:solidFill>
            </a:endParaRPr>
          </a:p>
        </p:txBody>
      </p:sp>
      <p:cxnSp>
        <p:nvCxnSpPr>
          <p:cNvPr id="26" name="Straight Connector 25"/>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84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smtClean="0"/>
              <a:t>Security Hole vs. Communication</a:t>
            </a:r>
            <a:endParaRPr lang="en-US" dirty="0"/>
          </a:p>
        </p:txBody>
      </p:sp>
      <p:sp>
        <p:nvSpPr>
          <p:cNvPr id="40" name="Footer Placeholder 39"/>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cxnSp>
        <p:nvCxnSpPr>
          <p:cNvPr id="22" name="Straight Connector 21"/>
          <p:cNvCxnSpPr/>
          <p:nvPr/>
        </p:nvCxnSpPr>
        <p:spPr>
          <a:xfrm flipV="1">
            <a:off x="1468774" y="3648187"/>
            <a:ext cx="1404034" cy="14126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cxnSp>
        <p:nvCxnSpPr>
          <p:cNvPr id="19" name="Straight Connector 18"/>
          <p:cNvCxnSpPr/>
          <p:nvPr/>
        </p:nvCxnSpPr>
        <p:spPr>
          <a:xfrm flipV="1">
            <a:off x="1708432" y="3322034"/>
            <a:ext cx="1097977" cy="3965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124200" y="3845662"/>
            <a:ext cx="76200" cy="3138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648187"/>
            <a:ext cx="590559" cy="81160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3506949" y="3845662"/>
            <a:ext cx="161046" cy="16377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829041" y="1880175"/>
            <a:ext cx="2625874" cy="10760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8174" y="4953846"/>
            <a:ext cx="990600" cy="742950"/>
          </a:xfrm>
          <a:prstGeom prst="rect">
            <a:avLst/>
          </a:prstGeom>
        </p:spPr>
      </p:pic>
      <p:pic>
        <p:nvPicPr>
          <p:cNvPr id="36" name="Picture 35"/>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82265" y="3469052"/>
            <a:ext cx="990600" cy="742950"/>
          </a:xfrm>
          <a:prstGeom prst="rect">
            <a:avLst/>
          </a:prstGeom>
        </p:spPr>
      </p:pic>
      <p:pic>
        <p:nvPicPr>
          <p:cNvPr id="37" name="Picture 36"/>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37808" y="4078364"/>
            <a:ext cx="990600" cy="742950"/>
          </a:xfrm>
          <a:prstGeom prst="rect">
            <a:avLst/>
          </a:prstGeom>
        </p:spPr>
      </p:pic>
      <p:pic>
        <p:nvPicPr>
          <p:cNvPr id="38" name="Picture 37"/>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11649" y="5483848"/>
            <a:ext cx="990600" cy="742950"/>
          </a:xfrm>
          <a:prstGeom prst="rect">
            <a:avLst/>
          </a:prstGeom>
        </p:spPr>
      </p:pic>
      <p:pic>
        <p:nvPicPr>
          <p:cNvPr id="42" name="Picture 41"/>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35905" y="4435130"/>
            <a:ext cx="990600" cy="742950"/>
          </a:xfrm>
          <a:prstGeom prst="rect">
            <a:avLst/>
          </a:prstGeom>
        </p:spPr>
      </p:pic>
      <p:pic>
        <p:nvPicPr>
          <p:cNvPr id="43" name="Picture 42"/>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2600" y="4198844"/>
            <a:ext cx="990600" cy="742950"/>
          </a:xfrm>
          <a:prstGeom prst="rect">
            <a:avLst/>
          </a:prstGeom>
        </p:spPr>
      </p:pic>
      <p:pic>
        <p:nvPicPr>
          <p:cNvPr id="44" name="Picture 43"/>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53200" y="5062320"/>
            <a:ext cx="990600" cy="742950"/>
          </a:xfrm>
          <a:prstGeom prst="rect">
            <a:avLst/>
          </a:prstGeom>
        </p:spPr>
      </p:pic>
      <p:pic>
        <p:nvPicPr>
          <p:cNvPr id="45" name="Picture 44"/>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77100" y="3494072"/>
            <a:ext cx="990600" cy="742950"/>
          </a:xfrm>
          <a:prstGeom prst="rect">
            <a:avLst/>
          </a:prstGeom>
        </p:spPr>
      </p:pic>
      <p:pic>
        <p:nvPicPr>
          <p:cNvPr id="46" name="Picture 45"/>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94162" y="4714595"/>
            <a:ext cx="990600" cy="742950"/>
          </a:xfrm>
          <a:prstGeom prst="rect">
            <a:avLst/>
          </a:prstGeom>
        </p:spPr>
      </p:pic>
    </p:spTree>
    <p:extLst>
      <p:ext uri="{BB962C8B-B14F-4D97-AF65-F5344CB8AC3E}">
        <p14:creationId xmlns:p14="http://schemas.microsoft.com/office/powerpoint/2010/main" val="8297047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13</a:t>
            </a:fld>
            <a:endParaRPr lang="en-US"/>
          </a:p>
        </p:txBody>
      </p:sp>
      <p:sp>
        <p:nvSpPr>
          <p:cNvPr id="5"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A secure end-host can exist in any network without risk.</a:t>
            </a:r>
          </a:p>
        </p:txBody>
      </p:sp>
    </p:spTree>
    <p:extLst>
      <p:ext uri="{BB962C8B-B14F-4D97-AF65-F5344CB8AC3E}">
        <p14:creationId xmlns:p14="http://schemas.microsoft.com/office/powerpoint/2010/main" val="1850624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14</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It is impossible for the network to preemptively block unknown malicious communication.</a:t>
            </a:r>
          </a:p>
        </p:txBody>
      </p:sp>
    </p:spTree>
    <p:extLst>
      <p:ext uri="{BB962C8B-B14F-4D97-AF65-F5344CB8AC3E}">
        <p14:creationId xmlns:p14="http://schemas.microsoft.com/office/powerpoint/2010/main" val="36376816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15</a:t>
            </a:fld>
            <a:endParaRPr lang="en-US"/>
          </a:p>
        </p:txBody>
      </p:sp>
      <p:sp>
        <p:nvSpPr>
          <p:cNvPr id="3" name="Content Placeholder 2"/>
          <p:cNvSpPr>
            <a:spLocks noGrp="1"/>
          </p:cNvSpPr>
          <p:nvPr>
            <p:ph sz="quarter" idx="1"/>
          </p:nvPr>
        </p:nvSpPr>
        <p:spPr/>
        <p:txBody>
          <a:bodyPr>
            <a:noAutofit/>
          </a:bodyPr>
          <a:lstStyle/>
          <a:p>
            <a:pPr marL="0" indent="0">
              <a:buNone/>
            </a:pPr>
            <a:r>
              <a:rPr lang="en-US" sz="1600" dirty="0" smtClean="0"/>
              <a:t>[1]  </a:t>
            </a:r>
            <a:r>
              <a:rPr lang="en-US" sz="1600" dirty="0" err="1" smtClean="0"/>
              <a:t>Fosnock</a:t>
            </a:r>
            <a:r>
              <a:rPr lang="en-US" sz="1600" dirty="0" smtClean="0"/>
              <a:t>, Craig. "Computer worms: past, present, and future." East Carolina University 8 (2005).</a:t>
            </a:r>
          </a:p>
          <a:p>
            <a:pPr marL="0" indent="0">
              <a:buNone/>
            </a:pPr>
            <a:r>
              <a:rPr lang="en-US" sz="1600" dirty="0" smtClean="0"/>
              <a:t>[2</a:t>
            </a:r>
            <a:r>
              <a:rPr lang="en-US" sz="1600" dirty="0"/>
              <a:t>] </a:t>
            </a:r>
            <a:r>
              <a:rPr lang="en-US" sz="1600" dirty="0" smtClean="0"/>
              <a:t> Williamson</a:t>
            </a:r>
            <a:r>
              <a:rPr lang="en-US" sz="1600" dirty="0"/>
              <a:t>, Matthew M. "Throttling viruses: Restricting propagation to defeat malicious mobile code." Computer Security Applications Conference, 2002. Proceedings. 18th Annual. IEEE, 2002.</a:t>
            </a:r>
            <a:endParaRPr lang="en-US" sz="1600" dirty="0" smtClean="0"/>
          </a:p>
          <a:p>
            <a:pPr marL="0" indent="0">
              <a:buNone/>
            </a:pPr>
            <a:r>
              <a:rPr lang="en-US" sz="1600" dirty="0" smtClean="0"/>
              <a:t>[3</a:t>
            </a:r>
            <a:r>
              <a:rPr lang="en-US" sz="1600" dirty="0"/>
              <a:t>] </a:t>
            </a:r>
            <a:r>
              <a:rPr lang="en-US" sz="1600" dirty="0" err="1"/>
              <a:t>Roesch</a:t>
            </a:r>
            <a:r>
              <a:rPr lang="en-US" sz="1600" dirty="0"/>
              <a:t>, Martin. "Snort: Lightweight Intrusion Detection for Networks." LISA. Vol. 99. 1999.</a:t>
            </a:r>
            <a:endParaRPr lang="en-US" sz="1600" dirty="0" smtClean="0"/>
          </a:p>
          <a:p>
            <a:pPr marL="0" indent="0">
              <a:buNone/>
            </a:pPr>
            <a:r>
              <a:rPr lang="en-US" sz="1600" dirty="0" smtClean="0"/>
              <a:t>[4] </a:t>
            </a:r>
            <a:r>
              <a:rPr lang="en-US" sz="1600" dirty="0" err="1" smtClean="0"/>
              <a:t>Heberlein</a:t>
            </a:r>
            <a:r>
              <a:rPr lang="en-US" sz="1600" dirty="0"/>
              <a:t>, L. Todd, et al. "A network security monitor." Research in Security and Privacy, 1990. Proceedings., 1990 IEEE Computer Society Symposium on. IEEE, 1990.</a:t>
            </a:r>
            <a:endParaRPr lang="en-US" sz="1600" dirty="0" smtClean="0"/>
          </a:p>
          <a:p>
            <a:pPr marL="0" indent="0">
              <a:buNone/>
            </a:pPr>
            <a:r>
              <a:rPr lang="en-US" sz="1600" dirty="0" smtClean="0"/>
              <a:t>[5</a:t>
            </a:r>
            <a:r>
              <a:rPr lang="en-US" sz="1600" dirty="0"/>
              <a:t>] </a:t>
            </a:r>
            <a:r>
              <a:rPr lang="en-US" sz="1600" dirty="0" err="1"/>
              <a:t>Kreibich</a:t>
            </a:r>
            <a:r>
              <a:rPr lang="en-US" sz="1600" dirty="0"/>
              <a:t>, Christian, and Jon </a:t>
            </a:r>
            <a:r>
              <a:rPr lang="en-US" sz="1600" dirty="0" err="1"/>
              <a:t>Crowcroft</a:t>
            </a:r>
            <a:r>
              <a:rPr lang="en-US" sz="1600" dirty="0"/>
              <a:t>. "Honeycomb: creating intrusion detection signatures using honeypots." ACM SIGCOMM Computer Communication Review 34.1 (2004): 51-56.</a:t>
            </a:r>
            <a:endParaRPr lang="en-US" sz="1600" dirty="0" smtClean="0"/>
          </a:p>
          <a:p>
            <a:pPr marL="0" indent="0">
              <a:buNone/>
            </a:pPr>
            <a:r>
              <a:rPr lang="en-US" sz="1600" dirty="0" smtClean="0"/>
              <a:t>[6</a:t>
            </a:r>
            <a:r>
              <a:rPr lang="en-US" sz="1600" dirty="0"/>
              <a:t>] Kim, </a:t>
            </a:r>
            <a:r>
              <a:rPr lang="en-US" sz="1600" dirty="0" err="1"/>
              <a:t>Hyang</a:t>
            </a:r>
            <a:r>
              <a:rPr lang="en-US" sz="1600" dirty="0"/>
              <a:t>-Ah, and Brad Karp. "Autograph: Toward Automated, Distributed Worm Signature Detection." USENIX security symposium. Vol. 286. 2004.</a:t>
            </a:r>
            <a:endParaRPr lang="en-US" sz="1600" dirty="0" smtClean="0"/>
          </a:p>
          <a:p>
            <a:pPr marL="0" indent="0">
              <a:buNone/>
            </a:pPr>
            <a:r>
              <a:rPr lang="en-US" sz="1600" dirty="0" smtClean="0"/>
              <a:t>[7</a:t>
            </a:r>
            <a:r>
              <a:rPr lang="en-US" sz="1600" dirty="0"/>
              <a:t>] Singh, </a:t>
            </a:r>
            <a:r>
              <a:rPr lang="en-US" sz="1600" dirty="0" err="1"/>
              <a:t>Sumeet</a:t>
            </a:r>
            <a:r>
              <a:rPr lang="en-US" sz="1600" dirty="0"/>
              <a:t>, et al. "Automated Worm Fingerprinting." OSDI. Vol. 4. 2004</a:t>
            </a:r>
            <a:r>
              <a:rPr lang="en-US" sz="1600" dirty="0" smtClean="0"/>
              <a:t>.</a:t>
            </a:r>
          </a:p>
        </p:txBody>
      </p:sp>
    </p:spTree>
    <p:extLst>
      <p:ext uri="{BB962C8B-B14F-4D97-AF65-F5344CB8AC3E}">
        <p14:creationId xmlns:p14="http://schemas.microsoft.com/office/powerpoint/2010/main" val="1189265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16</a:t>
            </a:fld>
            <a:endParaRPr lang="en-US"/>
          </a:p>
        </p:txBody>
      </p:sp>
      <p:sp>
        <p:nvSpPr>
          <p:cNvPr id="3" name="Content Placeholder 2"/>
          <p:cNvSpPr>
            <a:spLocks noGrp="1"/>
          </p:cNvSpPr>
          <p:nvPr>
            <p:ph sz="quarter" idx="1"/>
          </p:nvPr>
        </p:nvSpPr>
        <p:spPr/>
        <p:txBody>
          <a:bodyPr>
            <a:noAutofit/>
          </a:bodyPr>
          <a:lstStyle/>
          <a:p>
            <a:pPr marL="0" indent="0">
              <a:buNone/>
            </a:pPr>
            <a:r>
              <a:rPr lang="en-US" sz="1600" dirty="0" smtClean="0"/>
              <a:t>[8] </a:t>
            </a:r>
            <a:r>
              <a:rPr lang="en-US" sz="1600" dirty="0"/>
              <a:t>Costa, Manuel, et al. "Vigilante: End-to-end containment of internet worms." ACM SIGOPS Operating Systems Review. Vol. 39. No. 5. ACM, 2005.</a:t>
            </a:r>
            <a:endParaRPr lang="en-US" sz="1600" dirty="0" smtClean="0"/>
          </a:p>
          <a:p>
            <a:pPr marL="0" indent="0">
              <a:buNone/>
            </a:pPr>
            <a:r>
              <a:rPr lang="en-US" sz="1600" dirty="0" smtClean="0"/>
              <a:t>[9] </a:t>
            </a:r>
            <a:r>
              <a:rPr lang="en-US" sz="1600" dirty="0" err="1"/>
              <a:t>Sidiroglou</a:t>
            </a:r>
            <a:r>
              <a:rPr lang="en-US" sz="1600" dirty="0"/>
              <a:t>, </a:t>
            </a:r>
            <a:r>
              <a:rPr lang="en-US" sz="1600" dirty="0" err="1"/>
              <a:t>Stelios</a:t>
            </a:r>
            <a:r>
              <a:rPr lang="en-US" sz="1600" dirty="0"/>
              <a:t>, and </a:t>
            </a:r>
            <a:r>
              <a:rPr lang="en-US" sz="1600" dirty="0" err="1"/>
              <a:t>Angelos</a:t>
            </a:r>
            <a:r>
              <a:rPr lang="en-US" sz="1600" dirty="0"/>
              <a:t> D. </a:t>
            </a:r>
            <a:r>
              <a:rPr lang="en-US" sz="1600" dirty="0" err="1"/>
              <a:t>Keromytis</a:t>
            </a:r>
            <a:r>
              <a:rPr lang="en-US" sz="1600" dirty="0"/>
              <a:t>. "Countering network worms through automatic patch generation." (2003).</a:t>
            </a:r>
            <a:endParaRPr lang="en-US" sz="1600" dirty="0" smtClean="0"/>
          </a:p>
          <a:p>
            <a:pPr marL="0" indent="0">
              <a:buNone/>
            </a:pPr>
            <a:r>
              <a:rPr lang="en-US" sz="1600" dirty="0" smtClean="0"/>
              <a:t>[10] </a:t>
            </a:r>
            <a:r>
              <a:rPr lang="en-US" sz="1600" dirty="0" err="1"/>
              <a:t>Sidiroglou</a:t>
            </a:r>
            <a:r>
              <a:rPr lang="en-US" sz="1600" dirty="0"/>
              <a:t>, </a:t>
            </a:r>
            <a:r>
              <a:rPr lang="en-US" sz="1600" dirty="0" err="1"/>
              <a:t>Stelios</a:t>
            </a:r>
            <a:r>
              <a:rPr lang="en-US" sz="1600" dirty="0"/>
              <a:t>, et al. "Building a reactive immune system for software services." Proceedings of the general track, 2005 USENIX annual technical conference: April 10-15, 2005, Anaheim, CA, USA. USENIX, 2005.</a:t>
            </a:r>
            <a:endParaRPr lang="en-US" sz="1600" dirty="0" smtClean="0"/>
          </a:p>
          <a:p>
            <a:pPr marL="0" indent="0">
              <a:buNone/>
            </a:pPr>
            <a:r>
              <a:rPr lang="en-US" sz="1600" dirty="0" smtClean="0"/>
              <a:t>[11] </a:t>
            </a:r>
            <a:r>
              <a:rPr lang="en-US" sz="1600" dirty="0" err="1"/>
              <a:t>Rinard</a:t>
            </a:r>
            <a:r>
              <a:rPr lang="en-US" sz="1600" dirty="0"/>
              <a:t>, Martin C., et al. "Enhancing Server Availability and Security Through Failure-Oblivious Computing." OSDI. Vol. 4. 2004.</a:t>
            </a:r>
            <a:endParaRPr lang="en-US" sz="1600" dirty="0" smtClean="0"/>
          </a:p>
          <a:p>
            <a:pPr marL="0" indent="0">
              <a:buNone/>
            </a:pPr>
            <a:r>
              <a:rPr lang="en-US" sz="1600" dirty="0" smtClean="0"/>
              <a:t>[12] </a:t>
            </a:r>
            <a:r>
              <a:rPr lang="en-US" sz="1600" dirty="0"/>
              <a:t>Smirnov, Alexey, and </a:t>
            </a:r>
            <a:r>
              <a:rPr lang="en-US" sz="1600" dirty="0" err="1"/>
              <a:t>Tzi-cker</a:t>
            </a:r>
            <a:r>
              <a:rPr lang="en-US" sz="1600" dirty="0"/>
              <a:t> </a:t>
            </a:r>
            <a:r>
              <a:rPr lang="en-US" sz="1600" dirty="0" err="1"/>
              <a:t>Chiueh</a:t>
            </a:r>
            <a:r>
              <a:rPr lang="en-US" sz="1600" dirty="0"/>
              <a:t>. "DIRA: Automatic Detection, Identification and Repair of Control-Hijacking Attacks." NDSS. 2005.</a:t>
            </a:r>
            <a:endParaRPr lang="en-US" sz="1600" dirty="0" smtClean="0"/>
          </a:p>
          <a:p>
            <a:pPr marL="0" indent="0">
              <a:buNone/>
            </a:pPr>
            <a:r>
              <a:rPr lang="en-US" sz="1600" dirty="0" smtClean="0"/>
              <a:t>[13] </a:t>
            </a:r>
            <a:r>
              <a:rPr lang="en-US" sz="1600" dirty="0"/>
              <a:t>Joshi, </a:t>
            </a:r>
            <a:r>
              <a:rPr lang="en-US" sz="1600" dirty="0" err="1"/>
              <a:t>Ashlesha</a:t>
            </a:r>
            <a:r>
              <a:rPr lang="en-US" sz="1600" dirty="0"/>
              <a:t>, et al. "Detecting past and present intrusions through vulnerability-specific predicates." ACM SIGOPS Operating Systems Review. Vol. 39. No. 5. ACM, 2005.</a:t>
            </a:r>
            <a:endParaRPr lang="en-US" sz="1600" dirty="0" smtClean="0"/>
          </a:p>
          <a:p>
            <a:pPr marL="0" indent="0">
              <a:buNone/>
            </a:pPr>
            <a:r>
              <a:rPr lang="en-US" sz="1600" dirty="0" smtClean="0"/>
              <a:t>[14] </a:t>
            </a:r>
            <a:r>
              <a:rPr lang="en-US" sz="1600" dirty="0"/>
              <a:t>Wang, Helen J., et al. "Shield: Vulnerability-driven network filters for preventing known vulnerability exploits." ACM SIGCOMM Computer Communication Review. Vol. 34. No. 4. ACM, 2004.</a:t>
            </a:r>
            <a:endParaRPr lang="en-US" sz="1600" dirty="0" smtClean="0"/>
          </a:p>
        </p:txBody>
      </p:sp>
    </p:spTree>
    <p:extLst>
      <p:ext uri="{BB962C8B-B14F-4D97-AF65-F5344CB8AC3E}">
        <p14:creationId xmlns:p14="http://schemas.microsoft.com/office/powerpoint/2010/main" val="3310674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Conclusion</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17</a:t>
            </a:fld>
            <a:endParaRPr lang="en-US"/>
          </a:p>
        </p:txBody>
      </p:sp>
    </p:spTree>
    <p:extLst>
      <p:ext uri="{BB962C8B-B14F-4D97-AF65-F5344CB8AC3E}">
        <p14:creationId xmlns:p14="http://schemas.microsoft.com/office/powerpoint/2010/main" val="216914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a:t>
            </a:r>
            <a:endParaRPr lang="en-US" dirty="0"/>
          </a:p>
        </p:txBody>
      </p:sp>
      <p:sp>
        <p:nvSpPr>
          <p:cNvPr id="6" name="Text Placeholder 5"/>
          <p:cNvSpPr>
            <a:spLocks noGrp="1"/>
          </p:cNvSpPr>
          <p:nvPr>
            <p:ph type="body" idx="1"/>
          </p:nvPr>
        </p:nvSpPr>
        <p:spPr/>
        <p:txBody>
          <a:bodyPr/>
          <a:lstStyle/>
          <a:p>
            <a:r>
              <a:rPr lang="en-US" dirty="0" smtClean="0"/>
              <a:t>End-Host</a:t>
            </a:r>
            <a:endParaRPr lang="en-US" dirty="0"/>
          </a:p>
        </p:txBody>
      </p:sp>
      <p:sp>
        <p:nvSpPr>
          <p:cNvPr id="7" name="Text Placeholder 6"/>
          <p:cNvSpPr>
            <a:spLocks noGrp="1"/>
          </p:cNvSpPr>
          <p:nvPr>
            <p:ph type="body" sz="half" idx="3"/>
          </p:nvPr>
        </p:nvSpPr>
        <p:spPr/>
        <p:txBody>
          <a:bodyPr/>
          <a:lstStyle/>
          <a:p>
            <a:r>
              <a:rPr lang="en-US" dirty="0" smtClean="0"/>
              <a:t>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18</a:t>
            </a:fld>
            <a:endParaRPr lang="en-US"/>
          </a:p>
        </p:txBody>
      </p:sp>
      <p:sp>
        <p:nvSpPr>
          <p:cNvPr id="3" name="Content Placeholder 2"/>
          <p:cNvSpPr>
            <a:spLocks noGrp="1"/>
          </p:cNvSpPr>
          <p:nvPr>
            <p:ph sz="half" idx="2"/>
          </p:nvPr>
        </p:nvSpPr>
        <p:spPr/>
        <p:txBody>
          <a:bodyPr/>
          <a:lstStyle/>
          <a:p>
            <a:r>
              <a:rPr lang="en-US" dirty="0" smtClean="0"/>
              <a:t>Secured end-hosts can </a:t>
            </a:r>
            <a:r>
              <a:rPr lang="en-US" dirty="0"/>
              <a:t>exists in any network without risk of </a:t>
            </a:r>
            <a:r>
              <a:rPr lang="en-US" dirty="0" smtClean="0"/>
              <a:t>infection</a:t>
            </a:r>
            <a:endParaRPr lang="en-US" dirty="0"/>
          </a:p>
          <a:p>
            <a:r>
              <a:rPr lang="en-US" dirty="0"/>
              <a:t>Vulnerabilities </a:t>
            </a:r>
            <a:r>
              <a:rPr lang="en-US" dirty="0" smtClean="0"/>
              <a:t>are known </a:t>
            </a:r>
            <a:r>
              <a:rPr lang="en-US" dirty="0"/>
              <a:t>by end </a:t>
            </a:r>
            <a:r>
              <a:rPr lang="en-US" dirty="0" smtClean="0"/>
              <a:t>hosts</a:t>
            </a:r>
          </a:p>
          <a:p>
            <a:r>
              <a:rPr lang="en-US" dirty="0" smtClean="0"/>
              <a:t>Higher efficiency</a:t>
            </a:r>
          </a:p>
          <a:p>
            <a:r>
              <a:rPr lang="en-US" dirty="0" smtClean="0"/>
              <a:t>Guarantees, no false negatives e.g. </a:t>
            </a:r>
            <a:r>
              <a:rPr lang="en-US" dirty="0" smtClean="0"/>
              <a:t>Vigilante</a:t>
            </a:r>
            <a:endParaRPr lang="en-US" dirty="0"/>
          </a:p>
        </p:txBody>
      </p:sp>
      <p:sp>
        <p:nvSpPr>
          <p:cNvPr id="8" name="Content Placeholder 7"/>
          <p:cNvSpPr>
            <a:spLocks noGrp="1"/>
          </p:cNvSpPr>
          <p:nvPr>
            <p:ph sz="half" idx="4"/>
          </p:nvPr>
        </p:nvSpPr>
        <p:spPr/>
        <p:txBody>
          <a:bodyPr>
            <a:normAutofit fontScale="85000" lnSpcReduction="10000"/>
          </a:bodyPr>
          <a:lstStyle/>
          <a:p>
            <a:r>
              <a:rPr lang="en-US" dirty="0" smtClean="0"/>
              <a:t>Lack of information</a:t>
            </a:r>
          </a:p>
          <a:p>
            <a:pPr marL="548640" lvl="2" indent="-274320">
              <a:spcBef>
                <a:spcPts val="580"/>
              </a:spcBef>
              <a:buClr>
                <a:schemeClr val="accent1"/>
              </a:buClr>
            </a:pPr>
            <a:r>
              <a:rPr lang="en-US" dirty="0" smtClean="0"/>
              <a:t>know </a:t>
            </a:r>
            <a:r>
              <a:rPr lang="en-US" dirty="0"/>
              <a:t>all the </a:t>
            </a:r>
            <a:r>
              <a:rPr lang="en-US" dirty="0" smtClean="0"/>
              <a:t>worms</a:t>
            </a:r>
          </a:p>
          <a:p>
            <a:pPr marL="548640" lvl="2" indent="-274320">
              <a:spcBef>
                <a:spcPts val="580"/>
              </a:spcBef>
              <a:buClr>
                <a:schemeClr val="accent1"/>
              </a:buClr>
            </a:pPr>
            <a:r>
              <a:rPr lang="en-US" dirty="0" smtClean="0"/>
              <a:t>Software vulnerabilities</a:t>
            </a:r>
          </a:p>
          <a:p>
            <a:pPr marL="548640" lvl="2" indent="-274320">
              <a:spcBef>
                <a:spcPts val="580"/>
              </a:spcBef>
              <a:buClr>
                <a:schemeClr val="accent1"/>
              </a:buClr>
            </a:pPr>
            <a:r>
              <a:rPr lang="en-US" dirty="0" smtClean="0"/>
              <a:t>Identify </a:t>
            </a:r>
            <a:r>
              <a:rPr lang="en-US" dirty="0"/>
              <a:t>every legitimate traffic </a:t>
            </a:r>
            <a:r>
              <a:rPr lang="en-US" dirty="0" smtClean="0"/>
              <a:t>flow</a:t>
            </a:r>
          </a:p>
          <a:p>
            <a:pPr marL="548640" lvl="2" indent="-274320">
              <a:spcBef>
                <a:spcPts val="580"/>
              </a:spcBef>
              <a:buClr>
                <a:schemeClr val="accent1"/>
              </a:buClr>
            </a:pPr>
            <a:r>
              <a:rPr lang="en-US" dirty="0" smtClean="0"/>
              <a:t>Trends do not provide guarantees</a:t>
            </a:r>
            <a:endParaRPr lang="en-US" dirty="0" smtClean="0"/>
          </a:p>
          <a:p>
            <a:pPr marL="548640" lvl="2" indent="-274320">
              <a:spcBef>
                <a:spcPts val="580"/>
              </a:spcBef>
              <a:buClr>
                <a:schemeClr val="accent1"/>
              </a:buClr>
            </a:pPr>
            <a:r>
              <a:rPr lang="en-US" b="1" dirty="0" smtClean="0">
                <a:solidFill>
                  <a:srgbClr val="FF0000"/>
                </a:solidFill>
              </a:rPr>
              <a:t>False Negatives &amp; Positives </a:t>
            </a:r>
          </a:p>
          <a:p>
            <a:pPr marL="548640" lvl="2" indent="-274320">
              <a:spcBef>
                <a:spcPts val="580"/>
              </a:spcBef>
              <a:buClr>
                <a:schemeClr val="accent1"/>
              </a:buClr>
            </a:pPr>
            <a:r>
              <a:rPr lang="en-US" b="1" dirty="0" smtClean="0">
                <a:solidFill>
                  <a:srgbClr val="FF0000"/>
                </a:solidFill>
              </a:rPr>
              <a:t>Less effective</a:t>
            </a:r>
            <a:endParaRPr lang="en-US" b="1" dirty="0" smtClean="0">
              <a:solidFill>
                <a:srgbClr val="FF0000"/>
              </a:solidFill>
            </a:endParaRPr>
          </a:p>
          <a:p>
            <a:r>
              <a:rPr lang="en-US" dirty="0" smtClean="0"/>
              <a:t>Impossible </a:t>
            </a:r>
            <a:r>
              <a:rPr lang="en-US" dirty="0"/>
              <a:t>to make a network that blocks all worms without blocking all </a:t>
            </a:r>
            <a:r>
              <a:rPr lang="en-US" dirty="0" smtClean="0"/>
              <a:t>communication</a:t>
            </a:r>
          </a:p>
          <a:p>
            <a:pPr marL="548640" lvl="2" indent="-274320">
              <a:spcBef>
                <a:spcPts val="580"/>
              </a:spcBef>
              <a:buClr>
                <a:schemeClr val="accent1"/>
              </a:buClr>
            </a:pPr>
            <a:r>
              <a:rPr lang="en-US" dirty="0" smtClean="0"/>
              <a:t>Communication </a:t>
            </a:r>
            <a:r>
              <a:rPr lang="en-US" dirty="0"/>
              <a:t>vs. Security</a:t>
            </a:r>
          </a:p>
          <a:p>
            <a:endParaRPr lang="en-US" dirty="0"/>
          </a:p>
        </p:txBody>
      </p:sp>
    </p:spTree>
    <p:extLst>
      <p:ext uri="{BB962C8B-B14F-4D97-AF65-F5344CB8AC3E}">
        <p14:creationId xmlns:p14="http://schemas.microsoft.com/office/powerpoint/2010/main" val="10621177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19</a:t>
            </a:fld>
            <a:endParaRPr lang="en-US"/>
          </a:p>
        </p:txBody>
      </p:sp>
      <p:sp>
        <p:nvSpPr>
          <p:cNvPr id="5"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A secure end-host can exist in any network without risk.</a:t>
            </a:r>
          </a:p>
        </p:txBody>
      </p:sp>
    </p:spTree>
    <p:extLst>
      <p:ext uri="{BB962C8B-B14F-4D97-AF65-F5344CB8AC3E}">
        <p14:creationId xmlns:p14="http://schemas.microsoft.com/office/powerpoint/2010/main" val="2038882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Background</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a:t>
            </a:fld>
            <a:endParaRPr lang="en-US"/>
          </a:p>
        </p:txBody>
      </p:sp>
      <p:sp>
        <p:nvSpPr>
          <p:cNvPr id="3" name="Content Placeholder 2"/>
          <p:cNvSpPr>
            <a:spLocks noGrp="1"/>
          </p:cNvSpPr>
          <p:nvPr>
            <p:ph sz="quarter" idx="1"/>
          </p:nvPr>
        </p:nvSpPr>
        <p:spPr>
          <a:xfrm>
            <a:off x="457200" y="1295400"/>
            <a:ext cx="8229600" cy="4525963"/>
          </a:xfrm>
        </p:spPr>
        <p:txBody>
          <a:bodyPr>
            <a:noAutofit/>
          </a:bodyPr>
          <a:lstStyle/>
          <a:p>
            <a:r>
              <a:rPr lang="en-US" sz="2800" dirty="0" smtClean="0"/>
              <a:t>Worm= Self-replicating computer program that is self-contained and does not need to be part of another program to propagate itself.</a:t>
            </a:r>
          </a:p>
          <a:p>
            <a:endParaRPr lang="en-US" sz="2400" dirty="0" smtClean="0"/>
          </a:p>
          <a:p>
            <a:r>
              <a:rPr lang="en-US" sz="2800" dirty="0" smtClean="0"/>
              <a:t>4 parts:</a:t>
            </a:r>
          </a:p>
          <a:p>
            <a:pPr lvl="1"/>
            <a:r>
              <a:rPr lang="en-US" sz="2800" dirty="0" smtClean="0"/>
              <a:t>Vulnerability </a:t>
            </a:r>
          </a:p>
          <a:p>
            <a:pPr lvl="1"/>
            <a:r>
              <a:rPr lang="en-US" sz="2800" dirty="0" smtClean="0"/>
              <a:t>Propagation Method </a:t>
            </a:r>
          </a:p>
          <a:p>
            <a:pPr lvl="1"/>
            <a:r>
              <a:rPr lang="en-US" sz="2800" dirty="0" smtClean="0"/>
              <a:t>Payload</a:t>
            </a:r>
          </a:p>
          <a:p>
            <a:pPr lvl="1"/>
            <a:r>
              <a:rPr lang="en-US" sz="2800" dirty="0" smtClean="0"/>
              <a:t>Goal</a:t>
            </a:r>
          </a:p>
        </p:txBody>
      </p:sp>
    </p:spTree>
    <p:extLst>
      <p:ext uri="{BB962C8B-B14F-4D97-AF65-F5344CB8AC3E}">
        <p14:creationId xmlns:p14="http://schemas.microsoft.com/office/powerpoint/2010/main" val="3668328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20</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It is impossible for the network to preemptively block unknown malicious communication.</a:t>
            </a:r>
          </a:p>
        </p:txBody>
      </p:sp>
    </p:spTree>
    <p:extLst>
      <p:ext uri="{BB962C8B-B14F-4D97-AF65-F5344CB8AC3E}">
        <p14:creationId xmlns:p14="http://schemas.microsoft.com/office/powerpoint/2010/main" val="1752520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21</a:t>
            </a:fld>
            <a:endParaRPr lang="en-US"/>
          </a:p>
        </p:txBody>
      </p:sp>
      <p:sp>
        <p:nvSpPr>
          <p:cNvPr id="5" name="Content Placeholder 2"/>
          <p:cNvSpPr txBox="1">
            <a:spLocks/>
          </p:cNvSpPr>
          <p:nvPr/>
        </p:nvSpPr>
        <p:spPr>
          <a:xfrm>
            <a:off x="685800" y="1828800"/>
            <a:ext cx="7772400" cy="22860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4400" dirty="0" smtClean="0"/>
              <a:t>Using the network to secure against worms is analogous to cutting off a limb after it has become gangrenous.</a:t>
            </a:r>
          </a:p>
        </p:txBody>
      </p:sp>
    </p:spTree>
    <p:extLst>
      <p:ext uri="{BB962C8B-B14F-4D97-AF65-F5344CB8AC3E}">
        <p14:creationId xmlns:p14="http://schemas.microsoft.com/office/powerpoint/2010/main" val="14683503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Extras</a:t>
            </a:r>
            <a:endParaRPr lang="en-US" dirty="0"/>
          </a:p>
        </p:txBody>
      </p:sp>
      <p:sp>
        <p:nvSpPr>
          <p:cNvPr id="6" name="Text Placeholder 5"/>
          <p:cNvSpPr>
            <a:spLocks noGrp="1"/>
          </p:cNvSpPr>
          <p:nvPr>
            <p:ph type="body" idx="1"/>
          </p:nvPr>
        </p:nvSpPr>
        <p:spPr/>
        <p:txBody>
          <a:bodyPr/>
          <a:lstStyle/>
          <a:p>
            <a:endParaRPr lang="en-US"/>
          </a:p>
        </p:txBody>
      </p:sp>
      <p:sp>
        <p:nvSpPr>
          <p:cNvPr id="7" name="Footer Placeholder 6"/>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22</a:t>
            </a:fld>
            <a:endParaRPr lang="en-US"/>
          </a:p>
        </p:txBody>
      </p:sp>
    </p:spTree>
    <p:extLst>
      <p:ext uri="{BB962C8B-B14F-4D97-AF65-F5344CB8AC3E}">
        <p14:creationId xmlns:p14="http://schemas.microsoft.com/office/powerpoint/2010/main" val="844046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Summary “Secured” 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23</a:t>
            </a:fld>
            <a:endParaRPr lang="en-US"/>
          </a:p>
        </p:txBody>
      </p:sp>
      <p:sp>
        <p:nvSpPr>
          <p:cNvPr id="3" name="Content Placeholder 2"/>
          <p:cNvSpPr>
            <a:spLocks noGrp="1"/>
          </p:cNvSpPr>
          <p:nvPr>
            <p:ph sz="quarter" idx="1"/>
          </p:nvPr>
        </p:nvSpPr>
        <p:spPr/>
        <p:txBody>
          <a:bodyPr/>
          <a:lstStyle/>
          <a:p>
            <a:r>
              <a:rPr lang="en-US" dirty="0" smtClean="0"/>
              <a:t>Advantages: </a:t>
            </a:r>
          </a:p>
          <a:p>
            <a:pPr lvl="1"/>
            <a:endParaRPr lang="en-US" dirty="0" smtClean="0"/>
          </a:p>
          <a:p>
            <a:r>
              <a:rPr lang="en-US" dirty="0" smtClean="0"/>
              <a:t>Disadvantages: </a:t>
            </a:r>
          </a:p>
          <a:p>
            <a:pPr lvl="1"/>
            <a:r>
              <a:rPr lang="en-US" dirty="0" smtClean="0"/>
              <a:t>Communication vs. Security Tradeoff</a:t>
            </a:r>
          </a:p>
          <a:p>
            <a:pPr lvl="1"/>
            <a:r>
              <a:rPr lang="en-US" dirty="0" smtClean="0"/>
              <a:t>Impossible to </a:t>
            </a:r>
            <a:r>
              <a:rPr lang="en-US" dirty="0"/>
              <a:t>know all the worms, or be able to identify every legitimate traffic flow</a:t>
            </a:r>
            <a:endParaRPr lang="en-US" dirty="0" smtClean="0"/>
          </a:p>
          <a:p>
            <a:pPr lvl="1"/>
            <a:r>
              <a:rPr lang="en-US" dirty="0" smtClean="0"/>
              <a:t>False Negatives</a:t>
            </a:r>
            <a:endParaRPr lang="en-US" dirty="0"/>
          </a:p>
        </p:txBody>
      </p:sp>
    </p:spTree>
    <p:extLst>
      <p:ext uri="{BB962C8B-B14F-4D97-AF65-F5344CB8AC3E}">
        <p14:creationId xmlns:p14="http://schemas.microsoft.com/office/powerpoint/2010/main" val="41796058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 Secure hosts</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24</a:t>
            </a:fld>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Host-based architecture</a:t>
            </a:r>
          </a:p>
          <a:p>
            <a:pPr lvl="1"/>
            <a:r>
              <a:rPr lang="en-US" dirty="0" smtClean="0"/>
              <a:t>Vigilante [8] hosts protect themselves automatically by generating filters</a:t>
            </a:r>
          </a:p>
          <a:p>
            <a:pPr lvl="1"/>
            <a:r>
              <a:rPr lang="en-US" dirty="0" smtClean="0"/>
              <a:t>Central service with heuristics to modify vulnerable source code [36]</a:t>
            </a:r>
          </a:p>
          <a:p>
            <a:endParaRPr lang="en-US" dirty="0" smtClean="0"/>
          </a:p>
          <a:p>
            <a:r>
              <a:rPr lang="en-US" dirty="0" smtClean="0"/>
              <a:t>Memory monitoring and management [37,34,39]</a:t>
            </a:r>
          </a:p>
          <a:p>
            <a:pPr lvl="1"/>
            <a:r>
              <a:rPr lang="en-US" dirty="0" smtClean="0"/>
              <a:t>Checks for illegal memory access</a:t>
            </a:r>
            <a:endParaRPr lang="en-US" dirty="0"/>
          </a:p>
          <a:p>
            <a:pPr lvl="1"/>
            <a:r>
              <a:rPr lang="en-US" dirty="0" smtClean="0"/>
              <a:t>Check for overwrites of control data structures with rollbacks</a:t>
            </a:r>
          </a:p>
          <a:p>
            <a:pPr lvl="1"/>
            <a:endParaRPr lang="en-US" dirty="0" smtClean="0"/>
          </a:p>
          <a:p>
            <a:r>
              <a:rPr lang="en-US" dirty="0" smtClean="0"/>
              <a:t>Filters </a:t>
            </a:r>
          </a:p>
          <a:p>
            <a:pPr lvl="1"/>
            <a:r>
              <a:rPr lang="en-US" dirty="0" err="1" smtClean="0"/>
              <a:t>IntroVit</a:t>
            </a:r>
            <a:r>
              <a:rPr lang="en-US" dirty="0" smtClean="0"/>
              <a:t> [7] , vulnerability-specific  predicates run inside virtual machines</a:t>
            </a:r>
          </a:p>
          <a:p>
            <a:pPr lvl="1"/>
            <a:r>
              <a:rPr lang="en-US" dirty="0" smtClean="0"/>
              <a:t>Shield [45],  manually deployed  host-based filters to block vulnerabilities </a:t>
            </a:r>
          </a:p>
          <a:p>
            <a:pPr lvl="1"/>
            <a:r>
              <a:rPr lang="en-US" dirty="0" smtClean="0"/>
              <a:t>Allow vulnerable services to continue execution while being attacked</a:t>
            </a:r>
          </a:p>
          <a:p>
            <a:pPr marL="457200" lvl="1" indent="0">
              <a:buNone/>
            </a:pPr>
            <a:endParaRPr lang="en-US" dirty="0" smtClean="0"/>
          </a:p>
          <a:p>
            <a:r>
              <a:rPr lang="en-US" dirty="0" smtClean="0"/>
              <a:t>Host base detection of vulnerabilities</a:t>
            </a:r>
          </a:p>
        </p:txBody>
      </p:sp>
    </p:spTree>
    <p:extLst>
      <p:ext uri="{BB962C8B-B14F-4D97-AF65-F5344CB8AC3E}">
        <p14:creationId xmlns:p14="http://schemas.microsoft.com/office/powerpoint/2010/main" val="3350545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Worm History</a:t>
            </a:r>
            <a:endParaRPr lang="en-US" dirty="0"/>
          </a:p>
        </p:txBody>
      </p:sp>
      <p:sp>
        <p:nvSpPr>
          <p:cNvPr id="3" name="Footer Placeholder 2"/>
          <p:cNvSpPr>
            <a:spLocks noGrp="1"/>
          </p:cNvSpPr>
          <p:nvPr>
            <p:ph type="ftr" sz="quarter" idx="11"/>
          </p:nvPr>
        </p:nvSpPr>
        <p:spPr>
          <a:xfrm>
            <a:off x="914400" y="6324600"/>
            <a:ext cx="3962400" cy="457200"/>
          </a:xfrm>
        </p:spPr>
        <p:txBody>
          <a:bodyPr/>
          <a:lstStyle/>
          <a:p>
            <a:r>
              <a:rPr lang="en-US" dirty="0" smtClean="0"/>
              <a:t>529 Debate: Affirmative Team</a:t>
            </a:r>
            <a:endParaRPr lang="en-US" dirty="0"/>
          </a:p>
        </p:txBody>
      </p:sp>
      <p:sp>
        <p:nvSpPr>
          <p:cNvPr id="4" name="Slide Number Placeholder 3"/>
          <p:cNvSpPr>
            <a:spLocks noGrp="1"/>
          </p:cNvSpPr>
          <p:nvPr>
            <p:ph type="sldNum" sz="quarter" idx="12"/>
          </p:nvPr>
        </p:nvSpPr>
        <p:spPr/>
        <p:txBody>
          <a:bodyPr/>
          <a:lstStyle/>
          <a:p>
            <a:fld id="{D5F4CACE-1380-42EE-83DE-FA5685CBBF21}" type="slidenum">
              <a:rPr lang="en-US" smtClean="0"/>
              <a:t>3</a:t>
            </a:fld>
            <a:endParaRPr lang="en-US"/>
          </a:p>
        </p:txBody>
      </p:sp>
      <p:sp>
        <p:nvSpPr>
          <p:cNvPr id="6" name="Content Placeholder 5"/>
          <p:cNvSpPr>
            <a:spLocks noGrp="1"/>
          </p:cNvSpPr>
          <p:nvPr>
            <p:ph sz="quarter" idx="1"/>
          </p:nvPr>
        </p:nvSpPr>
        <p:spPr>
          <a:xfrm>
            <a:off x="457200" y="1143000"/>
            <a:ext cx="8229600" cy="3962400"/>
          </a:xfrm>
        </p:spPr>
        <p:txBody>
          <a:bodyPr>
            <a:normAutofit fontScale="55000" lnSpcReduction="20000"/>
          </a:bodyPr>
          <a:lstStyle/>
          <a:p>
            <a:r>
              <a:rPr lang="en-US" sz="5100" b="1" dirty="0" smtClean="0"/>
              <a:t>Xerox PARC- John </a:t>
            </a:r>
            <a:r>
              <a:rPr lang="en-US" sz="5100" b="1" dirty="0" err="1" smtClean="0"/>
              <a:t>Shoch</a:t>
            </a:r>
            <a:endParaRPr lang="en-US" sz="5100" b="1" dirty="0" smtClean="0"/>
          </a:p>
          <a:p>
            <a:pPr lvl="1"/>
            <a:r>
              <a:rPr lang="en-US" sz="4200" dirty="0" smtClean="0"/>
              <a:t>PhD - analysis </a:t>
            </a:r>
            <a:r>
              <a:rPr lang="en-US" sz="4200" dirty="0"/>
              <a:t>of the </a:t>
            </a:r>
            <a:r>
              <a:rPr lang="en-US" sz="4200" dirty="0" smtClean="0"/>
              <a:t>traffic patterns </a:t>
            </a:r>
            <a:endParaRPr lang="en-US" sz="4200" dirty="0"/>
          </a:p>
          <a:p>
            <a:pPr lvl="1"/>
            <a:r>
              <a:rPr lang="en-US" sz="4200" dirty="0" smtClean="0"/>
              <a:t>“Tapeworm” -  The Shockwave Rider.</a:t>
            </a:r>
          </a:p>
          <a:p>
            <a:r>
              <a:rPr lang="en-US" sz="5100" b="1" dirty="0" err="1" smtClean="0"/>
              <a:t>Christma</a:t>
            </a:r>
            <a:r>
              <a:rPr lang="en-US" sz="5100" b="1" dirty="0" smtClean="0"/>
              <a:t> Exec - German EARN network (1987)</a:t>
            </a:r>
          </a:p>
          <a:p>
            <a:pPr lvl="1"/>
            <a:r>
              <a:rPr lang="en-US" sz="4200" dirty="0" smtClean="0"/>
              <a:t>Spread to IBM Internal File Transfer Network via BITNET</a:t>
            </a:r>
          </a:p>
          <a:p>
            <a:r>
              <a:rPr lang="en-US" sz="5100" b="1" dirty="0" smtClean="0"/>
              <a:t>Morris worm (1988) ~ $10 million to $100 million</a:t>
            </a:r>
          </a:p>
          <a:p>
            <a:pPr lvl="1"/>
            <a:r>
              <a:rPr lang="en-US" sz="4200" dirty="0" smtClean="0"/>
              <a:t>Exploited weak passwords along with known vulnerabilities</a:t>
            </a:r>
          </a:p>
          <a:p>
            <a:pPr lvl="1"/>
            <a:r>
              <a:rPr lang="en-US" sz="4200" dirty="0" smtClean="0"/>
              <a:t>Re-infect individual servers multiple times</a:t>
            </a:r>
          </a:p>
          <a:p>
            <a:pPr lvl="1"/>
            <a:r>
              <a:rPr lang="en-US" sz="4200" dirty="0" smtClean="0"/>
              <a:t>World’s first Internet denial of service (</a:t>
            </a:r>
            <a:r>
              <a:rPr lang="en-US" sz="4200" dirty="0" err="1" smtClean="0"/>
              <a:t>DoS</a:t>
            </a:r>
            <a:r>
              <a:rPr lang="en-US" sz="4200" dirty="0" smtClean="0"/>
              <a:t>) attack.</a:t>
            </a:r>
          </a:p>
          <a:p>
            <a:pPr lvl="1"/>
            <a:r>
              <a:rPr lang="en-US" sz="4200" dirty="0" smtClean="0"/>
              <a:t>Infected ~ 6,000 servers </a:t>
            </a:r>
            <a:r>
              <a:rPr lang="en-US" sz="4200" dirty="0"/>
              <a:t>(</a:t>
            </a:r>
            <a:r>
              <a:rPr lang="en-US" sz="4200" dirty="0" smtClean="0"/>
              <a:t>10% of the servers on the Internet!)</a:t>
            </a:r>
          </a:p>
          <a:p>
            <a:pPr marL="0" indent="0">
              <a:buNone/>
            </a:pP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4486"/>
          <a:stretch/>
        </p:blipFill>
        <p:spPr>
          <a:xfrm>
            <a:off x="5255821" y="4789319"/>
            <a:ext cx="1676400" cy="1504232"/>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68616"/>
          <a:stretch/>
        </p:blipFill>
        <p:spPr>
          <a:xfrm>
            <a:off x="1371600" y="4724400"/>
            <a:ext cx="3028950" cy="1536494"/>
          </a:xfrm>
          <a:prstGeom prst="rect">
            <a:avLst/>
          </a:prstGeom>
        </p:spPr>
      </p:pic>
    </p:spTree>
    <p:extLst>
      <p:ext uri="{BB962C8B-B14F-4D97-AF65-F5344CB8AC3E}">
        <p14:creationId xmlns:p14="http://schemas.microsoft.com/office/powerpoint/2010/main" val="3968653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t>Worm History</a:t>
            </a:r>
            <a:endParaRPr lang="en-US" dirty="0"/>
          </a:p>
        </p:txBody>
      </p:sp>
      <p:sp>
        <p:nvSpPr>
          <p:cNvPr id="7" name="Footer Placeholder 6"/>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4</a:t>
            </a:fld>
            <a:endParaRPr lang="en-US"/>
          </a:p>
        </p:txBody>
      </p:sp>
      <p:sp>
        <p:nvSpPr>
          <p:cNvPr id="6" name="Content Placeholder 5"/>
          <p:cNvSpPr>
            <a:spLocks noGrp="1"/>
          </p:cNvSpPr>
          <p:nvPr>
            <p:ph sz="quarter" idx="1"/>
          </p:nvPr>
        </p:nvSpPr>
        <p:spPr>
          <a:xfrm>
            <a:off x="457200" y="2907221"/>
            <a:ext cx="8229600" cy="2350579"/>
          </a:xfrm>
        </p:spPr>
        <p:txBody>
          <a:bodyPr>
            <a:normAutofit fontScale="25000" lnSpcReduction="20000"/>
          </a:bodyPr>
          <a:lstStyle/>
          <a:p>
            <a:r>
              <a:rPr lang="en-US" sz="9600" b="1" dirty="0" smtClean="0"/>
              <a:t>Code Red (2001) ~$2.6 billion</a:t>
            </a:r>
          </a:p>
          <a:p>
            <a:pPr lvl="1"/>
            <a:r>
              <a:rPr lang="en-US" sz="9600" dirty="0" smtClean="0"/>
              <a:t>Vulnerability in Microsoft's Internet Information Server (IIS)</a:t>
            </a:r>
          </a:p>
          <a:p>
            <a:pPr lvl="1"/>
            <a:r>
              <a:rPr lang="en-US" sz="9600" dirty="0"/>
              <a:t>Complete command line control </a:t>
            </a:r>
            <a:endParaRPr lang="en-US" sz="9600" dirty="0" smtClean="0"/>
          </a:p>
          <a:p>
            <a:pPr lvl="1"/>
            <a:r>
              <a:rPr lang="en-US" sz="9600" dirty="0" smtClean="0"/>
              <a:t>Delayed </a:t>
            </a:r>
            <a:r>
              <a:rPr lang="en-US" sz="9600" dirty="0" err="1" smtClean="0"/>
              <a:t>DoS</a:t>
            </a:r>
            <a:r>
              <a:rPr lang="en-US" sz="9600" dirty="0" smtClean="0"/>
              <a:t> attacks against the White House’s IP address</a:t>
            </a:r>
          </a:p>
          <a:p>
            <a:pPr lvl="1"/>
            <a:r>
              <a:rPr lang="en-US" sz="9600" dirty="0" smtClean="0"/>
              <a:t>359,000 servers in just 14 hours, 2,000 servers per minute</a:t>
            </a:r>
          </a:p>
          <a:p>
            <a:pPr lvl="1"/>
            <a:endParaRPr lang="en-US" sz="7400" dirty="0" smtClean="0"/>
          </a:p>
          <a:p>
            <a:r>
              <a:rPr lang="en-US" sz="8000" b="1" dirty="0" smtClean="0"/>
              <a:t>Future?</a:t>
            </a:r>
            <a:r>
              <a:rPr lang="en-US" sz="8000" dirty="0" smtClean="0"/>
              <a:t> </a:t>
            </a:r>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352" y="685800"/>
            <a:ext cx="2971800" cy="2221421"/>
          </a:xfrm>
          <a:prstGeom prst="rect">
            <a:avLst/>
          </a:prstGeom>
        </p:spPr>
      </p:pic>
      <p:sp>
        <p:nvSpPr>
          <p:cNvPr id="10" name="TextBox 9"/>
          <p:cNvSpPr txBox="1"/>
          <p:nvPr/>
        </p:nvSpPr>
        <p:spPr>
          <a:xfrm>
            <a:off x="476250" y="1295400"/>
            <a:ext cx="5367152" cy="1459421"/>
          </a:xfrm>
          <a:prstGeom prst="rect">
            <a:avLst/>
          </a:prstGeom>
        </p:spPr>
        <p:txBody>
          <a:bodyPr vert="horz">
            <a:normAutofit fontScale="85000" lnSpcReduction="20000"/>
          </a:bodyPr>
          <a:lstStyle>
            <a:lvl1pPr marL="274320" indent="-274320">
              <a:spcBef>
                <a:spcPts val="580"/>
              </a:spcBef>
              <a:buClr>
                <a:schemeClr val="accent1"/>
              </a:buClr>
              <a:buSzPct val="85000"/>
              <a:buFont typeface="Wingdings 2"/>
              <a:buChar char=""/>
              <a:defRPr kumimoji="0" sz="8000" b="1"/>
            </a:lvl1pPr>
            <a:lvl2pPr marL="548640" lvl="1" indent="-228600">
              <a:spcBef>
                <a:spcPts val="370"/>
              </a:spcBef>
              <a:buClr>
                <a:schemeClr val="accent2"/>
              </a:buClr>
              <a:buSzPct val="85000"/>
              <a:buFont typeface="Wingdings 2"/>
              <a:buChar char=""/>
              <a:defRPr kumimoji="0" sz="8000"/>
            </a:lvl2pPr>
            <a:lvl3pPr marL="822960" indent="-228600">
              <a:spcBef>
                <a:spcPts val="370"/>
              </a:spcBef>
              <a:buClr>
                <a:schemeClr val="accent1">
                  <a:tint val="60000"/>
                </a:schemeClr>
              </a:buClr>
              <a:buSzPct val="85000"/>
              <a:buFont typeface="Wingdings 2"/>
              <a:buChar char=""/>
              <a:defRPr kumimoji="0" sz="2000"/>
            </a:lvl3pPr>
            <a:lvl4pPr marL="1097280" indent="-228600">
              <a:spcBef>
                <a:spcPts val="370"/>
              </a:spcBef>
              <a:buClr>
                <a:schemeClr val="accent3"/>
              </a:buClr>
              <a:buSzPct val="80000"/>
              <a:buFont typeface="Wingdings 2"/>
              <a:buChar char=""/>
              <a:defRPr kumimoji="0" sz="2000"/>
            </a:lvl4pPr>
            <a:lvl5pPr marL="1371600" indent="-228600">
              <a:spcBef>
                <a:spcPts val="370"/>
              </a:spcBef>
              <a:buClr>
                <a:schemeClr val="accent3"/>
              </a:buClr>
              <a:buFontTx/>
              <a:buChar char="o"/>
              <a:defRPr kumimoji="0" sz="2000"/>
            </a:lvl5pPr>
            <a:lvl6pPr marL="1645920" indent="-228600">
              <a:spcBef>
                <a:spcPts val="370"/>
              </a:spcBef>
              <a:buClr>
                <a:schemeClr val="accent3"/>
              </a:buClr>
              <a:buChar char="•"/>
              <a:defRPr kumimoji="0" baseline="0"/>
            </a:lvl6pPr>
            <a:lvl7pPr marL="1920240" indent="-228600">
              <a:spcBef>
                <a:spcPts val="370"/>
              </a:spcBef>
              <a:buClr>
                <a:schemeClr val="accent2"/>
              </a:buClr>
              <a:buChar char="•"/>
              <a:defRPr kumimoji="0"/>
            </a:lvl7pPr>
            <a:lvl8pPr marL="2194560" indent="-228600">
              <a:spcBef>
                <a:spcPts val="370"/>
              </a:spcBef>
              <a:buClr>
                <a:schemeClr val="accent1">
                  <a:tint val="60000"/>
                </a:schemeClr>
              </a:buClr>
              <a:buChar char="•"/>
              <a:defRPr kumimoji="0"/>
            </a:lvl8pPr>
            <a:lvl9pPr marL="2468880" indent="-228600">
              <a:spcBef>
                <a:spcPts val="370"/>
              </a:spcBef>
              <a:buClr>
                <a:schemeClr val="accent2">
                  <a:tint val="60000"/>
                </a:schemeClr>
              </a:buClr>
              <a:buChar char="•"/>
              <a:defRPr kumimoji="0"/>
            </a:lvl9pPr>
          </a:lstStyle>
          <a:p>
            <a:r>
              <a:rPr lang="en-US" sz="2600" dirty="0"/>
              <a:t>I LOVE YOU (2000) ~$8.75 billion</a:t>
            </a:r>
          </a:p>
          <a:p>
            <a:pPr lvl="1"/>
            <a:r>
              <a:rPr lang="en-US" sz="2600" dirty="0"/>
              <a:t>Outlook e-mail address book</a:t>
            </a:r>
          </a:p>
          <a:p>
            <a:pPr lvl="1"/>
            <a:r>
              <a:rPr lang="en-US" sz="2600" dirty="0" smtClean="0"/>
              <a:t>Malicious</a:t>
            </a:r>
          </a:p>
          <a:p>
            <a:pPr lvl="1"/>
            <a:r>
              <a:rPr lang="en-US" sz="2800" dirty="0"/>
              <a:t>Overwrite </a:t>
            </a:r>
            <a:r>
              <a:rPr lang="en-US" sz="2800" dirty="0" smtClean="0"/>
              <a:t>files,  download Trojan horse</a:t>
            </a:r>
            <a:endParaRPr lang="en-US" sz="2600" dirty="0"/>
          </a:p>
        </p:txBody>
      </p:sp>
      <p:sp>
        <p:nvSpPr>
          <p:cNvPr id="5" name="TextBox 4"/>
          <p:cNvSpPr txBox="1"/>
          <p:nvPr/>
        </p:nvSpPr>
        <p:spPr>
          <a:xfrm>
            <a:off x="795152" y="5158026"/>
            <a:ext cx="8001000" cy="861774"/>
          </a:xfrm>
          <a:prstGeom prst="rect">
            <a:avLst/>
          </a:prstGeom>
          <a:noFill/>
        </p:spPr>
        <p:txBody>
          <a:bodyPr wrap="square" rtlCol="0">
            <a:spAutoFit/>
          </a:bodyPr>
          <a:lstStyle/>
          <a:p>
            <a:r>
              <a:rPr lang="en-US" sz="2500" i="1" dirty="0"/>
              <a:t>More complex worms might incorporate sophisticated polymorphic, and metamorphic behavior routines that will make use of entry-point obscuration. </a:t>
            </a:r>
          </a:p>
        </p:txBody>
      </p:sp>
      <p:sp>
        <p:nvSpPr>
          <p:cNvPr id="11" name="TextBox 10"/>
          <p:cNvSpPr txBox="1"/>
          <p:nvPr/>
        </p:nvSpPr>
        <p:spPr>
          <a:xfrm>
            <a:off x="8507928" y="6081474"/>
            <a:ext cx="576448" cy="477054"/>
          </a:xfrm>
          <a:prstGeom prst="rect">
            <a:avLst/>
          </a:prstGeom>
          <a:noFill/>
        </p:spPr>
        <p:txBody>
          <a:bodyPr wrap="square" rtlCol="0">
            <a:spAutoFit/>
          </a:bodyPr>
          <a:lstStyle/>
          <a:p>
            <a:r>
              <a:rPr lang="en-US" sz="2500" dirty="0" smtClean="0"/>
              <a:t>[1]</a:t>
            </a:r>
            <a:endParaRPr lang="en-US" sz="2500" dirty="0"/>
          </a:p>
        </p:txBody>
      </p:sp>
    </p:spTree>
    <p:extLst>
      <p:ext uri="{BB962C8B-B14F-4D97-AF65-F5344CB8AC3E}">
        <p14:creationId xmlns:p14="http://schemas.microsoft.com/office/powerpoint/2010/main" val="190782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5</a:t>
            </a:fld>
            <a:endParaRPr lang="en-US"/>
          </a:p>
        </p:txBody>
      </p:sp>
      <p:sp>
        <p:nvSpPr>
          <p:cNvPr id="7" name="Rounded Rectangle 6"/>
          <p:cNvSpPr/>
          <p:nvPr/>
        </p:nvSpPr>
        <p:spPr>
          <a:xfrm>
            <a:off x="762000" y="1524000"/>
            <a:ext cx="76962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Self-propagating malware (worms) are able to compromise </a:t>
            </a:r>
            <a:r>
              <a:rPr lang="en-US" sz="3200" b="1" dirty="0" smtClean="0"/>
              <a:t>vulnerable end-hosts </a:t>
            </a:r>
            <a:r>
              <a:rPr lang="en-US" sz="3200" b="1" dirty="0"/>
              <a:t>and leverage </a:t>
            </a:r>
            <a:r>
              <a:rPr lang="en-US" sz="3200" b="1" dirty="0" smtClean="0"/>
              <a:t>these to </a:t>
            </a:r>
            <a:r>
              <a:rPr lang="en-US" sz="3200" b="1" dirty="0"/>
              <a:t>perpetuate </a:t>
            </a:r>
            <a:r>
              <a:rPr lang="en-US" sz="3200" b="1" dirty="0" smtClean="0"/>
              <a:t>themselves.</a:t>
            </a:r>
            <a:endParaRPr lang="en-US" sz="3200" b="1" dirty="0"/>
          </a:p>
        </p:txBody>
      </p:sp>
      <p:sp>
        <p:nvSpPr>
          <p:cNvPr id="10" name="Rounded Rectangle 9"/>
          <p:cNvSpPr/>
          <p:nvPr/>
        </p:nvSpPr>
        <p:spPr>
          <a:xfrm>
            <a:off x="1828800" y="4114800"/>
            <a:ext cx="5181600" cy="16002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b="1" dirty="0" smtClean="0"/>
              <a:t>Is the solution secure hosts, or secure networks?</a:t>
            </a:r>
            <a:endParaRPr lang="en-US" sz="2800" b="1" dirty="0"/>
          </a:p>
        </p:txBody>
      </p:sp>
    </p:spTree>
    <p:extLst>
      <p:ext uri="{BB962C8B-B14F-4D97-AF65-F5344CB8AC3E}">
        <p14:creationId xmlns:p14="http://schemas.microsoft.com/office/powerpoint/2010/main" val="1742784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Prior Work: Secured hosts</a:t>
            </a:r>
            <a:endParaRPr lang="en-US" dirty="0"/>
          </a:p>
        </p:txBody>
      </p:sp>
      <p:sp>
        <p:nvSpPr>
          <p:cNvPr id="6" name="Footer Placeholder 5"/>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6</a:t>
            </a:fld>
            <a:endParaRPr lang="en-US"/>
          </a:p>
        </p:txBody>
      </p:sp>
      <p:sp>
        <p:nvSpPr>
          <p:cNvPr id="5" name="Content Placeholder 4"/>
          <p:cNvSpPr>
            <a:spLocks noGrp="1"/>
          </p:cNvSpPr>
          <p:nvPr>
            <p:ph sz="quarter" idx="1"/>
          </p:nvPr>
        </p:nvSpPr>
        <p:spPr>
          <a:xfrm>
            <a:off x="457200" y="914400"/>
            <a:ext cx="8229600" cy="5791200"/>
          </a:xfrm>
        </p:spPr>
        <p:txBody>
          <a:bodyPr>
            <a:noAutofit/>
          </a:bodyPr>
          <a:lstStyle/>
          <a:p>
            <a:r>
              <a:rPr lang="en-US" sz="2400" b="1" dirty="0" smtClean="0"/>
              <a:t>Host-based architecture</a:t>
            </a:r>
          </a:p>
          <a:p>
            <a:pPr lvl="1"/>
            <a:r>
              <a:rPr lang="en-US" dirty="0" smtClean="0"/>
              <a:t>Vigilante [8] hosts protect themselves automatically by generating filters</a:t>
            </a:r>
          </a:p>
          <a:p>
            <a:pPr lvl="1"/>
            <a:r>
              <a:rPr lang="en-US" dirty="0" smtClean="0"/>
              <a:t>Central service with heuristics to modify vulnerable source code [9]</a:t>
            </a:r>
          </a:p>
          <a:p>
            <a:r>
              <a:rPr lang="en-US" sz="2400" b="1" dirty="0" smtClean="0"/>
              <a:t>Memory monitoring and management </a:t>
            </a:r>
            <a:r>
              <a:rPr lang="en-US" sz="2400" dirty="0" smtClean="0"/>
              <a:t>[10-12]</a:t>
            </a:r>
          </a:p>
          <a:p>
            <a:pPr lvl="1"/>
            <a:r>
              <a:rPr lang="en-US" dirty="0" smtClean="0"/>
              <a:t>Checks for illegal memory access</a:t>
            </a:r>
          </a:p>
          <a:p>
            <a:pPr lvl="1"/>
            <a:r>
              <a:rPr lang="en-US" dirty="0" smtClean="0"/>
              <a:t>Check for overwrites and apply rollbacks</a:t>
            </a:r>
          </a:p>
          <a:p>
            <a:r>
              <a:rPr lang="en-US" sz="2400" b="1" dirty="0" smtClean="0"/>
              <a:t>Filters </a:t>
            </a:r>
          </a:p>
          <a:p>
            <a:pPr lvl="1"/>
            <a:r>
              <a:rPr lang="en-US" dirty="0" err="1" smtClean="0"/>
              <a:t>IntroVit</a:t>
            </a:r>
            <a:r>
              <a:rPr lang="en-US" dirty="0" smtClean="0"/>
              <a:t> [13], vulnerability-specific predicates run inside VMs</a:t>
            </a:r>
          </a:p>
          <a:p>
            <a:pPr lvl="1"/>
            <a:r>
              <a:rPr lang="en-US" dirty="0" smtClean="0"/>
              <a:t>Shield [14],  manually deployed host-based filters to block vulnerabilities </a:t>
            </a:r>
          </a:p>
          <a:p>
            <a:pPr lvl="1"/>
            <a:r>
              <a:rPr lang="en-US" dirty="0" smtClean="0"/>
              <a:t>Allow vulnerable services to continue execution while being attacked</a:t>
            </a:r>
          </a:p>
        </p:txBody>
      </p:sp>
    </p:spTree>
    <p:extLst>
      <p:ext uri="{BB962C8B-B14F-4D97-AF65-F5344CB8AC3E}">
        <p14:creationId xmlns:p14="http://schemas.microsoft.com/office/powerpoint/2010/main" val="937798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Prior Work: “Secure” the network</a:t>
            </a:r>
            <a:endParaRPr lang="en-US" dirty="0"/>
          </a:p>
        </p:txBody>
      </p:sp>
      <p:sp>
        <p:nvSpPr>
          <p:cNvPr id="5" name="Footer Placeholder 4"/>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7</a:t>
            </a:fld>
            <a:endParaRPr lang="en-US"/>
          </a:p>
        </p:txBody>
      </p:sp>
      <p:sp>
        <p:nvSpPr>
          <p:cNvPr id="3" name="Content Placeholder 2"/>
          <p:cNvSpPr>
            <a:spLocks noGrp="1"/>
          </p:cNvSpPr>
          <p:nvPr>
            <p:ph sz="quarter" idx="1"/>
          </p:nvPr>
        </p:nvSpPr>
        <p:spPr>
          <a:xfrm>
            <a:off x="914400" y="1447800"/>
            <a:ext cx="7772400" cy="4724400"/>
          </a:xfrm>
        </p:spPr>
        <p:txBody>
          <a:bodyPr>
            <a:normAutofit/>
          </a:bodyPr>
          <a:lstStyle/>
          <a:p>
            <a:r>
              <a:rPr lang="en-US" b="1" dirty="0" smtClean="0"/>
              <a:t>Detect abnormal communication patterns</a:t>
            </a:r>
          </a:p>
          <a:p>
            <a:pPr lvl="1"/>
            <a:r>
              <a:rPr lang="en-US" dirty="0" smtClean="0"/>
              <a:t>Block or rate limit traffic</a:t>
            </a:r>
          </a:p>
          <a:p>
            <a:pPr lvl="2"/>
            <a:r>
              <a:rPr lang="en-US" dirty="0" smtClean="0"/>
              <a:t>Williamson [2], Snort [3], Network Security Monitor [4]</a:t>
            </a:r>
          </a:p>
          <a:p>
            <a:pPr lvl="1"/>
            <a:r>
              <a:rPr lang="en-US" dirty="0" smtClean="0"/>
              <a:t>Ineffective against worms with normal traffic patterns</a:t>
            </a:r>
          </a:p>
          <a:p>
            <a:pPr lvl="2"/>
            <a:r>
              <a:rPr lang="en-US" sz="2400" dirty="0" smtClean="0"/>
              <a:t>E.g. topological worms and slow-spreading worms</a:t>
            </a:r>
          </a:p>
          <a:p>
            <a:pPr marL="914400" lvl="2" indent="0">
              <a:buNone/>
            </a:pPr>
            <a:r>
              <a:rPr lang="en-US" sz="2400" b="1" dirty="0" smtClean="0">
                <a:solidFill>
                  <a:srgbClr val="FF0000"/>
                </a:solidFill>
                <a:sym typeface="Wingdings" pitchFamily="2" charset="2"/>
              </a:rPr>
              <a:t> </a:t>
            </a:r>
            <a:r>
              <a:rPr lang="en-US" sz="2400" b="1" dirty="0" smtClean="0">
                <a:solidFill>
                  <a:srgbClr val="FF0000"/>
                </a:solidFill>
              </a:rPr>
              <a:t>False negatives </a:t>
            </a:r>
            <a:r>
              <a:rPr lang="en-US" sz="2400" dirty="0" smtClean="0">
                <a:solidFill>
                  <a:srgbClr val="FF0000"/>
                </a:solidFill>
              </a:rPr>
              <a:t>and false positives</a:t>
            </a:r>
          </a:p>
          <a:p>
            <a:r>
              <a:rPr lang="en-US" b="1" dirty="0" smtClean="0"/>
              <a:t>Content signatures</a:t>
            </a:r>
          </a:p>
          <a:p>
            <a:pPr lvl="1"/>
            <a:r>
              <a:rPr lang="en-US" dirty="0" smtClean="0"/>
              <a:t>Signatures for unknown worms, identify a common byte string in suspicious network flows [5,6,7] </a:t>
            </a:r>
          </a:p>
          <a:p>
            <a:pPr lvl="1"/>
            <a:r>
              <a:rPr lang="en-US" dirty="0" smtClean="0"/>
              <a:t>Absence of information about software vulnerability </a:t>
            </a:r>
          </a:p>
          <a:p>
            <a:pPr marL="457200" lvl="1" indent="0">
              <a:buNone/>
            </a:pPr>
            <a:r>
              <a:rPr lang="en-US" b="1" dirty="0" smtClean="0">
                <a:solidFill>
                  <a:srgbClr val="FF0000"/>
                </a:solidFill>
                <a:sym typeface="Wingdings" pitchFamily="2" charset="2"/>
              </a:rPr>
              <a:t>	 False negatives </a:t>
            </a:r>
            <a:r>
              <a:rPr lang="en-US" dirty="0" smtClean="0">
                <a:solidFill>
                  <a:srgbClr val="FF0000"/>
                </a:solidFill>
                <a:sym typeface="Wingdings" pitchFamily="2" charset="2"/>
              </a:rPr>
              <a:t>and false positives</a:t>
            </a:r>
            <a:endParaRPr lang="en-US" dirty="0">
              <a:solidFill>
                <a:srgbClr val="FF0000"/>
              </a:solidFill>
            </a:endParaRPr>
          </a:p>
        </p:txBody>
      </p:sp>
    </p:spTree>
    <p:extLst>
      <p:ext uri="{BB962C8B-B14F-4D97-AF65-F5344CB8AC3E}">
        <p14:creationId xmlns:p14="http://schemas.microsoft.com/office/powerpoint/2010/main" val="408379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8</a:t>
            </a:fld>
            <a:endParaRPr lang="en-US"/>
          </a:p>
        </p:txBody>
      </p:sp>
      <p:sp>
        <p:nvSpPr>
          <p:cNvPr id="8" name="Content Placeholder 2"/>
          <p:cNvSpPr txBox="1">
            <a:spLocks/>
          </p:cNvSpPr>
          <p:nvPr/>
        </p:nvSpPr>
        <p:spPr>
          <a:xfrm>
            <a:off x="685800" y="2133600"/>
            <a:ext cx="7772400" cy="1371600"/>
          </a:xfrm>
          <a:prstGeom prst="rect">
            <a:avLst/>
          </a:prstGeom>
        </p:spPr>
        <p:txBody>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ctr">
              <a:buNone/>
            </a:pPr>
            <a:r>
              <a:rPr lang="en-US" sz="6000" dirty="0" smtClean="0"/>
              <a:t>Secure at end-host! </a:t>
            </a:r>
          </a:p>
        </p:txBody>
      </p:sp>
    </p:spTree>
    <p:extLst>
      <p:ext uri="{BB962C8B-B14F-4D97-AF65-F5344CB8AC3E}">
        <p14:creationId xmlns:p14="http://schemas.microsoft.com/office/powerpoint/2010/main" val="807465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Purpose of Networks</a:t>
            </a:r>
            <a:endParaRPr lang="en-US" dirty="0"/>
          </a:p>
        </p:txBody>
      </p:sp>
      <p:sp>
        <p:nvSpPr>
          <p:cNvPr id="43" name="Footer Placeholder 42"/>
          <p:cNvSpPr>
            <a:spLocks noGrp="1"/>
          </p:cNvSpPr>
          <p:nvPr>
            <p:ph type="ftr" sz="quarter" idx="11"/>
          </p:nvPr>
        </p:nvSpPr>
        <p:spPr/>
        <p:txBody>
          <a:bodyPr/>
          <a:lstStyle/>
          <a:p>
            <a:r>
              <a:rPr lang="en-US" smtClean="0"/>
              <a:t>529 Debate: Affirmative Team</a:t>
            </a:r>
            <a:endParaRPr lang="en-US"/>
          </a:p>
        </p:txBody>
      </p:sp>
      <p:sp>
        <p:nvSpPr>
          <p:cNvPr id="4" name="Slide Number Placeholder 3"/>
          <p:cNvSpPr>
            <a:spLocks noGrp="1"/>
          </p:cNvSpPr>
          <p:nvPr>
            <p:ph type="sldNum" sz="quarter" idx="12"/>
          </p:nvPr>
        </p:nvSpPr>
        <p:spPr/>
        <p:txBody>
          <a:bodyPr/>
          <a:lstStyle/>
          <a:p>
            <a:fld id="{D5F4CACE-1380-42EE-83DE-FA5685CBBF21}" type="slidenum">
              <a:rPr lang="en-US" smtClean="0"/>
              <a:t>9</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08" y="2956187"/>
            <a:ext cx="971837" cy="97183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27" y="5130652"/>
            <a:ext cx="1198747" cy="119874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06409" y="5483376"/>
            <a:ext cx="1022632" cy="10226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6479" y="4461433"/>
            <a:ext cx="1198747" cy="1198747"/>
          </a:xfrm>
          <a:prstGeom prst="rect">
            <a:avLst/>
          </a:prstGeom>
        </p:spPr>
      </p:pic>
      <p:pic>
        <p:nvPicPr>
          <p:cNvPr id="11" name="Picture 10"/>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429518" y="776573"/>
            <a:ext cx="2529289" cy="1899777"/>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2956188"/>
            <a:ext cx="971837" cy="97183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3648187"/>
            <a:ext cx="1022632" cy="1022632"/>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28239" y="4871077"/>
            <a:ext cx="1022632" cy="1022632"/>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6210" y="3322034"/>
            <a:ext cx="1323873" cy="1323873"/>
          </a:xfrm>
          <a:prstGeom prst="rect">
            <a:avLst/>
          </a:prstGeom>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7224" y="3788933"/>
            <a:ext cx="1479725" cy="1479725"/>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32283" y="4237022"/>
            <a:ext cx="1022632" cy="1022632"/>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9518" y="5060806"/>
            <a:ext cx="1198747" cy="1198747"/>
          </a:xfrm>
          <a:prstGeom prst="rect">
            <a:avLst/>
          </a:prstGeom>
        </p:spPr>
      </p:pic>
      <p:sp>
        <p:nvSpPr>
          <p:cNvPr id="19" name="TextBox 18"/>
          <p:cNvSpPr txBox="1"/>
          <p:nvPr/>
        </p:nvSpPr>
        <p:spPr>
          <a:xfrm>
            <a:off x="685800" y="1447800"/>
            <a:ext cx="3962400" cy="1569660"/>
          </a:xfrm>
          <a:prstGeom prst="rect">
            <a:avLst/>
          </a:prstGeom>
          <a:noFill/>
        </p:spPr>
        <p:txBody>
          <a:bodyPr wrap="square" rtlCol="0">
            <a:spAutoFit/>
          </a:bodyPr>
          <a:lstStyle/>
          <a:p>
            <a:pPr marL="457200" indent="-457200">
              <a:buFont typeface="Arial" pitchFamily="34" charset="0"/>
              <a:buChar char="•"/>
            </a:pPr>
            <a:r>
              <a:rPr lang="en-US" sz="3200" b="1" dirty="0" smtClean="0">
                <a:solidFill>
                  <a:srgbClr val="00B050"/>
                </a:solidFill>
              </a:rPr>
              <a:t> Communication</a:t>
            </a:r>
          </a:p>
          <a:p>
            <a:pPr marL="457200" indent="-457200">
              <a:buFont typeface="Arial" pitchFamily="34" charset="0"/>
              <a:buChar char="•"/>
            </a:pPr>
            <a:r>
              <a:rPr lang="en-US" sz="3200" b="1" dirty="0" smtClean="0">
                <a:solidFill>
                  <a:srgbClr val="00B050"/>
                </a:solidFill>
              </a:rPr>
              <a:t> Access Control</a:t>
            </a:r>
          </a:p>
          <a:p>
            <a:pPr marL="457200" indent="-457200">
              <a:buFont typeface="Arial" pitchFamily="34" charset="0"/>
              <a:buChar char="•"/>
            </a:pPr>
            <a:r>
              <a:rPr lang="en-US" sz="3200" b="1" dirty="0">
                <a:solidFill>
                  <a:srgbClr val="FF0000"/>
                </a:solidFill>
              </a:rPr>
              <a:t> </a:t>
            </a:r>
            <a:r>
              <a:rPr lang="en-US" sz="3200" b="1" strike="sngStrike" dirty="0" smtClean="0">
                <a:solidFill>
                  <a:srgbClr val="FF0000"/>
                </a:solidFill>
              </a:rPr>
              <a:t>Security</a:t>
            </a:r>
            <a:endParaRPr lang="en-US" sz="3200" b="1" strike="sngStrike" dirty="0">
              <a:solidFill>
                <a:srgbClr val="FF0000"/>
              </a:solidFill>
            </a:endParaRPr>
          </a:p>
        </p:txBody>
      </p:sp>
      <p:cxnSp>
        <p:nvCxnSpPr>
          <p:cNvPr id="5" name="Straight Connector 4"/>
          <p:cNvCxnSpPr>
            <a:endCxn id="6" idx="1"/>
          </p:cNvCxnSpPr>
          <p:nvPr/>
        </p:nvCxnSpPr>
        <p:spPr>
          <a:xfrm flipV="1">
            <a:off x="1708432" y="3442106"/>
            <a:ext cx="1164376" cy="541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124200" y="3788933"/>
            <a:ext cx="76200" cy="37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1468774" y="3648187"/>
            <a:ext cx="1404034" cy="1412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3506949" y="3788933"/>
            <a:ext cx="150651" cy="1694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3829041" y="3788933"/>
            <a:ext cx="590559" cy="672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096000" y="3898950"/>
            <a:ext cx="0" cy="448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8" idx="0"/>
          </p:cNvCxnSpPr>
          <p:nvPr/>
        </p:nvCxnSpPr>
        <p:spPr>
          <a:xfrm flipH="1" flipV="1">
            <a:off x="6429518" y="3898950"/>
            <a:ext cx="599374" cy="1161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686837" y="3648187"/>
            <a:ext cx="628363" cy="14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flipV="1">
            <a:off x="6553200" y="3788933"/>
            <a:ext cx="1447800" cy="1341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11" idx="1"/>
          </p:cNvCxnSpPr>
          <p:nvPr/>
        </p:nvCxnSpPr>
        <p:spPr>
          <a:xfrm flipV="1">
            <a:off x="3829041" y="1726462"/>
            <a:ext cx="2600477" cy="1321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0"/>
          </p:cNvCxnSpPr>
          <p:nvPr/>
        </p:nvCxnSpPr>
        <p:spPr>
          <a:xfrm flipV="1">
            <a:off x="6200919" y="2525018"/>
            <a:ext cx="485918" cy="43117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23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780</TotalTime>
  <Words>3199</Words>
  <Application>Microsoft Office PowerPoint</Application>
  <PresentationFormat>On-screen Show (4:3)</PresentationFormat>
  <Paragraphs>387</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Franklin Gothic Book</vt:lpstr>
      <vt:lpstr>Perpetua</vt:lpstr>
      <vt:lpstr>Wingdings</vt:lpstr>
      <vt:lpstr>Wingdings 2</vt:lpstr>
      <vt:lpstr>Equity</vt:lpstr>
      <vt:lpstr>Securing against self-propagating malicious software</vt:lpstr>
      <vt:lpstr>Background</vt:lpstr>
      <vt:lpstr>Worm History</vt:lpstr>
      <vt:lpstr>Worm History</vt:lpstr>
      <vt:lpstr>Problem</vt:lpstr>
      <vt:lpstr>Prior Work: Secured hosts</vt:lpstr>
      <vt:lpstr>Prior Work: “Secure” the network</vt:lpstr>
      <vt:lpstr>PowerPoint Presentation</vt:lpstr>
      <vt:lpstr>Purpose of Networks</vt:lpstr>
      <vt:lpstr>Self-Propagating Malware in Networks</vt:lpstr>
      <vt:lpstr>Defeated Network Purpose</vt:lpstr>
      <vt:lpstr>Security Hole vs. Communication</vt:lpstr>
      <vt:lpstr>PowerPoint Presentation</vt:lpstr>
      <vt:lpstr>PowerPoint Presentation</vt:lpstr>
      <vt:lpstr>References</vt:lpstr>
      <vt:lpstr>References</vt:lpstr>
      <vt:lpstr>Conclusion</vt:lpstr>
      <vt:lpstr>Summary</vt:lpstr>
      <vt:lpstr>PowerPoint Presentation</vt:lpstr>
      <vt:lpstr>PowerPoint Presentation</vt:lpstr>
      <vt:lpstr>PowerPoint Presentation</vt:lpstr>
      <vt:lpstr>Extras</vt:lpstr>
      <vt:lpstr>Summary “Secured” network</vt:lpstr>
      <vt:lpstr>Prior Work: Secure hosts</vt:lpstr>
    </vt:vector>
  </TitlesOfParts>
  <Company>Rice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Constraining self-propagating malicious software at end-hosts</dc:title>
  <dc:creator>Adriana Flores</dc:creator>
  <cp:lastModifiedBy>adri</cp:lastModifiedBy>
  <cp:revision>107</cp:revision>
  <dcterms:created xsi:type="dcterms:W3CDTF">2014-04-16T15:22:18Z</dcterms:created>
  <dcterms:modified xsi:type="dcterms:W3CDTF">2014-04-17T19:02:24Z</dcterms:modified>
</cp:coreProperties>
</file>