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74" r:id="rId3"/>
    <p:sldId id="276" r:id="rId4"/>
    <p:sldId id="259" r:id="rId5"/>
    <p:sldId id="260" r:id="rId6"/>
    <p:sldId id="261" r:id="rId7"/>
    <p:sldId id="262" r:id="rId8"/>
    <p:sldId id="263" r:id="rId9"/>
    <p:sldId id="278" r:id="rId10"/>
    <p:sldId id="279" r:id="rId11"/>
    <p:sldId id="264" r:id="rId12"/>
    <p:sldId id="265" r:id="rId13"/>
    <p:sldId id="266" r:id="rId14"/>
    <p:sldId id="277" r:id="rId15"/>
    <p:sldId id="273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30" autoAdjust="0"/>
  </p:normalViewPr>
  <p:slideViewPr>
    <p:cSldViewPr>
      <p:cViewPr>
        <p:scale>
          <a:sx n="100" d="100"/>
          <a:sy n="100" d="100"/>
        </p:scale>
        <p:origin x="-1752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C85EC-9A57-4F42-9135-B06D4BC9CEB0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3E3A6-BE7C-4631-BFE6-0EDA6A99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67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Use 2 minutes to remind audience the problem/question that you want to address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====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centralized servers have many drawbacks, ranging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privacy, security, and fault-tolerance, to even energy-efficiency and control over data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Power-hungry data centers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According to Google their global data center operation electrical power ranges between 500 and 681 megawatts.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quarter of the output of a nuclear power plant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Decentralize the current server-client mode paradigm in the current Internet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C140-6D38-494D-A4D2-EB41571057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5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Use 2 minutes to remind audience the problem/question that you want to address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====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centralized servers have many drawbacks, ranging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privacy, security, and fault-tolerance, to even energy-efficiency and control over data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Power-hungry data centers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According to Google their global data center operation electrical power ranges between 500 and 681 megawatts.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quarter of the output of a nuclear power plant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Decentralize the current server-client mode paradigm in the current Internet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C140-6D38-494D-A4D2-EB41571057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5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 Use 2 minutes to remind audience the problem/question that you want to address</a:t>
            </a:r>
          </a:p>
          <a:p>
            <a:endParaRPr lang="en-US" dirty="0" smtClean="0"/>
          </a:p>
          <a:p>
            <a:r>
              <a:rPr lang="en-US" dirty="0" smtClean="0"/>
              <a:t>=========</a:t>
            </a:r>
          </a:p>
          <a:p>
            <a:r>
              <a:rPr lang="en-US" dirty="0" smtClean="0"/>
              <a:t>How do we ensure reachability? </a:t>
            </a:r>
          </a:p>
          <a:p>
            <a:r>
              <a:rPr lang="en-US" dirty="0" smtClean="0"/>
              <a:t>What happens if the </a:t>
            </a:r>
            <a:r>
              <a:rPr lang="en-US" dirty="0" err="1" smtClean="0"/>
              <a:t>cellphone</a:t>
            </a:r>
            <a:r>
              <a:rPr lang="en-US" dirty="0" smtClean="0"/>
              <a:t> loses connectivity? </a:t>
            </a:r>
          </a:p>
          <a:p>
            <a:r>
              <a:rPr lang="en-US" dirty="0" smtClean="0"/>
              <a:t>What if it is lost/broken/stolen?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need to find novel methods to ensure redundancy for both uptime and data. </a:t>
            </a:r>
          </a:p>
          <a:p>
            <a:pPr lvl="1"/>
            <a:r>
              <a:rPr lang="en-US" i="1" dirty="0" smtClean="0"/>
              <a:t>Redundancy</a:t>
            </a:r>
          </a:p>
          <a:p>
            <a:pPr lvl="2"/>
            <a:r>
              <a:rPr lang="en-US" dirty="0" smtClean="0"/>
              <a:t>Uptime</a:t>
            </a:r>
          </a:p>
          <a:p>
            <a:pPr lvl="2"/>
            <a:r>
              <a:rPr lang="en-US" dirty="0" smtClean="0"/>
              <a:t>Data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EC680-AA31-4AC1-8066-43BFA5B9A982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103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 Use 10 minutes to explain in detail your solution or approach to address the problem/question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3E3A6-BE7C-4631-BFE6-0EDA6A9952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15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MTAs tasked with transporting emails 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The recipient's MTA then delivers the email to the incoming mail server (called the MDA)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 MDA is protected by a user name called a login and by a password.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r>
              <a:rPr lang="en-US" dirty="0" smtClean="0"/>
              <a:t>MTAs act as the post office</a:t>
            </a:r>
          </a:p>
          <a:p>
            <a:r>
              <a:rPr lang="en-US" dirty="0" smtClean="0"/>
              <a:t>the sorting area and mail carrier, which handle message transportation</a:t>
            </a:r>
          </a:p>
          <a:p>
            <a:endParaRPr lang="en-US" dirty="0" smtClean="0"/>
          </a:p>
          <a:p>
            <a:r>
              <a:rPr lang="en-US" dirty="0" smtClean="0"/>
              <a:t>MDAs act as mailboxes, which store messages (as much as their volume will allow) until the recipients check the box.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3E3A6-BE7C-4631-BFE6-0EDA6A9952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56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 Use 3 minutes to summarize take-home points, discuss lessons learned, future directions, and conclusions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3E3A6-BE7C-4631-BFE6-0EDA6A9952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42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37E80-FADA-487D-BF8C-A8C0BB346962}" type="datetime1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432E-F916-4115-9DEC-E75E1099B98B}" type="datetime1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8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7493-DADB-4681-BF3B-6B192E17A93B}" type="datetime1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7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FECD-3042-4748-BBB6-8E74526D03AB}" type="datetime1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1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3A70-7628-4CCF-A38F-5407149BFF55}" type="datetime1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0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B0C6-854E-48BA-87E5-A977BD5E0F92}" type="datetime1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CD9B-9572-46D1-8A53-DCF6365AD33A}" type="datetime1">
              <a:rPr lang="en-US" smtClean="0"/>
              <a:t>4/22/2014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0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4E3A-5CF1-4BDF-BF9A-00B14E4FE03D}" type="datetime1">
              <a:rPr lang="en-US" smtClean="0"/>
              <a:t>4/22/2014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4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A056-4783-4CFC-93D0-C901D1DDD05F}" type="datetime1">
              <a:rPr lang="en-US" smtClean="0"/>
              <a:t>4/22/2014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8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FBC6-39FF-4804-B2C8-CF12DFB99F85}" type="datetime1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7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5D3E-8453-48EE-B78D-3C3C248D2C43}" type="datetime1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3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939EE-2CDC-45A2-BACA-0ECF458B8B24}" type="datetime1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7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1"/>
            <a:ext cx="7772400" cy="2000250"/>
          </a:xfrm>
        </p:spPr>
        <p:txBody>
          <a:bodyPr>
            <a:normAutofit/>
          </a:bodyPr>
          <a:lstStyle/>
          <a:p>
            <a:r>
              <a:rPr lang="en-US" dirty="0" smtClean="0"/>
              <a:t>DIAS: Decentralized Internet Applications and Services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514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Final Project Presentation</a:t>
            </a:r>
          </a:p>
          <a:p>
            <a:r>
              <a:rPr lang="en-US" dirty="0" smtClean="0"/>
              <a:t>3/13/14</a:t>
            </a:r>
          </a:p>
          <a:p>
            <a:endParaRPr lang="en-US" dirty="0" smtClean="0"/>
          </a:p>
          <a:p>
            <a:r>
              <a:rPr lang="en-US" dirty="0" smtClean="0"/>
              <a:t>Adriana Flores</a:t>
            </a:r>
          </a:p>
          <a:p>
            <a:r>
              <a:rPr lang="en-US" dirty="0" smtClean="0"/>
              <a:t>Clayton Shepard</a:t>
            </a:r>
          </a:p>
          <a:p>
            <a:r>
              <a:rPr lang="en-US" dirty="0" smtClean="0"/>
              <a:t>Ellis Giles</a:t>
            </a:r>
          </a:p>
          <a:p>
            <a:r>
              <a:rPr lang="en-US" dirty="0" err="1"/>
              <a:t>Yanda</a:t>
            </a:r>
            <a:r>
              <a:rPr lang="en-US" dirty="0"/>
              <a:t> </a:t>
            </a:r>
            <a:r>
              <a:rPr lang="en-US" dirty="0" smtClean="0"/>
              <a:t>Lu</a:t>
            </a:r>
          </a:p>
          <a:p>
            <a:r>
              <a:rPr lang="en-US" dirty="0" err="1" smtClean="0"/>
              <a:t>Haiuhua</a:t>
            </a:r>
            <a:r>
              <a:rPr lang="en-US" dirty="0" smtClean="0"/>
              <a:t> </a:t>
            </a:r>
            <a:r>
              <a:rPr lang="en-US" dirty="0" err="1" smtClean="0"/>
              <a:t>Shen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753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JES – Java Email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2438400" cy="13280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Mail.xml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Domains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Users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Passwords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3124200"/>
            <a:ext cx="2438400" cy="102155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Service Wrapper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Wrapper.conf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Starting JES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2939891"/>
            <a:ext cx="2438400" cy="16344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Mail.sh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Execute JES from command line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JAVA_EXEC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JES_HOME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9925" y="1261348"/>
            <a:ext cx="2438400" cy="13280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JES-DNS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In-house </a:t>
            </a:r>
            <a:r>
              <a:rPr lang="en-US" dirty="0"/>
              <a:t>software library to resolve IP and </a:t>
            </a:r>
            <a:r>
              <a:rPr lang="en-US" dirty="0" err="1" smtClean="0"/>
              <a:t>dns</a:t>
            </a:r>
            <a:r>
              <a:rPr lang="en-US" dirty="0" smtClean="0"/>
              <a:t> names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07517" y="4495800"/>
            <a:ext cx="4216883" cy="19409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b="1" dirty="0" smtClean="0"/>
              <a:t>Security</a:t>
            </a: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Java </a:t>
            </a:r>
            <a:r>
              <a:rPr lang="en-US" dirty="0"/>
              <a:t>Cryptography Extension (JCE</a:t>
            </a:r>
            <a:r>
              <a:rPr lang="en-US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JES Vault &amp; Master Password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JSSE </a:t>
            </a:r>
            <a:r>
              <a:rPr lang="en-US" dirty="0" err="1"/>
              <a:t>keystore</a:t>
            </a:r>
            <a:r>
              <a:rPr lang="en-US" dirty="0"/>
              <a:t> password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 STARTTLS </a:t>
            </a:r>
            <a:r>
              <a:rPr lang="en-US" dirty="0" smtClean="0"/>
              <a:t>SMTP/POP3 extension </a:t>
            </a: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86475" y="1265396"/>
            <a:ext cx="2438400" cy="132802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Logger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JES allows </a:t>
            </a:r>
            <a:r>
              <a:rPr lang="en-US" dirty="0" smtClean="0"/>
              <a:t>commons-logging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log4j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876800" y="4649033"/>
            <a:ext cx="3657600" cy="16344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Configuration Manager </a:t>
            </a:r>
            <a:r>
              <a:rPr lang="en-US" b="1" dirty="0" err="1" smtClean="0"/>
              <a:t>BackEnd</a:t>
            </a:r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Domains</a:t>
            </a:r>
            <a:r>
              <a:rPr lang="en-US" dirty="0"/>
              <a:t>, users </a:t>
            </a:r>
            <a:r>
              <a:rPr lang="en-US" dirty="0" smtClean="0"/>
              <a:t>and digest-MD5 realms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File system or Database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4258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DIAS: SSH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63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DIAS: Proxy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Ellis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80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DIAS: Peer to Peer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Haihua</a:t>
            </a:r>
            <a:endParaRPr lang="en-US" dirty="0"/>
          </a:p>
          <a:p>
            <a:r>
              <a:rPr lang="en-US" dirty="0" smtClean="0"/>
              <a:t>Ellis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24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DIAS: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90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DIAS: Android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TAB…</a:t>
            </a:r>
          </a:p>
          <a:p>
            <a:r>
              <a:rPr lang="en-US" dirty="0" smtClean="0"/>
              <a:t>Ellis &amp; </a:t>
            </a:r>
            <a:r>
              <a:rPr lang="en-US" dirty="0" err="1" smtClean="0"/>
              <a:t>adriana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68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of APP in this website:</a:t>
            </a:r>
          </a:p>
          <a:p>
            <a:endParaRPr lang="en-US" dirty="0"/>
          </a:p>
          <a:p>
            <a:r>
              <a:rPr lang="en-US" dirty="0" smtClean="0"/>
              <a:t>Set your device name: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77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Web Service: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Try SSH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25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Failover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Recovery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96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Take-home points</a:t>
            </a:r>
          </a:p>
          <a:p>
            <a:endParaRPr lang="en-US" dirty="0"/>
          </a:p>
          <a:p>
            <a:r>
              <a:rPr lang="en-US" dirty="0" smtClean="0"/>
              <a:t>Lessons learned</a:t>
            </a:r>
          </a:p>
          <a:p>
            <a:endParaRPr lang="en-US" dirty="0"/>
          </a:p>
          <a:p>
            <a:r>
              <a:rPr lang="en-US" dirty="0" smtClean="0"/>
              <a:t>Future Directions</a:t>
            </a:r>
          </a:p>
          <a:p>
            <a:endParaRPr lang="en-US" dirty="0"/>
          </a:p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0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Centralized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" name="图片 3" descr="centralized.png"/>
          <p:cNvPicPr>
            <a:picLocks noChangeAspect="1"/>
          </p:cNvPicPr>
          <p:nvPr/>
        </p:nvPicPr>
        <p:blipFill>
          <a:blip r:embed="rId3" cstate="print"/>
          <a:srcRect l="9115"/>
          <a:stretch>
            <a:fillRect/>
          </a:stretch>
        </p:blipFill>
        <p:spPr>
          <a:xfrm>
            <a:off x="304800" y="1676400"/>
            <a:ext cx="3810000" cy="301281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120518" y="1600200"/>
            <a:ext cx="4871082" cy="441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/>
              <a:buChar char="û"/>
            </a:pPr>
            <a:r>
              <a:rPr lang="en-US" sz="2800" dirty="0" smtClean="0"/>
              <a:t>Single </a:t>
            </a:r>
            <a:r>
              <a:rPr lang="en-US" sz="2800" dirty="0"/>
              <a:t>point of </a:t>
            </a:r>
            <a:r>
              <a:rPr lang="en-US" sz="2800" dirty="0" smtClean="0"/>
              <a:t>failure</a:t>
            </a:r>
          </a:p>
          <a:p>
            <a:pPr lvl="1">
              <a:buFont typeface="Wingdings"/>
              <a:buChar char="û"/>
            </a:pPr>
            <a:r>
              <a:rPr lang="en-US" sz="2800" dirty="0" smtClean="0"/>
              <a:t>Privacy</a:t>
            </a:r>
          </a:p>
          <a:p>
            <a:pPr lvl="1">
              <a:buFont typeface="Wingdings"/>
              <a:buChar char="û"/>
            </a:pPr>
            <a:r>
              <a:rPr lang="en-US" sz="2800" dirty="0" smtClean="0"/>
              <a:t>Security</a:t>
            </a:r>
          </a:p>
          <a:p>
            <a:pPr lvl="1">
              <a:buFont typeface="Wingdings"/>
              <a:buChar char="û"/>
            </a:pPr>
            <a:r>
              <a:rPr lang="en-US" sz="2800" dirty="0"/>
              <a:t>Control over data</a:t>
            </a:r>
          </a:p>
          <a:p>
            <a:pPr lvl="1">
              <a:buFont typeface="Wingdings"/>
              <a:buChar char="û"/>
            </a:pPr>
            <a:r>
              <a:rPr lang="en-US" sz="2800" dirty="0" smtClean="0"/>
              <a:t>Energy efficiency</a:t>
            </a:r>
          </a:p>
          <a:p>
            <a:pPr lvl="1">
              <a:buFont typeface="Wingdings"/>
              <a:buChar char="û"/>
            </a:pPr>
            <a:r>
              <a:rPr lang="en-US" sz="2800" dirty="0" smtClean="0"/>
              <a:t>Power hungry data centers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Google</a:t>
            </a:r>
            <a:r>
              <a:rPr lang="en-US" sz="2400" dirty="0"/>
              <a:t>:  260 million </a:t>
            </a:r>
            <a:r>
              <a:rPr lang="en-US" sz="2400" dirty="0" smtClean="0"/>
              <a:t>watts [1]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6400800"/>
            <a:ext cx="8452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</a:t>
            </a:r>
            <a:r>
              <a:rPr lang="en-US" sz="1400" dirty="0"/>
              <a:t>1</a:t>
            </a:r>
            <a:r>
              <a:rPr lang="en-US" sz="1400" dirty="0" smtClean="0"/>
              <a:t>] </a:t>
            </a:r>
            <a:r>
              <a:rPr lang="en-US" sz="1400" dirty="0" err="1" smtClean="0"/>
              <a:t>Glanz</a:t>
            </a:r>
            <a:r>
              <a:rPr lang="en-US" sz="1400" dirty="0" smtClean="0"/>
              <a:t>, James . “</a:t>
            </a:r>
            <a:r>
              <a:rPr lang="en-US" sz="1400" i="1" dirty="0" smtClean="0"/>
              <a:t>Google </a:t>
            </a:r>
            <a:r>
              <a:rPr lang="en-US" sz="1400" i="1" dirty="0"/>
              <a:t>Details, and Defends, Its Use of </a:t>
            </a:r>
            <a:r>
              <a:rPr lang="en-US" sz="1400" i="1" dirty="0" smtClean="0"/>
              <a:t>Electricity.” The New York Times 8 Sep. 2011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87161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Decentralized Architecture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图片 3" descr="centralized.png"/>
          <p:cNvPicPr>
            <a:picLocks noChangeAspect="1"/>
          </p:cNvPicPr>
          <p:nvPr/>
        </p:nvPicPr>
        <p:blipFill>
          <a:blip r:embed="rId3" cstate="print"/>
          <a:srcRect l="9115"/>
          <a:stretch>
            <a:fillRect/>
          </a:stretch>
        </p:blipFill>
        <p:spPr>
          <a:xfrm>
            <a:off x="228600" y="1752600"/>
            <a:ext cx="3810000" cy="301281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120518" y="1600200"/>
            <a:ext cx="4871082" cy="44196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Clr>
                <a:srgbClr val="00B050"/>
              </a:buClr>
              <a:buSzTx/>
              <a:buFont typeface="Wingdings" pitchFamily="2" charset="2"/>
              <a:buChar char="ü"/>
            </a:pPr>
            <a:r>
              <a:rPr lang="en-US" sz="2400" dirty="0" smtClean="0">
                <a:solidFill>
                  <a:prstClr val="black"/>
                </a:solidFill>
              </a:rPr>
              <a:t>Robust </a:t>
            </a:r>
            <a:r>
              <a:rPr lang="en-US" sz="2400" dirty="0">
                <a:solidFill>
                  <a:prstClr val="black"/>
                </a:solidFill>
              </a:rPr>
              <a:t>to </a:t>
            </a:r>
            <a:r>
              <a:rPr lang="en-US" sz="2400" dirty="0" smtClean="0">
                <a:solidFill>
                  <a:prstClr val="black"/>
                </a:solidFill>
              </a:rPr>
              <a:t>failure</a:t>
            </a:r>
            <a:endParaRPr lang="en-US" sz="2400" strike="sngStrike" dirty="0" smtClean="0"/>
          </a:p>
          <a:p>
            <a:pPr lvl="1">
              <a:buFont typeface="Wingdings"/>
              <a:buChar char="û"/>
            </a:pPr>
            <a:r>
              <a:rPr lang="en-US" strike="sngStrike" dirty="0" smtClean="0">
                <a:solidFill>
                  <a:schemeClr val="bg1">
                    <a:lumMod val="75000"/>
                  </a:schemeClr>
                </a:solidFill>
              </a:rPr>
              <a:t>Single point of failure</a:t>
            </a:r>
          </a:p>
          <a:p>
            <a:pPr marL="0" lvl="0" indent="0">
              <a:spcBef>
                <a:spcPts val="0"/>
              </a:spcBef>
              <a:buClr>
                <a:srgbClr val="00B050"/>
              </a:buClr>
              <a:buSzTx/>
              <a:buFont typeface="Wingdings" pitchFamily="2" charset="2"/>
              <a:buChar char="ü"/>
            </a:pPr>
            <a:r>
              <a:rPr lang="en-US" sz="2400" dirty="0">
                <a:solidFill>
                  <a:prstClr val="black"/>
                </a:solidFill>
              </a:rPr>
              <a:t>Full ownership and storage of your </a:t>
            </a:r>
            <a:r>
              <a:rPr lang="en-US" sz="2400" dirty="0" smtClean="0">
                <a:solidFill>
                  <a:prstClr val="black"/>
                </a:solidFill>
              </a:rPr>
              <a:t>data</a:t>
            </a:r>
            <a:endParaRPr lang="en-US" sz="2400" strike="sngStrike" dirty="0" smtClean="0"/>
          </a:p>
          <a:p>
            <a:pPr lvl="1">
              <a:buFont typeface="Wingdings"/>
              <a:buChar char="û"/>
            </a:pPr>
            <a:r>
              <a:rPr lang="en-US" strike="sngStrike" dirty="0" smtClean="0">
                <a:solidFill>
                  <a:schemeClr val="bg1">
                    <a:lumMod val="75000"/>
                  </a:schemeClr>
                </a:solidFill>
              </a:rPr>
              <a:t>Privacy</a:t>
            </a:r>
          </a:p>
          <a:p>
            <a:pPr lvl="1">
              <a:buFont typeface="Wingdings"/>
              <a:buChar char="û"/>
            </a:pPr>
            <a:r>
              <a:rPr lang="en-US" strike="sngStrike" dirty="0" smtClean="0">
                <a:solidFill>
                  <a:schemeClr val="bg1">
                    <a:lumMod val="75000"/>
                  </a:schemeClr>
                </a:solidFill>
              </a:rPr>
              <a:t>Security</a:t>
            </a:r>
          </a:p>
          <a:p>
            <a:pPr lvl="1">
              <a:buFont typeface="Wingdings"/>
              <a:buChar char="û"/>
            </a:pPr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Control over </a:t>
            </a:r>
            <a:r>
              <a:rPr lang="en-US" strike="sngStrike" dirty="0" smtClean="0">
                <a:solidFill>
                  <a:schemeClr val="bg1">
                    <a:lumMod val="75000"/>
                  </a:schemeClr>
                </a:solidFill>
              </a:rPr>
              <a:t>data</a:t>
            </a:r>
          </a:p>
          <a:p>
            <a:pPr marL="457200" lvl="1" indent="-457200">
              <a:spcBef>
                <a:spcPts val="580"/>
              </a:spcBef>
              <a:buClr>
                <a:srgbClr val="00B050"/>
              </a:buClr>
              <a:buSzTx/>
              <a:buFont typeface="Wingdings" pitchFamily="2" charset="2"/>
              <a:buChar char="ü"/>
            </a:pPr>
            <a:r>
              <a:rPr lang="en-US" dirty="0">
                <a:solidFill>
                  <a:prstClr val="black"/>
                </a:solidFill>
              </a:rPr>
              <a:t>Self-devices energy </a:t>
            </a:r>
            <a:r>
              <a:rPr lang="en-US" dirty="0" smtClean="0">
                <a:solidFill>
                  <a:prstClr val="black"/>
                </a:solidFill>
              </a:rPr>
              <a:t>consumption</a:t>
            </a:r>
            <a:endParaRPr lang="en-US" strike="sngStrike" dirty="0" smtClean="0"/>
          </a:p>
          <a:p>
            <a:pPr lvl="1">
              <a:buFont typeface="Wingdings"/>
              <a:buChar char="û"/>
            </a:pPr>
            <a:r>
              <a:rPr lang="en-US" strike="sngStrike" dirty="0" smtClean="0">
                <a:solidFill>
                  <a:schemeClr val="bg1">
                    <a:lumMod val="75000"/>
                  </a:schemeClr>
                </a:solidFill>
              </a:rPr>
              <a:t>Energy efficiency</a:t>
            </a:r>
          </a:p>
          <a:p>
            <a:pPr lvl="1">
              <a:buFont typeface="Wingdings"/>
              <a:buChar char="û"/>
            </a:pPr>
            <a:r>
              <a:rPr lang="en-US" strike="sngStrike" dirty="0" smtClean="0">
                <a:solidFill>
                  <a:schemeClr val="bg1">
                    <a:lumMod val="75000"/>
                  </a:schemeClr>
                </a:solidFill>
              </a:rPr>
              <a:t>Power hungry data centers</a:t>
            </a:r>
          </a:p>
          <a:p>
            <a:pPr lvl="2">
              <a:buFont typeface="Arial" pitchFamily="34" charset="0"/>
              <a:buChar char="•"/>
            </a:pP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Google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:  260 million 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watts [1]</a:t>
            </a:r>
          </a:p>
          <a:p>
            <a:endParaRPr lang="en-US" dirty="0"/>
          </a:p>
        </p:txBody>
      </p:sp>
      <p:pic>
        <p:nvPicPr>
          <p:cNvPr id="7" name="图片 4" descr="decentralized.png"/>
          <p:cNvPicPr>
            <a:picLocks noChangeAspect="1"/>
          </p:cNvPicPr>
          <p:nvPr/>
        </p:nvPicPr>
        <p:blipFill>
          <a:blip r:embed="rId4" cstate="print"/>
          <a:srcRect l="7298"/>
          <a:stretch>
            <a:fillRect/>
          </a:stretch>
        </p:blipFill>
        <p:spPr>
          <a:xfrm>
            <a:off x="228600" y="1676400"/>
            <a:ext cx="3886200" cy="301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0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4629806" y="4191000"/>
            <a:ext cx="4361793" cy="2286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10207" y="4191000"/>
            <a:ext cx="4361793" cy="2286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DIAS: Decentralized Internet Applications and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372600" y="1066800"/>
            <a:ext cx="8458200" cy="5486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Goal:</a:t>
            </a:r>
          </a:p>
          <a:p>
            <a:r>
              <a:rPr lang="en-US" dirty="0" smtClean="0"/>
              <a:t>Decentralize the current server-client model</a:t>
            </a:r>
          </a:p>
          <a:p>
            <a:r>
              <a:rPr lang="en-US" dirty="0" smtClean="0"/>
              <a:t>Replace servers </a:t>
            </a:r>
            <a:r>
              <a:rPr lang="en-US" dirty="0"/>
              <a:t>with point to point communication for personal communication and </a:t>
            </a:r>
            <a:r>
              <a:rPr lang="en-US" dirty="0" smtClean="0"/>
              <a:t>services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Benefits</a:t>
            </a:r>
            <a:r>
              <a:rPr lang="en-US" b="1" dirty="0" smtClean="0"/>
              <a:t>:</a:t>
            </a:r>
            <a:endParaRPr lang="en-US" b="1" dirty="0"/>
          </a:p>
          <a:p>
            <a:pPr lvl="1"/>
            <a:r>
              <a:rPr lang="en-US" dirty="0" smtClean="0"/>
              <a:t>Security, Privacy, Resilience, Cost</a:t>
            </a:r>
            <a:r>
              <a:rPr lang="en-US" dirty="0"/>
              <a:t>, and </a:t>
            </a:r>
            <a:r>
              <a:rPr lang="en-US" dirty="0" smtClean="0"/>
              <a:t>Power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Challenges</a:t>
            </a:r>
            <a:r>
              <a:rPr lang="en-US" b="1" dirty="0"/>
              <a:t>: </a:t>
            </a:r>
          </a:p>
          <a:p>
            <a:pPr lvl="1"/>
            <a:r>
              <a:rPr lang="en-US" dirty="0" smtClean="0"/>
              <a:t>Redundancy</a:t>
            </a:r>
            <a:r>
              <a:rPr lang="en-US" i="1" dirty="0" smtClean="0"/>
              <a:t>, </a:t>
            </a:r>
            <a:r>
              <a:rPr lang="en-US" dirty="0" smtClean="0"/>
              <a:t>Uptime, Failover, Battery Management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28600" y="1828800"/>
            <a:ext cx="8686800" cy="21997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800" b="1" dirty="0">
                <a:solidFill>
                  <a:schemeClr val="bg1"/>
                </a:solidFill>
              </a:rPr>
              <a:t>Goal: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Decentralize the current server-client model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Replace servers with point to point communication for personal communication and services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-76200" y="4267200"/>
            <a:ext cx="4706007" cy="1963641"/>
            <a:chOff x="254876" y="4481937"/>
            <a:chExt cx="4706007" cy="1963641"/>
          </a:xfrm>
        </p:grpSpPr>
        <p:sp>
          <p:nvSpPr>
            <p:cNvPr id="12" name="Rectangle 11"/>
            <p:cNvSpPr/>
            <p:nvPr/>
          </p:nvSpPr>
          <p:spPr>
            <a:xfrm>
              <a:off x="254876" y="5105400"/>
              <a:ext cx="2514600" cy="9048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42950" lvl="1" indent="-285750">
                <a:spcBef>
                  <a:spcPct val="20000"/>
                </a:spcBef>
                <a:buFont typeface="Arial" pitchFamily="34" charset="0"/>
                <a:buChar char="–"/>
              </a:pPr>
              <a:r>
                <a:rPr lang="en-US" sz="2400" dirty="0" smtClean="0">
                  <a:solidFill>
                    <a:prstClr val="black"/>
                  </a:solidFill>
                </a:rPr>
                <a:t>Security</a:t>
              </a:r>
            </a:p>
            <a:p>
              <a:pPr marL="742950" lvl="1" indent="-285750">
                <a:spcBef>
                  <a:spcPct val="20000"/>
                </a:spcBef>
                <a:buFont typeface="Arial" pitchFamily="34" charset="0"/>
                <a:buChar char="–"/>
              </a:pPr>
              <a:r>
                <a:rPr lang="en-US" sz="2400" dirty="0" smtClean="0">
                  <a:solidFill>
                    <a:prstClr val="black"/>
                  </a:solidFill>
                </a:rPr>
                <a:t> Privacy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70083" y="5097517"/>
              <a:ext cx="2590800" cy="13480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42950" lvl="1" indent="-285750">
                <a:spcBef>
                  <a:spcPct val="20000"/>
                </a:spcBef>
                <a:buFont typeface="Arial" pitchFamily="34" charset="0"/>
                <a:buChar char="–"/>
              </a:pPr>
              <a:r>
                <a:rPr lang="en-US" sz="2400" dirty="0">
                  <a:solidFill>
                    <a:prstClr val="black"/>
                  </a:solidFill>
                </a:rPr>
                <a:t> Resilience</a:t>
              </a:r>
            </a:p>
            <a:p>
              <a:pPr marL="742950" lvl="1" indent="-285750">
                <a:spcBef>
                  <a:spcPct val="20000"/>
                </a:spcBef>
                <a:buFont typeface="Arial" pitchFamily="34" charset="0"/>
                <a:buChar char="–"/>
              </a:pPr>
              <a:r>
                <a:rPr lang="en-US" sz="2400" dirty="0">
                  <a:solidFill>
                    <a:prstClr val="black"/>
                  </a:solidFill>
                </a:rPr>
                <a:t> Cost</a:t>
              </a:r>
            </a:p>
            <a:p>
              <a:pPr marL="742950" lvl="1" indent="-285750">
                <a:spcBef>
                  <a:spcPct val="20000"/>
                </a:spcBef>
                <a:buFont typeface="Arial" pitchFamily="34" charset="0"/>
                <a:buChar char="–"/>
              </a:pPr>
              <a:r>
                <a:rPr lang="en-US" sz="2400" dirty="0">
                  <a:solidFill>
                    <a:prstClr val="black"/>
                  </a:solidFill>
                </a:rPr>
                <a:t>Power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69145" y="4481937"/>
              <a:ext cx="15077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Bef>
                  <a:spcPct val="20000"/>
                </a:spcBef>
              </a:pPr>
              <a:r>
                <a:rPr lang="en-US" sz="2800" b="1" dirty="0">
                  <a:solidFill>
                    <a:prstClr val="black"/>
                  </a:solidFill>
                </a:rPr>
                <a:t>Benefits: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40924" y="4417266"/>
            <a:ext cx="4706007" cy="1889775"/>
            <a:chOff x="254876" y="4481937"/>
            <a:chExt cx="4706007" cy="1889775"/>
          </a:xfrm>
        </p:grpSpPr>
        <p:sp>
          <p:nvSpPr>
            <p:cNvPr id="18" name="Rectangle 17"/>
            <p:cNvSpPr/>
            <p:nvPr/>
          </p:nvSpPr>
          <p:spPr>
            <a:xfrm>
              <a:off x="254876" y="5105400"/>
              <a:ext cx="2514600" cy="9048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42950" lvl="1" indent="-285750">
                <a:spcBef>
                  <a:spcPct val="20000"/>
                </a:spcBef>
                <a:buFont typeface="Arial" pitchFamily="34" charset="0"/>
                <a:buChar char="–"/>
              </a:pPr>
              <a:r>
                <a:rPr lang="en-US" sz="2400" dirty="0" smtClean="0">
                  <a:solidFill>
                    <a:prstClr val="black"/>
                  </a:solidFill>
                </a:rPr>
                <a:t>Redundancy</a:t>
              </a:r>
            </a:p>
            <a:p>
              <a:pPr marL="742950" lvl="1" indent="-285750">
                <a:spcBef>
                  <a:spcPct val="20000"/>
                </a:spcBef>
                <a:buFont typeface="Arial" pitchFamily="34" charset="0"/>
                <a:buChar char="–"/>
              </a:pPr>
              <a:r>
                <a:rPr lang="en-US" sz="2400" dirty="0" smtClean="0">
                  <a:solidFill>
                    <a:prstClr val="black"/>
                  </a:solidFill>
                </a:rPr>
                <a:t>Uptime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370083" y="5097517"/>
              <a:ext cx="2590800" cy="12741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42950" lvl="1" indent="-285750">
                <a:spcBef>
                  <a:spcPct val="20000"/>
                </a:spcBef>
                <a:buFont typeface="Arial" pitchFamily="34" charset="0"/>
                <a:buChar char="–"/>
              </a:pPr>
              <a:r>
                <a:rPr lang="en-US" sz="2400" dirty="0" smtClean="0">
                  <a:solidFill>
                    <a:prstClr val="black"/>
                  </a:solidFill>
                </a:rPr>
                <a:t>Failover</a:t>
              </a:r>
            </a:p>
            <a:p>
              <a:pPr marL="742950" lvl="1" indent="-285750">
                <a:spcBef>
                  <a:spcPct val="20000"/>
                </a:spcBef>
                <a:buFont typeface="Arial" pitchFamily="34" charset="0"/>
                <a:buChar char="–"/>
              </a:pPr>
              <a:r>
                <a:rPr lang="en-US" sz="2400" dirty="0" smtClean="0">
                  <a:solidFill>
                    <a:prstClr val="black"/>
                  </a:solidFill>
                </a:rPr>
                <a:t>Battery Management</a:t>
              </a:r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869145" y="4481937"/>
              <a:ext cx="1884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Bef>
                  <a:spcPct val="20000"/>
                </a:spcBef>
              </a:pPr>
              <a:r>
                <a:rPr lang="en-US" sz="2800" b="1" dirty="0" smtClean="0">
                  <a:solidFill>
                    <a:prstClr val="black"/>
                  </a:solidFill>
                </a:rPr>
                <a:t>Challenges:</a:t>
              </a:r>
              <a:endParaRPr lang="en-US" sz="2800" b="1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90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Ellis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0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 Implemented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0" y="1524000"/>
            <a:ext cx="4419600" cy="4525963"/>
          </a:xfrm>
        </p:spPr>
        <p:txBody>
          <a:bodyPr/>
          <a:lstStyle/>
          <a:p>
            <a:r>
              <a:rPr lang="en-US" dirty="0" smtClean="0"/>
              <a:t>Web – </a:t>
            </a:r>
            <a:r>
              <a:rPr lang="en-US" dirty="0" err="1" smtClean="0"/>
              <a:t>Nano</a:t>
            </a:r>
            <a:r>
              <a:rPr lang="en-US" dirty="0" smtClean="0"/>
              <a:t> and </a:t>
            </a:r>
            <a:r>
              <a:rPr lang="en-US" dirty="0" err="1" smtClean="0"/>
              <a:t>iJetty</a:t>
            </a:r>
            <a:endParaRPr lang="en-US" dirty="0" smtClean="0"/>
          </a:p>
          <a:p>
            <a:r>
              <a:rPr lang="en-US" b="1" dirty="0" smtClean="0"/>
              <a:t>Email</a:t>
            </a:r>
            <a:r>
              <a:rPr lang="en-US" dirty="0" smtClean="0"/>
              <a:t> - JES</a:t>
            </a:r>
          </a:p>
          <a:p>
            <a:r>
              <a:rPr lang="en-US" dirty="0" smtClean="0"/>
              <a:t>SSH</a:t>
            </a:r>
          </a:p>
          <a:p>
            <a:r>
              <a:rPr lang="en-US" dirty="0" smtClean="0"/>
              <a:t>Proxy</a:t>
            </a:r>
          </a:p>
          <a:p>
            <a:r>
              <a:rPr lang="en-US" b="1" dirty="0" smtClean="0"/>
              <a:t>P2P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76300" y="3926518"/>
            <a:ext cx="2019300" cy="2269997"/>
            <a:chOff x="1543050" y="3093557"/>
            <a:chExt cx="2019300" cy="2269997"/>
          </a:xfrm>
        </p:grpSpPr>
        <p:sp>
          <p:nvSpPr>
            <p:cNvPr id="9" name="TextBox 8"/>
            <p:cNvSpPr txBox="1"/>
            <p:nvPr/>
          </p:nvSpPr>
          <p:spPr>
            <a:xfrm>
              <a:off x="1600200" y="4901889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Peer to Peer</a:t>
              </a:r>
              <a:endParaRPr lang="en-US" sz="2400" dirty="0"/>
            </a:p>
          </p:txBody>
        </p:sp>
        <p:pic>
          <p:nvPicPr>
            <p:cNvPr id="11" name="Picture 7" descr="http://csis.pace.edu/~marchese/CS865/Lectures/Chap5/Chapter5a_files/image006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543050" y="3093557"/>
              <a:ext cx="2019300" cy="1737128"/>
            </a:xfrm>
            <a:prstGeom prst="rect">
              <a:avLst/>
            </a:prstGeom>
            <a:noFill/>
          </p:spPr>
        </p:pic>
      </p:grpSp>
      <p:grpSp>
        <p:nvGrpSpPr>
          <p:cNvPr id="17" name="Group 16"/>
          <p:cNvGrpSpPr/>
          <p:nvPr/>
        </p:nvGrpSpPr>
        <p:grpSpPr>
          <a:xfrm>
            <a:off x="4118740" y="2061568"/>
            <a:ext cx="1676400" cy="1890414"/>
            <a:chOff x="4046235" y="2327646"/>
            <a:chExt cx="1676400" cy="1890414"/>
          </a:xfrm>
        </p:grpSpPr>
        <p:sp>
          <p:nvSpPr>
            <p:cNvPr id="6" name="TextBox 5"/>
            <p:cNvSpPr txBox="1"/>
            <p:nvPr/>
          </p:nvSpPr>
          <p:spPr>
            <a:xfrm>
              <a:off x="4046235" y="3756395"/>
              <a:ext cx="167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Email</a:t>
              </a:r>
              <a:endParaRPr lang="en-US" sz="2400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717" y="2327646"/>
              <a:ext cx="1440165" cy="1440165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604572" y="1676400"/>
            <a:ext cx="2900628" cy="1112911"/>
            <a:chOff x="608400" y="1676400"/>
            <a:chExt cx="2900628" cy="1112911"/>
          </a:xfrm>
        </p:grpSpPr>
        <p:sp>
          <p:nvSpPr>
            <p:cNvPr id="5" name="TextBox 4"/>
            <p:cNvSpPr txBox="1"/>
            <p:nvPr/>
          </p:nvSpPr>
          <p:spPr>
            <a:xfrm>
              <a:off x="1219200" y="2327646"/>
              <a:ext cx="167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Web</a:t>
              </a:r>
              <a:endParaRPr lang="en-US" sz="2400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00" y="1676400"/>
              <a:ext cx="2900628" cy="821845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6533379" y="4086683"/>
            <a:ext cx="1676400" cy="2109832"/>
            <a:chOff x="6477000" y="3182518"/>
            <a:chExt cx="1676400" cy="2109832"/>
          </a:xfrm>
        </p:grpSpPr>
        <p:sp>
          <p:nvSpPr>
            <p:cNvPr id="10" name="TextBox 9"/>
            <p:cNvSpPr txBox="1"/>
            <p:nvPr/>
          </p:nvSpPr>
          <p:spPr>
            <a:xfrm>
              <a:off x="6477000" y="4830685"/>
              <a:ext cx="167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Replication</a:t>
              </a:r>
              <a:endParaRPr lang="en-US" sz="2400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13" r="27036"/>
            <a:stretch/>
          </p:blipFill>
          <p:spPr>
            <a:xfrm>
              <a:off x="6514986" y="3182518"/>
              <a:ext cx="1600427" cy="1648167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6552972" y="1791864"/>
            <a:ext cx="1676400" cy="1486696"/>
            <a:chOff x="6552972" y="1791864"/>
            <a:chExt cx="1676400" cy="1486696"/>
          </a:xfrm>
        </p:grpSpPr>
        <p:sp>
          <p:nvSpPr>
            <p:cNvPr id="7" name="TextBox 6"/>
            <p:cNvSpPr txBox="1"/>
            <p:nvPr/>
          </p:nvSpPr>
          <p:spPr>
            <a:xfrm>
              <a:off x="6552972" y="2816895"/>
              <a:ext cx="167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SSH</a:t>
              </a:r>
              <a:endParaRPr lang="en-US" sz="2400" dirty="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3237" y="1791864"/>
              <a:ext cx="1071563" cy="107156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3810000" y="4095044"/>
            <a:ext cx="1676400" cy="1998803"/>
            <a:chOff x="4012200" y="4428544"/>
            <a:chExt cx="1676400" cy="1998803"/>
          </a:xfrm>
        </p:grpSpPr>
        <p:sp>
          <p:nvSpPr>
            <p:cNvPr id="8" name="TextBox 7"/>
            <p:cNvSpPr txBox="1"/>
            <p:nvPr/>
          </p:nvSpPr>
          <p:spPr>
            <a:xfrm>
              <a:off x="4012200" y="5965682"/>
              <a:ext cx="167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Proxy</a:t>
              </a:r>
              <a:endParaRPr lang="en-US" sz="2400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740" y="4428544"/>
              <a:ext cx="1516117" cy="1516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0938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DIAS: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Yanda</a:t>
            </a:r>
            <a:endParaRPr lang="en-US" dirty="0" smtClean="0"/>
          </a:p>
          <a:p>
            <a:r>
              <a:rPr lang="en-US" dirty="0" smtClean="0"/>
              <a:t>Ellis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32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DIAS: Email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149927"/>
            <a:ext cx="3276600" cy="3574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86896"/>
            <a:ext cx="4009038" cy="259147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52600" y="4724400"/>
            <a:ext cx="634269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MTA: Mail </a:t>
            </a:r>
            <a:r>
              <a:rPr lang="en-US" dirty="0"/>
              <a:t>Transport </a:t>
            </a:r>
            <a:r>
              <a:rPr lang="en-US" dirty="0" smtClean="0"/>
              <a:t>Agent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MTAs communicate with one another using the protocol </a:t>
            </a:r>
            <a:r>
              <a:rPr lang="en-US" dirty="0" smtClean="0"/>
              <a:t>SMTP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MDA: Mail </a:t>
            </a:r>
            <a:r>
              <a:rPr lang="en-US" dirty="0"/>
              <a:t>Delivery </a:t>
            </a:r>
            <a:r>
              <a:rPr lang="en-US" dirty="0" smtClean="0"/>
              <a:t>Agent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POP3 (Post Office Protocol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IMAP (Internet Message Access Protocol</a:t>
            </a:r>
            <a:r>
              <a:rPr lang="en-US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MUA: Mail User </a:t>
            </a:r>
            <a:r>
              <a:rPr lang="en-US" dirty="0" smtClean="0"/>
              <a:t>Agent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380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25"/>
            <a:ext cx="8229600" cy="1143000"/>
          </a:xfrm>
        </p:spPr>
        <p:txBody>
          <a:bodyPr/>
          <a:lstStyle/>
          <a:p>
            <a:r>
              <a:rPr lang="en-US" dirty="0" smtClean="0"/>
              <a:t>JES – Java Email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915400" cy="3429000"/>
          </a:xfrm>
        </p:spPr>
        <p:txBody>
          <a:bodyPr>
            <a:normAutofit/>
          </a:bodyPr>
          <a:lstStyle/>
          <a:p>
            <a:r>
              <a:rPr lang="en-US" sz="2000" dirty="0"/>
              <a:t>JES is a multi-featured hybrid MTA/MDA server written in the java programming </a:t>
            </a:r>
            <a:r>
              <a:rPr lang="en-US" sz="2000" dirty="0" smtClean="0"/>
              <a:t>language</a:t>
            </a:r>
          </a:p>
          <a:p>
            <a:r>
              <a:rPr lang="en-US" sz="2000" dirty="0" smtClean="0"/>
              <a:t>Secure </a:t>
            </a:r>
            <a:r>
              <a:rPr lang="en-US" sz="2000" dirty="0"/>
              <a:t>socket connections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/>
              <a:t>TLSv1, SSLv3</a:t>
            </a:r>
          </a:p>
          <a:p>
            <a:r>
              <a:rPr lang="en-US" sz="2000" dirty="0"/>
              <a:t>Authentication mechanisms: </a:t>
            </a:r>
            <a:endParaRPr lang="en-US" sz="2000" dirty="0" smtClean="0"/>
          </a:p>
          <a:p>
            <a:pPr lvl="1"/>
            <a:r>
              <a:rPr lang="en-US" sz="1800" dirty="0" smtClean="0"/>
              <a:t>SASL </a:t>
            </a:r>
            <a:r>
              <a:rPr lang="en-US" sz="1800" dirty="0"/>
              <a:t>PLAIN, LOGIN, CRAM-MD5, DIGEST-MD5, SCRAM-SHA1, GSSAPI</a:t>
            </a:r>
          </a:p>
          <a:p>
            <a:r>
              <a:rPr lang="en-US" sz="2000" dirty="0"/>
              <a:t>Use </a:t>
            </a:r>
            <a:r>
              <a:rPr lang="en-US" sz="2000" dirty="0" err="1" smtClean="0"/>
              <a:t>filesystem</a:t>
            </a:r>
            <a:r>
              <a:rPr lang="en-US" sz="2000" dirty="0" smtClean="0"/>
              <a:t> to store emails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" y="3733800"/>
            <a:ext cx="7138988" cy="280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76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792</Words>
  <Application>Microsoft Office PowerPoint</Application>
  <PresentationFormat>On-screen Show (4:3)</PresentationFormat>
  <Paragraphs>217</Paragraphs>
  <Slides>19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DIAS: Decentralized Internet Applications and Services</vt:lpstr>
      <vt:lpstr>Problem: Centralized Architecture</vt:lpstr>
      <vt:lpstr>Decentralized Architecture</vt:lpstr>
      <vt:lpstr>DIAS: Decentralized Internet Applications and Services</vt:lpstr>
      <vt:lpstr>DIAS Architecture</vt:lpstr>
      <vt:lpstr>DIAS Implemented Services</vt:lpstr>
      <vt:lpstr>DIAS: Web Server</vt:lpstr>
      <vt:lpstr>DIAS: Email Server</vt:lpstr>
      <vt:lpstr>JES – Java Email Server</vt:lpstr>
      <vt:lpstr>JES – Java Email Server</vt:lpstr>
      <vt:lpstr>DIAS: SSH Server</vt:lpstr>
      <vt:lpstr>DIAS: Proxy Server</vt:lpstr>
      <vt:lpstr>DIAS: Peer to Peer</vt:lpstr>
      <vt:lpstr>DIAS: Replication</vt:lpstr>
      <vt:lpstr>DIAS: Android APP</vt:lpstr>
      <vt:lpstr>DIAS DEMO</vt:lpstr>
      <vt:lpstr>DIAS DEMO</vt:lpstr>
      <vt:lpstr>DIAS DEMO</vt:lpstr>
      <vt:lpstr>Summary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DIAS: Decentralized Internet Applications and Services</dc:title>
  <dc:creator>Adriana Flores</dc:creator>
  <cp:lastModifiedBy>Adriana Flores</cp:lastModifiedBy>
  <cp:revision>35</cp:revision>
  <dcterms:created xsi:type="dcterms:W3CDTF">2014-04-21T15:13:55Z</dcterms:created>
  <dcterms:modified xsi:type="dcterms:W3CDTF">2014-04-22T16:13:05Z</dcterms:modified>
</cp:coreProperties>
</file>