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74" r:id="rId3"/>
    <p:sldId id="276" r:id="rId4"/>
    <p:sldId id="259" r:id="rId5"/>
    <p:sldId id="280" r:id="rId6"/>
    <p:sldId id="261" r:id="rId7"/>
    <p:sldId id="281" r:id="rId8"/>
    <p:sldId id="282" r:id="rId9"/>
    <p:sldId id="283" r:id="rId10"/>
    <p:sldId id="307" r:id="rId11"/>
    <p:sldId id="310" r:id="rId12"/>
    <p:sldId id="308" r:id="rId13"/>
    <p:sldId id="309" r:id="rId14"/>
    <p:sldId id="289" r:id="rId15"/>
    <p:sldId id="284" r:id="rId16"/>
    <p:sldId id="285" r:id="rId17"/>
    <p:sldId id="286" r:id="rId18"/>
    <p:sldId id="287" r:id="rId19"/>
    <p:sldId id="288" r:id="rId20"/>
    <p:sldId id="290" r:id="rId21"/>
    <p:sldId id="292" r:id="rId22"/>
    <p:sldId id="293" r:id="rId23"/>
    <p:sldId id="294" r:id="rId24"/>
    <p:sldId id="295" r:id="rId25"/>
    <p:sldId id="296" r:id="rId26"/>
    <p:sldId id="291" r:id="rId27"/>
    <p:sldId id="263" r:id="rId28"/>
    <p:sldId id="278" r:id="rId29"/>
    <p:sldId id="279" r:id="rId30"/>
    <p:sldId id="298" r:id="rId31"/>
    <p:sldId id="299" r:id="rId32"/>
    <p:sldId id="300" r:id="rId33"/>
    <p:sldId id="311" r:id="rId34"/>
    <p:sldId id="266" r:id="rId35"/>
    <p:sldId id="312" r:id="rId36"/>
    <p:sldId id="273" r:id="rId37"/>
    <p:sldId id="313" r:id="rId38"/>
    <p:sldId id="272" r:id="rId39"/>
    <p:sldId id="306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30" autoAdjust="0"/>
  </p:normalViewPr>
  <p:slideViewPr>
    <p:cSldViewPr>
      <p:cViewPr varScale="1">
        <p:scale>
          <a:sx n="61" d="100"/>
          <a:sy n="61" d="100"/>
        </p:scale>
        <p:origin x="53" y="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85EC-9A57-4F42-9135-B06D4BC9CE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E3A6-BE7C-4631-BFE6-0EDA6A99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get </a:t>
            </a:r>
            <a:r>
              <a:rPr lang="en-US" dirty="0" err="1" smtClean="0"/>
              <a:t>rsync</a:t>
            </a:r>
            <a:r>
              <a:rPr lang="en-US" dirty="0" smtClean="0"/>
              <a:t> to work:</a:t>
            </a:r>
          </a:p>
          <a:p>
            <a:r>
              <a:rPr lang="en-US" dirty="0" smtClean="0"/>
              <a:t>Had to use </a:t>
            </a:r>
            <a:r>
              <a:rPr lang="en-US" dirty="0" err="1" smtClean="0"/>
              <a:t>dropbear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Had</a:t>
            </a:r>
            <a:r>
              <a:rPr lang="en-US" baseline="0" dirty="0" smtClean="0"/>
              <a:t> to run from shell.  (and had to call from shell)</a:t>
            </a:r>
          </a:p>
          <a:p>
            <a:r>
              <a:rPr lang="en-US" baseline="0" dirty="0" smtClean="0"/>
              <a:t>Tons of weird errors (for example dos format).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7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3 minutes to summarize take-home points, discuss lessons learned, future directions, and 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2 minutes to remind audience the problem/question that you want to address</a:t>
            </a:r>
          </a:p>
          <a:p>
            <a:endParaRPr lang="en-US" dirty="0" smtClean="0"/>
          </a:p>
          <a:p>
            <a:r>
              <a:rPr lang="en-US" dirty="0" smtClean="0"/>
              <a:t>=========</a:t>
            </a:r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</a:t>
            </a:r>
            <a:r>
              <a:rPr lang="en-US" dirty="0" err="1" smtClean="0"/>
              <a:t>cellphone</a:t>
            </a:r>
            <a:r>
              <a:rPr lang="en-US" dirty="0" smtClean="0"/>
              <a:t>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pPr lvl="1"/>
            <a:r>
              <a:rPr lang="en-US" i="1" dirty="0" smtClean="0"/>
              <a:t>Redundancy</a:t>
            </a:r>
          </a:p>
          <a:p>
            <a:pPr lvl="2"/>
            <a:r>
              <a:rPr lang="en-US" dirty="0" smtClean="0"/>
              <a:t>Uptime</a:t>
            </a:r>
          </a:p>
          <a:p>
            <a:pPr lvl="2"/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8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MTAs tasked with transporting emails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recipient's MTA then delivers the email to the incoming mail server (called the MDA)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 MDA is protected by a user name called a login and by a password.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MTAs act as the post office</a:t>
            </a:r>
          </a:p>
          <a:p>
            <a:r>
              <a:rPr lang="en-US" dirty="0" smtClean="0"/>
              <a:t>the sorting area and mail carrier, which handle message transportation</a:t>
            </a:r>
          </a:p>
          <a:p>
            <a:endParaRPr lang="en-US" dirty="0" smtClean="0"/>
          </a:p>
          <a:p>
            <a:r>
              <a:rPr lang="en-US" dirty="0" smtClean="0"/>
              <a:t>MDAs act as mailboxes, which store messages (as much as their volume will allow) until the recipients check the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 25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4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E80-FADA-487D-BF8C-A8C0BB346962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32E-F916-4115-9DEC-E75E1099B98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493-DADB-4681-BF3B-6B192E17A93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ECD-3042-4748-BBB6-8E74526D03A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3A70-7628-4CCF-A38F-5407149BFF55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B0C6-854E-48BA-87E5-A977BD5E0F92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D9B-9572-46D1-8A53-DCF6365AD33A}" type="datetime1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4E3A-5CF1-4BDF-BF9A-00B14E4FE03D}" type="datetime1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A056-4783-4CFC-93D0-C901D1DDD05F}" type="datetime1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FBC6-39FF-4804-B2C8-CF12DFB99F85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5D3E-8453-48EE-B78D-3C3C248D2C43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9EE-2CDC-45A2-BACA-0ECF458B8B24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/>
              <a:t>Yanda</a:t>
            </a:r>
            <a:r>
              <a:rPr lang="en-US" dirty="0"/>
              <a:t> </a:t>
            </a:r>
            <a:r>
              <a:rPr lang="en-US" dirty="0" smtClean="0"/>
              <a:t>Lu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Standard BIND9 server</a:t>
            </a:r>
          </a:p>
          <a:p>
            <a:r>
              <a:rPr lang="en-US" dirty="0" smtClean="0"/>
              <a:t>Lots of scripting to setup naming architecture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3276600"/>
          <a:ext cx="7086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233"/>
                <a:gridCol w="1062990"/>
                <a:gridCol w="1724977"/>
                <a:gridCol w="2438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168.7.138.104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 host record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168.7.138.104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Permanent</a:t>
                      </a:r>
                      <a:r>
                        <a:rPr lang="en-US" sz="1600" baseline="0" dirty="0" smtClean="0"/>
                        <a:t> master record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adriana.elec529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failover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Nth failover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Mail,</a:t>
                      </a:r>
                      <a:r>
                        <a:rPr lang="en-US" sz="1600" baseline="0" dirty="0" smtClean="0"/>
                        <a:t> priority, 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 failover,</a:t>
                      </a:r>
                      <a:r>
                        <a:rPr lang="en-US" sz="1600" baseline="0" dirty="0" smtClean="0"/>
                        <a:t> priority 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3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6" descr="dias (1)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b="1851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5945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DNS Failover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nsupdate</a:t>
            </a:r>
            <a:r>
              <a:rPr lang="en-US" dirty="0"/>
              <a:t> to make changes without reloading server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ppp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-up runs </a:t>
            </a:r>
            <a:r>
              <a:rPr lang="en-US" dirty="0" err="1"/>
              <a:t>nsupdate</a:t>
            </a:r>
            <a:r>
              <a:rPr lang="en-US" dirty="0"/>
              <a:t> to change </a:t>
            </a:r>
            <a:r>
              <a:rPr lang="en-US" dirty="0" err="1"/>
              <a:t>ips</a:t>
            </a:r>
            <a:endParaRPr lang="en-US" dirty="0"/>
          </a:p>
          <a:p>
            <a:r>
              <a:rPr lang="en-US" dirty="0"/>
              <a:t>API provided to Android for other changes</a:t>
            </a:r>
          </a:p>
          <a:p>
            <a:pPr lvl="1"/>
            <a:r>
              <a:rPr lang="en-US" dirty="0"/>
              <a:t>E.g. battery based failover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605462"/>
            <a:ext cx="8382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3" r="33333"/>
          <a:stretch/>
        </p:blipFill>
        <p:spPr>
          <a:xfrm>
            <a:off x="4876800" y="4342265"/>
            <a:ext cx="601811" cy="1208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11" y="5299075"/>
            <a:ext cx="1524000" cy="1422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29200" y="5551260"/>
            <a:ext cx="449411" cy="69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2819400" y="5551260"/>
            <a:ext cx="2209800" cy="47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18902946">
            <a:off x="4644304" y="4483118"/>
            <a:ext cx="1066800" cy="1033462"/>
          </a:xfrm>
          <a:prstGeom prst="plus">
            <a:avLst>
              <a:gd name="adj" fmla="val 4439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9542" y="6169580"/>
            <a:ext cx="124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6670" y="4486870"/>
            <a:ext cx="124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Intended node down!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6254" y="5039868"/>
            <a:ext cx="124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Failover node to the rescue!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phones</a:t>
            </a:r>
          </a:p>
          <a:p>
            <a:r>
              <a:rPr lang="en-US" dirty="0" smtClean="0"/>
              <a:t>Spin up VMs </a:t>
            </a:r>
            <a:r>
              <a:rPr lang="en-US" i="1" dirty="0" smtClean="0"/>
              <a:t>on same IPs</a:t>
            </a:r>
            <a:endParaRPr lang="en-US" dirty="0" smtClean="0"/>
          </a:p>
          <a:p>
            <a:r>
              <a:rPr lang="en-US" dirty="0" smtClean="0"/>
              <a:t>Test JES, </a:t>
            </a:r>
            <a:r>
              <a:rPr lang="en-US" dirty="0" err="1" smtClean="0"/>
              <a:t>ssh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355694"/>
            <a:ext cx="3886626" cy="27692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2140" y="3493849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adriana.elec529.recg.rice.edu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2140" y="4458079"/>
            <a:ext cx="261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ellis.elec529.recg.rice.edu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54463" y="5433585"/>
            <a:ext cx="2598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clay.elec529.recg.rice.edu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Proxy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Architecture: 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962400" cy="392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600200"/>
            <a:ext cx="3657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Embed the Proxy Server as software with DIAS…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3200400"/>
            <a:ext cx="3657600" cy="3505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Android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4495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</a:t>
            </a:r>
          </a:p>
          <a:p>
            <a:pPr algn="ctr"/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00600" y="3886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3886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00600" y="5181600"/>
            <a:ext cx="32004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DIAS Core</a:t>
            </a:r>
          </a:p>
          <a:p>
            <a:pPr algn="ctr"/>
            <a:endParaRPr lang="en-US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5638800"/>
            <a:ext cx="30480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</a:t>
            </a:r>
          </a:p>
          <a:p>
            <a:pPr algn="ctr"/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05400" y="5943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17526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Server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295400" y="5257800"/>
            <a:ext cx="2438400" cy="990600"/>
          </a:xfrm>
          <a:prstGeom prst="wedgeRoundRectCallout">
            <a:avLst>
              <a:gd name="adj1" fmla="val 100148"/>
              <a:gd name="adj2" fmla="val 366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Utilization of the proxy on </a:t>
            </a:r>
            <a:r>
              <a:rPr lang="en-US" dirty="0" err="1" smtClean="0"/>
              <a:t>localhost</a:t>
            </a:r>
            <a:r>
              <a:rPr lang="en-US" dirty="0" smtClean="0"/>
              <a:t> server can be problematic.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Specifying the Proxy Server to </a:t>
            </a:r>
            <a:r>
              <a:rPr lang="en-US" dirty="0" err="1" smtClean="0"/>
              <a:t>localhost</a:t>
            </a:r>
            <a:r>
              <a:rPr lang="en-US" dirty="0" smtClean="0"/>
              <a:t> on a Wi-Fi Connection on Android doesn’t work.</a:t>
            </a:r>
          </a:p>
          <a:p>
            <a:pPr lvl="1"/>
            <a:r>
              <a:rPr lang="en-US" dirty="0" smtClean="0"/>
              <a:t>There’s no bypass rules, so all traffic goes through the </a:t>
            </a:r>
            <a:r>
              <a:rPr lang="en-US" dirty="0" err="1" smtClean="0"/>
              <a:t>localhost</a:t>
            </a:r>
            <a:r>
              <a:rPr lang="en-US" dirty="0" smtClean="0"/>
              <a:t> proxy.</a:t>
            </a:r>
          </a:p>
          <a:p>
            <a:pPr lvl="1"/>
            <a:r>
              <a:rPr lang="en-US" dirty="0" smtClean="0"/>
              <a:t>Thus, when the </a:t>
            </a:r>
            <a:r>
              <a:rPr lang="en-US" dirty="0" err="1" smtClean="0"/>
              <a:t>localhost</a:t>
            </a:r>
            <a:r>
              <a:rPr lang="en-US" dirty="0" smtClean="0"/>
              <a:t> proxy tries to reach the network, it is </a:t>
            </a:r>
            <a:r>
              <a:rPr lang="en-US" dirty="0" err="1" smtClean="0"/>
              <a:t>proxied</a:t>
            </a:r>
            <a:r>
              <a:rPr lang="en-US" dirty="0" smtClean="0"/>
              <a:t> itself and eventually crashes.</a:t>
            </a:r>
          </a:p>
          <a:p>
            <a:r>
              <a:rPr lang="en-US" dirty="0" smtClean="0"/>
              <a:t>Specifying a Proxy Server on a cellular connection isn’t recognized.</a:t>
            </a:r>
          </a:p>
          <a:p>
            <a:r>
              <a:rPr lang="en-US" dirty="0" smtClean="0"/>
              <a:t>Google Chrome and Android’s built in Internet browser don’t support user proxy server.</a:t>
            </a:r>
          </a:p>
          <a:p>
            <a:r>
              <a:rPr lang="en-US" dirty="0" smtClean="0"/>
              <a:t>Use Mozilla Firefox or embed a Web browser (Web View and set proxy by Java Reflection into core class provided by Android).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Firefox has Socks Proxy support built in for both desktops and Android.</a:t>
            </a:r>
          </a:p>
          <a:p>
            <a:r>
              <a:rPr lang="en-US" dirty="0" smtClean="0"/>
              <a:t>Set parameters to use Socks 5.</a:t>
            </a:r>
          </a:p>
          <a:p>
            <a:r>
              <a:rPr lang="en-US" dirty="0" err="1" smtClean="0"/>
              <a:t>about:config</a:t>
            </a:r>
            <a:endParaRPr lang="en-US" dirty="0" smtClean="0"/>
          </a:p>
          <a:p>
            <a:pPr lvl="1"/>
            <a:r>
              <a:rPr lang="en-US" dirty="0" smtClean="0"/>
              <a:t>Search for proxy: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57636"/>
            <a:ext cx="8472029" cy="2155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286000"/>
            <a:ext cx="1898682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Domain/Node Name Resolution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a proxy, so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3886200"/>
            <a:ext cx="2438400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2438400"/>
            <a:ext cx="2438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</a:p>
          <a:p>
            <a:pPr algn="ctr"/>
            <a:r>
              <a:rPr lang="en-US" dirty="0" smtClean="0"/>
              <a:t>Configured for DIAS </a:t>
            </a:r>
            <a:r>
              <a:rPr lang="en-US" dirty="0" err="1" smtClean="0"/>
              <a:t>localhost</a:t>
            </a:r>
            <a:r>
              <a:rPr lang="en-US" dirty="0" smtClean="0"/>
              <a:t> 1081 SOCKS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>
            <a:off x="21336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66800" y="44958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/ IP / Time</a:t>
            </a:r>
          </a:p>
          <a:p>
            <a:pPr algn="ctr"/>
            <a:r>
              <a:rPr lang="en-US" dirty="0" smtClean="0"/>
              <a:t>Cache (Short TTL)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05200" y="3048000"/>
            <a:ext cx="2819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Connects lh:1081 &amp; Sends</a:t>
            </a:r>
          </a:p>
          <a:p>
            <a:r>
              <a:rPr lang="en-US" dirty="0" smtClean="0"/>
              <a:t>SOCKS: 5</a:t>
            </a:r>
          </a:p>
          <a:p>
            <a:r>
              <a:rPr lang="en-US" dirty="0" smtClean="0"/>
              <a:t>Connect: </a:t>
            </a:r>
            <a:r>
              <a:rPr lang="en-US" dirty="0" err="1" smtClean="0"/>
              <a:t>facebook.com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4267200"/>
            <a:ext cx="28194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Checks Name Cache</a:t>
            </a:r>
          </a:p>
          <a:p>
            <a:r>
              <a:rPr lang="en-US" dirty="0" smtClean="0"/>
              <a:t>If Valid and not expired can return value, else lookup.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5867400"/>
            <a:ext cx="19050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DNS Query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09800" y="5867400"/>
            <a:ext cx="19050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the DIAS Pastry Overlay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 flipH="1">
            <a:off x="1181100" y="5486400"/>
            <a:ext cx="9525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9" idx="0"/>
          </p:cNvCxnSpPr>
          <p:nvPr/>
        </p:nvCxnSpPr>
        <p:spPr>
          <a:xfrm>
            <a:off x="2133600" y="5486400"/>
            <a:ext cx="10287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19600" y="5486400"/>
            <a:ext cx="3886200" cy="106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 Parallel check both DNS and the DIAS overlay, e.g. query node Name &amp; check for return value after timeout.</a:t>
            </a:r>
          </a:p>
        </p:txBody>
      </p:sp>
    </p:spTree>
    <p:extLst>
      <p:ext uri="{BB962C8B-B14F-4D97-AF65-F5344CB8AC3E}">
        <p14:creationId xmlns:p14="http://schemas.microsoft.com/office/powerpoint/2010/main" val="40832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8600" y="3181350"/>
            <a:ext cx="3403600" cy="153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200" y="457200"/>
            <a:ext cx="5486400" cy="2095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4470400" y="255270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71600" y="5181600"/>
            <a:ext cx="1323975" cy="587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2057400" y="3200400"/>
            <a:ext cx="71120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10001" y="5178425"/>
            <a:ext cx="1317624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2525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5" idx="2"/>
          </p:cNvCxnSpPr>
          <p:nvPr/>
        </p:nvCxnSpPr>
        <p:spPr>
          <a:xfrm flipV="1">
            <a:off x="4468813" y="4718050"/>
            <a:ext cx="1587" cy="4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37250" y="5178425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</a:p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172200" y="4718051"/>
            <a:ext cx="439738" cy="46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/>
          <a:srcRect l="4680"/>
          <a:stretch/>
        </p:blipFill>
        <p:spPr>
          <a:xfrm>
            <a:off x="781050" y="5889625"/>
            <a:ext cx="2651125" cy="749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1750" y="5889625"/>
            <a:ext cx="1257300" cy="749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3657600"/>
            <a:ext cx="1476375" cy="968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Nano HTTPD</a:t>
            </a:r>
          </a:p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8085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2033588" y="4724400"/>
            <a:ext cx="785812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0" y="3276600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05600" y="4267200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endCxn id="5" idx="3"/>
          </p:cNvCxnSpPr>
          <p:nvPr/>
        </p:nvCxnSpPr>
        <p:spPr>
          <a:xfrm flipH="1" flipV="1">
            <a:off x="6172200" y="3949700"/>
            <a:ext cx="515938" cy="708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 flipH="1" flipV="1">
            <a:off x="6172200" y="3429001"/>
            <a:ext cx="533400" cy="141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1000" y="2667000"/>
            <a:ext cx="1635125" cy="739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</a:t>
            </a:r>
            <a:r>
              <a:rPr lang="en-US" dirty="0" err="1" smtClean="0"/>
              <a:t>Jsocks</a:t>
            </a:r>
            <a:endParaRPr lang="en-US" dirty="0" smtClean="0"/>
          </a:p>
          <a:p>
            <a:pPr algn="ctr"/>
            <a:r>
              <a:rPr lang="en-US" dirty="0" smtClean="0"/>
              <a:t>1081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Centralized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304800" y="16764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/>
              <a:buChar char="û"/>
            </a:pPr>
            <a:r>
              <a:rPr lang="en-US" sz="2800" dirty="0" smtClean="0"/>
              <a:t>Single </a:t>
            </a:r>
            <a:r>
              <a:rPr lang="en-US" sz="2800" dirty="0"/>
              <a:t>point of </a:t>
            </a:r>
            <a:r>
              <a:rPr lang="en-US" sz="2800" dirty="0" smtClean="0"/>
              <a:t>failure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Privacy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Security</a:t>
            </a:r>
          </a:p>
          <a:p>
            <a:pPr lvl="1">
              <a:buFont typeface="Wingdings"/>
              <a:buChar char="û"/>
            </a:pPr>
            <a:r>
              <a:rPr lang="en-US" sz="2800" dirty="0"/>
              <a:t>Control over data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Google</a:t>
            </a:r>
            <a:r>
              <a:rPr lang="en-US" sz="2400" dirty="0"/>
              <a:t>:  260 million </a:t>
            </a:r>
            <a:r>
              <a:rPr lang="en-US" sz="2400" dirty="0" smtClean="0"/>
              <a:t>watts [1]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00800"/>
            <a:ext cx="845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/>
              <a:t>1</a:t>
            </a:r>
            <a:r>
              <a:rPr lang="en-US" sz="1400" dirty="0" smtClean="0"/>
              <a:t>] </a:t>
            </a:r>
            <a:r>
              <a:rPr lang="en-US" sz="1400" dirty="0" err="1" smtClean="0"/>
              <a:t>Glanz</a:t>
            </a:r>
            <a:r>
              <a:rPr lang="en-US" sz="1400" dirty="0" smtClean="0"/>
              <a:t>, James . “</a:t>
            </a:r>
            <a:r>
              <a:rPr lang="en-US" sz="1400" i="1" dirty="0" smtClean="0"/>
              <a:t>Google </a:t>
            </a:r>
            <a:r>
              <a:rPr lang="en-US" sz="1400" i="1" dirty="0"/>
              <a:t>Details, and Defends, Its Use of </a:t>
            </a:r>
            <a:r>
              <a:rPr lang="en-US" sz="1400" i="1" dirty="0" smtClean="0"/>
              <a:t>Electricity.” The New York Times 8 Sep. 2011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716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Nano HTTPD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Single Java File</a:t>
            </a:r>
          </a:p>
          <a:p>
            <a:pPr lvl="1"/>
            <a:r>
              <a:rPr lang="en-US" dirty="0" smtClean="0"/>
              <a:t>Embedded Systems</a:t>
            </a:r>
          </a:p>
          <a:p>
            <a:pPr lvl="1"/>
            <a:r>
              <a:rPr lang="en-US" dirty="0" smtClean="0"/>
              <a:t>Multi-Threaded – 5 Threads</a:t>
            </a:r>
          </a:p>
          <a:p>
            <a:pPr lvl="1"/>
            <a:r>
              <a:rPr lang="en-US" dirty="0" smtClean="0"/>
              <a:t>Port 8085</a:t>
            </a:r>
          </a:p>
          <a:p>
            <a:pPr lvl="1"/>
            <a:r>
              <a:rPr lang="en-US" dirty="0" smtClean="0"/>
              <a:t>Modified to conform to Dias Service Interface</a:t>
            </a:r>
          </a:p>
          <a:p>
            <a:pPr lvl="1"/>
            <a:r>
              <a:rPr lang="en-US" dirty="0" smtClean="0"/>
              <a:t>Modified to implement Dias Logging Service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FFB"/>
              </a:clrFrom>
              <a:clrTo>
                <a:srgbClr val="FDFFFB">
                  <a:alpha val="0"/>
                </a:srgbClr>
              </a:clrTo>
            </a:clrChange>
          </a:blip>
          <a:srcRect t="10365"/>
          <a:stretch/>
        </p:blipFill>
        <p:spPr>
          <a:xfrm>
            <a:off x="5867400" y="1828800"/>
            <a:ext cx="2146300" cy="1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162"/>
            <a:ext cx="6324600" cy="808038"/>
          </a:xfrm>
        </p:spPr>
        <p:txBody>
          <a:bodyPr/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3505200" cy="3763963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cs typeface="Arial"/>
              </a:rPr>
              <a:t>Serverlet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Engine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Support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Java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>
                <a:cs typeface="Arial"/>
              </a:rPr>
              <a:t>EE</a:t>
            </a:r>
            <a:r>
              <a:rPr lang="zh-CN" altLang="en-US" sz="2400" dirty="0">
                <a:cs typeface="Arial"/>
              </a:rPr>
              <a:t> 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Used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NIO for I/O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For Large Number but Not Busy Connection</a:t>
            </a:r>
          </a:p>
          <a:p>
            <a:r>
              <a:rPr lang="en-US" altLang="zh-CN" sz="2400" dirty="0" smtClean="0">
                <a:cs typeface="Arial"/>
              </a:rPr>
              <a:t>Small Memory Occupation</a:t>
            </a:r>
          </a:p>
          <a:p>
            <a:r>
              <a:rPr lang="en-US" altLang="zh-CN" sz="2400" dirty="0" smtClean="0">
                <a:cs typeface="Arial"/>
              </a:rPr>
              <a:t>Flexible</a:t>
            </a:r>
            <a:endParaRPr lang="en-US" altLang="zh-CN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22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876300"/>
            <a:ext cx="3962400" cy="11049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2900628" cy="7315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24200"/>
            <a:ext cx="1066800" cy="10795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57800" y="2133601"/>
            <a:ext cx="32766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cs typeface="Arial"/>
              </a:rPr>
              <a:t>Serverlet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Engine</a:t>
            </a:r>
          </a:p>
          <a:p>
            <a:r>
              <a:rPr lang="en-US" altLang="zh-CN" sz="2400" dirty="0" smtClean="0">
                <a:cs typeface="Arial"/>
              </a:rPr>
              <a:t>Support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Java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EE</a:t>
            </a:r>
            <a:r>
              <a:rPr lang="zh-CN" altLang="en-US" sz="2400" dirty="0" smtClean="0">
                <a:cs typeface="Arial"/>
              </a:rPr>
              <a:t> </a:t>
            </a:r>
            <a:endParaRPr lang="en-US" altLang="zh-CN" sz="2400" dirty="0" smtClean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Used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>
                <a:cs typeface="Arial"/>
              </a:rPr>
              <a:t>B</a:t>
            </a:r>
            <a:r>
              <a:rPr lang="en-US" altLang="zh-CN" sz="2400" dirty="0" smtClean="0">
                <a:cs typeface="Arial"/>
              </a:rPr>
              <a:t>IO for I/O</a:t>
            </a:r>
          </a:p>
          <a:p>
            <a:r>
              <a:rPr lang="en-US" altLang="zh-CN" sz="2400" dirty="0" smtClean="0">
                <a:cs typeface="Arial"/>
              </a:rPr>
              <a:t>For Small Number but Very Busy Connection</a:t>
            </a:r>
          </a:p>
          <a:p>
            <a:r>
              <a:rPr lang="en-US" altLang="zh-CN" sz="2400" dirty="0" smtClean="0">
                <a:cs typeface="Arial"/>
              </a:rPr>
              <a:t>Large Memory Occupation</a:t>
            </a:r>
          </a:p>
          <a:p>
            <a:r>
              <a:rPr lang="en-US" altLang="zh-CN" sz="2400" dirty="0" smtClean="0">
                <a:cs typeface="Arial"/>
              </a:rPr>
              <a:t>Integration</a:t>
            </a:r>
            <a:endParaRPr lang="en-US" altLang="zh-C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5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9077"/>
            <a:ext cx="2900628" cy="7315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24400" y="1524000"/>
            <a:ext cx="434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 Black"/>
                <a:cs typeface="Arial Black"/>
              </a:rPr>
              <a:t>Powered</a:t>
            </a:r>
            <a:endParaRPr lang="en-US" altLang="zh-CN" sz="2400" dirty="0">
              <a:latin typeface="Arial Black"/>
              <a:cs typeface="Arial Black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Large clusters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  Yahoo! 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Cluster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Cloud computing</a:t>
            </a:r>
            <a:endParaRPr lang="en-US" altLang="zh-CN" sz="2400" dirty="0"/>
          </a:p>
          <a:p>
            <a:r>
              <a:rPr lang="en-US" altLang="zh-CN" sz="2400" dirty="0" smtClean="0"/>
              <a:t>	-  </a:t>
            </a:r>
            <a:r>
              <a:rPr lang="en-US" altLang="zh-CN" sz="2400" dirty="0"/>
              <a:t>Google</a:t>
            </a:r>
            <a:r>
              <a:rPr lang="en-US" altLang="zh-CN" sz="2400" dirty="0" smtClean="0"/>
              <a:t> App Engine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err="1" smtClean="0"/>
              <a:t>SaaS</a:t>
            </a:r>
            <a:endParaRPr lang="en-US" altLang="zh-CN" sz="2400" dirty="0"/>
          </a:p>
          <a:p>
            <a:r>
              <a:rPr lang="en-US" altLang="zh-CN" sz="2400" dirty="0" smtClean="0"/>
              <a:t>	- Yahoo</a:t>
            </a:r>
            <a:r>
              <a:rPr lang="en-US" altLang="zh-CN" sz="2400" dirty="0"/>
              <a:t>! </a:t>
            </a:r>
            <a:r>
              <a:rPr lang="en-US" altLang="zh-CN" sz="2400" dirty="0" err="1" smtClean="0"/>
              <a:t>Zimbra</a:t>
            </a:r>
            <a:endParaRPr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Application Servers</a:t>
            </a:r>
            <a:endParaRPr lang="en-US" altLang="zh-CN" sz="2400" dirty="0"/>
          </a:p>
          <a:p>
            <a:r>
              <a:rPr lang="en-US" altLang="zh-CN" sz="2400" dirty="0" smtClean="0"/>
              <a:t>	- Apache Geronimo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Frameworks</a:t>
            </a:r>
            <a:endParaRPr lang="en-US" altLang="zh-CN" sz="2400" dirty="0"/>
          </a:p>
          <a:p>
            <a:r>
              <a:rPr lang="en-US" altLang="zh-CN" sz="2400" dirty="0" smtClean="0"/>
              <a:t>	- Google Web Toolkit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Devices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Android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Mobile OS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09600" y="4231719"/>
            <a:ext cx="4038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/>
                <a:cs typeface="Arial Black"/>
              </a:rPr>
              <a:t>Eclipse Foundation </a:t>
            </a:r>
          </a:p>
          <a:p>
            <a:pPr algn="ctr"/>
            <a:endParaRPr lang="en-US" altLang="zh-CN" sz="600" dirty="0">
              <a:latin typeface="Arial Black"/>
              <a:cs typeface="Arial Black"/>
            </a:endParaRPr>
          </a:p>
          <a:p>
            <a:r>
              <a:rPr lang="en-US" altLang="zh-CN" sz="2000" dirty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not-for-profit, member supported corporation that hosts the Eclipse projects and helps cultivate both an open source community and an ecosystem of </a:t>
            </a:r>
            <a:r>
              <a:rPr lang="en-US" altLang="zh-CN" sz="2000" dirty="0" smtClean="0"/>
              <a:t>products </a:t>
            </a:r>
            <a:r>
              <a:rPr lang="en-US" altLang="zh-CN" sz="2000" dirty="0"/>
              <a:t>and services.</a:t>
            </a:r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5105400" y="1066800"/>
            <a:ext cx="371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Black"/>
                <a:cs typeface="Arial Black"/>
              </a:rPr>
              <a:t>http://</a:t>
            </a:r>
            <a:r>
              <a:rPr lang="en-US" altLang="zh-CN" dirty="0" err="1">
                <a:latin typeface="Arial Black"/>
                <a:cs typeface="Arial Black"/>
              </a:rPr>
              <a:t>www.eclipse.org</a:t>
            </a:r>
            <a:r>
              <a:rPr lang="en-US" altLang="zh-CN" dirty="0">
                <a:latin typeface="Arial Black"/>
                <a:cs typeface="Arial Black"/>
              </a:rPr>
              <a:t>/jetty/</a:t>
            </a:r>
            <a:endParaRPr lang="zh-CN" altLang="en-US" dirty="0">
              <a:latin typeface="Arial Black"/>
              <a:cs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990600"/>
            <a:ext cx="4343400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/>
                <a:cs typeface="Arial Black"/>
              </a:rPr>
              <a:t>Jetty Introduction </a:t>
            </a:r>
          </a:p>
          <a:p>
            <a:pPr marL="285750" indent="-285750">
              <a:buFont typeface="Arial"/>
              <a:buChar char="•"/>
            </a:pPr>
            <a:endParaRPr lang="en-US" altLang="zh-CN" sz="6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Web server and </a:t>
            </a:r>
            <a:r>
              <a:rPr lang="en-US" altLang="zh-CN" sz="2000" dirty="0" err="1"/>
              <a:t>javax.servlet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container, plus </a:t>
            </a:r>
            <a:r>
              <a:rPr lang="en-US" altLang="zh-CN" sz="2000" dirty="0"/>
              <a:t>support for SPDY, 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OSGi</a:t>
            </a:r>
            <a:r>
              <a:rPr lang="en-US" altLang="zh-CN" sz="2000" dirty="0"/>
              <a:t>, JMX, JNDI, JAAS and many other integrations</a:t>
            </a:r>
            <a:r>
              <a:rPr lang="en-US" altLang="zh-CN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/>
          </a:p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These components are open source and available for commercial use and distribution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2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58368" y="1143000"/>
            <a:ext cx="608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The Structure of Jetty – View From 20000 Feet</a:t>
            </a:r>
            <a:endParaRPr lang="en-US" altLang="zh-CN" dirty="0">
              <a:latin typeface="Arial Black"/>
              <a:cs typeface="Arial Black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91000" y="1676400"/>
            <a:ext cx="17363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/>
              <a:t>Controller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- Connector</a:t>
            </a:r>
          </a:p>
          <a:p>
            <a:r>
              <a:rPr kumimoji="1" lang="en-US" altLang="zh-CN" dirty="0" smtClean="0"/>
              <a:t>      -  Client </a:t>
            </a:r>
          </a:p>
          <a:p>
            <a:r>
              <a:rPr kumimoji="1" lang="en-US" altLang="zh-CN" dirty="0" smtClean="0"/>
              <a:t>      -  Queue </a:t>
            </a:r>
          </a:p>
          <a:p>
            <a:r>
              <a:rPr kumimoji="1" lang="en-US" altLang="zh-CN" dirty="0" smtClean="0"/>
              <a:t>      -  </a:t>
            </a:r>
            <a:r>
              <a:rPr kumimoji="1" lang="en-US" altLang="zh-CN" dirty="0"/>
              <a:t>Thread</a:t>
            </a:r>
          </a:p>
          <a:p>
            <a:endParaRPr kumimoji="1"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505200"/>
            <a:ext cx="3830812" cy="27432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5620" y="1981200"/>
            <a:ext cx="1880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/>
              <a:t>View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- JSP Front</a:t>
            </a:r>
            <a:endParaRPr lang="en-US" altLang="zh-CN" sz="2400" dirty="0"/>
          </a:p>
          <a:p>
            <a:r>
              <a:rPr kumimoji="1" lang="en-US" altLang="zh-CN" dirty="0" smtClean="0"/>
              <a:t>     - Mobile Phone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2895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55780" y="1154668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Model – Handler – Observable Design Patter </a:t>
            </a:r>
            <a:endParaRPr lang="en-US" altLang="zh-CN" dirty="0">
              <a:latin typeface="Arial Black"/>
              <a:cs typeface="Arial Black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90700"/>
            <a:ext cx="7035800" cy="3771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38200" y="5867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b="1" dirty="0" smtClean="0"/>
              <a:t>Implement Handler</a:t>
            </a:r>
          </a:p>
        </p:txBody>
      </p:sp>
      <p:sp>
        <p:nvSpPr>
          <p:cNvPr id="15" name="矩形 14"/>
          <p:cNvSpPr/>
          <p:nvPr/>
        </p:nvSpPr>
        <p:spPr>
          <a:xfrm>
            <a:off x="3657600" y="587906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b="1" dirty="0"/>
              <a:t>Add Handler</a:t>
            </a:r>
          </a:p>
        </p:txBody>
      </p:sp>
      <p:sp>
        <p:nvSpPr>
          <p:cNvPr id="16" name="矩形 15"/>
          <p:cNvSpPr/>
          <p:nvPr/>
        </p:nvSpPr>
        <p:spPr>
          <a:xfrm>
            <a:off x="5867400" y="58674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b="1" dirty="0"/>
              <a:t>Start Handler </a:t>
            </a:r>
          </a:p>
        </p:txBody>
      </p:sp>
    </p:spTree>
    <p:extLst>
      <p:ext uri="{BB962C8B-B14F-4D97-AF65-F5344CB8AC3E}">
        <p14:creationId xmlns:p14="http://schemas.microsoft.com/office/powerpoint/2010/main" val="38994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30028"/>
            <a:ext cx="3276600" cy="3574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2" y="1219200"/>
            <a:ext cx="3780438" cy="24437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2453" y="3810000"/>
            <a:ext cx="53049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MTA: Mail </a:t>
            </a:r>
            <a:r>
              <a:rPr lang="en-US" sz="2400" dirty="0"/>
              <a:t>Transport </a:t>
            </a:r>
            <a:r>
              <a:rPr lang="en-US" sz="2400" dirty="0" smtClean="0"/>
              <a:t>Agent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MTAs communicate with one another using the protocol </a:t>
            </a:r>
            <a:r>
              <a:rPr lang="en-US" sz="2400" dirty="0" smtClean="0"/>
              <a:t>SMTP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MDA: Mail </a:t>
            </a:r>
            <a:r>
              <a:rPr lang="en-US" sz="2400" dirty="0"/>
              <a:t>Delivery </a:t>
            </a:r>
            <a:r>
              <a:rPr lang="en-US" sz="2400" dirty="0" smtClean="0"/>
              <a:t>Agent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POP3 (Post Office Protocol</a:t>
            </a:r>
            <a:r>
              <a:rPr lang="en-US" sz="2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IMAP (Internet Message Access Protocol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MUA: Mail User </a:t>
            </a:r>
            <a:r>
              <a:rPr lang="en-US" sz="2400" dirty="0" smtClean="0"/>
              <a:t>Agent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3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dirty="0" smtClean="0"/>
              <a:t>JES – Java Email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3429000"/>
          </a:xfrm>
        </p:spPr>
        <p:txBody>
          <a:bodyPr>
            <a:normAutofit/>
          </a:bodyPr>
          <a:lstStyle/>
          <a:p>
            <a:r>
              <a:rPr lang="en-US" sz="2000" dirty="0"/>
              <a:t>JES is a multi-featured hybrid MTA/MDA server written in the java programming </a:t>
            </a:r>
            <a:r>
              <a:rPr lang="en-US" sz="2000" dirty="0" smtClean="0"/>
              <a:t>language</a:t>
            </a:r>
          </a:p>
          <a:p>
            <a:r>
              <a:rPr lang="en-US" sz="2000" dirty="0" smtClean="0"/>
              <a:t>Secure </a:t>
            </a:r>
            <a:r>
              <a:rPr lang="en-US" sz="2000" dirty="0"/>
              <a:t>socket connections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TLSv1, SSLv3</a:t>
            </a:r>
          </a:p>
          <a:p>
            <a:r>
              <a:rPr lang="en-US" sz="2000" dirty="0"/>
              <a:t>Authentication mechanisms: </a:t>
            </a:r>
            <a:endParaRPr lang="en-US" sz="2000" dirty="0" smtClean="0"/>
          </a:p>
          <a:p>
            <a:pPr lvl="1"/>
            <a:r>
              <a:rPr lang="en-US" sz="1800" dirty="0" smtClean="0"/>
              <a:t>SASL </a:t>
            </a:r>
            <a:r>
              <a:rPr lang="en-US" sz="1800" dirty="0"/>
              <a:t>PLAIN, LOGIN, CRAM-MD5, DIGEST-MD5, SCRAM-SHA1, GSSAPI</a:t>
            </a:r>
          </a:p>
          <a:p>
            <a:r>
              <a:rPr lang="en-US" sz="2000" dirty="0"/>
              <a:t>Use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 to store emails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3733800"/>
            <a:ext cx="7138988" cy="28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 – Java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1347"/>
            <a:ext cx="2438400" cy="13280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Mail.xml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Domains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667000"/>
            <a:ext cx="3205162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 Wrapper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Wrapper.conf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Starting JES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779044"/>
            <a:ext cx="3581400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Mail.sh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Execute JES from command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JAVA_EXEC, JES_HOME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9925" y="1261348"/>
            <a:ext cx="2438400" cy="13280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JES-DNS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In-house </a:t>
            </a:r>
            <a:r>
              <a:rPr lang="en-US" dirty="0"/>
              <a:t>software library to resolve IP and </a:t>
            </a:r>
            <a:r>
              <a:rPr lang="en-US" dirty="0" err="1" smtClean="0"/>
              <a:t>dns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7517" y="4648200"/>
            <a:ext cx="4216883" cy="1940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/>
              <a:t>Security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 </a:t>
            </a:r>
            <a:r>
              <a:rPr lang="en-US" dirty="0"/>
              <a:t>Cryptography Extension (JCE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JES Vault &amp; Master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JSSE </a:t>
            </a:r>
            <a:r>
              <a:rPr lang="en-US" dirty="0" err="1"/>
              <a:t>keystore</a:t>
            </a:r>
            <a:r>
              <a:rPr lang="en-US" dirty="0"/>
              <a:t> password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 STARTTLS </a:t>
            </a:r>
            <a:r>
              <a:rPr lang="en-US" dirty="0" smtClean="0"/>
              <a:t>SMTP/POP3 extension 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8362" y="1247536"/>
            <a:ext cx="2438400" cy="13280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JES allows </a:t>
            </a:r>
            <a:r>
              <a:rPr lang="en-US" dirty="0" smtClean="0"/>
              <a:t>commons-logging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log4j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53000" y="4918710"/>
            <a:ext cx="3657600" cy="1634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Configuration Manager </a:t>
            </a:r>
            <a:r>
              <a:rPr lang="en-US" b="1" dirty="0" err="1" smtClean="0"/>
              <a:t>BackEnd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Domains</a:t>
            </a:r>
            <a:r>
              <a:rPr lang="en-US" dirty="0"/>
              <a:t>, users </a:t>
            </a:r>
            <a:r>
              <a:rPr lang="en-US" dirty="0" smtClean="0"/>
              <a:t>and digest-MD5 realms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system or Database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7516" y="2786657"/>
            <a:ext cx="4216884" cy="1634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Configuration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Mail.conf</a:t>
            </a:r>
            <a:r>
              <a:rPr lang="en-US" dirty="0" smtClean="0"/>
              <a:t> : Ports, # Threads, global security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User.conf</a:t>
            </a:r>
            <a:r>
              <a:rPr lang="en-US" dirty="0" smtClean="0"/>
              <a:t>:  local users and their </a:t>
            </a:r>
            <a:r>
              <a:rPr lang="en-US" dirty="0" err="1" smtClean="0"/>
              <a:t>pswd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Log.conf</a:t>
            </a:r>
            <a:r>
              <a:rPr lang="en-US" dirty="0" smtClean="0"/>
              <a:t> – loads logj4 properties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7526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</a:rPr>
              <a:t>Robust </a:t>
            </a:r>
            <a:r>
              <a:rPr lang="en-US" sz="2400" dirty="0">
                <a:solidFill>
                  <a:prstClr val="black"/>
                </a:solidFill>
              </a:rPr>
              <a:t>to </a:t>
            </a:r>
            <a:r>
              <a:rPr lang="en-US" sz="2400" dirty="0" smtClean="0">
                <a:solidFill>
                  <a:prstClr val="black"/>
                </a:solidFill>
              </a:rPr>
              <a:t>failure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Single point of failure</a:t>
            </a:r>
          </a:p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Full ownership and storage of your </a:t>
            </a:r>
            <a:r>
              <a:rPr lang="en-US" sz="2400" dirty="0" smtClean="0">
                <a:solidFill>
                  <a:prstClr val="black"/>
                </a:solidFill>
              </a:rPr>
              <a:t>data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Privacy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 lvl="1">
              <a:buFont typeface="Wingdings"/>
              <a:buChar char="û"/>
            </a:pP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Control over </a:t>
            </a: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pPr marL="457200" lvl="1" indent="-457200">
              <a:spcBef>
                <a:spcPts val="58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Self-devices energy </a:t>
            </a:r>
            <a:r>
              <a:rPr lang="en-US" dirty="0" smtClean="0">
                <a:solidFill>
                  <a:prstClr val="black"/>
                </a:solidFill>
              </a:rPr>
              <a:t>consumption</a:t>
            </a:r>
            <a:endParaRPr lang="en-US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Google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:  260 million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watts [1]</a:t>
            </a:r>
          </a:p>
          <a:p>
            <a:endParaRPr lang="en-US" dirty="0"/>
          </a:p>
        </p:txBody>
      </p:sp>
      <p:pic>
        <p:nvPicPr>
          <p:cNvPr id="7" name="图片 4" descr="decentralized.png"/>
          <p:cNvPicPr>
            <a:picLocks noChangeAspect="1"/>
          </p:cNvPicPr>
          <p:nvPr/>
        </p:nvPicPr>
        <p:blipFill>
          <a:blip r:embed="rId3" cstate="print"/>
          <a:srcRect l="7298"/>
          <a:stretch>
            <a:fillRect/>
          </a:stretch>
        </p:blipFill>
        <p:spPr>
          <a:xfrm>
            <a:off x="228600" y="1676400"/>
            <a:ext cx="3886200" cy="30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&amp;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Keys, paths, permissions, and </a:t>
            </a:r>
            <a:r>
              <a:rPr lang="en-US" dirty="0" err="1" smtClean="0"/>
              <a:t>env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Very hard to get right.</a:t>
            </a:r>
            <a:endParaRPr lang="en-US" dirty="0"/>
          </a:p>
          <a:p>
            <a:pPr lvl="1"/>
            <a:r>
              <a:rPr lang="en-US" dirty="0" smtClean="0"/>
              <a:t>Provides authentication for </a:t>
            </a:r>
            <a:r>
              <a:rPr lang="en-US" dirty="0" smtClean="0"/>
              <a:t>everything</a:t>
            </a:r>
            <a:endParaRPr lang="en-US" dirty="0"/>
          </a:p>
          <a:p>
            <a:r>
              <a:rPr lang="en-US" dirty="0" smtClean="0"/>
              <a:t>Based on </a:t>
            </a:r>
            <a:r>
              <a:rPr lang="en-US" dirty="0" err="1" smtClean="0"/>
              <a:t>OpenSSH</a:t>
            </a:r>
            <a:endParaRPr lang="en-US" dirty="0"/>
          </a:p>
          <a:p>
            <a:r>
              <a:rPr lang="en-US" dirty="0" smtClean="0"/>
              <a:t>Thread sets </a:t>
            </a:r>
            <a:r>
              <a:rPr lang="en-US" dirty="0" err="1" smtClean="0"/>
              <a:t>config</a:t>
            </a:r>
            <a:r>
              <a:rPr lang="en-US" dirty="0" smtClean="0"/>
              <a:t>, then monitors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343400"/>
            <a:ext cx="4114800" cy="27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Data Replication (</a:t>
            </a:r>
            <a:r>
              <a:rPr lang="en-US" dirty="0" err="1" smtClean="0"/>
              <a:t>rsync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Keys, paths, permissions, and </a:t>
            </a:r>
            <a:r>
              <a:rPr lang="en-US" dirty="0" err="1"/>
              <a:t>env</a:t>
            </a:r>
            <a:r>
              <a:rPr lang="en-US" dirty="0"/>
              <a:t>!</a:t>
            </a:r>
          </a:p>
          <a:p>
            <a:pPr lvl="1"/>
            <a:r>
              <a:rPr lang="en-US" dirty="0" smtClean="0"/>
              <a:t>Yes, again.  This was hard.  And ridiculous.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Runs over SSH</a:t>
            </a:r>
          </a:p>
          <a:p>
            <a:pPr lvl="1"/>
            <a:r>
              <a:rPr lang="en-US" dirty="0" smtClean="0"/>
              <a:t>Public Key Authentication</a:t>
            </a:r>
          </a:p>
          <a:p>
            <a:endParaRPr lang="en-US" dirty="0" smtClean="0"/>
          </a:p>
          <a:p>
            <a:r>
              <a:rPr lang="en-US" dirty="0" smtClean="0"/>
              <a:t>Very efficient</a:t>
            </a:r>
            <a:endParaRPr lang="en-US" dirty="0"/>
          </a:p>
          <a:p>
            <a:pPr lvl="1"/>
            <a:r>
              <a:rPr lang="en-US" dirty="0" smtClean="0"/>
              <a:t>Diffs files, and only sends modified blocks</a:t>
            </a:r>
          </a:p>
          <a:p>
            <a:pPr lvl="1"/>
            <a:endParaRPr lang="en-US" dirty="0"/>
          </a:p>
          <a:p>
            <a:r>
              <a:rPr lang="en-US" dirty="0" smtClean="0"/>
              <a:t>Two Modes:  full and sparse replication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6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Haihua</a:t>
            </a:r>
            <a:endParaRPr lang="en-US" dirty="0"/>
          </a:p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&amp;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TAB…</a:t>
            </a:r>
          </a:p>
          <a:p>
            <a:r>
              <a:rPr lang="en-US" dirty="0" smtClean="0"/>
              <a:t>Ellis &amp; </a:t>
            </a:r>
            <a:r>
              <a:rPr lang="en-US" dirty="0" err="1" smtClean="0"/>
              <a:t>adriana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1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points</a:t>
            </a:r>
          </a:p>
          <a:p>
            <a:endParaRPr lang="en-US" dirty="0"/>
          </a:p>
          <a:p>
            <a:r>
              <a:rPr lang="en-US" dirty="0" smtClean="0"/>
              <a:t>Lessons learned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p2p for transport</a:t>
            </a:r>
          </a:p>
          <a:p>
            <a:r>
              <a:rPr lang="en-US" dirty="0" smtClean="0"/>
              <a:t>Email </a:t>
            </a:r>
            <a:r>
              <a:rPr lang="en-US" dirty="0"/>
              <a:t>server running on a different port (so users don't have to root), but email will be routed through </a:t>
            </a:r>
            <a:r>
              <a:rPr lang="en-US" dirty="0" err="1"/>
              <a:t>dias</a:t>
            </a:r>
            <a:r>
              <a:rPr lang="en-US" dirty="0"/>
              <a:t> servers that have 25 open....</a:t>
            </a:r>
          </a:p>
          <a:p>
            <a:r>
              <a:rPr lang="en-US" dirty="0"/>
              <a:t>P2P for Backup</a:t>
            </a:r>
          </a:p>
          <a:p>
            <a:r>
              <a:rPr lang="en-US" dirty="0"/>
              <a:t>P.A.S.  - Picture, wouldn’t that be cool.</a:t>
            </a:r>
          </a:p>
          <a:p>
            <a:r>
              <a:rPr lang="en-US" dirty="0"/>
              <a:t>If everyone used DIAS….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629806" y="4191000"/>
            <a:ext cx="4361793" cy="228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10207" y="4191000"/>
            <a:ext cx="4361793" cy="2286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1828800"/>
            <a:ext cx="8686800" cy="21997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Goal: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Decentralize the current server-client model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Replace servers with point to point communication for personal communication and services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76200" y="4267200"/>
            <a:ext cx="4706007" cy="1963641"/>
            <a:chOff x="254876" y="4481937"/>
            <a:chExt cx="4706007" cy="1963641"/>
          </a:xfrm>
        </p:grpSpPr>
        <p:sp>
          <p:nvSpPr>
            <p:cNvPr id="12" name="Rectangle 11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Security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 Privacy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70083" y="5097517"/>
              <a:ext cx="2590800" cy="1348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Resilience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Cost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Power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69145" y="4481937"/>
              <a:ext cx="1507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>
                  <a:solidFill>
                    <a:prstClr val="black"/>
                  </a:solidFill>
                </a:rPr>
                <a:t>Benefits: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0924" y="4417266"/>
            <a:ext cx="4706007" cy="1889775"/>
            <a:chOff x="254876" y="4481937"/>
            <a:chExt cx="4706007" cy="1889775"/>
          </a:xfrm>
        </p:grpSpPr>
        <p:sp>
          <p:nvSpPr>
            <p:cNvPr id="18" name="Rectangle 17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Redundancy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Uptime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0083" y="5097517"/>
              <a:ext cx="2590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Failover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Battery Management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9145" y="4481937"/>
              <a:ext cx="1884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 smtClean="0">
                  <a:solidFill>
                    <a:prstClr val="black"/>
                  </a:solidFill>
                </a:rPr>
                <a:t>Challenges:</a:t>
              </a:r>
              <a:endParaRPr lang="en-US" sz="28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9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 Notes: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1800" dirty="0"/>
              <a:t>MAKE SYSTEMS PICTURE </a:t>
            </a:r>
            <a:r>
              <a:rPr lang="en-US" sz="1800" dirty="0" err="1"/>
              <a:t>recg</a:t>
            </a:r>
            <a:r>
              <a:rPr lang="en-US" sz="1800" dirty="0"/>
              <a:t> boot node, etc.</a:t>
            </a:r>
          </a:p>
          <a:p>
            <a:r>
              <a:rPr lang="en-US" sz="1800" dirty="0"/>
              <a:t>RESULTS, </a:t>
            </a:r>
          </a:p>
          <a:p>
            <a:endParaRPr lang="en-US" sz="1800" dirty="0"/>
          </a:p>
          <a:p>
            <a:r>
              <a:rPr lang="en-US" sz="1800" dirty="0"/>
              <a:t>battery test (someone should run our latest code for 6 hours or so and then do a plot - could even integrate into the plot I did awhile back)</a:t>
            </a:r>
          </a:p>
          <a:p>
            <a:r>
              <a:rPr lang="en-US" sz="1800" dirty="0"/>
              <a:t>- How we tested failover, slides on the exact setup, what was performed, results, etc.  If we configure our browser to use our proxy server then even </a:t>
            </a:r>
            <a:r>
              <a:rPr lang="en-US" sz="1800" dirty="0" err="1"/>
              <a:t>dns</a:t>
            </a:r>
            <a:r>
              <a:rPr lang="en-US" sz="1800" dirty="0"/>
              <a:t> failover works great.</a:t>
            </a:r>
          </a:p>
          <a:p>
            <a:r>
              <a:rPr lang="en-US" sz="1800" dirty="0"/>
              <a:t>- Email testing.  Have to be root to get to port 25 to work, but we sent an email from our phone to </a:t>
            </a:r>
            <a:r>
              <a:rPr lang="en-US" sz="1800" dirty="0" err="1"/>
              <a:t>gmail</a:t>
            </a:r>
            <a:r>
              <a:rPr lang="en-US" sz="1800" dirty="0"/>
              <a:t>, </a:t>
            </a:r>
            <a:r>
              <a:rPr lang="en-US" sz="1800" dirty="0" err="1"/>
              <a:t>gmail</a:t>
            </a:r>
            <a:r>
              <a:rPr lang="en-US" sz="1800" dirty="0"/>
              <a:t> to phone, .....  results</a:t>
            </a:r>
            <a:r>
              <a:rPr lang="en-US" sz="1800" dirty="0" smtClean="0"/>
              <a:t>… picture etc.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DIAS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3505200" cy="556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Core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4876800"/>
            <a:ext cx="3657600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Android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3048000" cy="2743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5181600"/>
            <a:ext cx="2971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791200"/>
            <a:ext cx="2971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Peer-To-Peer</a:t>
            </a:r>
          </a:p>
          <a:p>
            <a:pPr algn="ctr"/>
            <a:r>
              <a:rPr lang="en-US" dirty="0" smtClean="0"/>
              <a:t>Rice Pastry Network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4038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668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812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4648200"/>
            <a:ext cx="29718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System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12192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Services</a:t>
            </a:r>
          </a:p>
          <a:p>
            <a:r>
              <a:rPr lang="en-US" dirty="0" smtClean="0"/>
              <a:t>Problem: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Roll their own logging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ame resolution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Configuration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Saving / Reading Data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Different User Interfaces</a:t>
            </a:r>
          </a:p>
          <a:p>
            <a:r>
              <a:rPr lang="en-US" dirty="0" smtClean="0"/>
              <a:t>Solution: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Common Service Interface for Utilization!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6019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</a:t>
            </a:r>
          </a:p>
          <a:p>
            <a:pPr algn="ctr"/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5410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77000" y="5410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114800"/>
            <a:ext cx="3657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Interface</a:t>
            </a:r>
          </a:p>
          <a:p>
            <a:pPr algn="ctr"/>
            <a:r>
              <a:rPr lang="en-US" dirty="0" smtClean="0"/>
              <a:t>Runs on any Java Enabled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Implemented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76300" y="3926518"/>
            <a:ext cx="2019300" cy="2269997"/>
            <a:chOff x="1543050" y="3093557"/>
            <a:chExt cx="2019300" cy="226999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901889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Peer to Peer</a:t>
              </a:r>
              <a:endParaRPr lang="en-US" sz="2400" dirty="0"/>
            </a:p>
          </p:txBody>
        </p:sp>
        <p:pic>
          <p:nvPicPr>
            <p:cNvPr id="11" name="Picture 7" descr="http://csis.pace.edu/~marchese/CS865/Lectures/Chap5/Chapter5a_files/image006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43050" y="3093557"/>
              <a:ext cx="2019300" cy="1737128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3733800" y="4191000"/>
            <a:ext cx="1676400" cy="1890414"/>
            <a:chOff x="4046235" y="2327646"/>
            <a:chExt cx="1676400" cy="1890414"/>
          </a:xfrm>
        </p:grpSpPr>
        <p:sp>
          <p:nvSpPr>
            <p:cNvPr id="6" name="TextBox 5"/>
            <p:cNvSpPr txBox="1"/>
            <p:nvPr/>
          </p:nvSpPr>
          <p:spPr>
            <a:xfrm>
              <a:off x="4046235" y="37563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Email</a:t>
              </a:r>
              <a:endParaRPr lang="en-US" sz="2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717" y="2327646"/>
              <a:ext cx="1440165" cy="144016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04572" y="1676400"/>
            <a:ext cx="2900628" cy="1112911"/>
            <a:chOff x="608400" y="1676400"/>
            <a:chExt cx="2900628" cy="1112911"/>
          </a:xfrm>
        </p:grpSpPr>
        <p:sp>
          <p:nvSpPr>
            <p:cNvPr id="5" name="TextBox 4"/>
            <p:cNvSpPr txBox="1"/>
            <p:nvPr/>
          </p:nvSpPr>
          <p:spPr>
            <a:xfrm>
              <a:off x="1219200" y="2327646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Web</a:t>
              </a:r>
              <a:endParaRPr lang="en-US" sz="24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00" y="1676400"/>
              <a:ext cx="2900628" cy="82184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533379" y="4086683"/>
            <a:ext cx="1676400" cy="2109832"/>
            <a:chOff x="6477000" y="3182518"/>
            <a:chExt cx="1676400" cy="2109832"/>
          </a:xfrm>
        </p:grpSpPr>
        <p:sp>
          <p:nvSpPr>
            <p:cNvPr id="10" name="TextBox 9"/>
            <p:cNvSpPr txBox="1"/>
            <p:nvPr/>
          </p:nvSpPr>
          <p:spPr>
            <a:xfrm>
              <a:off x="6477000" y="483068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Replication</a:t>
              </a:r>
              <a:endParaRPr lang="en-US" sz="24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13" r="27036"/>
            <a:stretch/>
          </p:blipFill>
          <p:spPr>
            <a:xfrm>
              <a:off x="6514986" y="3182518"/>
              <a:ext cx="1600427" cy="164816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52972" y="1791864"/>
            <a:ext cx="1676400" cy="1486696"/>
            <a:chOff x="6552972" y="1791864"/>
            <a:chExt cx="1676400" cy="1486696"/>
          </a:xfrm>
        </p:grpSpPr>
        <p:sp>
          <p:nvSpPr>
            <p:cNvPr id="7" name="TextBox 6"/>
            <p:cNvSpPr txBox="1"/>
            <p:nvPr/>
          </p:nvSpPr>
          <p:spPr>
            <a:xfrm>
              <a:off x="6552972" y="28168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SSH</a:t>
              </a:r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237" y="1791864"/>
              <a:ext cx="1071563" cy="107156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116000" y="1559076"/>
            <a:ext cx="1676400" cy="1998803"/>
            <a:chOff x="4012200" y="4428544"/>
            <a:chExt cx="1676400" cy="1998803"/>
          </a:xfrm>
        </p:grpSpPr>
        <p:sp>
          <p:nvSpPr>
            <p:cNvPr id="8" name="TextBox 7"/>
            <p:cNvSpPr txBox="1"/>
            <p:nvPr/>
          </p:nvSpPr>
          <p:spPr>
            <a:xfrm>
              <a:off x="4012200" y="5965682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Proxy</a:t>
              </a:r>
              <a:endParaRPr lang="en-US" sz="24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740" y="4428544"/>
              <a:ext cx="1516117" cy="151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9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DIAS Architecture: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3505200" cy="556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Core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5257800"/>
            <a:ext cx="3657600" cy="15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3048000" cy="2743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5181600"/>
            <a:ext cx="2971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791200"/>
            <a:ext cx="2971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Peer-To-Peer</a:t>
            </a:r>
          </a:p>
          <a:p>
            <a:pPr algn="ctr"/>
            <a:r>
              <a:rPr lang="en-US" dirty="0" smtClean="0"/>
              <a:t>Rice Pastry Network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4038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668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812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4648200"/>
            <a:ext cx="29718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System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6019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&amp; Net </a:t>
            </a:r>
            <a:r>
              <a:rPr lang="en-US" dirty="0" err="1" smtClean="0"/>
              <a:t>Monitori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5410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77000" y="5410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114800"/>
            <a:ext cx="3657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Interface</a:t>
            </a:r>
          </a:p>
          <a:p>
            <a:pPr algn="ctr"/>
            <a:r>
              <a:rPr lang="en-US" dirty="0" smtClean="0"/>
              <a:t>Runs on any Java Enabled Computer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343400" y="1122680"/>
          <a:ext cx="4572000" cy="402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86000"/>
                <a:gridCol w="2286000"/>
              </a:tblGrid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Email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SSH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Proxy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Name Resolver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Rice Pastry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Control Threads + </a:t>
                      </a: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User &amp; System 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</a:t>
            </a:r>
            <a:r>
              <a:rPr lang="en-US" dirty="0" smtClean="0"/>
              <a:t>Node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Suppose I want to run DIAS on my machine</a:t>
            </a:r>
          </a:p>
          <a:p>
            <a:pPr lvl="1"/>
            <a:r>
              <a:rPr lang="en-US" sz="2600" dirty="0" smtClean="0"/>
              <a:t>How can others find my node if I need a fully qualified domain name?</a:t>
            </a:r>
          </a:p>
          <a:p>
            <a:pPr lvl="1"/>
            <a:r>
              <a:rPr lang="en-US" sz="2600" dirty="0" smtClean="0"/>
              <a:t>Virtual Private Network can provide a central naming authority but becomes a central point of failure – against a decentralized Internet</a:t>
            </a:r>
          </a:p>
          <a:p>
            <a:pPr lvl="1"/>
            <a:r>
              <a:rPr lang="en-US" sz="2600" dirty="0"/>
              <a:t>Dynamic DNS solves some issues </a:t>
            </a:r>
            <a:r>
              <a:rPr lang="en-US" sz="2600" dirty="0" smtClean="0"/>
              <a:t>such as host IP changing, but hosts can be </a:t>
            </a:r>
            <a:r>
              <a:rPr lang="en-US" sz="2600" dirty="0" err="1" smtClean="0"/>
              <a:t>NAT’d</a:t>
            </a:r>
            <a:r>
              <a:rPr lang="en-US" sz="2600" dirty="0" smtClean="0"/>
              <a:t> behind firewalls or not available with stale entries.</a:t>
            </a:r>
          </a:p>
          <a:p>
            <a:pPr lvl="1"/>
            <a:r>
              <a:rPr lang="en-US" sz="2600" dirty="0" smtClean="0"/>
              <a:t>One solution is provide naming resolution through an overlay network.</a:t>
            </a:r>
          </a:p>
          <a:p>
            <a:r>
              <a:rPr lang="en-US" sz="3000" dirty="0" smtClean="0"/>
              <a:t>Browsers and Applications will cache my node name too, so what happens if I change IP or failover?</a:t>
            </a:r>
          </a:p>
          <a:p>
            <a:pPr lvl="1"/>
            <a:r>
              <a:rPr lang="en-US" sz="2600" dirty="0" smtClean="0"/>
              <a:t>DIAS users (or others) can use a service that will lookup names through the overlay network or DNS and not cache names.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Node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525963"/>
          </a:xfrm>
        </p:spPr>
        <p:txBody>
          <a:bodyPr/>
          <a:lstStyle/>
          <a:p>
            <a:r>
              <a:rPr lang="en-US" dirty="0" smtClean="0"/>
              <a:t>Domain Name System – DNS Entry Time-To-Live</a:t>
            </a:r>
          </a:p>
          <a:p>
            <a:r>
              <a:rPr lang="en-US" dirty="0" smtClean="0"/>
              <a:t>Host Caching of Domain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3581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(Linux, Android, etc.)</a:t>
            </a:r>
          </a:p>
          <a:p>
            <a:pPr algn="ctr"/>
            <a:r>
              <a:rPr lang="en-US" dirty="0" smtClean="0"/>
              <a:t>Host Machine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657600"/>
            <a:ext cx="3581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Networking Libraries</a:t>
            </a:r>
          </a:p>
          <a:p>
            <a:pPr algn="ctr"/>
            <a:r>
              <a:rPr lang="en-US" dirty="0" smtClean="0"/>
              <a:t>(usually respect TTL values and cache the DNS entry)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4800600"/>
            <a:ext cx="35814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en-US" dirty="0" err="1" smtClean="0"/>
              <a:t>InetAddress</a:t>
            </a:r>
            <a:r>
              <a:rPr lang="en-US" dirty="0" smtClean="0"/>
              <a:t> Library</a:t>
            </a:r>
          </a:p>
          <a:p>
            <a:pPr algn="ctr"/>
            <a:r>
              <a:rPr lang="en-US" dirty="0" smtClean="0"/>
              <a:t>(Caches Entry Internally To the Class – Sometimes Indefinitely)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5715000"/>
            <a:ext cx="35814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 Level Caching</a:t>
            </a:r>
          </a:p>
          <a:p>
            <a:pPr algn="ctr"/>
            <a:r>
              <a:rPr lang="en-US" dirty="0" smtClean="0"/>
              <a:t>DNS</a:t>
            </a:r>
            <a:r>
              <a:rPr lang="en-US" dirty="0"/>
              <a:t>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43400" y="4800600"/>
            <a:ext cx="35814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 a Java Security Manager</a:t>
            </a:r>
          </a:p>
          <a:p>
            <a:pPr algn="ctr"/>
            <a:r>
              <a:rPr lang="en-US" dirty="0" smtClean="0"/>
              <a:t>Policy to set to zero the network. </a:t>
            </a:r>
            <a:r>
              <a:rPr lang="en-US" dirty="0" err="1" smtClean="0"/>
              <a:t>address.cache.ttl</a:t>
            </a:r>
            <a:r>
              <a:rPr lang="en-US" dirty="0" smtClean="0"/>
              <a:t> and .</a:t>
            </a:r>
            <a:r>
              <a:rPr lang="en-US" dirty="0" err="1" smtClean="0"/>
              <a:t>negative.ttl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3400" y="5715000"/>
            <a:ext cx="35814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/ Configure / Modify Applications to use a Proxy Server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43400" y="3657600"/>
            <a:ext cx="35814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a low Time-To-Live (TTL)</a:t>
            </a:r>
          </a:p>
          <a:p>
            <a:pPr algn="ctr"/>
            <a:r>
              <a:rPr lang="en-US" dirty="0" smtClean="0"/>
              <a:t>Entry in Domain Name System - DNS Records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43400" y="2743200"/>
            <a:ext cx="3581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and Application Level Solutions: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8077200" y="4800600"/>
            <a:ext cx="1028700" cy="612648"/>
          </a:xfrm>
          <a:prstGeom prst="wedgeEllipseCallout">
            <a:avLst>
              <a:gd name="adj1" fmla="val -61264"/>
              <a:gd name="adj2" fmla="val 231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JVM</a:t>
            </a:r>
          </a:p>
          <a:p>
            <a:pPr algn="ctr"/>
            <a:r>
              <a:rPr lang="en-US" sz="1400" dirty="0" smtClean="0"/>
              <a:t>Variant</a:t>
            </a:r>
          </a:p>
        </p:txBody>
      </p:sp>
    </p:spTree>
    <p:extLst>
      <p:ext uri="{BB962C8B-B14F-4D97-AF65-F5344CB8AC3E}">
        <p14:creationId xmlns:p14="http://schemas.microsoft.com/office/powerpoint/2010/main" val="37711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2083</Words>
  <Application>Microsoft Office PowerPoint</Application>
  <PresentationFormat>On-screen Show (4:3)</PresentationFormat>
  <Paragraphs>558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宋体</vt:lpstr>
      <vt:lpstr>Apple Chancery</vt:lpstr>
      <vt:lpstr>Arial</vt:lpstr>
      <vt:lpstr>Arial Black</vt:lpstr>
      <vt:lpstr>Calibri</vt:lpstr>
      <vt:lpstr>Wingdings</vt:lpstr>
      <vt:lpstr>Wingdings 2</vt:lpstr>
      <vt:lpstr>Office Theme</vt:lpstr>
      <vt:lpstr>DIAS: Decentralized Internet Applications and Services</vt:lpstr>
      <vt:lpstr>Problem: Centralized Architecture</vt:lpstr>
      <vt:lpstr>Decentralized Architecture</vt:lpstr>
      <vt:lpstr>DIAS: Decentralized Internet Applications and Services</vt:lpstr>
      <vt:lpstr>DIAS Architecture</vt:lpstr>
      <vt:lpstr>DIAS Implemented Services</vt:lpstr>
      <vt:lpstr>DIAS Architecture: Threads</vt:lpstr>
      <vt:lpstr>DIAS Architecture: Node Naming</vt:lpstr>
      <vt:lpstr>DIAS Architecture: Node Naming</vt:lpstr>
      <vt:lpstr>DNS Server</vt:lpstr>
      <vt:lpstr>Network Connectivity</vt:lpstr>
      <vt:lpstr>Dynamic DNS Failover</vt:lpstr>
      <vt:lpstr>VM Test Environment</vt:lpstr>
      <vt:lpstr>DIAS: Proxy</vt:lpstr>
      <vt:lpstr>DIAS Architecture: Proxy</vt:lpstr>
      <vt:lpstr>DIAS Architecture: Proxy</vt:lpstr>
      <vt:lpstr>DIAS Architecture: Proxy</vt:lpstr>
      <vt:lpstr>Domain/Node Name Resolution</vt:lpstr>
      <vt:lpstr>PowerPoint Presentation</vt:lpstr>
      <vt:lpstr>DIAS: Web Server</vt:lpstr>
      <vt:lpstr>DIAS: Web Server</vt:lpstr>
      <vt:lpstr>DIAS: Web Server</vt:lpstr>
      <vt:lpstr>DIAS: Web Server</vt:lpstr>
      <vt:lpstr>DIAS: Web Server</vt:lpstr>
      <vt:lpstr>DIAS: Web Server</vt:lpstr>
      <vt:lpstr>DIAS: Email Server</vt:lpstr>
      <vt:lpstr>DIAS: Email Server</vt:lpstr>
      <vt:lpstr>JES – Java Email Server</vt:lpstr>
      <vt:lpstr>JES – Java Email Server</vt:lpstr>
      <vt:lpstr>DIAS: SSH &amp; Replication</vt:lpstr>
      <vt:lpstr>DIAS: SSH Server</vt:lpstr>
      <vt:lpstr>DIAS: Data Replication (rsync)</vt:lpstr>
      <vt:lpstr>Peer to Peer</vt:lpstr>
      <vt:lpstr>DIAS: Peer to Peer</vt:lpstr>
      <vt:lpstr>Android APP &amp; Demo</vt:lpstr>
      <vt:lpstr>DIAS: Android APP</vt:lpstr>
      <vt:lpstr>conclusions</vt:lpstr>
      <vt:lpstr>Summary</vt:lpstr>
      <vt:lpstr>Looking Forward…</vt:lpstr>
      <vt:lpstr>ERG Notes: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Decentralized Internet Applications and Services</dc:title>
  <dc:creator>Adriana Flores</dc:creator>
  <cp:lastModifiedBy>adri</cp:lastModifiedBy>
  <cp:revision>51</cp:revision>
  <dcterms:created xsi:type="dcterms:W3CDTF">2014-04-21T15:13:55Z</dcterms:created>
  <dcterms:modified xsi:type="dcterms:W3CDTF">2014-04-22T17:10:32Z</dcterms:modified>
</cp:coreProperties>
</file>