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61" r:id="rId2"/>
    <p:sldId id="262" r:id="rId3"/>
    <p:sldId id="278" r:id="rId4"/>
    <p:sldId id="279" r:id="rId5"/>
    <p:sldId id="280" r:id="rId6"/>
    <p:sldId id="281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630" autoAdjust="0"/>
  </p:normalViewPr>
  <p:slideViewPr>
    <p:cSldViewPr>
      <p:cViewPr>
        <p:scale>
          <a:sx n="100" d="100"/>
          <a:sy n="100" d="100"/>
        </p:scale>
        <p:origin x="-1840" y="-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9C85EC-9A57-4F42-9135-B06D4BC9CEB0}" type="datetimeFigureOut">
              <a:rPr lang="en-US" smtClean="0"/>
              <a:t>4/22/14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D3E3A6-BE7C-4631-BFE6-0EDA6A99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67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MTAs tasked with transporting emails </a:t>
            </a:r>
          </a:p>
          <a:p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The recipient's MTA then delivers the email to the incoming mail server (called the MDA)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 MDA is protected by a user name called a login and by a password.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r>
              <a:rPr lang="en-US" dirty="0" smtClean="0"/>
              <a:t>MTAs act as the post office</a:t>
            </a:r>
          </a:p>
          <a:p>
            <a:r>
              <a:rPr lang="en-US" dirty="0" smtClean="0"/>
              <a:t>the sorting area and mail carrier, which handle message transportation</a:t>
            </a:r>
          </a:p>
          <a:p>
            <a:endParaRPr lang="en-US" dirty="0" smtClean="0"/>
          </a:p>
          <a:p>
            <a:r>
              <a:rPr lang="en-US" dirty="0" smtClean="0"/>
              <a:t>MDAs act as mailboxes, which store messages (as much as their volume will allow) until the recipients check the box.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3E3A6-BE7C-4631-BFE6-0EDA6A9952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56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37E80-FADA-487D-BF8C-A8C0BB346962}" type="datetime1">
              <a:rPr lang="en-US" smtClean="0"/>
              <a:t>4/22/14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0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432E-F916-4115-9DEC-E75E1099B98B}" type="datetime1">
              <a:rPr lang="en-US" smtClean="0"/>
              <a:t>4/22/14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89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7493-DADB-4681-BF3B-6B192E17A93B}" type="datetime1">
              <a:rPr lang="en-US" smtClean="0"/>
              <a:t>4/22/14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70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7FECD-3042-4748-BBB6-8E74526D03AB}" type="datetime1">
              <a:rPr lang="en-US" smtClean="0"/>
              <a:t>4/22/14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714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E3A70-7628-4CCF-A38F-5407149BFF55}" type="datetime1">
              <a:rPr lang="en-US" smtClean="0"/>
              <a:t>4/22/14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06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B0C6-854E-48BA-87E5-A977BD5E0F92}" type="datetime1">
              <a:rPr lang="en-US" smtClean="0"/>
              <a:t>4/22/14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67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CD9B-9572-46D1-8A53-DCF6365AD33A}" type="datetime1">
              <a:rPr lang="en-US" smtClean="0"/>
              <a:t>4/22/14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709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4E3A-5CF1-4BDF-BF9A-00B14E4FE03D}" type="datetime1">
              <a:rPr lang="en-US" smtClean="0"/>
              <a:t>4/22/14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145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AA056-4783-4CFC-93D0-C901D1DDD05F}" type="datetime1">
              <a:rPr lang="en-US" smtClean="0"/>
              <a:t>4/22/14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87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9FBC6-39FF-4804-B2C8-CF12DFB99F85}" type="datetime1">
              <a:rPr lang="en-US" smtClean="0"/>
              <a:t>4/22/14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75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25D3E-8453-48EE-B78D-3C3C248D2C43}" type="datetime1">
              <a:rPr lang="en-US" smtClean="0"/>
              <a:t>4/22/14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38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939EE-2CDC-45A2-BACA-0ECF458B8B24}" type="datetime1">
              <a:rPr lang="en-US" smtClean="0"/>
              <a:t>4/22/14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9C7D3-EC58-41A5-A6A2-E1D95F4DD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376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DIAS Implemented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0" y="1524000"/>
            <a:ext cx="4419600" cy="4525963"/>
          </a:xfrm>
        </p:spPr>
        <p:txBody>
          <a:bodyPr/>
          <a:lstStyle/>
          <a:p>
            <a:r>
              <a:rPr lang="en-US" dirty="0" smtClean="0"/>
              <a:t>Web – </a:t>
            </a:r>
            <a:r>
              <a:rPr lang="en-US" dirty="0" err="1" smtClean="0"/>
              <a:t>Nano</a:t>
            </a:r>
            <a:r>
              <a:rPr lang="en-US" dirty="0" smtClean="0"/>
              <a:t> and </a:t>
            </a:r>
            <a:r>
              <a:rPr lang="en-US" dirty="0" err="1" smtClean="0"/>
              <a:t>iJetty</a:t>
            </a:r>
            <a:endParaRPr lang="en-US" dirty="0" smtClean="0"/>
          </a:p>
          <a:p>
            <a:r>
              <a:rPr lang="en-US" b="1" dirty="0" smtClean="0"/>
              <a:t>Email</a:t>
            </a:r>
            <a:r>
              <a:rPr lang="en-US" dirty="0" smtClean="0"/>
              <a:t> - JES</a:t>
            </a:r>
          </a:p>
          <a:p>
            <a:r>
              <a:rPr lang="en-US" dirty="0" smtClean="0"/>
              <a:t>SSH</a:t>
            </a:r>
          </a:p>
          <a:p>
            <a:r>
              <a:rPr lang="en-US" dirty="0" smtClean="0"/>
              <a:t>Proxy</a:t>
            </a:r>
          </a:p>
          <a:p>
            <a:r>
              <a:rPr lang="en-US" b="1" dirty="0" smtClean="0"/>
              <a:t>P2P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1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876300" y="3926518"/>
            <a:ext cx="2019300" cy="2269997"/>
            <a:chOff x="1543050" y="3093557"/>
            <a:chExt cx="2019300" cy="2269997"/>
          </a:xfrm>
        </p:grpSpPr>
        <p:sp>
          <p:nvSpPr>
            <p:cNvPr id="9" name="TextBox 8"/>
            <p:cNvSpPr txBox="1"/>
            <p:nvPr/>
          </p:nvSpPr>
          <p:spPr>
            <a:xfrm>
              <a:off x="1600200" y="4901889"/>
              <a:ext cx="1905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Peer to Peer</a:t>
              </a:r>
              <a:endParaRPr lang="en-US" sz="2400" dirty="0"/>
            </a:p>
          </p:txBody>
        </p:sp>
        <p:pic>
          <p:nvPicPr>
            <p:cNvPr id="11" name="Picture 7" descr="http://csis.pace.edu/~marchese/CS865/Lectures/Chap5/Chapter5a_files/image006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543050" y="3093557"/>
              <a:ext cx="2019300" cy="1737128"/>
            </a:xfrm>
            <a:prstGeom prst="rect">
              <a:avLst/>
            </a:prstGeom>
            <a:noFill/>
          </p:spPr>
        </p:pic>
      </p:grpSp>
      <p:grpSp>
        <p:nvGrpSpPr>
          <p:cNvPr id="17" name="Group 16"/>
          <p:cNvGrpSpPr/>
          <p:nvPr/>
        </p:nvGrpSpPr>
        <p:grpSpPr>
          <a:xfrm>
            <a:off x="4118740" y="2061568"/>
            <a:ext cx="1676400" cy="1890414"/>
            <a:chOff x="4046235" y="2327646"/>
            <a:chExt cx="1676400" cy="1890414"/>
          </a:xfrm>
        </p:grpSpPr>
        <p:sp>
          <p:nvSpPr>
            <p:cNvPr id="6" name="TextBox 5"/>
            <p:cNvSpPr txBox="1"/>
            <p:nvPr/>
          </p:nvSpPr>
          <p:spPr>
            <a:xfrm>
              <a:off x="4046235" y="3756395"/>
              <a:ext cx="1676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Email</a:t>
              </a:r>
              <a:endParaRPr lang="en-US" sz="2400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717" y="2327646"/>
              <a:ext cx="1440165" cy="1440165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604572" y="1676400"/>
            <a:ext cx="2900628" cy="1112911"/>
            <a:chOff x="608400" y="1676400"/>
            <a:chExt cx="2900628" cy="1112911"/>
          </a:xfrm>
        </p:grpSpPr>
        <p:sp>
          <p:nvSpPr>
            <p:cNvPr id="5" name="TextBox 4"/>
            <p:cNvSpPr txBox="1"/>
            <p:nvPr/>
          </p:nvSpPr>
          <p:spPr>
            <a:xfrm>
              <a:off x="1219200" y="2327646"/>
              <a:ext cx="1676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Web</a:t>
              </a:r>
              <a:endParaRPr lang="en-US" sz="2400" dirty="0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400" y="1676400"/>
              <a:ext cx="2900628" cy="821845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6533379" y="4086683"/>
            <a:ext cx="1676400" cy="2109832"/>
            <a:chOff x="6477000" y="3182518"/>
            <a:chExt cx="1676400" cy="2109832"/>
          </a:xfrm>
        </p:grpSpPr>
        <p:sp>
          <p:nvSpPr>
            <p:cNvPr id="10" name="TextBox 9"/>
            <p:cNvSpPr txBox="1"/>
            <p:nvPr/>
          </p:nvSpPr>
          <p:spPr>
            <a:xfrm>
              <a:off x="6477000" y="4830685"/>
              <a:ext cx="1676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Replication</a:t>
              </a:r>
              <a:endParaRPr lang="en-US" sz="2400" dirty="0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413" r="27036"/>
            <a:stretch/>
          </p:blipFill>
          <p:spPr>
            <a:xfrm>
              <a:off x="6514986" y="3182518"/>
              <a:ext cx="1600427" cy="1648167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6552972" y="1791864"/>
            <a:ext cx="1676400" cy="1486696"/>
            <a:chOff x="6552972" y="1791864"/>
            <a:chExt cx="1676400" cy="1486696"/>
          </a:xfrm>
        </p:grpSpPr>
        <p:sp>
          <p:nvSpPr>
            <p:cNvPr id="7" name="TextBox 6"/>
            <p:cNvSpPr txBox="1"/>
            <p:nvPr/>
          </p:nvSpPr>
          <p:spPr>
            <a:xfrm>
              <a:off x="6552972" y="2816895"/>
              <a:ext cx="1676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SSH</a:t>
              </a:r>
              <a:endParaRPr lang="en-US" sz="2400" dirty="0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3237" y="1791864"/>
              <a:ext cx="1071563" cy="1071563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3810000" y="4095044"/>
            <a:ext cx="1676400" cy="1998803"/>
            <a:chOff x="4012200" y="4428544"/>
            <a:chExt cx="1676400" cy="1998803"/>
          </a:xfrm>
        </p:grpSpPr>
        <p:sp>
          <p:nvSpPr>
            <p:cNvPr id="8" name="TextBox 7"/>
            <p:cNvSpPr txBox="1"/>
            <p:nvPr/>
          </p:nvSpPr>
          <p:spPr>
            <a:xfrm>
              <a:off x="4012200" y="5965682"/>
              <a:ext cx="1676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Proxy</a:t>
              </a:r>
              <a:endParaRPr lang="en-US" sz="2400" dirty="0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8740" y="4428544"/>
              <a:ext cx="1516117" cy="15161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60938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162"/>
            <a:ext cx="6324600" cy="808038"/>
          </a:xfrm>
        </p:spPr>
        <p:txBody>
          <a:bodyPr/>
          <a:lstStyle/>
          <a:p>
            <a:r>
              <a:rPr lang="en-US" dirty="0" smtClean="0">
                <a:latin typeface="Apple Chancery"/>
                <a:cs typeface="Apple Chancery"/>
              </a:rPr>
              <a:t>DIAS: Web Server</a:t>
            </a:r>
            <a:endParaRPr lang="en-US" dirty="0">
              <a:latin typeface="Apple Chancery"/>
              <a:cs typeface="Apple Chancery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03437"/>
            <a:ext cx="3505200" cy="3763963"/>
          </a:xfrm>
        </p:spPr>
        <p:txBody>
          <a:bodyPr>
            <a:normAutofit/>
          </a:bodyPr>
          <a:lstStyle/>
          <a:p>
            <a:r>
              <a:rPr lang="en-US" altLang="zh-CN" sz="2400" dirty="0" err="1" smtClean="0">
                <a:cs typeface="Arial"/>
              </a:rPr>
              <a:t>Ser</a:t>
            </a:r>
            <a:r>
              <a:rPr lang="en-US" altLang="zh-CN" sz="2400" dirty="0" err="1" smtClean="0">
                <a:cs typeface="Arial"/>
              </a:rPr>
              <a:t>verlet</a:t>
            </a:r>
            <a:r>
              <a:rPr lang="zh-CN" altLang="en-US" sz="2400" dirty="0" smtClean="0">
                <a:cs typeface="Arial"/>
              </a:rPr>
              <a:t> </a:t>
            </a:r>
            <a:r>
              <a:rPr lang="en-US" altLang="zh-CN" sz="2400" dirty="0" smtClean="0">
                <a:cs typeface="Arial"/>
              </a:rPr>
              <a:t>En</a:t>
            </a:r>
            <a:r>
              <a:rPr lang="en-US" altLang="zh-CN" sz="2400" dirty="0" smtClean="0">
                <a:cs typeface="Arial"/>
              </a:rPr>
              <a:t>gine</a:t>
            </a:r>
            <a:endParaRPr lang="en-US" altLang="zh-CN" sz="2400" dirty="0">
              <a:cs typeface="Arial"/>
            </a:endParaRPr>
          </a:p>
          <a:p>
            <a:r>
              <a:rPr lang="en-US" altLang="zh-CN" sz="2400" dirty="0" smtClean="0">
                <a:cs typeface="Arial"/>
              </a:rPr>
              <a:t>Sup</a:t>
            </a:r>
            <a:r>
              <a:rPr lang="en-US" altLang="zh-CN" sz="2400" dirty="0" smtClean="0">
                <a:cs typeface="Arial"/>
              </a:rPr>
              <a:t>port</a:t>
            </a:r>
            <a:r>
              <a:rPr lang="zh-CN" altLang="en-US" sz="2400" dirty="0" smtClean="0">
                <a:cs typeface="Arial"/>
              </a:rPr>
              <a:t> </a:t>
            </a:r>
            <a:r>
              <a:rPr lang="en-US" altLang="zh-CN" sz="2400" dirty="0" smtClean="0">
                <a:cs typeface="Arial"/>
              </a:rPr>
              <a:t>Ja</a:t>
            </a:r>
            <a:r>
              <a:rPr lang="en-US" altLang="zh-CN" sz="2400" dirty="0" smtClean="0">
                <a:cs typeface="Arial"/>
              </a:rPr>
              <a:t>va</a:t>
            </a:r>
            <a:r>
              <a:rPr lang="zh-CN" altLang="en-US" sz="2400" dirty="0" smtClean="0">
                <a:cs typeface="Arial"/>
              </a:rPr>
              <a:t> </a:t>
            </a:r>
            <a:r>
              <a:rPr lang="en-US" altLang="zh-CN" sz="2400" dirty="0">
                <a:cs typeface="Arial"/>
              </a:rPr>
              <a:t>EE</a:t>
            </a:r>
            <a:r>
              <a:rPr lang="zh-CN" altLang="en-US" sz="2400" dirty="0">
                <a:cs typeface="Arial"/>
              </a:rPr>
              <a:t> </a:t>
            </a:r>
            <a:endParaRPr lang="en-US" altLang="zh-CN" sz="2400" dirty="0">
              <a:cs typeface="Arial"/>
            </a:endParaRPr>
          </a:p>
          <a:p>
            <a:r>
              <a:rPr lang="en-US" altLang="zh-CN" sz="2400" dirty="0" smtClean="0">
                <a:cs typeface="Arial"/>
              </a:rPr>
              <a:t>Used</a:t>
            </a:r>
            <a:r>
              <a:rPr lang="zh-CN" altLang="en-US" sz="2400" dirty="0" smtClean="0">
                <a:cs typeface="Arial"/>
              </a:rPr>
              <a:t> </a:t>
            </a:r>
            <a:r>
              <a:rPr lang="en-US" altLang="zh-CN" sz="2400" dirty="0" smtClean="0">
                <a:cs typeface="Arial"/>
              </a:rPr>
              <a:t>NIO for I/O</a:t>
            </a:r>
            <a:endParaRPr lang="en-US" altLang="zh-CN" sz="2400" dirty="0">
              <a:cs typeface="Arial"/>
            </a:endParaRPr>
          </a:p>
          <a:p>
            <a:r>
              <a:rPr lang="en-US" altLang="zh-CN" sz="2400" dirty="0" smtClean="0">
                <a:cs typeface="Arial"/>
              </a:rPr>
              <a:t>For Large Number but Not Busy Connection</a:t>
            </a:r>
          </a:p>
          <a:p>
            <a:r>
              <a:rPr lang="en-US" altLang="zh-CN" sz="2400" dirty="0" smtClean="0">
                <a:cs typeface="Arial"/>
              </a:rPr>
              <a:t>Small Memory Occupation</a:t>
            </a:r>
          </a:p>
          <a:p>
            <a:r>
              <a:rPr lang="en-US" altLang="zh-CN" sz="2400" dirty="0" smtClean="0">
                <a:cs typeface="Arial"/>
              </a:rPr>
              <a:t>Flexible</a:t>
            </a:r>
            <a:endParaRPr lang="en-US" altLang="zh-CN" sz="2400" dirty="0"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2</a:t>
            </a:fld>
            <a:endParaRPr 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876300"/>
            <a:ext cx="3962400" cy="1104900"/>
          </a:xfrm>
          <a:prstGeom prst="rect">
            <a:avLst/>
          </a:prstGeom>
        </p:spPr>
      </p:pic>
      <p:pic>
        <p:nvPicPr>
          <p:cNvPr id="9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43000"/>
            <a:ext cx="2900628" cy="73152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0" y="3124200"/>
            <a:ext cx="1066800" cy="1079500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5257800" y="2133601"/>
            <a:ext cx="3276600" cy="38099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err="1" smtClean="0">
                <a:cs typeface="Arial"/>
              </a:rPr>
              <a:t>Ser</a:t>
            </a:r>
            <a:r>
              <a:rPr lang="en-US" altLang="zh-CN" sz="2400" dirty="0" err="1" smtClean="0">
                <a:cs typeface="Arial"/>
              </a:rPr>
              <a:t>verlet</a:t>
            </a:r>
            <a:r>
              <a:rPr lang="zh-CN" altLang="en-US" sz="2400" dirty="0" smtClean="0">
                <a:cs typeface="Arial"/>
              </a:rPr>
              <a:t> </a:t>
            </a:r>
            <a:r>
              <a:rPr lang="en-US" altLang="zh-CN" sz="2400" dirty="0" smtClean="0">
                <a:cs typeface="Arial"/>
              </a:rPr>
              <a:t>En</a:t>
            </a:r>
            <a:r>
              <a:rPr lang="en-US" altLang="zh-CN" sz="2400" dirty="0" smtClean="0">
                <a:cs typeface="Arial"/>
              </a:rPr>
              <a:t>gine</a:t>
            </a:r>
          </a:p>
          <a:p>
            <a:r>
              <a:rPr lang="en-US" altLang="zh-CN" sz="2400" dirty="0" smtClean="0">
                <a:cs typeface="Arial"/>
              </a:rPr>
              <a:t>Sup</a:t>
            </a:r>
            <a:r>
              <a:rPr lang="en-US" altLang="zh-CN" sz="2400" dirty="0" smtClean="0">
                <a:cs typeface="Arial"/>
              </a:rPr>
              <a:t>port</a:t>
            </a:r>
            <a:r>
              <a:rPr lang="zh-CN" altLang="en-US" sz="2400" dirty="0" smtClean="0">
                <a:cs typeface="Arial"/>
              </a:rPr>
              <a:t> </a:t>
            </a:r>
            <a:r>
              <a:rPr lang="en-US" altLang="zh-CN" sz="2400" dirty="0" smtClean="0">
                <a:cs typeface="Arial"/>
              </a:rPr>
              <a:t>Ja</a:t>
            </a:r>
            <a:r>
              <a:rPr lang="en-US" altLang="zh-CN" sz="2400" dirty="0" smtClean="0">
                <a:cs typeface="Arial"/>
              </a:rPr>
              <a:t>va</a:t>
            </a:r>
            <a:r>
              <a:rPr lang="zh-CN" altLang="en-US" sz="2400" dirty="0" smtClean="0">
                <a:cs typeface="Arial"/>
              </a:rPr>
              <a:t> </a:t>
            </a:r>
            <a:r>
              <a:rPr lang="en-US" altLang="zh-CN" sz="2400" dirty="0" smtClean="0">
                <a:cs typeface="Arial"/>
              </a:rPr>
              <a:t>EE</a:t>
            </a:r>
            <a:r>
              <a:rPr lang="zh-CN" altLang="en-US" sz="2400" dirty="0" smtClean="0">
                <a:cs typeface="Arial"/>
              </a:rPr>
              <a:t> </a:t>
            </a:r>
            <a:endParaRPr lang="en-US" altLang="zh-CN" sz="2400" dirty="0" smtClean="0">
              <a:cs typeface="Arial"/>
            </a:endParaRPr>
          </a:p>
          <a:p>
            <a:r>
              <a:rPr lang="en-US" altLang="zh-CN" sz="2400" dirty="0" smtClean="0">
                <a:cs typeface="Arial"/>
              </a:rPr>
              <a:t>Used</a:t>
            </a:r>
            <a:r>
              <a:rPr lang="zh-CN" altLang="en-US" sz="2400" dirty="0" smtClean="0">
                <a:cs typeface="Arial"/>
              </a:rPr>
              <a:t> </a:t>
            </a:r>
            <a:r>
              <a:rPr lang="en-US" altLang="zh-CN" sz="2400" dirty="0">
                <a:cs typeface="Arial"/>
              </a:rPr>
              <a:t>B</a:t>
            </a:r>
            <a:r>
              <a:rPr lang="en-US" altLang="zh-CN" sz="2400" dirty="0" smtClean="0">
                <a:cs typeface="Arial"/>
              </a:rPr>
              <a:t>IO for I/O</a:t>
            </a:r>
            <a:endParaRPr lang="en-US" altLang="zh-CN" sz="2400" dirty="0" smtClean="0">
              <a:cs typeface="Arial"/>
            </a:endParaRPr>
          </a:p>
          <a:p>
            <a:r>
              <a:rPr lang="en-US" altLang="zh-CN" sz="2400" dirty="0" smtClean="0">
                <a:cs typeface="Arial"/>
              </a:rPr>
              <a:t>For Small Number but Very Busy Connection</a:t>
            </a:r>
          </a:p>
          <a:p>
            <a:r>
              <a:rPr lang="en-US" altLang="zh-CN" sz="2400" dirty="0" smtClean="0">
                <a:cs typeface="Arial"/>
              </a:rPr>
              <a:t>Large Memory Occupation</a:t>
            </a:r>
          </a:p>
          <a:p>
            <a:r>
              <a:rPr lang="en-US" altLang="zh-CN" sz="2400" dirty="0" smtClean="0">
                <a:cs typeface="Arial"/>
              </a:rPr>
              <a:t>Integration</a:t>
            </a:r>
            <a:endParaRPr lang="en-US" altLang="zh-CN" sz="24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8232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4114800" cy="8080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pple Chancery"/>
                <a:cs typeface="Apple Chancery"/>
              </a:rPr>
              <a:t>DIAS: Web Server</a:t>
            </a:r>
            <a:endParaRPr lang="en-US" dirty="0">
              <a:latin typeface="Apple Chancery"/>
              <a:cs typeface="Apple Chancery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3</a:t>
            </a:fld>
            <a:endParaRPr lang="en-US"/>
          </a:p>
        </p:txBody>
      </p:sp>
      <p:pic>
        <p:nvPicPr>
          <p:cNvPr id="9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59077"/>
            <a:ext cx="2900628" cy="73152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724400" y="1524000"/>
            <a:ext cx="43434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 smtClean="0">
                <a:latin typeface="Arial Black"/>
                <a:cs typeface="Arial Black"/>
              </a:rPr>
              <a:t>Powered</a:t>
            </a:r>
            <a:endParaRPr lang="en-US" altLang="zh-CN" sz="2400" dirty="0">
              <a:latin typeface="Arial Black"/>
              <a:cs typeface="Arial Black"/>
            </a:endParaRPr>
          </a:p>
          <a:p>
            <a:pPr marL="285750" indent="-285750">
              <a:buFont typeface="Arial"/>
              <a:buChar char="•"/>
            </a:pPr>
            <a:r>
              <a:rPr lang="en-US" altLang="zh-CN" sz="2400" dirty="0" smtClean="0"/>
              <a:t>Large </a:t>
            </a:r>
            <a:r>
              <a:rPr lang="en-US" altLang="zh-CN" sz="2400" dirty="0" smtClean="0"/>
              <a:t>clusters 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- </a:t>
            </a:r>
            <a:r>
              <a:rPr lang="en-US" altLang="zh-CN" sz="2400" dirty="0" smtClean="0"/>
              <a:t> Yahoo! </a:t>
            </a:r>
            <a:r>
              <a:rPr lang="en-US" altLang="zh-CN" sz="2400" dirty="0" err="1"/>
              <a:t>Hadoop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Cluster</a:t>
            </a:r>
          </a:p>
          <a:p>
            <a:pPr marL="285750" indent="-285750">
              <a:buFont typeface="Arial"/>
              <a:buChar char="•"/>
            </a:pPr>
            <a:r>
              <a:rPr lang="en-US" altLang="zh-CN" sz="2400" dirty="0" smtClean="0"/>
              <a:t>Cloud </a:t>
            </a:r>
            <a:r>
              <a:rPr lang="en-US" altLang="zh-CN" sz="2400" dirty="0" smtClean="0"/>
              <a:t>computing</a:t>
            </a:r>
            <a:endParaRPr lang="en-US" altLang="zh-CN" sz="2400" dirty="0"/>
          </a:p>
          <a:p>
            <a:r>
              <a:rPr lang="en-US" altLang="zh-CN" sz="2400" dirty="0" smtClean="0"/>
              <a:t>	-  </a:t>
            </a:r>
            <a:r>
              <a:rPr lang="en-US" altLang="zh-CN" sz="2400" dirty="0"/>
              <a:t>Google</a:t>
            </a:r>
            <a:r>
              <a:rPr lang="en-US" altLang="zh-CN" sz="2400" dirty="0" smtClean="0"/>
              <a:t> App Engine</a:t>
            </a:r>
            <a:endParaRPr lang="en-US" altLang="zh-CN" sz="2400" dirty="0" smtClean="0"/>
          </a:p>
          <a:p>
            <a:pPr marL="285750" indent="-285750">
              <a:buFont typeface="Arial"/>
              <a:buChar char="•"/>
            </a:pPr>
            <a:r>
              <a:rPr lang="en-US" altLang="zh-CN" sz="2400" dirty="0" err="1" smtClean="0"/>
              <a:t>SaaS</a:t>
            </a:r>
            <a:endParaRPr lang="en-US" altLang="zh-CN" sz="2400" dirty="0"/>
          </a:p>
          <a:p>
            <a:r>
              <a:rPr lang="en-US" altLang="zh-CN" sz="2400" dirty="0" smtClean="0"/>
              <a:t>	- Yahoo</a:t>
            </a:r>
            <a:r>
              <a:rPr lang="en-US" altLang="zh-CN" sz="2400" dirty="0"/>
              <a:t>! </a:t>
            </a:r>
            <a:r>
              <a:rPr lang="en-US" altLang="zh-CN" sz="2400" dirty="0" err="1" smtClean="0"/>
              <a:t>Zimbra</a:t>
            </a:r>
            <a:endParaRPr lang="en-US" altLang="zh-CN" sz="2400" dirty="0" smtClean="0"/>
          </a:p>
          <a:p>
            <a:pPr marL="285750" indent="-285750">
              <a:buFont typeface="Arial"/>
              <a:buChar char="•"/>
            </a:pPr>
            <a:r>
              <a:rPr lang="en-US" altLang="zh-CN" sz="2400" dirty="0" smtClean="0"/>
              <a:t>Application </a:t>
            </a:r>
            <a:r>
              <a:rPr lang="en-US" altLang="zh-CN" sz="2400" dirty="0" smtClean="0"/>
              <a:t>Servers</a:t>
            </a:r>
            <a:endParaRPr lang="en-US" altLang="zh-CN" sz="2400" dirty="0"/>
          </a:p>
          <a:p>
            <a:r>
              <a:rPr lang="en-US" altLang="zh-CN" sz="2400" dirty="0" smtClean="0"/>
              <a:t>	- Apache </a:t>
            </a:r>
            <a:r>
              <a:rPr lang="en-US" altLang="zh-CN" sz="2400" dirty="0" smtClean="0"/>
              <a:t>Geronimo</a:t>
            </a:r>
          </a:p>
          <a:p>
            <a:pPr marL="285750" indent="-285750">
              <a:buFont typeface="Arial"/>
              <a:buChar char="•"/>
            </a:pPr>
            <a:r>
              <a:rPr lang="en-US" altLang="zh-CN" sz="2400" dirty="0" smtClean="0"/>
              <a:t>Frameworks</a:t>
            </a:r>
            <a:endParaRPr lang="en-US" altLang="zh-CN" sz="2400" dirty="0"/>
          </a:p>
          <a:p>
            <a:r>
              <a:rPr lang="en-US" altLang="zh-CN" sz="2400" dirty="0" smtClean="0"/>
              <a:t>	- Google Web Toolkit</a:t>
            </a:r>
            <a:endParaRPr lang="en-US" altLang="zh-CN" sz="2400" dirty="0" smtClean="0"/>
          </a:p>
          <a:p>
            <a:pPr marL="285750" indent="-285750">
              <a:buFont typeface="Arial"/>
              <a:buChar char="•"/>
            </a:pPr>
            <a:r>
              <a:rPr lang="en-US" altLang="zh-CN" sz="2400" dirty="0" smtClean="0"/>
              <a:t>Devices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- 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Android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Mobile OS</a:t>
            </a:r>
            <a:endParaRPr lang="zh-CN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609600" y="4231719"/>
            <a:ext cx="403860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Arial Black"/>
                <a:cs typeface="Arial Black"/>
              </a:rPr>
              <a:t>Eclipse Foundation </a:t>
            </a:r>
          </a:p>
          <a:p>
            <a:pPr algn="ctr"/>
            <a:endParaRPr lang="en-US" altLang="zh-CN" sz="600" dirty="0">
              <a:latin typeface="Arial Black"/>
              <a:cs typeface="Arial Black"/>
            </a:endParaRPr>
          </a:p>
          <a:p>
            <a:r>
              <a:rPr lang="en-US" altLang="zh-CN" sz="2000" dirty="0"/>
              <a:t>A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not-for-profit, member supported corporation that hosts the Eclipse projects and helps cultivate both an open source community and an ecosystem of </a:t>
            </a:r>
            <a:r>
              <a:rPr lang="en-US" altLang="zh-CN" sz="2000" dirty="0" smtClean="0"/>
              <a:t>products </a:t>
            </a:r>
            <a:r>
              <a:rPr lang="en-US" altLang="zh-CN" sz="2000" dirty="0"/>
              <a:t>and services.</a:t>
            </a:r>
            <a:endParaRPr lang="en-US" altLang="zh-CN" sz="2000" dirty="0" smtClean="0"/>
          </a:p>
        </p:txBody>
      </p:sp>
      <p:sp>
        <p:nvSpPr>
          <p:cNvPr id="3" name="矩形 2"/>
          <p:cNvSpPr/>
          <p:nvPr/>
        </p:nvSpPr>
        <p:spPr>
          <a:xfrm>
            <a:off x="5105400" y="1066800"/>
            <a:ext cx="3716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 Black"/>
                <a:cs typeface="Arial Black"/>
              </a:rPr>
              <a:t>http://</a:t>
            </a:r>
            <a:r>
              <a:rPr lang="en-US" altLang="zh-CN" dirty="0" err="1">
                <a:latin typeface="Arial Black"/>
                <a:cs typeface="Arial Black"/>
              </a:rPr>
              <a:t>www.eclipse.org</a:t>
            </a:r>
            <a:r>
              <a:rPr lang="en-US" altLang="zh-CN" dirty="0">
                <a:latin typeface="Arial Black"/>
                <a:cs typeface="Arial Black"/>
              </a:rPr>
              <a:t>/jetty/</a:t>
            </a:r>
            <a:endParaRPr lang="zh-CN" altLang="en-US" dirty="0">
              <a:latin typeface="Arial Black"/>
              <a:cs typeface="Arial Black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7200" y="990600"/>
            <a:ext cx="4343400" cy="30315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Arial Black"/>
                <a:cs typeface="Arial Black"/>
              </a:rPr>
              <a:t>Jetty Introduction </a:t>
            </a:r>
          </a:p>
          <a:p>
            <a:pPr marL="285750" indent="-285750">
              <a:buFont typeface="Arial"/>
              <a:buChar char="•"/>
            </a:pPr>
            <a:endParaRPr lang="en-US" altLang="zh-CN" sz="600" dirty="0" smtClean="0"/>
          </a:p>
          <a:p>
            <a:pPr marL="285750" indent="-285750">
              <a:buFont typeface="Arial"/>
              <a:buChar char="•"/>
            </a:pPr>
            <a:r>
              <a:rPr lang="en-US" altLang="zh-CN" sz="2000" dirty="0" smtClean="0"/>
              <a:t>A </a:t>
            </a:r>
            <a:r>
              <a:rPr lang="en-US" altLang="zh-CN" sz="2000" dirty="0"/>
              <a:t>Web server and </a:t>
            </a:r>
            <a:r>
              <a:rPr lang="en-US" altLang="zh-CN" sz="2000" dirty="0" err="1"/>
              <a:t>javax.servlet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container, plus </a:t>
            </a:r>
            <a:r>
              <a:rPr lang="en-US" altLang="zh-CN" sz="2000" dirty="0"/>
              <a:t>support for SPDY, </a:t>
            </a:r>
            <a:r>
              <a:rPr lang="en-US" altLang="zh-CN" sz="2000" dirty="0" err="1"/>
              <a:t>WebSocket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OSGi</a:t>
            </a:r>
            <a:r>
              <a:rPr lang="en-US" altLang="zh-CN" sz="2000" dirty="0"/>
              <a:t>, JMX, JNDI, JAAS and many other integrations</a:t>
            </a:r>
            <a:r>
              <a:rPr lang="en-US" altLang="zh-CN" sz="2000" dirty="0" smtClean="0"/>
              <a:t>.</a:t>
            </a:r>
          </a:p>
          <a:p>
            <a:pPr marL="342900" indent="-342900">
              <a:buFont typeface="Arial"/>
              <a:buChar char="•"/>
            </a:pPr>
            <a:endParaRPr lang="en-US" altLang="zh-CN" sz="2000" dirty="0"/>
          </a:p>
          <a:p>
            <a:pPr marL="285750" indent="-285750">
              <a:buFont typeface="Arial"/>
              <a:buChar char="•"/>
            </a:pPr>
            <a:r>
              <a:rPr lang="en-US" altLang="zh-CN" sz="2000" dirty="0"/>
              <a:t>These components are open source and available for commercial use and distribution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35640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4114800" cy="8080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pple Chancery"/>
                <a:cs typeface="Apple Chancery"/>
              </a:rPr>
              <a:t>DIAS: Web Server</a:t>
            </a:r>
            <a:endParaRPr lang="en-US" dirty="0">
              <a:latin typeface="Apple Chancery"/>
              <a:cs typeface="Apple Chancery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4</a:t>
            </a:fld>
            <a:endParaRPr lang="en-US"/>
          </a:p>
        </p:txBody>
      </p:sp>
      <p:pic>
        <p:nvPicPr>
          <p:cNvPr id="9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772" y="259077"/>
            <a:ext cx="2900628" cy="73152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458368" y="1143000"/>
            <a:ext cx="6085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 Black"/>
                <a:cs typeface="Arial Black"/>
              </a:rPr>
              <a:t>The Structure of Jetty – View From 20000 Feet</a:t>
            </a:r>
            <a:endParaRPr lang="en-US" altLang="zh-CN" dirty="0">
              <a:latin typeface="Arial Black"/>
              <a:cs typeface="Arial Black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191000" y="1676400"/>
            <a:ext cx="1736373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zh-CN" sz="2400" dirty="0"/>
              <a:t>Controller 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- Connector</a:t>
            </a:r>
          </a:p>
          <a:p>
            <a:r>
              <a:rPr kumimoji="1" lang="en-US" altLang="zh-CN" dirty="0" smtClean="0"/>
              <a:t>      -  Client </a:t>
            </a:r>
          </a:p>
          <a:p>
            <a:r>
              <a:rPr kumimoji="1" lang="en-US" altLang="zh-CN" dirty="0" smtClean="0"/>
              <a:t>      -  Queue </a:t>
            </a:r>
          </a:p>
          <a:p>
            <a:r>
              <a:rPr kumimoji="1" lang="en-US" altLang="zh-CN" dirty="0" smtClean="0"/>
              <a:t>      -  </a:t>
            </a:r>
            <a:r>
              <a:rPr kumimoji="1" lang="en-US" altLang="zh-CN" dirty="0"/>
              <a:t>Thread</a:t>
            </a:r>
          </a:p>
          <a:p>
            <a:endParaRPr kumimoji="1" lang="en-US" altLang="zh-CN" dirty="0" smtClean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3505200"/>
            <a:ext cx="3830812" cy="274320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6425620" y="1981200"/>
            <a:ext cx="18801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zh-CN" sz="2400" dirty="0"/>
              <a:t>View</a:t>
            </a:r>
            <a:r>
              <a:rPr kumimoji="1" lang="en-US" altLang="zh-CN" dirty="0" smtClean="0"/>
              <a:t> 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- JSP Front</a:t>
            </a:r>
            <a:endParaRPr lang="en-US" altLang="zh-CN" sz="2400" dirty="0"/>
          </a:p>
          <a:p>
            <a:r>
              <a:rPr kumimoji="1" lang="en-US" altLang="zh-CN" dirty="0" smtClean="0"/>
              <a:t>     - Mobile Phone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981200"/>
            <a:ext cx="28956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02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4114800" cy="8080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pple Chancery"/>
                <a:cs typeface="Apple Chancery"/>
              </a:rPr>
              <a:t>DIAS: Web Server</a:t>
            </a:r>
            <a:endParaRPr lang="en-US" dirty="0">
              <a:latin typeface="Apple Chancery"/>
              <a:cs typeface="Apple Chancery"/>
            </a:endParaRPr>
          </a:p>
        </p:txBody>
      </p:sp>
      <p:pic>
        <p:nvPicPr>
          <p:cNvPr id="9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772" y="259077"/>
            <a:ext cx="2900628" cy="73152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755780" y="1154668"/>
            <a:ext cx="5711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 Black"/>
                <a:cs typeface="Arial Black"/>
              </a:rPr>
              <a:t>Model – Handler – Observable Design Patter </a:t>
            </a:r>
            <a:endParaRPr lang="en-US" altLang="zh-CN" dirty="0">
              <a:latin typeface="Arial Black"/>
              <a:cs typeface="Arial Black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790700"/>
            <a:ext cx="7035800" cy="377190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838200" y="5867400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altLang="zh-CN" b="1" dirty="0" smtClean="0"/>
              <a:t>Implement Handler</a:t>
            </a:r>
          </a:p>
        </p:txBody>
      </p:sp>
      <p:sp>
        <p:nvSpPr>
          <p:cNvPr id="15" name="矩形 14"/>
          <p:cNvSpPr/>
          <p:nvPr/>
        </p:nvSpPr>
        <p:spPr>
          <a:xfrm>
            <a:off x="3657600" y="5879068"/>
            <a:ext cx="1723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altLang="zh-CN" b="1" dirty="0"/>
              <a:t>Add Handler</a:t>
            </a:r>
          </a:p>
        </p:txBody>
      </p:sp>
      <p:sp>
        <p:nvSpPr>
          <p:cNvPr id="16" name="矩形 15"/>
          <p:cNvSpPr/>
          <p:nvPr/>
        </p:nvSpPr>
        <p:spPr>
          <a:xfrm>
            <a:off x="5867400" y="5867400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kumimoji="1" lang="en-US" altLang="zh-CN" b="1" dirty="0"/>
              <a:t>Start Handler </a:t>
            </a:r>
            <a:endParaRPr kumimoji="1"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956602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4114800" cy="8080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pple Chancery"/>
                <a:cs typeface="Apple Chancery"/>
              </a:rPr>
              <a:t>DIAS: Web Server</a:t>
            </a:r>
            <a:endParaRPr lang="en-US" dirty="0">
              <a:latin typeface="Apple Chancery"/>
              <a:cs typeface="Apple Chancery"/>
            </a:endParaRPr>
          </a:p>
        </p:txBody>
      </p:sp>
      <p:pic>
        <p:nvPicPr>
          <p:cNvPr id="9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772" y="259077"/>
            <a:ext cx="2900628" cy="73152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1066800"/>
            <a:ext cx="6400800" cy="52903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2743200"/>
            <a:ext cx="2425700" cy="19812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525407" y="1611868"/>
            <a:ext cx="1760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 Black"/>
                <a:cs typeface="Arial Black"/>
              </a:rPr>
              <a:t>Embed Start </a:t>
            </a:r>
            <a:endParaRPr lang="en-US" altLang="zh-CN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4236289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DIAS: Email 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149927"/>
            <a:ext cx="3276600" cy="35744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786896"/>
            <a:ext cx="4009038" cy="259147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752600" y="4724400"/>
            <a:ext cx="6342698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MTA: Mail </a:t>
            </a:r>
            <a:r>
              <a:rPr lang="en-US" dirty="0"/>
              <a:t>Transport </a:t>
            </a:r>
            <a:r>
              <a:rPr lang="en-US" dirty="0" smtClean="0"/>
              <a:t>Agent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MTAs communicate with one another using the protocol </a:t>
            </a:r>
            <a:r>
              <a:rPr lang="en-US" dirty="0" smtClean="0"/>
              <a:t>SMTP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MDA: Mail </a:t>
            </a:r>
            <a:r>
              <a:rPr lang="en-US" dirty="0"/>
              <a:t>Delivery </a:t>
            </a:r>
            <a:r>
              <a:rPr lang="en-US" dirty="0" smtClean="0"/>
              <a:t>Agent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POP3 (Post Office Protocol</a:t>
            </a:r>
            <a:r>
              <a:rPr lang="en-US" dirty="0" smtClean="0"/>
              <a:t>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IMAP (Internet Message Access Protocol</a:t>
            </a:r>
            <a:r>
              <a:rPr lang="en-US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MUA: Mail User </a:t>
            </a:r>
            <a:r>
              <a:rPr lang="en-US" dirty="0" smtClean="0"/>
              <a:t>Agent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380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342</Words>
  <Application>Microsoft Macintosh PowerPoint</Application>
  <PresentationFormat>全屏显示(4:3)</PresentationFormat>
  <Paragraphs>87</Paragraphs>
  <Slides>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Theme</vt:lpstr>
      <vt:lpstr>DIAS Implemented Services</vt:lpstr>
      <vt:lpstr>DIAS: Web Server</vt:lpstr>
      <vt:lpstr>DIAS: Web Server</vt:lpstr>
      <vt:lpstr>DIAS: Web Server</vt:lpstr>
      <vt:lpstr>DIAS: Web Server</vt:lpstr>
      <vt:lpstr>DIAS: Web Server</vt:lpstr>
      <vt:lpstr>DIAS: Email Server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DIAS: Decentralized Internet Applications and Services</dc:title>
  <dc:creator>Adriana Flores</dc:creator>
  <cp:lastModifiedBy>Yanda Lu</cp:lastModifiedBy>
  <cp:revision>38</cp:revision>
  <dcterms:created xsi:type="dcterms:W3CDTF">2014-04-21T15:13:55Z</dcterms:created>
  <dcterms:modified xsi:type="dcterms:W3CDTF">2014-04-22T16:20:12Z</dcterms:modified>
</cp:coreProperties>
</file>