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74" r:id="rId3"/>
    <p:sldId id="276" r:id="rId4"/>
    <p:sldId id="259" r:id="rId5"/>
    <p:sldId id="260" r:id="rId6"/>
    <p:sldId id="278" r:id="rId7"/>
    <p:sldId id="282" r:id="rId8"/>
    <p:sldId id="283" r:id="rId9"/>
    <p:sldId id="284" r:id="rId10"/>
    <p:sldId id="285" r:id="rId11"/>
    <p:sldId id="286" r:id="rId12"/>
    <p:sldId id="280" r:id="rId13"/>
    <p:sldId id="279" r:id="rId14"/>
    <p:sldId id="262" r:id="rId15"/>
    <p:sldId id="288" r:id="rId16"/>
    <p:sldId id="290" r:id="rId17"/>
    <p:sldId id="291" r:id="rId18"/>
    <p:sldId id="289" r:id="rId19"/>
    <p:sldId id="287" r:id="rId20"/>
    <p:sldId id="281" r:id="rId21"/>
    <p:sldId id="261" r:id="rId22"/>
    <p:sldId id="263" r:id="rId23"/>
    <p:sldId id="264" r:id="rId24"/>
    <p:sldId id="265" r:id="rId25"/>
    <p:sldId id="266" r:id="rId26"/>
    <p:sldId id="277" r:id="rId27"/>
    <p:sldId id="273" r:id="rId28"/>
    <p:sldId id="269" r:id="rId29"/>
    <p:sldId id="270" r:id="rId30"/>
    <p:sldId id="271" r:id="rId31"/>
    <p:sldId id="27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099" autoAdjust="0"/>
  </p:normalViewPr>
  <p:slideViewPr>
    <p:cSldViewPr>
      <p:cViewPr>
        <p:scale>
          <a:sx n="100" d="100"/>
          <a:sy n="100" d="100"/>
        </p:scale>
        <p:origin x="-1344" y="2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C85EC-9A57-4F42-9135-B06D4BC9CEB0}" type="datetimeFigureOut">
              <a:rPr lang="en-US" smtClean="0"/>
              <a:t>4/21/14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3E3A6-BE7C-4631-BFE6-0EDA6A99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67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Use 2 minutes to remind audience the problem/question that you want to address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====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centralized servers have many drawbacks, ranging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privacy, security, and fault-tolerance, to even energy-efficiency and control over data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Power-hungry data centers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According to Google their global data center operation electrical power ranges between 500 and 681 megawatts.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quarter of the output of a nuclear power plant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Decentralize the current server-client mode paradigm in the current Internet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C140-6D38-494D-A4D2-EB41571057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5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Use 2 minutes to remind audience the problem/question that you want to address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====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centralized servers have many drawbacks, ranging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privacy, security, and fault-tolerance, to even energy-efficiency and control over data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Power-hungry data centers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According to Google their global data center operation electrical power ranges between 500 and 681 megawatts.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quarter of the output of a nuclear power plant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Decentralize the current server-client mode paradigm in the current Internet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C140-6D38-494D-A4D2-EB41571057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5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 Use 2 minutes to remind audience the problem/question that you want to address</a:t>
            </a:r>
          </a:p>
          <a:p>
            <a:endParaRPr lang="en-US" dirty="0" smtClean="0"/>
          </a:p>
          <a:p>
            <a:r>
              <a:rPr lang="en-US" dirty="0" smtClean="0"/>
              <a:t>=========</a:t>
            </a:r>
          </a:p>
          <a:p>
            <a:r>
              <a:rPr lang="en-US" dirty="0" smtClean="0"/>
              <a:t>How do we ensure reachability? </a:t>
            </a:r>
          </a:p>
          <a:p>
            <a:r>
              <a:rPr lang="en-US" dirty="0" smtClean="0"/>
              <a:t>What happens if the </a:t>
            </a:r>
            <a:r>
              <a:rPr lang="en-US" dirty="0" err="1" smtClean="0"/>
              <a:t>cellphone</a:t>
            </a:r>
            <a:r>
              <a:rPr lang="en-US" dirty="0" smtClean="0"/>
              <a:t> loses connectivity? </a:t>
            </a:r>
          </a:p>
          <a:p>
            <a:r>
              <a:rPr lang="en-US" dirty="0" smtClean="0"/>
              <a:t>What if it is lost/broken/stolen?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need to find novel methods to ensure redundancy for both uptime and data. </a:t>
            </a:r>
          </a:p>
          <a:p>
            <a:pPr lvl="1"/>
            <a:r>
              <a:rPr lang="en-US" i="1" dirty="0" smtClean="0"/>
              <a:t>Redundancy</a:t>
            </a:r>
          </a:p>
          <a:p>
            <a:pPr lvl="2"/>
            <a:r>
              <a:rPr lang="en-US" dirty="0" smtClean="0"/>
              <a:t>Uptime</a:t>
            </a:r>
          </a:p>
          <a:p>
            <a:pPr lvl="2"/>
            <a:r>
              <a:rPr lang="en-US" dirty="0" smtClean="0"/>
              <a:t>Data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EC680-AA31-4AC1-8066-43BFA5B9A982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103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 Use 10 minutes to explain in detail your solution or approach to address the problem/question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3E3A6-BE7C-4631-BFE6-0EDA6A9952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15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 Use 10 minutes to explain in detail your solution or approach to address the problem/question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3E3A6-BE7C-4631-BFE6-0EDA6A9952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15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 Use 3 minutes to summarize take-home points, discuss lessons learned, future directions, and conclusions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3E3A6-BE7C-4631-BFE6-0EDA6A99522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42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37E80-FADA-487D-BF8C-A8C0BB346962}" type="datetime1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432E-F916-4115-9DEC-E75E1099B98B}" type="datetime1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8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7493-DADB-4681-BF3B-6B192E17A93B}" type="datetime1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7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FECD-3042-4748-BBB6-8E74526D03AB}" type="datetime1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1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3A70-7628-4CCF-A38F-5407149BFF55}" type="datetime1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0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B0C6-854E-48BA-87E5-A977BD5E0F92}" type="datetime1">
              <a:rPr lang="en-US" smtClean="0"/>
              <a:t>4/21/14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CD9B-9572-46D1-8A53-DCF6365AD33A}" type="datetime1">
              <a:rPr lang="en-US" smtClean="0"/>
              <a:t>4/21/14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0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4E3A-5CF1-4BDF-BF9A-00B14E4FE03D}" type="datetime1">
              <a:rPr lang="en-US" smtClean="0"/>
              <a:t>4/21/14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4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A056-4783-4CFC-93D0-C901D1DDD05F}" type="datetime1">
              <a:rPr lang="en-US" smtClean="0"/>
              <a:t>4/21/14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8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FBC6-39FF-4804-B2C8-CF12DFB99F85}" type="datetime1">
              <a:rPr lang="en-US" smtClean="0"/>
              <a:t>4/21/14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7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5D3E-8453-48EE-B78D-3C3C248D2C43}" type="datetime1">
              <a:rPr lang="en-US" smtClean="0"/>
              <a:t>4/21/14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3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939EE-2CDC-45A2-BACA-0ECF458B8B24}" type="datetime1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7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1"/>
            <a:ext cx="7772400" cy="2000250"/>
          </a:xfrm>
        </p:spPr>
        <p:txBody>
          <a:bodyPr>
            <a:normAutofit/>
          </a:bodyPr>
          <a:lstStyle/>
          <a:p>
            <a:r>
              <a:rPr lang="en-US" dirty="0" smtClean="0"/>
              <a:t>DIAS: Decentralized Internet Applications and Services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514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Final Project Presentation</a:t>
            </a:r>
          </a:p>
          <a:p>
            <a:r>
              <a:rPr lang="en-US" dirty="0" smtClean="0"/>
              <a:t>3/13/14</a:t>
            </a:r>
          </a:p>
          <a:p>
            <a:endParaRPr lang="en-US" dirty="0" smtClean="0"/>
          </a:p>
          <a:p>
            <a:r>
              <a:rPr lang="en-US" dirty="0" smtClean="0"/>
              <a:t>Adriana Flores</a:t>
            </a:r>
          </a:p>
          <a:p>
            <a:r>
              <a:rPr lang="en-US" dirty="0" smtClean="0"/>
              <a:t>Clayton Shepard</a:t>
            </a:r>
          </a:p>
          <a:p>
            <a:r>
              <a:rPr lang="en-US" dirty="0" smtClean="0"/>
              <a:t>Ellis Giles</a:t>
            </a:r>
          </a:p>
          <a:p>
            <a:r>
              <a:rPr lang="en-US" dirty="0" err="1"/>
              <a:t>Yanda</a:t>
            </a:r>
            <a:r>
              <a:rPr lang="en-US" dirty="0"/>
              <a:t> </a:t>
            </a:r>
            <a:r>
              <a:rPr lang="en-US" dirty="0" smtClean="0"/>
              <a:t>Lu</a:t>
            </a:r>
          </a:p>
          <a:p>
            <a:r>
              <a:rPr lang="en-US" dirty="0" err="1" smtClean="0"/>
              <a:t>Haiuhua</a:t>
            </a:r>
            <a:r>
              <a:rPr lang="en-US" dirty="0" smtClean="0"/>
              <a:t> </a:t>
            </a:r>
            <a:r>
              <a:rPr lang="en-US" dirty="0" err="1" smtClean="0"/>
              <a:t>Shen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753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DIAS Architecture: Proxy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Specifying the Proxy Server to </a:t>
            </a:r>
            <a:r>
              <a:rPr lang="en-US" dirty="0" err="1" smtClean="0"/>
              <a:t>localhost</a:t>
            </a:r>
            <a:r>
              <a:rPr lang="en-US" dirty="0" smtClean="0"/>
              <a:t> on a Wi-Fi Connection on Android doesn’t work.</a:t>
            </a:r>
          </a:p>
          <a:p>
            <a:pPr lvl="1"/>
            <a:r>
              <a:rPr lang="en-US" dirty="0" smtClean="0"/>
              <a:t>There’s no bypass rules, so all traffic goes through the </a:t>
            </a:r>
            <a:r>
              <a:rPr lang="en-US" dirty="0" err="1" smtClean="0"/>
              <a:t>localhost</a:t>
            </a:r>
            <a:r>
              <a:rPr lang="en-US" dirty="0" smtClean="0"/>
              <a:t> proxy.</a:t>
            </a:r>
          </a:p>
          <a:p>
            <a:pPr lvl="1"/>
            <a:r>
              <a:rPr lang="en-US" dirty="0" smtClean="0"/>
              <a:t>Thus, when the </a:t>
            </a:r>
            <a:r>
              <a:rPr lang="en-US" dirty="0" err="1" smtClean="0"/>
              <a:t>localhost</a:t>
            </a:r>
            <a:r>
              <a:rPr lang="en-US" dirty="0" smtClean="0"/>
              <a:t> proxy tries to reach the network, it is </a:t>
            </a:r>
            <a:r>
              <a:rPr lang="en-US" dirty="0" err="1" smtClean="0"/>
              <a:t>proxied</a:t>
            </a:r>
            <a:r>
              <a:rPr lang="en-US" dirty="0" smtClean="0"/>
              <a:t> itself and eventually crashes.</a:t>
            </a:r>
          </a:p>
          <a:p>
            <a:r>
              <a:rPr lang="en-US" dirty="0" smtClean="0"/>
              <a:t>Specifying a Proxy Server on a cellular connection isn’t recognized.</a:t>
            </a:r>
          </a:p>
          <a:p>
            <a:r>
              <a:rPr lang="en-US" dirty="0" smtClean="0"/>
              <a:t>Google Chrome and Android’s built in Internet browser don’t support user proxy server.</a:t>
            </a:r>
          </a:p>
          <a:p>
            <a:r>
              <a:rPr lang="en-US" dirty="0" smtClean="0"/>
              <a:t>Use Mozilla Firefox or embed a Web browser (Web View and set proxy by Java Reflection into core class provided by Android).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75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DIAS Architecture: 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Mozilla Firefox has Socks Proxy support built in for both desktops and Android.</a:t>
            </a:r>
          </a:p>
          <a:p>
            <a:r>
              <a:rPr lang="en-US" dirty="0" smtClean="0"/>
              <a:t>Set parameters to use Socks 5.</a:t>
            </a:r>
          </a:p>
          <a:p>
            <a:r>
              <a:rPr lang="en-US" dirty="0" err="1" smtClean="0"/>
              <a:t>about:config</a:t>
            </a:r>
            <a:endParaRPr lang="en-US" dirty="0" smtClean="0"/>
          </a:p>
          <a:p>
            <a:pPr lvl="1"/>
            <a:r>
              <a:rPr lang="en-US" dirty="0" smtClean="0"/>
              <a:t>Search for proxy: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357636"/>
            <a:ext cx="8472029" cy="21550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2286000"/>
            <a:ext cx="1898682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1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Domain/Node Name Resolution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have a proxy, so what?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12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14400" y="3886200"/>
            <a:ext cx="2438400" cy="1600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Resolver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14400" y="2438400"/>
            <a:ext cx="24384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Application</a:t>
            </a:r>
          </a:p>
          <a:p>
            <a:pPr algn="ctr"/>
            <a:r>
              <a:rPr lang="en-US" dirty="0" smtClean="0"/>
              <a:t>Configured for DIAS </a:t>
            </a:r>
            <a:r>
              <a:rPr lang="en-US" dirty="0" err="1" smtClean="0"/>
              <a:t>localhost</a:t>
            </a:r>
            <a:r>
              <a:rPr lang="en-US" dirty="0" smtClean="0"/>
              <a:t> 1081 SOCKS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2"/>
            <a:endCxn id="6" idx="0"/>
          </p:cNvCxnSpPr>
          <p:nvPr/>
        </p:nvCxnSpPr>
        <p:spPr>
          <a:xfrm>
            <a:off x="2133600" y="3276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066800" y="4495800"/>
            <a:ext cx="20574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/ IP / Time</a:t>
            </a:r>
          </a:p>
          <a:p>
            <a:pPr algn="ctr"/>
            <a:r>
              <a:rPr lang="en-US" dirty="0" smtClean="0"/>
              <a:t>Cache (Short TTL)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505200" y="3048000"/>
            <a:ext cx="2819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Connects lh:1081 &amp; Sends</a:t>
            </a:r>
          </a:p>
          <a:p>
            <a:r>
              <a:rPr lang="en-US" dirty="0" smtClean="0"/>
              <a:t>SOCKS: 5</a:t>
            </a:r>
          </a:p>
          <a:p>
            <a:r>
              <a:rPr lang="en-US" dirty="0" smtClean="0"/>
              <a:t>Connect: </a:t>
            </a:r>
            <a:r>
              <a:rPr lang="en-US" dirty="0" err="1" smtClean="0"/>
              <a:t>facebook.com</a:t>
            </a:r>
            <a:endParaRPr lang="en-US" dirty="0" smtClean="0"/>
          </a:p>
        </p:txBody>
      </p:sp>
      <p:sp>
        <p:nvSpPr>
          <p:cNvPr id="17" name="Rounded Rectangle 16"/>
          <p:cNvSpPr/>
          <p:nvPr/>
        </p:nvSpPr>
        <p:spPr>
          <a:xfrm>
            <a:off x="3505200" y="4267200"/>
            <a:ext cx="2819400" cy="838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Checks Name Cache</a:t>
            </a:r>
          </a:p>
          <a:p>
            <a:r>
              <a:rPr lang="en-US" dirty="0" smtClean="0"/>
              <a:t>If Valid and not expired can return value, else lookup.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28600" y="5867400"/>
            <a:ext cx="19050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Regular DNS Query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209800" y="5867400"/>
            <a:ext cx="1905000" cy="685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the DIAS Pastry Overlay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6" idx="2"/>
            <a:endCxn id="18" idx="0"/>
          </p:cNvCxnSpPr>
          <p:nvPr/>
        </p:nvCxnSpPr>
        <p:spPr>
          <a:xfrm flipH="1">
            <a:off x="1181100" y="5486400"/>
            <a:ext cx="9525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19" idx="0"/>
          </p:cNvCxnSpPr>
          <p:nvPr/>
        </p:nvCxnSpPr>
        <p:spPr>
          <a:xfrm>
            <a:off x="2133600" y="5486400"/>
            <a:ext cx="10287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4419600" y="5486400"/>
            <a:ext cx="3886200" cy="1066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In Parallel check both DNS and the DIAS overlay, e.g. query node Name &amp; check for return value after timeout.</a:t>
            </a:r>
          </a:p>
        </p:txBody>
      </p:sp>
    </p:spTree>
    <p:extLst>
      <p:ext uri="{BB962C8B-B14F-4D97-AF65-F5344CB8AC3E}">
        <p14:creationId xmlns:p14="http://schemas.microsoft.com/office/powerpoint/2010/main" val="3666039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68600" y="3181350"/>
            <a:ext cx="3403600" cy="1536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7200" y="457200"/>
            <a:ext cx="5486400" cy="20955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cxnSp>
        <p:nvCxnSpPr>
          <p:cNvPr id="8" name="Straight Arrow Connector 7"/>
          <p:cNvCxnSpPr>
            <a:stCxn id="5" idx="0"/>
            <a:endCxn id="6" idx="2"/>
          </p:cNvCxnSpPr>
          <p:nvPr/>
        </p:nvCxnSpPr>
        <p:spPr>
          <a:xfrm flipV="1">
            <a:off x="4470400" y="2552700"/>
            <a:ext cx="0" cy="628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371600" y="5181600"/>
            <a:ext cx="1323975" cy="58737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 smtClean="0"/>
          </a:p>
          <a:p>
            <a:pPr algn="ctr"/>
            <a:r>
              <a:rPr lang="en-US" dirty="0" smtClean="0"/>
              <a:t>8080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5" idx="1"/>
          </p:cNvCxnSpPr>
          <p:nvPr/>
        </p:nvCxnSpPr>
        <p:spPr>
          <a:xfrm>
            <a:off x="2057400" y="3200400"/>
            <a:ext cx="711200" cy="749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810001" y="5178425"/>
            <a:ext cx="1317624" cy="5873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</a:p>
          <a:p>
            <a:pPr algn="ctr"/>
            <a:r>
              <a:rPr lang="en-US" dirty="0" smtClean="0"/>
              <a:t>2525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0"/>
            <a:endCxn id="5" idx="2"/>
          </p:cNvCxnSpPr>
          <p:nvPr/>
        </p:nvCxnSpPr>
        <p:spPr>
          <a:xfrm flipV="1">
            <a:off x="4468813" y="4718050"/>
            <a:ext cx="1587" cy="460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937250" y="5178425"/>
            <a:ext cx="1635125" cy="5873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SSH</a:t>
            </a:r>
            <a:endParaRPr lang="en-US" dirty="0" smtClean="0"/>
          </a:p>
          <a:p>
            <a:pPr algn="ctr"/>
            <a:r>
              <a:rPr lang="en-US" dirty="0" smtClean="0"/>
              <a:t>22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172200" y="4718051"/>
            <a:ext cx="439738" cy="46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 cstate="print"/>
          <a:srcRect l="4680"/>
          <a:stretch/>
        </p:blipFill>
        <p:spPr>
          <a:xfrm>
            <a:off x="781050" y="5889625"/>
            <a:ext cx="2651125" cy="7493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41750" y="5889625"/>
            <a:ext cx="1257300" cy="7493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57200" y="3657600"/>
            <a:ext cx="1476375" cy="96837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Nano HTTPD</a:t>
            </a:r>
          </a:p>
          <a:p>
            <a:pPr algn="ctr"/>
            <a:r>
              <a:rPr lang="en-US" dirty="0" smtClean="0"/>
              <a:t>Web</a:t>
            </a:r>
          </a:p>
          <a:p>
            <a:pPr algn="ctr"/>
            <a:r>
              <a:rPr lang="en-US" dirty="0" smtClean="0"/>
              <a:t>8085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17" name="Straight Arrow Connector 16"/>
          <p:cNvCxnSpPr>
            <a:stCxn id="10" idx="0"/>
          </p:cNvCxnSpPr>
          <p:nvPr/>
        </p:nvCxnSpPr>
        <p:spPr>
          <a:xfrm flipV="1">
            <a:off x="2033588" y="4724400"/>
            <a:ext cx="785812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705600" y="3276600"/>
            <a:ext cx="1635125" cy="5873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Services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705600" y="4267200"/>
            <a:ext cx="1635125" cy="5873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RSync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25" name="Straight Arrow Connector 24"/>
          <p:cNvCxnSpPr>
            <a:endCxn id="5" idx="3"/>
          </p:cNvCxnSpPr>
          <p:nvPr/>
        </p:nvCxnSpPr>
        <p:spPr>
          <a:xfrm flipH="1" flipV="1">
            <a:off x="6172200" y="3949700"/>
            <a:ext cx="515938" cy="7080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1"/>
          </p:cNvCxnSpPr>
          <p:nvPr/>
        </p:nvCxnSpPr>
        <p:spPr>
          <a:xfrm flipH="1" flipV="1">
            <a:off x="6172200" y="3429001"/>
            <a:ext cx="533400" cy="141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81000" y="2667000"/>
            <a:ext cx="1635125" cy="7397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 </a:t>
            </a:r>
            <a:r>
              <a:rPr lang="en-US" dirty="0" err="1" smtClean="0"/>
              <a:t>Jsocks</a:t>
            </a:r>
            <a:endParaRPr lang="en-US" dirty="0" smtClean="0"/>
          </a:p>
          <a:p>
            <a:pPr algn="ctr"/>
            <a:r>
              <a:rPr lang="en-US" dirty="0" smtClean="0"/>
              <a:t>1081</a:t>
            </a:r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383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DIAS: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Nano HTTPD</a:t>
            </a:r>
          </a:p>
          <a:p>
            <a:pPr lvl="1"/>
            <a:r>
              <a:rPr lang="en-US" dirty="0" smtClean="0"/>
              <a:t>Small</a:t>
            </a:r>
          </a:p>
          <a:p>
            <a:pPr lvl="1"/>
            <a:r>
              <a:rPr lang="en-US" dirty="0" smtClean="0"/>
              <a:t>Single Java File</a:t>
            </a:r>
          </a:p>
          <a:p>
            <a:pPr lvl="1"/>
            <a:r>
              <a:rPr lang="en-US" dirty="0" smtClean="0"/>
              <a:t>Embedded Systems</a:t>
            </a:r>
          </a:p>
          <a:p>
            <a:pPr lvl="1"/>
            <a:r>
              <a:rPr lang="en-US" dirty="0" smtClean="0"/>
              <a:t>Multi-Threaded – 5 Threads</a:t>
            </a:r>
          </a:p>
          <a:p>
            <a:pPr lvl="1"/>
            <a:r>
              <a:rPr lang="en-US" dirty="0" smtClean="0"/>
              <a:t>Port 8085</a:t>
            </a:r>
          </a:p>
          <a:p>
            <a:pPr lvl="1"/>
            <a:r>
              <a:rPr lang="en-US" dirty="0" smtClean="0"/>
              <a:t>Modified to conform to Dias Service Interface</a:t>
            </a:r>
          </a:p>
          <a:p>
            <a:pPr lvl="1"/>
            <a:r>
              <a:rPr lang="en-US" dirty="0" smtClean="0"/>
              <a:t>Modified to implement Dias Logging Service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676400"/>
            <a:ext cx="2146300" cy="14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32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ERG Notes: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r>
              <a:rPr lang="en-US" sz="1800" dirty="0"/>
              <a:t>MAKE SYSTEMS PICTURE </a:t>
            </a:r>
            <a:r>
              <a:rPr lang="en-US" sz="1800" dirty="0" err="1"/>
              <a:t>recg</a:t>
            </a:r>
            <a:r>
              <a:rPr lang="en-US" sz="1800" dirty="0"/>
              <a:t> boot node, etc.</a:t>
            </a:r>
          </a:p>
          <a:p>
            <a:r>
              <a:rPr lang="en-US" sz="1800" dirty="0"/>
              <a:t>RESULTS, </a:t>
            </a:r>
          </a:p>
          <a:p>
            <a:endParaRPr lang="en-US" sz="1800" dirty="0"/>
          </a:p>
          <a:p>
            <a:r>
              <a:rPr lang="en-US" sz="1800" dirty="0"/>
              <a:t>battery test (someone should run our latest code for 6 hours or so and then do a plot - could even integrate into the plot I did awhile back)</a:t>
            </a:r>
          </a:p>
          <a:p>
            <a:r>
              <a:rPr lang="en-US" sz="1800" dirty="0"/>
              <a:t>- How we tested failover, slides on the exact setup, what was performed, results, etc.  If we configure our browser to use our proxy server then even </a:t>
            </a:r>
            <a:r>
              <a:rPr lang="en-US" sz="1800" dirty="0" err="1"/>
              <a:t>dns</a:t>
            </a:r>
            <a:r>
              <a:rPr lang="en-US" sz="1800" dirty="0"/>
              <a:t> failover works great.</a:t>
            </a:r>
          </a:p>
          <a:p>
            <a:r>
              <a:rPr lang="en-US" sz="1800" dirty="0"/>
              <a:t>- Email testing.  Have to be root to get to port 25 to work, but we sent an email from our phone to </a:t>
            </a:r>
            <a:r>
              <a:rPr lang="en-US" sz="1800" dirty="0" err="1"/>
              <a:t>gmail</a:t>
            </a:r>
            <a:r>
              <a:rPr lang="en-US" sz="1800" dirty="0"/>
              <a:t>, </a:t>
            </a:r>
            <a:r>
              <a:rPr lang="en-US" sz="1800" dirty="0" err="1"/>
              <a:t>gmail</a:t>
            </a:r>
            <a:r>
              <a:rPr lang="en-US" sz="1800" dirty="0"/>
              <a:t> to phone, .....  results</a:t>
            </a:r>
            <a:r>
              <a:rPr lang="en-US" sz="1800" dirty="0" smtClean="0"/>
              <a:t>… picture etc.</a:t>
            </a:r>
          </a:p>
          <a:p>
            <a:endParaRPr lang="en-US" sz="1800" dirty="0"/>
          </a:p>
          <a:p>
            <a:r>
              <a:rPr lang="en-US" sz="1800" dirty="0"/>
              <a:t> </a:t>
            </a:r>
            <a:r>
              <a:rPr lang="en-US" sz="1800" dirty="0" err="1"/>
              <a:t>Fwd</a:t>
            </a:r>
            <a:r>
              <a:rPr lang="en-US" sz="1800" dirty="0"/>
              <a:t> Work:</a:t>
            </a:r>
          </a:p>
          <a:p>
            <a:r>
              <a:rPr lang="en-US" sz="1800" dirty="0"/>
              <a:t>Using p2p for transport</a:t>
            </a:r>
          </a:p>
          <a:p>
            <a:r>
              <a:rPr lang="en-US" sz="1800" dirty="0"/>
              <a:t>-  email server running on a different port (so users don't have to root), but email will be routed through </a:t>
            </a:r>
            <a:r>
              <a:rPr lang="en-US" sz="1800" dirty="0" err="1"/>
              <a:t>dias</a:t>
            </a:r>
            <a:r>
              <a:rPr lang="en-US" sz="1800" dirty="0"/>
              <a:t> servers that have 25 open...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P2P for Backup</a:t>
            </a:r>
          </a:p>
          <a:p>
            <a:r>
              <a:rPr lang="en-US" sz="1800" dirty="0" smtClean="0"/>
              <a:t>P.A.S.  - Picture, wouldn’t that be cool.</a:t>
            </a:r>
          </a:p>
          <a:p>
            <a:r>
              <a:rPr lang="en-US" sz="1800" dirty="0" smtClean="0"/>
              <a:t>If everyone used DIAS….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75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16</a:t>
            </a:fld>
            <a:endParaRPr lang="en-US"/>
          </a:p>
        </p:txBody>
      </p:sp>
      <p:pic>
        <p:nvPicPr>
          <p:cNvPr id="7" name="Content Placeholder 6" descr="dias (1)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" b="18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85499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Testing of individual services</a:t>
            </a:r>
          </a:p>
          <a:p>
            <a:pPr lvl="1"/>
            <a:r>
              <a:rPr lang="en-US" dirty="0" smtClean="0"/>
              <a:t>Jetty, </a:t>
            </a:r>
            <a:r>
              <a:rPr lang="en-US" dirty="0" err="1" smtClean="0"/>
              <a:t>Kirium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DNS and Proxy Testing</a:t>
            </a:r>
          </a:p>
          <a:p>
            <a:r>
              <a:rPr lang="en-US" dirty="0" smtClean="0"/>
              <a:t>Nano HTTPD Testing</a:t>
            </a:r>
          </a:p>
          <a:p>
            <a:r>
              <a:rPr lang="en-US" dirty="0" smtClean="0"/>
              <a:t>Email Testing</a:t>
            </a:r>
          </a:p>
          <a:p>
            <a:r>
              <a:rPr lang="en-US" dirty="0" smtClean="0"/>
              <a:t>Battery Tests</a:t>
            </a:r>
          </a:p>
          <a:p>
            <a:pPr lvl="1"/>
            <a:r>
              <a:rPr lang="en-US" dirty="0" smtClean="0"/>
              <a:t>Galaxy </a:t>
            </a:r>
            <a:r>
              <a:rPr lang="en-US" dirty="0"/>
              <a:t>S4 Running </a:t>
            </a:r>
            <a:r>
              <a:rPr lang="en-US" dirty="0" smtClean="0"/>
              <a:t>DIAS</a:t>
            </a:r>
          </a:p>
          <a:p>
            <a:pPr lvl="1"/>
            <a:r>
              <a:rPr lang="en-US" dirty="0" smtClean="0"/>
              <a:t>Two Hour Tests:</a:t>
            </a:r>
          </a:p>
          <a:p>
            <a:pPr lvl="2"/>
            <a:r>
              <a:rPr lang="en-US" dirty="0" smtClean="0"/>
              <a:t>Regular Usage 5%</a:t>
            </a:r>
          </a:p>
          <a:p>
            <a:pPr lvl="2"/>
            <a:r>
              <a:rPr lang="en-US" dirty="0" smtClean="0"/>
              <a:t>Streaming 2.35  GB Data 28%</a:t>
            </a:r>
          </a:p>
          <a:p>
            <a:pPr lvl="2"/>
            <a:r>
              <a:rPr lang="en-US" dirty="0" smtClean="0"/>
              <a:t>DIAS Regular Usage with proxy 10%</a:t>
            </a:r>
          </a:p>
          <a:p>
            <a:r>
              <a:rPr lang="en-US" dirty="0" smtClean="0"/>
              <a:t>Replication: </a:t>
            </a:r>
            <a:r>
              <a:rPr lang="en-US" dirty="0" err="1" smtClean="0"/>
              <a:t>Rsync</a:t>
            </a:r>
            <a:r>
              <a:rPr lang="en-US" dirty="0" smtClean="0"/>
              <a:t> and SSH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26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Work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P2P </a:t>
            </a:r>
            <a:r>
              <a:rPr lang="en-US" dirty="0"/>
              <a:t>for </a:t>
            </a:r>
            <a:r>
              <a:rPr lang="en-US" dirty="0" smtClean="0"/>
              <a:t>transport</a:t>
            </a:r>
          </a:p>
          <a:p>
            <a:pPr lvl="1"/>
            <a:r>
              <a:rPr lang="en-US" dirty="0" smtClean="0"/>
              <a:t>Could eliminate VPN</a:t>
            </a:r>
          </a:p>
          <a:p>
            <a:pPr lvl="1"/>
            <a:r>
              <a:rPr lang="en-US" dirty="0" smtClean="0"/>
              <a:t>Could use peer for browsing service</a:t>
            </a:r>
            <a:endParaRPr lang="en-US" dirty="0"/>
          </a:p>
          <a:p>
            <a:r>
              <a:rPr lang="en-US" dirty="0" smtClean="0"/>
              <a:t>P2P for replication</a:t>
            </a:r>
          </a:p>
          <a:p>
            <a:pPr lvl="1"/>
            <a:r>
              <a:rPr lang="en-US" dirty="0" smtClean="0"/>
              <a:t>Push files to peers not running </a:t>
            </a:r>
            <a:r>
              <a:rPr lang="en-US" dirty="0" err="1" smtClean="0"/>
              <a:t>rsync</a:t>
            </a:r>
            <a:endParaRPr lang="en-US" dirty="0" smtClean="0"/>
          </a:p>
          <a:p>
            <a:r>
              <a:rPr lang="en-US" dirty="0"/>
              <a:t>E</a:t>
            </a:r>
            <a:r>
              <a:rPr lang="en-US" dirty="0" smtClean="0"/>
              <a:t>mail </a:t>
            </a:r>
            <a:r>
              <a:rPr lang="en-US" dirty="0"/>
              <a:t>server running on a different </a:t>
            </a:r>
            <a:r>
              <a:rPr lang="en-US" dirty="0" smtClean="0"/>
              <a:t>port</a:t>
            </a:r>
          </a:p>
          <a:p>
            <a:pPr lvl="1"/>
            <a:r>
              <a:rPr lang="en-US" dirty="0" smtClean="0"/>
              <a:t>Users </a:t>
            </a:r>
            <a:r>
              <a:rPr lang="en-US" dirty="0"/>
              <a:t>don't have to </a:t>
            </a:r>
            <a:r>
              <a:rPr lang="en-US" dirty="0" smtClean="0"/>
              <a:t>have root, </a:t>
            </a:r>
            <a:r>
              <a:rPr lang="en-US" dirty="0"/>
              <a:t>but email </a:t>
            </a:r>
            <a:r>
              <a:rPr lang="en-US" dirty="0" smtClean="0"/>
              <a:t>may </a:t>
            </a:r>
            <a:r>
              <a:rPr lang="en-US" dirty="0"/>
              <a:t>be routed through </a:t>
            </a:r>
            <a:r>
              <a:rPr lang="en-US" dirty="0" smtClean="0"/>
              <a:t>DIAS </a:t>
            </a:r>
            <a:r>
              <a:rPr lang="en-US" dirty="0"/>
              <a:t>servers that have 25 </a:t>
            </a:r>
            <a:r>
              <a:rPr lang="en-US" dirty="0" smtClean="0"/>
              <a:t>open.</a:t>
            </a:r>
            <a:endParaRPr lang="en-US" dirty="0"/>
          </a:p>
          <a:p>
            <a:r>
              <a:rPr lang="en-US" dirty="0" smtClean="0"/>
              <a:t>DIAS as a Platform-As-A-Service Model.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81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DIAS: </a:t>
            </a:r>
            <a:r>
              <a:rPr lang="en-US" dirty="0" smtClean="0"/>
              <a:t>Application and Web </a:t>
            </a: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Yanda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Centralized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" name="图片 3" descr="centralized.png"/>
          <p:cNvPicPr>
            <a:picLocks noChangeAspect="1"/>
          </p:cNvPicPr>
          <p:nvPr/>
        </p:nvPicPr>
        <p:blipFill>
          <a:blip r:embed="rId3" cstate="print"/>
          <a:srcRect l="9115"/>
          <a:stretch>
            <a:fillRect/>
          </a:stretch>
        </p:blipFill>
        <p:spPr>
          <a:xfrm>
            <a:off x="304800" y="1676400"/>
            <a:ext cx="3810000" cy="301281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120518" y="1600200"/>
            <a:ext cx="4871082" cy="441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/>
              <a:buChar char="û"/>
            </a:pPr>
            <a:r>
              <a:rPr lang="en-US" sz="2800" dirty="0" smtClean="0"/>
              <a:t>Single </a:t>
            </a:r>
            <a:r>
              <a:rPr lang="en-US" sz="2800" dirty="0"/>
              <a:t>point of </a:t>
            </a:r>
            <a:r>
              <a:rPr lang="en-US" sz="2800" dirty="0" smtClean="0"/>
              <a:t>failure</a:t>
            </a:r>
          </a:p>
          <a:p>
            <a:pPr lvl="1">
              <a:buFont typeface="Wingdings"/>
              <a:buChar char="û"/>
            </a:pPr>
            <a:r>
              <a:rPr lang="en-US" sz="2800" dirty="0" smtClean="0"/>
              <a:t>Privacy</a:t>
            </a:r>
          </a:p>
          <a:p>
            <a:pPr lvl="1">
              <a:buFont typeface="Wingdings"/>
              <a:buChar char="û"/>
            </a:pPr>
            <a:r>
              <a:rPr lang="en-US" sz="2800" dirty="0" smtClean="0"/>
              <a:t>Security</a:t>
            </a:r>
          </a:p>
          <a:p>
            <a:pPr lvl="1">
              <a:buFont typeface="Wingdings"/>
              <a:buChar char="û"/>
            </a:pPr>
            <a:r>
              <a:rPr lang="en-US" sz="2800" dirty="0"/>
              <a:t>Control over data</a:t>
            </a:r>
          </a:p>
          <a:p>
            <a:pPr lvl="1">
              <a:buFont typeface="Wingdings"/>
              <a:buChar char="û"/>
            </a:pPr>
            <a:r>
              <a:rPr lang="en-US" sz="2800" dirty="0" smtClean="0"/>
              <a:t>Energy efficiency</a:t>
            </a:r>
          </a:p>
          <a:p>
            <a:pPr lvl="1">
              <a:buFont typeface="Wingdings"/>
              <a:buChar char="û"/>
            </a:pPr>
            <a:r>
              <a:rPr lang="en-US" sz="2800" dirty="0" smtClean="0"/>
              <a:t>Power hungry data centers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Google</a:t>
            </a:r>
            <a:r>
              <a:rPr lang="en-US" sz="2400" dirty="0"/>
              <a:t>:  260 million </a:t>
            </a:r>
            <a:r>
              <a:rPr lang="en-US" sz="2400" dirty="0" smtClean="0"/>
              <a:t>watts [1]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6400800"/>
            <a:ext cx="8452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</a:t>
            </a:r>
            <a:r>
              <a:rPr lang="en-US" sz="1400" dirty="0"/>
              <a:t>1</a:t>
            </a:r>
            <a:r>
              <a:rPr lang="en-US" sz="1400" dirty="0" smtClean="0"/>
              <a:t>] </a:t>
            </a:r>
            <a:r>
              <a:rPr lang="en-US" sz="1400" dirty="0" err="1" smtClean="0"/>
              <a:t>Glanz</a:t>
            </a:r>
            <a:r>
              <a:rPr lang="en-US" sz="1400" dirty="0" smtClean="0"/>
              <a:t>, James . “</a:t>
            </a:r>
            <a:r>
              <a:rPr lang="en-US" sz="1400" i="1" dirty="0" smtClean="0"/>
              <a:t>Google </a:t>
            </a:r>
            <a:r>
              <a:rPr lang="en-US" sz="1400" i="1" dirty="0"/>
              <a:t>Details, and Defends, Its Use of </a:t>
            </a:r>
            <a:r>
              <a:rPr lang="en-US" sz="1400" i="1" dirty="0" smtClean="0"/>
              <a:t>Electricity.” The New York Times 8 Sep. 2011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87161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Ported to Android.</a:t>
            </a:r>
          </a:p>
          <a:p>
            <a:r>
              <a:rPr lang="en-US" sz="1600" dirty="0" err="1" smtClean="0"/>
              <a:t>Rice.environment</a:t>
            </a:r>
            <a:r>
              <a:rPr lang="en-US" sz="1600" dirty="0" smtClean="0"/>
              <a:t> setup for Android</a:t>
            </a:r>
          </a:p>
          <a:p>
            <a:r>
              <a:rPr lang="en-US" sz="1600" dirty="0" smtClean="0"/>
              <a:t>Removed unsupported Java classes.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20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 </a:t>
            </a:r>
            <a:r>
              <a:rPr lang="en-US" dirty="0" smtClean="0"/>
              <a:t>Architecture: P2P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7200" y="1600200"/>
            <a:ext cx="82296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Peer-To-Peer</a:t>
            </a:r>
          </a:p>
          <a:p>
            <a:pPr algn="ctr"/>
            <a:r>
              <a:rPr lang="en-US" sz="2400" dirty="0" smtClean="0"/>
              <a:t>Rice Pastry – Overlay Network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2760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 Implemented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0" y="1524000"/>
            <a:ext cx="4419600" cy="4525963"/>
          </a:xfrm>
        </p:spPr>
        <p:txBody>
          <a:bodyPr/>
          <a:lstStyle/>
          <a:p>
            <a:r>
              <a:rPr lang="en-US" dirty="0" smtClean="0"/>
              <a:t>Web – </a:t>
            </a:r>
            <a:r>
              <a:rPr lang="en-US" dirty="0" err="1" smtClean="0"/>
              <a:t>Nano</a:t>
            </a:r>
            <a:r>
              <a:rPr lang="en-US" dirty="0" smtClean="0"/>
              <a:t> and </a:t>
            </a:r>
            <a:r>
              <a:rPr lang="en-US" dirty="0" err="1" smtClean="0"/>
              <a:t>iJetty</a:t>
            </a:r>
            <a:endParaRPr lang="en-US" dirty="0" smtClean="0"/>
          </a:p>
          <a:p>
            <a:r>
              <a:rPr lang="en-US" b="1" dirty="0" smtClean="0"/>
              <a:t>Email</a:t>
            </a:r>
            <a:r>
              <a:rPr lang="en-US" dirty="0" smtClean="0"/>
              <a:t> - JES</a:t>
            </a:r>
          </a:p>
          <a:p>
            <a:r>
              <a:rPr lang="en-US" dirty="0" smtClean="0"/>
              <a:t>SSH</a:t>
            </a:r>
          </a:p>
          <a:p>
            <a:r>
              <a:rPr lang="en-US" dirty="0" smtClean="0"/>
              <a:t>Proxy</a:t>
            </a:r>
          </a:p>
          <a:p>
            <a:r>
              <a:rPr lang="en-US" b="1" dirty="0" smtClean="0"/>
              <a:t>P2P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9200" y="2327646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Web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0" y="3194611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Email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2283767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SSH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4599853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Proxy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600200" y="4901889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Peer to Peer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477000" y="483068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Replication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0938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DIAS: Email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Adriana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80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DIAS: SSH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63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DIAS: Proxy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Ellis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80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DIAS: Peer to Peer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Haihua</a:t>
            </a:r>
            <a:endParaRPr lang="en-US" dirty="0"/>
          </a:p>
          <a:p>
            <a:r>
              <a:rPr lang="en-US" dirty="0" smtClean="0"/>
              <a:t>Ellis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24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DIAS: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90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DIAS: Android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TAB…</a:t>
            </a:r>
          </a:p>
          <a:p>
            <a:r>
              <a:rPr lang="en-US" dirty="0" smtClean="0"/>
              <a:t>Ellis &amp; </a:t>
            </a:r>
            <a:r>
              <a:rPr lang="en-US" dirty="0" err="1" smtClean="0"/>
              <a:t>adriana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68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of APP in this website:</a:t>
            </a:r>
          </a:p>
          <a:p>
            <a:endParaRPr lang="en-US" dirty="0"/>
          </a:p>
          <a:p>
            <a:r>
              <a:rPr lang="en-US" dirty="0" smtClean="0"/>
              <a:t>Set your device name: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77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Web Service: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Try SSH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2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Decentralized Architecture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图片 3" descr="centralized.png"/>
          <p:cNvPicPr>
            <a:picLocks noChangeAspect="1"/>
          </p:cNvPicPr>
          <p:nvPr/>
        </p:nvPicPr>
        <p:blipFill>
          <a:blip r:embed="rId3" cstate="print"/>
          <a:srcRect l="9115"/>
          <a:stretch>
            <a:fillRect/>
          </a:stretch>
        </p:blipFill>
        <p:spPr>
          <a:xfrm>
            <a:off x="228600" y="1752600"/>
            <a:ext cx="3810000" cy="301281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120518" y="1600200"/>
            <a:ext cx="4871082" cy="44196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Clr>
                <a:srgbClr val="00B050"/>
              </a:buClr>
              <a:buSzTx/>
              <a:buFont typeface="Wingdings" pitchFamily="2" charset="2"/>
              <a:buChar char="ü"/>
            </a:pPr>
            <a:r>
              <a:rPr lang="en-US" sz="2400" dirty="0" smtClean="0">
                <a:solidFill>
                  <a:prstClr val="black"/>
                </a:solidFill>
              </a:rPr>
              <a:t>Robust </a:t>
            </a:r>
            <a:r>
              <a:rPr lang="en-US" sz="2400" dirty="0">
                <a:solidFill>
                  <a:prstClr val="black"/>
                </a:solidFill>
              </a:rPr>
              <a:t>to </a:t>
            </a:r>
            <a:r>
              <a:rPr lang="en-US" sz="2400" dirty="0" smtClean="0">
                <a:solidFill>
                  <a:prstClr val="black"/>
                </a:solidFill>
              </a:rPr>
              <a:t>failure</a:t>
            </a:r>
            <a:endParaRPr lang="en-US" sz="2400" strike="sngStrike" dirty="0" smtClean="0"/>
          </a:p>
          <a:p>
            <a:pPr lvl="1">
              <a:buFont typeface="Wingdings"/>
              <a:buChar char="û"/>
            </a:pPr>
            <a:r>
              <a:rPr lang="en-US" strike="sngStrike" dirty="0" smtClean="0">
                <a:solidFill>
                  <a:schemeClr val="bg1">
                    <a:lumMod val="75000"/>
                  </a:schemeClr>
                </a:solidFill>
              </a:rPr>
              <a:t>Single point of failure</a:t>
            </a:r>
          </a:p>
          <a:p>
            <a:pPr marL="0" lvl="0" indent="0">
              <a:spcBef>
                <a:spcPts val="0"/>
              </a:spcBef>
              <a:buClr>
                <a:srgbClr val="00B050"/>
              </a:buClr>
              <a:buSzTx/>
              <a:buFont typeface="Wingdings" pitchFamily="2" charset="2"/>
              <a:buChar char="ü"/>
            </a:pPr>
            <a:r>
              <a:rPr lang="en-US" sz="2400" dirty="0">
                <a:solidFill>
                  <a:prstClr val="black"/>
                </a:solidFill>
              </a:rPr>
              <a:t>Full ownership and storage of your </a:t>
            </a:r>
            <a:r>
              <a:rPr lang="en-US" sz="2400" dirty="0" smtClean="0">
                <a:solidFill>
                  <a:prstClr val="black"/>
                </a:solidFill>
              </a:rPr>
              <a:t>data</a:t>
            </a:r>
            <a:endParaRPr lang="en-US" sz="2400" strike="sngStrike" dirty="0" smtClean="0"/>
          </a:p>
          <a:p>
            <a:pPr lvl="1">
              <a:buFont typeface="Wingdings"/>
              <a:buChar char="û"/>
            </a:pPr>
            <a:r>
              <a:rPr lang="en-US" strike="sngStrike" dirty="0" smtClean="0">
                <a:solidFill>
                  <a:schemeClr val="bg1">
                    <a:lumMod val="75000"/>
                  </a:schemeClr>
                </a:solidFill>
              </a:rPr>
              <a:t>Privacy</a:t>
            </a:r>
          </a:p>
          <a:p>
            <a:pPr lvl="1">
              <a:buFont typeface="Wingdings"/>
              <a:buChar char="û"/>
            </a:pPr>
            <a:r>
              <a:rPr lang="en-US" strike="sngStrike" dirty="0" smtClean="0">
                <a:solidFill>
                  <a:schemeClr val="bg1">
                    <a:lumMod val="75000"/>
                  </a:schemeClr>
                </a:solidFill>
              </a:rPr>
              <a:t>Security</a:t>
            </a:r>
          </a:p>
          <a:p>
            <a:pPr lvl="1">
              <a:buFont typeface="Wingdings"/>
              <a:buChar char="û"/>
            </a:pPr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Control over </a:t>
            </a:r>
            <a:r>
              <a:rPr lang="en-US" strike="sngStrike" dirty="0" smtClean="0">
                <a:solidFill>
                  <a:schemeClr val="bg1">
                    <a:lumMod val="75000"/>
                  </a:schemeClr>
                </a:solidFill>
              </a:rPr>
              <a:t>data</a:t>
            </a:r>
          </a:p>
          <a:p>
            <a:pPr marL="457200" lvl="1" indent="-457200">
              <a:spcBef>
                <a:spcPts val="580"/>
              </a:spcBef>
              <a:buClr>
                <a:srgbClr val="00B050"/>
              </a:buClr>
              <a:buSzTx/>
              <a:buFont typeface="Wingdings" pitchFamily="2" charset="2"/>
              <a:buChar char="ü"/>
            </a:pPr>
            <a:r>
              <a:rPr lang="en-US" dirty="0">
                <a:solidFill>
                  <a:prstClr val="black"/>
                </a:solidFill>
              </a:rPr>
              <a:t>Self-devices energy </a:t>
            </a:r>
            <a:r>
              <a:rPr lang="en-US" dirty="0" smtClean="0">
                <a:solidFill>
                  <a:prstClr val="black"/>
                </a:solidFill>
              </a:rPr>
              <a:t>consumption</a:t>
            </a:r>
            <a:endParaRPr lang="en-US" strike="sngStrike" dirty="0" smtClean="0"/>
          </a:p>
          <a:p>
            <a:pPr lvl="1">
              <a:buFont typeface="Wingdings"/>
              <a:buChar char="û"/>
            </a:pPr>
            <a:r>
              <a:rPr lang="en-US" strike="sngStrike" dirty="0" smtClean="0">
                <a:solidFill>
                  <a:schemeClr val="bg1">
                    <a:lumMod val="75000"/>
                  </a:schemeClr>
                </a:solidFill>
              </a:rPr>
              <a:t>Energy efficiency</a:t>
            </a:r>
          </a:p>
          <a:p>
            <a:pPr lvl="1">
              <a:buFont typeface="Wingdings"/>
              <a:buChar char="û"/>
            </a:pPr>
            <a:r>
              <a:rPr lang="en-US" strike="sngStrike" dirty="0" smtClean="0">
                <a:solidFill>
                  <a:schemeClr val="bg1">
                    <a:lumMod val="75000"/>
                  </a:schemeClr>
                </a:solidFill>
              </a:rPr>
              <a:t>Power hungry data centers</a:t>
            </a:r>
          </a:p>
          <a:p>
            <a:pPr lvl="2">
              <a:buFont typeface="Arial" pitchFamily="34" charset="0"/>
              <a:buChar char="•"/>
            </a:pP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Google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:  260 million 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watts [1]</a:t>
            </a:r>
          </a:p>
          <a:p>
            <a:endParaRPr lang="en-US" dirty="0"/>
          </a:p>
        </p:txBody>
      </p:sp>
      <p:pic>
        <p:nvPicPr>
          <p:cNvPr id="7" name="图片 4" descr="decentralized.png"/>
          <p:cNvPicPr>
            <a:picLocks noChangeAspect="1"/>
          </p:cNvPicPr>
          <p:nvPr/>
        </p:nvPicPr>
        <p:blipFill>
          <a:blip r:embed="rId4" cstate="print"/>
          <a:srcRect l="7298"/>
          <a:stretch>
            <a:fillRect/>
          </a:stretch>
        </p:blipFill>
        <p:spPr>
          <a:xfrm>
            <a:off x="228600" y="1676400"/>
            <a:ext cx="3886200" cy="301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0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Failover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Recovery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96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Take-home points</a:t>
            </a:r>
          </a:p>
          <a:p>
            <a:endParaRPr lang="en-US" dirty="0"/>
          </a:p>
          <a:p>
            <a:r>
              <a:rPr lang="en-US" dirty="0" smtClean="0"/>
              <a:t>Lessons learned</a:t>
            </a:r>
          </a:p>
          <a:p>
            <a:endParaRPr lang="en-US" dirty="0"/>
          </a:p>
          <a:p>
            <a:r>
              <a:rPr lang="en-US" dirty="0" smtClean="0"/>
              <a:t>Future Directions</a:t>
            </a:r>
          </a:p>
          <a:p>
            <a:endParaRPr lang="en-US" dirty="0"/>
          </a:p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0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4629806" y="4191000"/>
            <a:ext cx="4361793" cy="2286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10207" y="4191000"/>
            <a:ext cx="4361793" cy="2286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DIAS: Decentralized Internet Applications and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372600" y="1066800"/>
            <a:ext cx="8458200" cy="5486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Goal:</a:t>
            </a:r>
          </a:p>
          <a:p>
            <a:r>
              <a:rPr lang="en-US" dirty="0" smtClean="0"/>
              <a:t>Decentralize the current server-client model</a:t>
            </a:r>
          </a:p>
          <a:p>
            <a:r>
              <a:rPr lang="en-US" dirty="0" smtClean="0"/>
              <a:t>Replace servers </a:t>
            </a:r>
            <a:r>
              <a:rPr lang="en-US" dirty="0"/>
              <a:t>with point to point communication for personal communication and </a:t>
            </a:r>
            <a:r>
              <a:rPr lang="en-US" dirty="0" smtClean="0"/>
              <a:t>services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Benefits</a:t>
            </a:r>
            <a:r>
              <a:rPr lang="en-US" b="1" dirty="0" smtClean="0"/>
              <a:t>:</a:t>
            </a:r>
            <a:endParaRPr lang="en-US" b="1" dirty="0"/>
          </a:p>
          <a:p>
            <a:pPr lvl="1"/>
            <a:r>
              <a:rPr lang="en-US" dirty="0" smtClean="0"/>
              <a:t>Security, Privacy, Resilience, Cost</a:t>
            </a:r>
            <a:r>
              <a:rPr lang="en-US" dirty="0"/>
              <a:t>, and </a:t>
            </a:r>
            <a:r>
              <a:rPr lang="en-US" dirty="0" smtClean="0"/>
              <a:t>Power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Challenges</a:t>
            </a:r>
            <a:r>
              <a:rPr lang="en-US" b="1" dirty="0"/>
              <a:t>: </a:t>
            </a:r>
          </a:p>
          <a:p>
            <a:pPr lvl="1"/>
            <a:r>
              <a:rPr lang="en-US" dirty="0" smtClean="0"/>
              <a:t>Redundancy</a:t>
            </a:r>
            <a:r>
              <a:rPr lang="en-US" i="1" dirty="0" smtClean="0"/>
              <a:t>, </a:t>
            </a:r>
            <a:r>
              <a:rPr lang="en-US" dirty="0" smtClean="0"/>
              <a:t>Uptime, Failover, Battery Management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28600" y="1828800"/>
            <a:ext cx="8686800" cy="21997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800" b="1" dirty="0">
                <a:solidFill>
                  <a:schemeClr val="bg1"/>
                </a:solidFill>
              </a:rPr>
              <a:t>Goal: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Decentralize the current server-client model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Replace servers with point to point communication for personal communication and services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-76200" y="4267200"/>
            <a:ext cx="4706007" cy="1963641"/>
            <a:chOff x="254876" y="4481937"/>
            <a:chExt cx="4706007" cy="1963641"/>
          </a:xfrm>
        </p:grpSpPr>
        <p:sp>
          <p:nvSpPr>
            <p:cNvPr id="12" name="Rectangle 11"/>
            <p:cNvSpPr/>
            <p:nvPr/>
          </p:nvSpPr>
          <p:spPr>
            <a:xfrm>
              <a:off x="254876" y="5105400"/>
              <a:ext cx="2514600" cy="9048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42950" lvl="1" indent="-285750">
                <a:spcBef>
                  <a:spcPct val="20000"/>
                </a:spcBef>
                <a:buFont typeface="Arial" pitchFamily="34" charset="0"/>
                <a:buChar char="–"/>
              </a:pPr>
              <a:r>
                <a:rPr lang="en-US" sz="2400" dirty="0" smtClean="0">
                  <a:solidFill>
                    <a:prstClr val="black"/>
                  </a:solidFill>
                </a:rPr>
                <a:t>Security</a:t>
              </a:r>
            </a:p>
            <a:p>
              <a:pPr marL="742950" lvl="1" indent="-285750">
                <a:spcBef>
                  <a:spcPct val="20000"/>
                </a:spcBef>
                <a:buFont typeface="Arial" pitchFamily="34" charset="0"/>
                <a:buChar char="–"/>
              </a:pPr>
              <a:r>
                <a:rPr lang="en-US" sz="2400" dirty="0" smtClean="0">
                  <a:solidFill>
                    <a:prstClr val="black"/>
                  </a:solidFill>
                </a:rPr>
                <a:t> Privacy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70083" y="5097517"/>
              <a:ext cx="2590800" cy="13480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42950" lvl="1" indent="-285750">
                <a:spcBef>
                  <a:spcPct val="20000"/>
                </a:spcBef>
                <a:buFont typeface="Arial" pitchFamily="34" charset="0"/>
                <a:buChar char="–"/>
              </a:pPr>
              <a:r>
                <a:rPr lang="en-US" sz="2400" dirty="0">
                  <a:solidFill>
                    <a:prstClr val="black"/>
                  </a:solidFill>
                </a:rPr>
                <a:t> Resilience</a:t>
              </a:r>
            </a:p>
            <a:p>
              <a:pPr marL="742950" lvl="1" indent="-285750">
                <a:spcBef>
                  <a:spcPct val="20000"/>
                </a:spcBef>
                <a:buFont typeface="Arial" pitchFamily="34" charset="0"/>
                <a:buChar char="–"/>
              </a:pPr>
              <a:r>
                <a:rPr lang="en-US" sz="2400" dirty="0">
                  <a:solidFill>
                    <a:prstClr val="black"/>
                  </a:solidFill>
                </a:rPr>
                <a:t> Cost</a:t>
              </a:r>
            </a:p>
            <a:p>
              <a:pPr marL="742950" lvl="1" indent="-285750">
                <a:spcBef>
                  <a:spcPct val="20000"/>
                </a:spcBef>
                <a:buFont typeface="Arial" pitchFamily="34" charset="0"/>
                <a:buChar char="–"/>
              </a:pPr>
              <a:r>
                <a:rPr lang="en-US" sz="2400" dirty="0">
                  <a:solidFill>
                    <a:prstClr val="black"/>
                  </a:solidFill>
                </a:rPr>
                <a:t>Power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69145" y="4481937"/>
              <a:ext cx="15077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Bef>
                  <a:spcPct val="20000"/>
                </a:spcBef>
              </a:pPr>
              <a:r>
                <a:rPr lang="en-US" sz="2800" b="1" dirty="0">
                  <a:solidFill>
                    <a:prstClr val="black"/>
                  </a:solidFill>
                </a:rPr>
                <a:t>Benefits: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40924" y="4417266"/>
            <a:ext cx="4706007" cy="1889775"/>
            <a:chOff x="254876" y="4481937"/>
            <a:chExt cx="4706007" cy="1889775"/>
          </a:xfrm>
        </p:grpSpPr>
        <p:sp>
          <p:nvSpPr>
            <p:cNvPr id="18" name="Rectangle 17"/>
            <p:cNvSpPr/>
            <p:nvPr/>
          </p:nvSpPr>
          <p:spPr>
            <a:xfrm>
              <a:off x="254876" y="5105400"/>
              <a:ext cx="2514600" cy="9048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42950" lvl="1" indent="-285750">
                <a:spcBef>
                  <a:spcPct val="20000"/>
                </a:spcBef>
                <a:buFont typeface="Arial" pitchFamily="34" charset="0"/>
                <a:buChar char="–"/>
              </a:pPr>
              <a:r>
                <a:rPr lang="en-US" sz="2400" dirty="0" smtClean="0">
                  <a:solidFill>
                    <a:prstClr val="black"/>
                  </a:solidFill>
                </a:rPr>
                <a:t>Redundancy</a:t>
              </a:r>
            </a:p>
            <a:p>
              <a:pPr marL="742950" lvl="1" indent="-285750">
                <a:spcBef>
                  <a:spcPct val="20000"/>
                </a:spcBef>
                <a:buFont typeface="Arial" pitchFamily="34" charset="0"/>
                <a:buChar char="–"/>
              </a:pPr>
              <a:r>
                <a:rPr lang="en-US" sz="2400" dirty="0" smtClean="0">
                  <a:solidFill>
                    <a:prstClr val="black"/>
                  </a:solidFill>
                </a:rPr>
                <a:t>Uptime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370083" y="5097517"/>
              <a:ext cx="2590800" cy="12741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42950" lvl="1" indent="-285750">
                <a:spcBef>
                  <a:spcPct val="20000"/>
                </a:spcBef>
                <a:buFont typeface="Arial" pitchFamily="34" charset="0"/>
                <a:buChar char="–"/>
              </a:pPr>
              <a:r>
                <a:rPr lang="en-US" sz="2400" dirty="0" smtClean="0">
                  <a:solidFill>
                    <a:prstClr val="black"/>
                  </a:solidFill>
                </a:rPr>
                <a:t>Failover</a:t>
              </a:r>
            </a:p>
            <a:p>
              <a:pPr marL="742950" lvl="1" indent="-285750">
                <a:spcBef>
                  <a:spcPct val="20000"/>
                </a:spcBef>
                <a:buFont typeface="Arial" pitchFamily="34" charset="0"/>
                <a:buChar char="–"/>
              </a:pPr>
              <a:r>
                <a:rPr lang="en-US" sz="2400" dirty="0" smtClean="0">
                  <a:solidFill>
                    <a:prstClr val="black"/>
                  </a:solidFill>
                </a:rPr>
                <a:t>Battery Management</a:t>
              </a:r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869145" y="4481937"/>
              <a:ext cx="1884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Bef>
                  <a:spcPct val="20000"/>
                </a:spcBef>
              </a:pPr>
              <a:r>
                <a:rPr lang="en-US" sz="2800" b="1" dirty="0" smtClean="0">
                  <a:solidFill>
                    <a:prstClr val="black"/>
                  </a:solidFill>
                </a:rPr>
                <a:t>Challenges:</a:t>
              </a:r>
              <a:endParaRPr lang="en-US" sz="2800" b="1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90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09600" y="1143000"/>
            <a:ext cx="3505200" cy="5562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DIAS Core</a:t>
            </a:r>
          </a:p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495800" y="4876800"/>
            <a:ext cx="3657600" cy="1752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DIAS Android</a:t>
            </a:r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3048000" cy="2743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Services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14400" y="5181600"/>
            <a:ext cx="29718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Resolver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14400" y="5791200"/>
            <a:ext cx="29718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Peer-To-Peer</a:t>
            </a:r>
          </a:p>
          <a:p>
            <a:pPr algn="ctr"/>
            <a:r>
              <a:rPr lang="en-US" dirty="0" smtClean="0"/>
              <a:t>Rice Pastry Network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066800" y="4038600"/>
            <a:ext cx="26670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 (SOCKS5)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66800" y="3276600"/>
            <a:ext cx="838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SSH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981200" y="3276600"/>
            <a:ext cx="838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Rsync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895600" y="3276600"/>
            <a:ext cx="838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066800" y="2438400"/>
            <a:ext cx="838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981200" y="2438400"/>
            <a:ext cx="838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895600" y="2438400"/>
            <a:ext cx="838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914400" y="4648200"/>
            <a:ext cx="2971800" cy="457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Logging System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19600" y="1219200"/>
            <a:ext cx="441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Different Services</a:t>
            </a:r>
          </a:p>
          <a:p>
            <a:r>
              <a:rPr lang="en-US" dirty="0" smtClean="0"/>
              <a:t>Problem: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Roll their own logging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N</a:t>
            </a:r>
            <a:r>
              <a:rPr lang="en-US" dirty="0" smtClean="0"/>
              <a:t>ame resolution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Configuration Files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Saving / Reading Data Files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Different User Interfaces</a:t>
            </a:r>
          </a:p>
          <a:p>
            <a:r>
              <a:rPr lang="en-US" dirty="0" smtClean="0"/>
              <a:t>Solution: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Common Service Interface for Utilization!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724400" y="6019800"/>
            <a:ext cx="16764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Battery </a:t>
            </a:r>
          </a:p>
          <a:p>
            <a:pPr algn="ctr"/>
            <a:r>
              <a:rPr lang="en-US" dirty="0" smtClean="0"/>
              <a:t>Power Analysis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724400" y="5410200"/>
            <a:ext cx="16764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Runtime Configuration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477000" y="5410200"/>
            <a:ext cx="1524000" cy="1143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Tabbed GUI</a:t>
            </a:r>
          </a:p>
          <a:p>
            <a:pPr algn="ctr"/>
            <a:r>
              <a:rPr lang="en-US" dirty="0" smtClean="0"/>
              <a:t>Start/Stop Services </a:t>
            </a:r>
          </a:p>
          <a:p>
            <a:pPr algn="ctr"/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495800" y="4114800"/>
            <a:ext cx="3657600" cy="685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 Line Interface</a:t>
            </a:r>
          </a:p>
          <a:p>
            <a:pPr algn="ctr"/>
            <a:r>
              <a:rPr lang="en-US" dirty="0" smtClean="0"/>
              <a:t>Runs on any Java Enabled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0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 </a:t>
            </a:r>
            <a:r>
              <a:rPr lang="en-US" dirty="0" smtClean="0"/>
              <a:t>Architecture: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09600" y="1143000"/>
            <a:ext cx="3505200" cy="5562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DIAS Core</a:t>
            </a:r>
          </a:p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495800" y="5257800"/>
            <a:ext cx="3657600" cy="1524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3048000" cy="2743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Services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14400" y="5181600"/>
            <a:ext cx="29718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Resolver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14400" y="5791200"/>
            <a:ext cx="29718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Peer-To-Peer</a:t>
            </a:r>
          </a:p>
          <a:p>
            <a:pPr algn="ctr"/>
            <a:r>
              <a:rPr lang="en-US" dirty="0" smtClean="0"/>
              <a:t>Rice Pastry Network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066800" y="4038600"/>
            <a:ext cx="26670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 (SOCKS5)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66800" y="3276600"/>
            <a:ext cx="838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SSH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981200" y="3276600"/>
            <a:ext cx="838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Rsync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895600" y="3276600"/>
            <a:ext cx="838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066800" y="2438400"/>
            <a:ext cx="838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981200" y="2438400"/>
            <a:ext cx="838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895600" y="2438400"/>
            <a:ext cx="838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914400" y="4648200"/>
            <a:ext cx="2971800" cy="457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Logging System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724400" y="6019800"/>
            <a:ext cx="16764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Battery Power &amp; Net </a:t>
            </a:r>
            <a:r>
              <a:rPr lang="en-US" dirty="0" err="1" smtClean="0"/>
              <a:t>Monitori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724400" y="5410200"/>
            <a:ext cx="16764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Runtime Configuration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477000" y="5410200"/>
            <a:ext cx="1524000" cy="1143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Tabbed GUI</a:t>
            </a:r>
          </a:p>
          <a:p>
            <a:pPr algn="ctr"/>
            <a:r>
              <a:rPr lang="en-US" dirty="0" smtClean="0"/>
              <a:t>Start/Stop Services </a:t>
            </a:r>
          </a:p>
          <a:p>
            <a:pPr algn="ctr"/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495800" y="4114800"/>
            <a:ext cx="3657600" cy="685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 Line Interface</a:t>
            </a:r>
          </a:p>
          <a:p>
            <a:pPr algn="ctr"/>
            <a:r>
              <a:rPr lang="en-US" dirty="0" smtClean="0"/>
              <a:t>Runs on any Java Enabled Computer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087441"/>
              </p:ext>
            </p:extLst>
          </p:nvPr>
        </p:nvGraphicFramePr>
        <p:xfrm>
          <a:off x="4343400" y="1122680"/>
          <a:ext cx="4572000" cy="40233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286000"/>
                <a:gridCol w="2286000"/>
              </a:tblGrid>
              <a:tr h="363913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Threads</a:t>
                      </a:r>
                    </a:p>
                  </a:txBody>
                  <a:tcPr/>
                </a:tc>
              </a:tr>
              <a:tr h="363913">
                <a:tc>
                  <a:txBody>
                    <a:bodyPr/>
                    <a:lstStyle/>
                    <a:p>
                      <a:r>
                        <a:rPr lang="en-US" dirty="0" smtClean="0"/>
                        <a:t>Web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Threads</a:t>
                      </a:r>
                    </a:p>
                  </a:txBody>
                  <a:tcPr/>
                </a:tc>
              </a:tr>
              <a:tr h="363913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r>
                        <a:rPr lang="en-US" baseline="0" dirty="0" smtClean="0"/>
                        <a:t>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Threads</a:t>
                      </a:r>
                      <a:endParaRPr lang="en-US" dirty="0"/>
                    </a:p>
                  </a:txBody>
                  <a:tcPr/>
                </a:tc>
              </a:tr>
              <a:tr h="363913">
                <a:tc>
                  <a:txBody>
                    <a:bodyPr/>
                    <a:lstStyle/>
                    <a:p>
                      <a:r>
                        <a:rPr lang="en-US" dirty="0" smtClean="0"/>
                        <a:t>Email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Threads</a:t>
                      </a:r>
                      <a:endParaRPr lang="en-US" dirty="0"/>
                    </a:p>
                  </a:txBody>
                  <a:tcPr/>
                </a:tc>
              </a:tr>
              <a:tr h="363913">
                <a:tc>
                  <a:txBody>
                    <a:bodyPr/>
                    <a:lstStyle/>
                    <a:p>
                      <a:r>
                        <a:rPr lang="en-US" dirty="0" smtClean="0"/>
                        <a:t>SSH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Threads</a:t>
                      </a:r>
                      <a:endParaRPr lang="en-US" dirty="0"/>
                    </a:p>
                  </a:txBody>
                  <a:tcPr/>
                </a:tc>
              </a:tr>
              <a:tr h="36391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Rsync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Thread</a:t>
                      </a:r>
                      <a:endParaRPr lang="en-US" dirty="0"/>
                    </a:p>
                  </a:txBody>
                  <a:tcPr/>
                </a:tc>
              </a:tr>
              <a:tr h="363913">
                <a:tc>
                  <a:txBody>
                    <a:bodyPr/>
                    <a:lstStyle/>
                    <a:p>
                      <a:r>
                        <a:rPr lang="en-US" dirty="0" smtClean="0"/>
                        <a:t>Proxy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Threads</a:t>
                      </a:r>
                      <a:endParaRPr lang="en-US" dirty="0"/>
                    </a:p>
                  </a:txBody>
                  <a:tcPr/>
                </a:tc>
              </a:tr>
              <a:tr h="363913">
                <a:tc>
                  <a:txBody>
                    <a:bodyPr/>
                    <a:lstStyle/>
                    <a:p>
                      <a:r>
                        <a:rPr lang="en-US" dirty="0" smtClean="0"/>
                        <a:t>Name Resolver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Thread</a:t>
                      </a:r>
                      <a:endParaRPr lang="en-US" dirty="0"/>
                    </a:p>
                  </a:txBody>
                  <a:tcPr/>
                </a:tc>
              </a:tr>
              <a:tr h="363913">
                <a:tc>
                  <a:txBody>
                    <a:bodyPr/>
                    <a:lstStyle/>
                    <a:p>
                      <a:r>
                        <a:rPr lang="en-US" dirty="0" smtClean="0"/>
                        <a:t>Rice Pastry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Threads</a:t>
                      </a:r>
                      <a:endParaRPr lang="en-US" dirty="0"/>
                    </a:p>
                  </a:txBody>
                  <a:tcPr/>
                </a:tc>
              </a:tr>
              <a:tr h="363913">
                <a:tc>
                  <a:txBody>
                    <a:bodyPr/>
                    <a:lstStyle/>
                    <a:p>
                      <a:r>
                        <a:rPr lang="en-US" dirty="0" smtClean="0"/>
                        <a:t>Monitoring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Thread</a:t>
                      </a:r>
                      <a:endParaRPr lang="en-US" dirty="0"/>
                    </a:p>
                  </a:txBody>
                  <a:tcPr/>
                </a:tc>
              </a:tr>
              <a:tr h="363913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Control Threads + </a:t>
                      </a:r>
                      <a:r>
                        <a:rPr lang="en-US" dirty="0" err="1" smtClean="0"/>
                        <a:t>Async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User &amp; System Events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383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DIAS Architecture: </a:t>
            </a:r>
            <a:r>
              <a:rPr lang="en-US" dirty="0" smtClean="0"/>
              <a:t>Node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Suppose I want to run DIAS on my machine</a:t>
            </a:r>
          </a:p>
          <a:p>
            <a:pPr lvl="1"/>
            <a:r>
              <a:rPr lang="en-US" dirty="0" smtClean="0"/>
              <a:t>How can others find my node if I need a fully qualified domain name?</a:t>
            </a:r>
          </a:p>
          <a:p>
            <a:pPr lvl="1"/>
            <a:r>
              <a:rPr lang="en-US" dirty="0" smtClean="0"/>
              <a:t>Virtual Private Network can provide a central naming authority but becomes a central point of failure – against a decentralized Internet</a:t>
            </a:r>
          </a:p>
          <a:p>
            <a:pPr lvl="1"/>
            <a:r>
              <a:rPr lang="en-US" dirty="0"/>
              <a:t>Dynamic DNS solves some issues </a:t>
            </a:r>
            <a:r>
              <a:rPr lang="en-US" dirty="0" smtClean="0"/>
              <a:t>such as host IP changing, but hosts can be </a:t>
            </a:r>
            <a:r>
              <a:rPr lang="en-US" dirty="0" err="1" smtClean="0"/>
              <a:t>NAT’d</a:t>
            </a:r>
            <a:r>
              <a:rPr lang="en-US" dirty="0" smtClean="0"/>
              <a:t> behind firewalls or not available with stale entries.</a:t>
            </a:r>
          </a:p>
          <a:p>
            <a:pPr lvl="1"/>
            <a:r>
              <a:rPr lang="en-US" dirty="0" smtClean="0"/>
              <a:t>One solution is provide naming resolution through an overlay network.</a:t>
            </a:r>
          </a:p>
          <a:p>
            <a:r>
              <a:rPr lang="en-US" dirty="0" smtClean="0"/>
              <a:t>Browsers and Applications will cache my node name too, so what happens if I change IP or failover?</a:t>
            </a:r>
          </a:p>
          <a:p>
            <a:pPr lvl="1"/>
            <a:r>
              <a:rPr lang="en-US" dirty="0" smtClean="0"/>
              <a:t>DIAS users (or others) can use a service that will lookup names through the overlay network or DNS and not cache names.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26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DIAS Architecture: Node 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r>
              <a:rPr lang="en-US" dirty="0" smtClean="0"/>
              <a:t>Domain Name System – DNS Entry Time-To-Live</a:t>
            </a:r>
          </a:p>
          <a:p>
            <a:r>
              <a:rPr lang="en-US" dirty="0" smtClean="0"/>
              <a:t>Host Caching of Domain Names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2743200"/>
            <a:ext cx="35814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(Linux, Android, etc.)</a:t>
            </a:r>
          </a:p>
          <a:p>
            <a:pPr algn="ctr"/>
            <a:r>
              <a:rPr lang="en-US" dirty="0" smtClean="0"/>
              <a:t>Host Machine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" y="3657600"/>
            <a:ext cx="3581400" cy="1066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Networking Libraries</a:t>
            </a:r>
          </a:p>
          <a:p>
            <a:pPr algn="ctr"/>
            <a:r>
              <a:rPr lang="en-US" dirty="0" smtClean="0"/>
              <a:t>(usually respect TTL values and cache the DNS entry)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7200" y="4800600"/>
            <a:ext cx="3581400" cy="838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</a:t>
            </a:r>
            <a:r>
              <a:rPr lang="en-US" dirty="0" err="1" smtClean="0"/>
              <a:t>InetAddress</a:t>
            </a:r>
            <a:r>
              <a:rPr lang="en-US" dirty="0" smtClean="0"/>
              <a:t> Library</a:t>
            </a:r>
          </a:p>
          <a:p>
            <a:pPr algn="ctr"/>
            <a:r>
              <a:rPr lang="en-US" dirty="0" smtClean="0"/>
              <a:t>(Caches Entry Internally To the Class – Sometimes Indefinitely)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57200" y="5715000"/>
            <a:ext cx="3581400" cy="76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Application Level Caching</a:t>
            </a:r>
          </a:p>
          <a:p>
            <a:pPr algn="ctr"/>
            <a:r>
              <a:rPr lang="en-US" dirty="0" smtClean="0"/>
              <a:t>DNS</a:t>
            </a:r>
            <a:r>
              <a:rPr lang="en-US" dirty="0"/>
              <a:t> </a:t>
            </a:r>
            <a:r>
              <a:rPr lang="en-US" dirty="0" smtClean="0"/>
              <a:t>Entries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343400" y="4800600"/>
            <a:ext cx="3581400" cy="838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 a Java Security Manager</a:t>
            </a:r>
          </a:p>
          <a:p>
            <a:pPr algn="ctr"/>
            <a:r>
              <a:rPr lang="en-US" dirty="0" smtClean="0"/>
              <a:t>Policy to set to zero the network. </a:t>
            </a:r>
            <a:r>
              <a:rPr lang="en-US" dirty="0" err="1" smtClean="0"/>
              <a:t>address.cache.ttl</a:t>
            </a:r>
            <a:r>
              <a:rPr lang="en-US" dirty="0" smtClean="0"/>
              <a:t> and .</a:t>
            </a:r>
            <a:r>
              <a:rPr lang="en-US" dirty="0" err="1" smtClean="0"/>
              <a:t>negative.ttl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343400" y="5715000"/>
            <a:ext cx="3581400" cy="762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/ Configure / Modify Applications to use a Proxy Server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343400" y="3657600"/>
            <a:ext cx="3581400" cy="1066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a low Time-To-Live (TTL)</a:t>
            </a:r>
          </a:p>
          <a:p>
            <a:pPr algn="ctr"/>
            <a:r>
              <a:rPr lang="en-US" dirty="0" smtClean="0"/>
              <a:t>Entry in Domain Name System - DNS Records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343400" y="2743200"/>
            <a:ext cx="3581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and Application Level Solutions:</a:t>
            </a:r>
          </a:p>
        </p:txBody>
      </p:sp>
      <p:sp>
        <p:nvSpPr>
          <p:cNvPr id="16" name="Oval Callout 15"/>
          <p:cNvSpPr/>
          <p:nvPr/>
        </p:nvSpPr>
        <p:spPr>
          <a:xfrm>
            <a:off x="8077200" y="4800600"/>
            <a:ext cx="1028700" cy="612648"/>
          </a:xfrm>
          <a:prstGeom prst="wedgeEllipseCallout">
            <a:avLst>
              <a:gd name="adj1" fmla="val -61264"/>
              <a:gd name="adj2" fmla="val 2311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JVM</a:t>
            </a:r>
          </a:p>
          <a:p>
            <a:pPr algn="ctr"/>
            <a:r>
              <a:rPr lang="en-US" sz="1400" dirty="0" smtClean="0"/>
              <a:t>Variant</a:t>
            </a:r>
          </a:p>
        </p:txBody>
      </p:sp>
    </p:spTree>
    <p:extLst>
      <p:ext uri="{BB962C8B-B14F-4D97-AF65-F5344CB8AC3E}">
        <p14:creationId xmlns:p14="http://schemas.microsoft.com/office/powerpoint/2010/main" val="3882081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 Architecture: Proxy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3962400" cy="3924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0" y="1600200"/>
            <a:ext cx="36576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Now Embed the Proxy Server as software with DIAS…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572000" y="3200400"/>
            <a:ext cx="3657600" cy="3505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DIAS Android</a:t>
            </a:r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4800600" y="4495800"/>
            <a:ext cx="16764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Battery </a:t>
            </a:r>
          </a:p>
          <a:p>
            <a:pPr algn="ctr"/>
            <a:r>
              <a:rPr lang="en-US" dirty="0" smtClean="0"/>
              <a:t>Power Analysis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800600" y="3886200"/>
            <a:ext cx="16764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Runtime Configuration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553200" y="3886200"/>
            <a:ext cx="1524000" cy="1143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Tabbed GUI</a:t>
            </a:r>
          </a:p>
          <a:p>
            <a:pPr algn="ctr"/>
            <a:r>
              <a:rPr lang="en-US" dirty="0" smtClean="0"/>
              <a:t>Start/Stop Services </a:t>
            </a:r>
          </a:p>
          <a:p>
            <a:pPr algn="ctr"/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800600" y="5181600"/>
            <a:ext cx="3200400" cy="1295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DIAS Core</a:t>
            </a:r>
          </a:p>
          <a:p>
            <a:pPr algn="ctr"/>
            <a:endParaRPr lang="en-US" dirty="0" smtClean="0"/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4876800" y="5638800"/>
            <a:ext cx="3048000" cy="762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Services</a:t>
            </a:r>
          </a:p>
          <a:p>
            <a:pPr algn="ctr"/>
            <a:endParaRPr lang="en-US" sz="1600" dirty="0" smtClean="0"/>
          </a:p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105400" y="5943600"/>
            <a:ext cx="26670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 (SOCKS5)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7400" y="175260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Proxy Server</a:t>
            </a:r>
            <a:endParaRPr lang="en-US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1295400" y="5257800"/>
            <a:ext cx="2438400" cy="990600"/>
          </a:xfrm>
          <a:prstGeom prst="wedgeRoundRectCallout">
            <a:avLst>
              <a:gd name="adj1" fmla="val 100148"/>
              <a:gd name="adj2" fmla="val 3669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Utilization of the proxy on </a:t>
            </a:r>
            <a:r>
              <a:rPr lang="en-US" dirty="0" err="1" smtClean="0"/>
              <a:t>localhost</a:t>
            </a:r>
            <a:r>
              <a:rPr lang="en-US" dirty="0" smtClean="0"/>
              <a:t> server can be problematic.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351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1723</Words>
  <Application>Microsoft Macintosh PowerPoint</Application>
  <PresentationFormat>On-screen Show (4:3)</PresentationFormat>
  <Paragraphs>441</Paragraphs>
  <Slides>31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DIAS: Decentralized Internet Applications and Services</vt:lpstr>
      <vt:lpstr>Problem: Centralized Architecture</vt:lpstr>
      <vt:lpstr>Decentralized Architecture</vt:lpstr>
      <vt:lpstr>DIAS: Decentralized Internet Applications and Services</vt:lpstr>
      <vt:lpstr>DIAS Architecture</vt:lpstr>
      <vt:lpstr>DIAS Architecture: Threads</vt:lpstr>
      <vt:lpstr>DIAS Architecture: Node Naming</vt:lpstr>
      <vt:lpstr>DIAS Architecture: Node Naming</vt:lpstr>
      <vt:lpstr>DIAS Architecture: Proxy</vt:lpstr>
      <vt:lpstr>DIAS Architecture: Proxy</vt:lpstr>
      <vt:lpstr>DIAS Architecture: Proxy</vt:lpstr>
      <vt:lpstr>Domain/Node Name Resolution</vt:lpstr>
      <vt:lpstr>PowerPoint Presentation</vt:lpstr>
      <vt:lpstr>DIAS: Web Server</vt:lpstr>
      <vt:lpstr>ERG Notes:</vt:lpstr>
      <vt:lpstr>PowerPoint Presentation</vt:lpstr>
      <vt:lpstr>Experiments</vt:lpstr>
      <vt:lpstr>Forward Work</vt:lpstr>
      <vt:lpstr>DIAS: Application and Web Server</vt:lpstr>
      <vt:lpstr>DIAS Architecture: P2P</vt:lpstr>
      <vt:lpstr>DIAS Implemented Services</vt:lpstr>
      <vt:lpstr>DIAS: Email Server</vt:lpstr>
      <vt:lpstr>DIAS: SSH Server</vt:lpstr>
      <vt:lpstr>DIAS: Proxy Server</vt:lpstr>
      <vt:lpstr>DIAS: Peer to Peer</vt:lpstr>
      <vt:lpstr>DIAS: Replication</vt:lpstr>
      <vt:lpstr>DIAS: Android APP</vt:lpstr>
      <vt:lpstr>DIAS DEMO</vt:lpstr>
      <vt:lpstr>DIAS DEMO</vt:lpstr>
      <vt:lpstr>DIAS DEMO</vt:lpstr>
      <vt:lpstr>Summary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DIAS: Decentralized Internet Applications and Services</dc:title>
  <dc:creator>Adriana Flores</dc:creator>
  <cp:lastModifiedBy>Giles, Ellis R. (JSC-OH4/ARES)[ARES]</cp:lastModifiedBy>
  <cp:revision>42</cp:revision>
  <dcterms:created xsi:type="dcterms:W3CDTF">2014-04-21T15:13:55Z</dcterms:created>
  <dcterms:modified xsi:type="dcterms:W3CDTF">2014-04-22T17:07:16Z</dcterms:modified>
</cp:coreProperties>
</file>