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sldIdLst>
    <p:sldId id="278" r:id="rId2"/>
    <p:sldId id="283" r:id="rId3"/>
    <p:sldId id="286" r:id="rId4"/>
    <p:sldId id="284" r:id="rId5"/>
    <p:sldId id="281" r:id="rId6"/>
    <p:sldId id="280" r:id="rId7"/>
    <p:sldId id="287" r:id="rId8"/>
    <p:sldId id="288" r:id="rId9"/>
    <p:sldId id="289" r:id="rId10"/>
    <p:sldId id="290" r:id="rId11"/>
    <p:sldId id="29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91" autoAdjust="0"/>
  </p:normalViewPr>
  <p:slideViewPr>
    <p:cSldViewPr>
      <p:cViewPr>
        <p:scale>
          <a:sx n="60" d="100"/>
          <a:sy n="60" d="100"/>
        </p:scale>
        <p:origin x="-504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08D54-FD57-4610-BE8E-8401F982E749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8C140-6D38-494D-A4D2-EB4157105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not enough for the device to have internet connectivity, but it must also be reachable from the internet.</a:t>
            </a:r>
          </a:p>
          <a:p>
            <a:r>
              <a:rPr lang="en-US" dirty="0" smtClean="0"/>
              <a:t>Cell phone providers and </a:t>
            </a:r>
            <a:r>
              <a:rPr lang="en-US" dirty="0" err="1" smtClean="0"/>
              <a:t>WiFi</a:t>
            </a:r>
            <a:r>
              <a:rPr lang="en-US" dirty="0" smtClean="0"/>
              <a:t> access points hide their clients behind network address translation (NAT) or a firewall which blocks </a:t>
            </a:r>
            <a:r>
              <a:rPr lang="en-US" dirty="0" err="1" smtClean="0"/>
              <a:t>reachability</a:t>
            </a:r>
            <a:r>
              <a:rPr lang="en-US" dirty="0" smtClean="0"/>
              <a:t> from the internet.</a:t>
            </a:r>
          </a:p>
          <a:p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 by MIT, solves the connectivity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reachability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issue even in the current state of the internet, however it requires some assistance from devices with public IPs to enable NAT traversal.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[14] B. A. Ford,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global connectivity architecture for mobile personal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devices,” Ph.D. dissertation, Massachusetts Institute of Technology,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2008.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B01967-FBD9-4713-93A4-CC932E40294B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Peer to peer decentralized network</a:t>
            </a:r>
          </a:p>
          <a:p>
            <a:pPr fontAlgn="base"/>
            <a:r>
              <a:rPr lang="en-US" dirty="0" smtClean="0"/>
              <a:t>Data replication</a:t>
            </a:r>
          </a:p>
          <a:p>
            <a:pPr fontAlgn="base"/>
            <a:r>
              <a:rPr lang="en-US" dirty="0" smtClean="0"/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30729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dirty="0" smtClean="0"/>
              <a:t>Related Work – Data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Data replication</a:t>
            </a:r>
          </a:p>
          <a:p>
            <a:pPr lvl="1" fontAlgn="base"/>
            <a:r>
              <a:rPr lang="en-US" dirty="0" smtClean="0"/>
              <a:t>CFS</a:t>
            </a:r>
          </a:p>
          <a:p>
            <a:pPr lvl="1" fontAlgn="base"/>
            <a:endParaRPr lang="en-US" dirty="0" smtClean="0"/>
          </a:p>
          <a:p>
            <a:pPr lvl="1" fontAlgn="base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9296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Related Work – Connectivity and </a:t>
            </a:r>
            <a:r>
              <a:rPr lang="en-US" dirty="0" err="1" smtClean="0"/>
              <a:t>Reachability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Connectivity and reachability</a:t>
            </a:r>
          </a:p>
          <a:p>
            <a:pPr lvl="1" fontAlgn="base"/>
            <a:r>
              <a:rPr lang="en-US" dirty="0" smtClean="0"/>
              <a:t>UIA</a:t>
            </a:r>
          </a:p>
          <a:p>
            <a:pPr lvl="1" fontAlgn="base"/>
            <a:r>
              <a:rPr lang="en-US" dirty="0" smtClean="0"/>
              <a:t>IPv6 (Mobile 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Bitcoin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200400"/>
            <a:ext cx="4495800" cy="33718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– 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BitCoin</a:t>
            </a:r>
            <a:endParaRPr lang="en-US" dirty="0" smtClean="0"/>
          </a:p>
          <a:p>
            <a:pPr lvl="1" fontAlgn="base"/>
            <a:r>
              <a:rPr lang="en-US" dirty="0" smtClean="0"/>
              <a:t>Open-source P2P money / payment system.</a:t>
            </a:r>
          </a:p>
          <a:p>
            <a:pPr lvl="1" fontAlgn="base"/>
            <a:r>
              <a:rPr lang="en-US" dirty="0" smtClean="0"/>
              <a:t>Low transaction cost, less risky, secure, etc.</a:t>
            </a:r>
          </a:p>
        </p:txBody>
      </p:sp>
    </p:spTree>
    <p:extLst>
      <p:ext uri="{BB962C8B-B14F-4D97-AF65-F5344CB8AC3E}">
        <p14:creationId xmlns:p14="http://schemas.microsoft.com/office/powerpoint/2010/main" val="270809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– 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Bitcloud</a:t>
            </a:r>
            <a:endParaRPr lang="en-US" dirty="0" smtClean="0"/>
          </a:p>
          <a:p>
            <a:pPr lvl="1" fontAlgn="base"/>
            <a:r>
              <a:rPr lang="en-US" dirty="0" smtClean="0"/>
              <a:t>Decentralizing the Internet, creating Distributed Applications, and developing a new mesh network to replace the Internet.</a:t>
            </a:r>
          </a:p>
          <a:p>
            <a:pPr lvl="1" fontAlgn="base"/>
            <a:r>
              <a:rPr lang="en-US" dirty="0" smtClean="0"/>
              <a:t>Improve privacy, security, and ending Internet censorship.</a:t>
            </a:r>
          </a:p>
        </p:txBody>
      </p:sp>
      <p:pic>
        <p:nvPicPr>
          <p:cNvPr id="22530" name="Picture 2" descr="http://bitcloudproject.org/wiki/images/6/6c/Logo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581400"/>
            <a:ext cx="2971800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809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– 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Chord</a:t>
            </a:r>
          </a:p>
          <a:p>
            <a:pPr lvl="1" fontAlgn="base"/>
            <a:r>
              <a:rPr lang="en-US" dirty="0" smtClean="0"/>
              <a:t>Peer-to-peer lookup service for Internet applications</a:t>
            </a:r>
          </a:p>
          <a:p>
            <a:pPr lvl="1" fontAlgn="base"/>
            <a:r>
              <a:rPr lang="en-US" dirty="0" smtClean="0"/>
              <a:t>Each node maintains information for about O(</a:t>
            </a:r>
            <a:r>
              <a:rPr lang="en-US" dirty="0" err="1" smtClean="0"/>
              <a:t>logN</a:t>
            </a:r>
            <a:r>
              <a:rPr lang="en-US" dirty="0" smtClean="0"/>
              <a:t>) other nodes, resolves look up via O(</a:t>
            </a:r>
            <a:r>
              <a:rPr lang="en-US" dirty="0" err="1" smtClean="0"/>
              <a:t>logN</a:t>
            </a:r>
            <a:r>
              <a:rPr lang="en-US" dirty="0" smtClean="0"/>
              <a:t>) messages, and update routing information as nodes joining and leaving with O(log</a:t>
            </a:r>
            <a:r>
              <a:rPr lang="en-US" baseline="30000" dirty="0" smtClean="0"/>
              <a:t>2</a:t>
            </a:r>
            <a:r>
              <a:rPr lang="en-US" dirty="0" smtClean="0"/>
              <a:t>N) messages</a:t>
            </a:r>
          </a:p>
        </p:txBody>
      </p:sp>
      <p:pic>
        <p:nvPicPr>
          <p:cNvPr id="1031" name="Picture 7" descr="http://csis.pace.edu/~marchese/CS865/Lectures/Chap5/Chapter5a_files/image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267200"/>
            <a:ext cx="2743200" cy="23598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809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 – Connectivity and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Connectivity and </a:t>
            </a:r>
            <a:r>
              <a:rPr lang="en-US" dirty="0" err="1" smtClean="0"/>
              <a:t>Reachability</a:t>
            </a:r>
            <a:endParaRPr lang="en-US" dirty="0" smtClean="0"/>
          </a:p>
          <a:p>
            <a:pPr lvl="1" fontAlgn="base"/>
            <a:r>
              <a:rPr lang="en-US" dirty="0" smtClean="0"/>
              <a:t>Challenge</a:t>
            </a:r>
          </a:p>
          <a:p>
            <a:pPr lvl="2" fontAlgn="base"/>
            <a:r>
              <a:rPr lang="en-US" dirty="0" smtClean="0"/>
              <a:t>Cell phone providers block </a:t>
            </a:r>
            <a:r>
              <a:rPr lang="en-US" dirty="0" err="1" smtClean="0"/>
              <a:t>reachability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Solutions</a:t>
            </a:r>
          </a:p>
          <a:p>
            <a:pPr lvl="2" fontAlgn="base"/>
            <a:r>
              <a:rPr lang="en-US" dirty="0" smtClean="0"/>
              <a:t>IPv6 (Mobile IP)</a:t>
            </a:r>
          </a:p>
          <a:p>
            <a:pPr lvl="3" fontAlgn="base"/>
            <a:r>
              <a:rPr lang="en-US" dirty="0" smtClean="0"/>
              <a:t>Approximately 3.4×10</a:t>
            </a:r>
            <a:r>
              <a:rPr lang="en-US" baseline="30000" dirty="0" smtClean="0"/>
              <a:t>38</a:t>
            </a:r>
            <a:r>
              <a:rPr lang="en-US" dirty="0" smtClean="0"/>
              <a:t> addresses, 7.9×10</a:t>
            </a:r>
            <a:r>
              <a:rPr lang="en-US" baseline="30000" dirty="0" smtClean="0"/>
              <a:t>28</a:t>
            </a:r>
            <a:r>
              <a:rPr lang="en-US" dirty="0" smtClean="0"/>
              <a:t> times as many as IPv4</a:t>
            </a:r>
          </a:p>
          <a:p>
            <a:pPr lvl="3" fontAlgn="base"/>
            <a:r>
              <a:rPr lang="en-US" dirty="0" smtClean="0"/>
              <a:t>The mobile nodes (as IPv6 nodes) change their point-of-attachment to the IPv6 Internet without changing their IP address. </a:t>
            </a:r>
          </a:p>
          <a:p>
            <a:pPr lvl="2" fontAlgn="base"/>
            <a:r>
              <a:rPr lang="en-US" dirty="0" smtClean="0"/>
              <a:t>Unmanaged Internet Architecture (UIA)</a:t>
            </a:r>
          </a:p>
          <a:p>
            <a:pPr lvl="1" fontAlgn="base"/>
            <a:r>
              <a:rPr lang="en-US" dirty="0" smtClean="0"/>
              <a:t>Conclusion</a:t>
            </a:r>
          </a:p>
          <a:p>
            <a:pPr lvl="2" fontAlgn="base"/>
            <a:r>
              <a:rPr lang="en-US" dirty="0" smtClean="0"/>
              <a:t>Largely solved issue</a:t>
            </a:r>
          </a:p>
          <a:p>
            <a:pPr lvl="2" fontAlgn="base"/>
            <a:r>
              <a:rPr lang="en-US" dirty="0" smtClean="0"/>
              <a:t>More for business reasons rather than technical</a:t>
            </a:r>
          </a:p>
          <a:p>
            <a:pPr lvl="2" fontAlgn="base"/>
            <a:r>
              <a:rPr lang="en-US" dirty="0" smtClean="0"/>
              <a:t>Not our main concern</a:t>
            </a:r>
          </a:p>
        </p:txBody>
      </p:sp>
    </p:spTree>
    <p:extLst>
      <p:ext uri="{BB962C8B-B14F-4D97-AF65-F5344CB8AC3E}">
        <p14:creationId xmlns:p14="http://schemas.microsoft.com/office/powerpoint/2010/main" val="115845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200400"/>
            <a:ext cx="4286250" cy="223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 – Data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Data replication</a:t>
            </a:r>
          </a:p>
          <a:p>
            <a:pPr lvl="1" fontAlgn="base"/>
            <a:r>
              <a:rPr lang="en-US" dirty="0" smtClean="0"/>
              <a:t>Cooperative File System (CFS)</a:t>
            </a:r>
          </a:p>
          <a:p>
            <a:pPr lvl="2" fontAlgn="base"/>
            <a:r>
              <a:rPr lang="en-US" dirty="0" smtClean="0"/>
              <a:t>Peer-to-peer read-only storage system that provides provable guarantees for the efficiency, robustness, and load-balance of file storage and retrieval.</a:t>
            </a:r>
          </a:p>
          <a:p>
            <a:pPr lvl="1" fontAlgn="base"/>
            <a:endParaRPr lang="en-US" dirty="0" smtClean="0"/>
          </a:p>
          <a:p>
            <a:pPr lvl="1" fontAlgn="base"/>
            <a:endParaRPr lang="en-US" dirty="0" smtClean="0"/>
          </a:p>
          <a:p>
            <a:pPr lvl="1" fontAlgn="base"/>
            <a:endParaRPr lang="en-US" dirty="0" smtClean="0"/>
          </a:p>
          <a:p>
            <a:pPr lvl="1" fontAlgn="base"/>
            <a:endParaRPr lang="en-US" dirty="0" smtClean="0"/>
          </a:p>
          <a:p>
            <a:pPr lvl="1" fontAlgn="base"/>
            <a:endParaRPr lang="en-US" dirty="0" smtClean="0"/>
          </a:p>
          <a:p>
            <a:pPr lvl="1" fontAlgn="base"/>
            <a:r>
              <a:rPr lang="en-US" dirty="0" smtClean="0"/>
              <a:t>(more?)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6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 smtClean="0"/>
              <a:t>Decentralized internet</a:t>
            </a:r>
          </a:p>
          <a:p>
            <a:pPr fontAlgn="base"/>
            <a:r>
              <a:rPr lang="en-US" sz="2800" dirty="0" smtClean="0"/>
              <a:t>Data replication</a:t>
            </a:r>
          </a:p>
          <a:p>
            <a:pPr fontAlgn="base"/>
            <a:r>
              <a:rPr lang="en-US" sz="2800" dirty="0" smtClean="0"/>
              <a:t>Connectivity</a:t>
            </a:r>
          </a:p>
          <a:p>
            <a:pPr fontAlgn="base"/>
            <a:r>
              <a:rPr lang="en-US" sz="2800" dirty="0" smtClean="0"/>
              <a:t>Peer to peer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Related </a:t>
            </a:r>
            <a:r>
              <a:rPr lang="en-US" dirty="0"/>
              <a:t>Work </a:t>
            </a:r>
            <a:r>
              <a:rPr lang="en-US" dirty="0" smtClean="0"/>
              <a:t>- </a:t>
            </a:r>
            <a:r>
              <a:rPr lang="en-US" dirty="0"/>
              <a:t>Decentralized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dirty="0" smtClean="0"/>
              <a:t>Distributed online social network</a:t>
            </a:r>
          </a:p>
          <a:p>
            <a:pPr lvl="2" fontAlgn="base"/>
            <a:r>
              <a:rPr lang="en-US" dirty="0" err="1" smtClean="0"/>
              <a:t>Facebook</a:t>
            </a:r>
            <a:r>
              <a:rPr lang="en-US" dirty="0" smtClean="0"/>
              <a:t> =&gt; Persona</a:t>
            </a:r>
          </a:p>
          <a:p>
            <a:pPr lvl="2" fontAlgn="base"/>
            <a:r>
              <a:rPr lang="en-US" dirty="0" smtClean="0"/>
              <a:t>Twitter =&gt; Cuckoo</a:t>
            </a:r>
          </a:p>
          <a:p>
            <a:pPr lvl="1" fontAlgn="base"/>
            <a:r>
              <a:rPr lang="en-US" dirty="0" err="1" smtClean="0"/>
              <a:t>BitCloud</a:t>
            </a:r>
            <a:endParaRPr lang="en-US" dirty="0" smtClean="0"/>
          </a:p>
          <a:p>
            <a:pPr lvl="1" fontAlgn="base"/>
            <a:r>
              <a:rPr lang="en-US" dirty="0" err="1" smtClean="0"/>
              <a:t>BitCoin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Related Work – Peer to 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Peer to peer</a:t>
            </a:r>
          </a:p>
          <a:p>
            <a:pPr lvl="1" fontAlgn="base"/>
            <a:r>
              <a:rPr lang="en-US" dirty="0" smtClean="0"/>
              <a:t>Chord - MIT</a:t>
            </a:r>
          </a:p>
          <a:p>
            <a:pPr lvl="1" fontAlgn="base"/>
            <a:r>
              <a:rPr lang="en-US" dirty="0" smtClean="0"/>
              <a:t>Pastry</a:t>
            </a:r>
          </a:p>
          <a:p>
            <a:pPr lvl="1" fontAlgn="base"/>
            <a:r>
              <a:rPr lang="en-US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7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947</TotalTime>
  <Words>361</Words>
  <Application>Microsoft Office PowerPoint</Application>
  <PresentationFormat>On-screen Show (4:3)</PresentationFormat>
  <Paragraphs>80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Related Work</vt:lpstr>
      <vt:lpstr>Related Work – P2P</vt:lpstr>
      <vt:lpstr>Related Work – P2P</vt:lpstr>
      <vt:lpstr>Related Work – P2P</vt:lpstr>
      <vt:lpstr>Related Work – Connectivity and Reachability</vt:lpstr>
      <vt:lpstr>Related Work – Data Replication</vt:lpstr>
      <vt:lpstr>Related Work</vt:lpstr>
      <vt:lpstr>Related Work - Decentralized Internet</vt:lpstr>
      <vt:lpstr>Related Work – Peer to peer</vt:lpstr>
      <vt:lpstr>Related Work – Data Replication</vt:lpstr>
      <vt:lpstr>Related Work – Connectivity and Reachability  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Decentralizing the Internet Application and Services</dc:title>
  <dc:creator>Adriana Flores</dc:creator>
  <cp:lastModifiedBy>Adriana Flores</cp:lastModifiedBy>
  <cp:revision>180</cp:revision>
  <dcterms:created xsi:type="dcterms:W3CDTF">2014-03-12T16:46:38Z</dcterms:created>
  <dcterms:modified xsi:type="dcterms:W3CDTF">2014-03-13T14:18:08Z</dcterms:modified>
</cp:coreProperties>
</file>