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unknown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29"/>
  </p:notesMasterIdLst>
  <p:sldIdLst>
    <p:sldId id="256" r:id="rId3"/>
    <p:sldId id="263" r:id="rId4"/>
    <p:sldId id="257" r:id="rId5"/>
    <p:sldId id="277" r:id="rId6"/>
    <p:sldId id="284" r:id="rId7"/>
    <p:sldId id="258" r:id="rId8"/>
    <p:sldId id="268" r:id="rId9"/>
    <p:sldId id="269" r:id="rId10"/>
    <p:sldId id="278" r:id="rId11"/>
    <p:sldId id="279" r:id="rId12"/>
    <p:sldId id="283" r:id="rId13"/>
    <p:sldId id="280" r:id="rId14"/>
    <p:sldId id="281" r:id="rId15"/>
    <p:sldId id="270" r:id="rId16"/>
    <p:sldId id="271" r:id="rId17"/>
    <p:sldId id="286" r:id="rId18"/>
    <p:sldId id="272" r:id="rId19"/>
    <p:sldId id="273" r:id="rId20"/>
    <p:sldId id="274" r:id="rId21"/>
    <p:sldId id="285" r:id="rId22"/>
    <p:sldId id="287" r:id="rId23"/>
    <p:sldId id="288" r:id="rId24"/>
    <p:sldId id="290" r:id="rId25"/>
    <p:sldId id="289" r:id="rId26"/>
    <p:sldId id="262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91" autoAdjust="0"/>
  </p:normalViewPr>
  <p:slideViewPr>
    <p:cSldViewPr>
      <p:cViewPr>
        <p:scale>
          <a:sx n="94" d="100"/>
          <a:sy n="94" d="100"/>
        </p:scale>
        <p:origin x="-204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83AA5-D2FF-6B4F-B0C5-F5E8202B6F3C}" type="doc">
      <dgm:prSet loTypeId="urn:microsoft.com/office/officeart/2005/8/layout/chevron1" loCatId="" qsTypeId="urn:microsoft.com/office/officeart/2005/8/quickstyle/simple4" qsCatId="simple" csTypeId="urn:microsoft.com/office/officeart/2005/8/colors/accent3_4" csCatId="accent3" phldr="1"/>
      <dgm:spPr/>
    </dgm:pt>
    <dgm:pt modelId="{8E6A3E74-4285-8741-877D-BFDC551AE583}">
      <dgm:prSet phldrT="[文本]"/>
      <dgm:spPr/>
      <dgm:t>
        <a:bodyPr/>
        <a:lstStyle/>
        <a:p>
          <a:r>
            <a:rPr lang="en-US" altLang="zh-CN" dirty="0" smtClean="0"/>
            <a:t>Mar-Early</a:t>
          </a:r>
          <a:endParaRPr lang="zh-CN" altLang="en-US" dirty="0"/>
        </a:p>
      </dgm:t>
    </dgm:pt>
    <dgm:pt modelId="{E9EB73E1-2313-BF4E-91D7-4603399BEA46}" type="par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050DD4C3-BA16-D948-841A-0B083C8710B5}" type="sib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B2DA48F7-0CE8-E44C-BB66-9B1CF5CDB119}">
      <dgm:prSet phldrT="[文本]"/>
      <dgm:spPr/>
      <dgm:t>
        <a:bodyPr/>
        <a:lstStyle/>
        <a:p>
          <a:r>
            <a:rPr lang="en-US" altLang="zh-CN" dirty="0" smtClean="0"/>
            <a:t>Mar-Mid</a:t>
          </a:r>
          <a:endParaRPr lang="zh-CN" altLang="en-US" dirty="0"/>
        </a:p>
      </dgm:t>
    </dgm:pt>
    <dgm:pt modelId="{B1244F94-C4C9-6E48-A214-34855B56D0E5}" type="par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F1D1FD18-B897-9940-AE0F-8EC24E16CE63}" type="sib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9DC41D3B-5435-CC4D-B74E-398F89974727}">
      <dgm:prSet phldrT="[文本]"/>
      <dgm:spPr/>
      <dgm:t>
        <a:bodyPr/>
        <a:lstStyle/>
        <a:p>
          <a:r>
            <a:rPr lang="en-US" altLang="zh-CN" dirty="0" smtClean="0"/>
            <a:t>Mar</a:t>
          </a:r>
          <a:r>
            <a:rPr lang="zh-CN" altLang="en-US" dirty="0" smtClean="0"/>
            <a:t> </a:t>
          </a:r>
          <a:r>
            <a:rPr lang="en-US" altLang="zh-CN" dirty="0" smtClean="0"/>
            <a:t>-</a:t>
          </a:r>
          <a:r>
            <a:rPr lang="zh-CN" altLang="en-US" dirty="0" smtClean="0"/>
            <a:t> </a:t>
          </a:r>
          <a:r>
            <a:rPr lang="en-US" altLang="zh-CN" dirty="0" smtClean="0"/>
            <a:t>End</a:t>
          </a:r>
          <a:endParaRPr lang="zh-CN" altLang="en-US" dirty="0"/>
        </a:p>
      </dgm:t>
    </dgm:pt>
    <dgm:pt modelId="{6EE5A456-78D1-234A-8FC3-514E62D9F0CB}" type="par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7FA5BD28-307E-C847-8A2C-3838A057CED3}" type="sib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0CA4B57F-806D-AD4C-B8D1-7662FC6BAB47}" type="pres">
      <dgm:prSet presAssocID="{70983AA5-D2FF-6B4F-B0C5-F5E8202B6F3C}" presName="Name0" presStyleCnt="0">
        <dgm:presLayoutVars>
          <dgm:dir/>
          <dgm:animLvl val="lvl"/>
          <dgm:resizeHandles val="exact"/>
        </dgm:presLayoutVars>
      </dgm:prSet>
      <dgm:spPr/>
    </dgm:pt>
    <dgm:pt modelId="{DBBA9E49-6CC8-7D4F-ABC8-FC190E8243A9}" type="pres">
      <dgm:prSet presAssocID="{8E6A3E74-4285-8741-877D-BFDC551AE583}" presName="parTxOnly" presStyleLbl="node1" presStyleIdx="0" presStyleCnt="3" custLinFactNeighborX="-3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0FE4E-DBF5-8F4B-BB2B-7BEFFD94921A}" type="pres">
      <dgm:prSet presAssocID="{050DD4C3-BA16-D948-841A-0B083C8710B5}" presName="parTxOnlySpace" presStyleCnt="0"/>
      <dgm:spPr/>
    </dgm:pt>
    <dgm:pt modelId="{97CE90CF-8C29-F048-A838-E87F020606FE}" type="pres">
      <dgm:prSet presAssocID="{B2DA48F7-0CE8-E44C-BB66-9B1CF5CDB119}" presName="parTxOnly" presStyleLbl="node1" presStyleIdx="1" presStyleCnt="3" custLinFactNeighborX="117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DBE9D-469D-B748-B260-F2129257957E}" type="pres">
      <dgm:prSet presAssocID="{F1D1FD18-B897-9940-AE0F-8EC24E16CE63}" presName="parTxOnlySpace" presStyleCnt="0"/>
      <dgm:spPr/>
    </dgm:pt>
    <dgm:pt modelId="{808ADCC6-5BAC-694C-8E0D-D7D913008299}" type="pres">
      <dgm:prSet presAssocID="{9DC41D3B-5435-CC4D-B74E-398F899747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FBC131-A2DA-434F-9C14-C5B85CB302EB}" type="presOf" srcId="{B2DA48F7-0CE8-E44C-BB66-9B1CF5CDB119}" destId="{97CE90CF-8C29-F048-A838-E87F020606FE}" srcOrd="0" destOrd="0" presId="urn:microsoft.com/office/officeart/2005/8/layout/chevron1"/>
    <dgm:cxn modelId="{F674D5B3-C29F-C54C-9C8D-5491206FD598}" type="presOf" srcId="{9DC41D3B-5435-CC4D-B74E-398F89974727}" destId="{808ADCC6-5BAC-694C-8E0D-D7D913008299}" srcOrd="0" destOrd="0" presId="urn:microsoft.com/office/officeart/2005/8/layout/chevron1"/>
    <dgm:cxn modelId="{3427C6A9-55CA-8F49-9ED1-E79B6BC66272}" type="presOf" srcId="{8E6A3E74-4285-8741-877D-BFDC551AE583}" destId="{DBBA9E49-6CC8-7D4F-ABC8-FC190E8243A9}" srcOrd="0" destOrd="0" presId="urn:microsoft.com/office/officeart/2005/8/layout/chevron1"/>
    <dgm:cxn modelId="{83461F3A-6BE6-794E-9C41-ABD4901B23A0}" type="presOf" srcId="{70983AA5-D2FF-6B4F-B0C5-F5E8202B6F3C}" destId="{0CA4B57F-806D-AD4C-B8D1-7662FC6BAB47}" srcOrd="0" destOrd="0" presId="urn:microsoft.com/office/officeart/2005/8/layout/chevron1"/>
    <dgm:cxn modelId="{39C79064-F282-4F46-8FF5-7AD91BF9B366}" srcId="{70983AA5-D2FF-6B4F-B0C5-F5E8202B6F3C}" destId="{B2DA48F7-0CE8-E44C-BB66-9B1CF5CDB119}" srcOrd="1" destOrd="0" parTransId="{B1244F94-C4C9-6E48-A214-34855B56D0E5}" sibTransId="{F1D1FD18-B897-9940-AE0F-8EC24E16CE63}"/>
    <dgm:cxn modelId="{7A38B325-28FC-E64E-A72C-235B6AB76544}" srcId="{70983AA5-D2FF-6B4F-B0C5-F5E8202B6F3C}" destId="{8E6A3E74-4285-8741-877D-BFDC551AE583}" srcOrd="0" destOrd="0" parTransId="{E9EB73E1-2313-BF4E-91D7-4603399BEA46}" sibTransId="{050DD4C3-BA16-D948-841A-0B083C8710B5}"/>
    <dgm:cxn modelId="{7FFA8C3A-87C0-5D49-B475-F35122210119}" srcId="{70983AA5-D2FF-6B4F-B0C5-F5E8202B6F3C}" destId="{9DC41D3B-5435-CC4D-B74E-398F89974727}" srcOrd="2" destOrd="0" parTransId="{6EE5A456-78D1-234A-8FC3-514E62D9F0CB}" sibTransId="{7FA5BD28-307E-C847-8A2C-3838A057CED3}"/>
    <dgm:cxn modelId="{09F1615D-1C02-384B-A8A5-45359451A639}" type="presParOf" srcId="{0CA4B57F-806D-AD4C-B8D1-7662FC6BAB47}" destId="{DBBA9E49-6CC8-7D4F-ABC8-FC190E8243A9}" srcOrd="0" destOrd="0" presId="urn:microsoft.com/office/officeart/2005/8/layout/chevron1"/>
    <dgm:cxn modelId="{F66AAF57-4BC8-A14F-A6A8-9F10188093A0}" type="presParOf" srcId="{0CA4B57F-806D-AD4C-B8D1-7662FC6BAB47}" destId="{3CB0FE4E-DBF5-8F4B-BB2B-7BEFFD94921A}" srcOrd="1" destOrd="0" presId="urn:microsoft.com/office/officeart/2005/8/layout/chevron1"/>
    <dgm:cxn modelId="{FA12F47F-AC59-2741-A437-36C19C53E831}" type="presParOf" srcId="{0CA4B57F-806D-AD4C-B8D1-7662FC6BAB47}" destId="{97CE90CF-8C29-F048-A838-E87F020606FE}" srcOrd="2" destOrd="0" presId="urn:microsoft.com/office/officeart/2005/8/layout/chevron1"/>
    <dgm:cxn modelId="{D0175220-A3E5-0046-9BF0-9DE963A58837}" type="presParOf" srcId="{0CA4B57F-806D-AD4C-B8D1-7662FC6BAB47}" destId="{456DBE9D-469D-B748-B260-F2129257957E}" srcOrd="3" destOrd="0" presId="urn:microsoft.com/office/officeart/2005/8/layout/chevron1"/>
    <dgm:cxn modelId="{0170B0ED-BB4E-6444-BEF5-B9BE6FA3AEB3}" type="presParOf" srcId="{0CA4B57F-806D-AD4C-B8D1-7662FC6BAB47}" destId="{808ADCC6-5BAC-694C-8E0D-D7D9130082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983AA5-D2FF-6B4F-B0C5-F5E8202B6F3C}" type="doc">
      <dgm:prSet loTypeId="urn:microsoft.com/office/officeart/2005/8/layout/chevron1" loCatId="" qsTypeId="urn:microsoft.com/office/officeart/2005/8/quickstyle/simple4" qsCatId="simple" csTypeId="urn:microsoft.com/office/officeart/2005/8/colors/accent3_4" csCatId="accent3" phldr="1"/>
      <dgm:spPr/>
    </dgm:pt>
    <dgm:pt modelId="{8E6A3E74-4285-8741-877D-BFDC551AE583}">
      <dgm:prSet phldrT="[文本]"/>
      <dgm:spPr/>
      <dgm:t>
        <a:bodyPr/>
        <a:lstStyle/>
        <a:p>
          <a:r>
            <a:rPr lang="en-US" altLang="zh-CN" dirty="0" smtClean="0"/>
            <a:t>Apr-Early</a:t>
          </a:r>
          <a:endParaRPr lang="zh-CN" altLang="en-US" dirty="0"/>
        </a:p>
      </dgm:t>
    </dgm:pt>
    <dgm:pt modelId="{E9EB73E1-2313-BF4E-91D7-4603399BEA46}" type="par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050DD4C3-BA16-D948-841A-0B083C8710B5}" type="sib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B2DA48F7-0CE8-E44C-BB66-9B1CF5CDB119}">
      <dgm:prSet phldrT="[文本]"/>
      <dgm:spPr/>
      <dgm:t>
        <a:bodyPr/>
        <a:lstStyle/>
        <a:p>
          <a:r>
            <a:rPr lang="en-US" altLang="zh-CN" dirty="0" smtClean="0"/>
            <a:t>Apr-Mid</a:t>
          </a:r>
          <a:endParaRPr lang="zh-CN" altLang="en-US" dirty="0"/>
        </a:p>
      </dgm:t>
    </dgm:pt>
    <dgm:pt modelId="{B1244F94-C4C9-6E48-A214-34855B56D0E5}" type="par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F1D1FD18-B897-9940-AE0F-8EC24E16CE63}" type="sib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9DC41D3B-5435-CC4D-B74E-398F89974727}">
      <dgm:prSet phldrT="[文本]"/>
      <dgm:spPr/>
      <dgm:t>
        <a:bodyPr/>
        <a:lstStyle/>
        <a:p>
          <a:r>
            <a:rPr lang="en-US" altLang="zh-CN" dirty="0" smtClean="0"/>
            <a:t>Apr</a:t>
          </a:r>
          <a:r>
            <a:rPr lang="zh-CN" altLang="en-US" dirty="0" smtClean="0"/>
            <a:t> </a:t>
          </a:r>
          <a:r>
            <a:rPr lang="en-US" altLang="zh-CN" dirty="0" smtClean="0"/>
            <a:t>-</a:t>
          </a:r>
          <a:r>
            <a:rPr lang="zh-CN" altLang="en-US" dirty="0" smtClean="0"/>
            <a:t> </a:t>
          </a:r>
          <a:r>
            <a:rPr lang="en-US" altLang="zh-CN" dirty="0" smtClean="0"/>
            <a:t>End</a:t>
          </a:r>
          <a:endParaRPr lang="zh-CN" altLang="en-US" dirty="0"/>
        </a:p>
      </dgm:t>
    </dgm:pt>
    <dgm:pt modelId="{6EE5A456-78D1-234A-8FC3-514E62D9F0CB}" type="par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7FA5BD28-307E-C847-8A2C-3838A057CED3}" type="sib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0CA4B57F-806D-AD4C-B8D1-7662FC6BAB47}" type="pres">
      <dgm:prSet presAssocID="{70983AA5-D2FF-6B4F-B0C5-F5E8202B6F3C}" presName="Name0" presStyleCnt="0">
        <dgm:presLayoutVars>
          <dgm:dir/>
          <dgm:animLvl val="lvl"/>
          <dgm:resizeHandles val="exact"/>
        </dgm:presLayoutVars>
      </dgm:prSet>
      <dgm:spPr/>
    </dgm:pt>
    <dgm:pt modelId="{DBBA9E49-6CC8-7D4F-ABC8-FC190E8243A9}" type="pres">
      <dgm:prSet presAssocID="{8E6A3E74-4285-8741-877D-BFDC551AE583}" presName="parTxOnly" presStyleLbl="node1" presStyleIdx="0" presStyleCnt="3" custLinFactNeighborX="-3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0FE4E-DBF5-8F4B-BB2B-7BEFFD94921A}" type="pres">
      <dgm:prSet presAssocID="{050DD4C3-BA16-D948-841A-0B083C8710B5}" presName="parTxOnlySpace" presStyleCnt="0"/>
      <dgm:spPr/>
    </dgm:pt>
    <dgm:pt modelId="{97CE90CF-8C29-F048-A838-E87F020606FE}" type="pres">
      <dgm:prSet presAssocID="{B2DA48F7-0CE8-E44C-BB66-9B1CF5CDB119}" presName="parTxOnly" presStyleLbl="node1" presStyleIdx="1" presStyleCnt="3" custLinFactNeighborX="117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DBE9D-469D-B748-B260-F2129257957E}" type="pres">
      <dgm:prSet presAssocID="{F1D1FD18-B897-9940-AE0F-8EC24E16CE63}" presName="parTxOnlySpace" presStyleCnt="0"/>
      <dgm:spPr/>
    </dgm:pt>
    <dgm:pt modelId="{808ADCC6-5BAC-694C-8E0D-D7D913008299}" type="pres">
      <dgm:prSet presAssocID="{9DC41D3B-5435-CC4D-B74E-398F899747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38B325-28FC-E64E-A72C-235B6AB76544}" srcId="{70983AA5-D2FF-6B4F-B0C5-F5E8202B6F3C}" destId="{8E6A3E74-4285-8741-877D-BFDC551AE583}" srcOrd="0" destOrd="0" parTransId="{E9EB73E1-2313-BF4E-91D7-4603399BEA46}" sibTransId="{050DD4C3-BA16-D948-841A-0B083C8710B5}"/>
    <dgm:cxn modelId="{560EA090-B2CD-BD4D-AB5B-BFD8394D9E8B}" type="presOf" srcId="{8E6A3E74-4285-8741-877D-BFDC551AE583}" destId="{DBBA9E49-6CC8-7D4F-ABC8-FC190E8243A9}" srcOrd="0" destOrd="0" presId="urn:microsoft.com/office/officeart/2005/8/layout/chevron1"/>
    <dgm:cxn modelId="{39C79064-F282-4F46-8FF5-7AD91BF9B366}" srcId="{70983AA5-D2FF-6B4F-B0C5-F5E8202B6F3C}" destId="{B2DA48F7-0CE8-E44C-BB66-9B1CF5CDB119}" srcOrd="1" destOrd="0" parTransId="{B1244F94-C4C9-6E48-A214-34855B56D0E5}" sibTransId="{F1D1FD18-B897-9940-AE0F-8EC24E16CE63}"/>
    <dgm:cxn modelId="{2956CE5E-4BFF-3743-844E-86FF58E78C32}" type="presOf" srcId="{70983AA5-D2FF-6B4F-B0C5-F5E8202B6F3C}" destId="{0CA4B57F-806D-AD4C-B8D1-7662FC6BAB47}" srcOrd="0" destOrd="0" presId="urn:microsoft.com/office/officeart/2005/8/layout/chevron1"/>
    <dgm:cxn modelId="{7EC5F0BF-A54B-E946-8EF5-F0DD805C89D5}" type="presOf" srcId="{B2DA48F7-0CE8-E44C-BB66-9B1CF5CDB119}" destId="{97CE90CF-8C29-F048-A838-E87F020606FE}" srcOrd="0" destOrd="0" presId="urn:microsoft.com/office/officeart/2005/8/layout/chevron1"/>
    <dgm:cxn modelId="{7FFA8C3A-87C0-5D49-B475-F35122210119}" srcId="{70983AA5-D2FF-6B4F-B0C5-F5E8202B6F3C}" destId="{9DC41D3B-5435-CC4D-B74E-398F89974727}" srcOrd="2" destOrd="0" parTransId="{6EE5A456-78D1-234A-8FC3-514E62D9F0CB}" sibTransId="{7FA5BD28-307E-C847-8A2C-3838A057CED3}"/>
    <dgm:cxn modelId="{94731FCC-C246-604A-8DB8-03A3D0CD76F1}" type="presOf" srcId="{9DC41D3B-5435-CC4D-B74E-398F89974727}" destId="{808ADCC6-5BAC-694C-8E0D-D7D913008299}" srcOrd="0" destOrd="0" presId="urn:microsoft.com/office/officeart/2005/8/layout/chevron1"/>
    <dgm:cxn modelId="{6238CC0E-B135-064B-86D0-B4BEF4A4DC6F}" type="presParOf" srcId="{0CA4B57F-806D-AD4C-B8D1-7662FC6BAB47}" destId="{DBBA9E49-6CC8-7D4F-ABC8-FC190E8243A9}" srcOrd="0" destOrd="0" presId="urn:microsoft.com/office/officeart/2005/8/layout/chevron1"/>
    <dgm:cxn modelId="{B098767A-78EF-AD46-85DD-DAA822DCB1AF}" type="presParOf" srcId="{0CA4B57F-806D-AD4C-B8D1-7662FC6BAB47}" destId="{3CB0FE4E-DBF5-8F4B-BB2B-7BEFFD94921A}" srcOrd="1" destOrd="0" presId="urn:microsoft.com/office/officeart/2005/8/layout/chevron1"/>
    <dgm:cxn modelId="{2907B816-9280-FD48-825A-659B1D9B7763}" type="presParOf" srcId="{0CA4B57F-806D-AD4C-B8D1-7662FC6BAB47}" destId="{97CE90CF-8C29-F048-A838-E87F020606FE}" srcOrd="2" destOrd="0" presId="urn:microsoft.com/office/officeart/2005/8/layout/chevron1"/>
    <dgm:cxn modelId="{53F90FE6-AE76-0647-9A7D-209DBA1A5ECE}" type="presParOf" srcId="{0CA4B57F-806D-AD4C-B8D1-7662FC6BAB47}" destId="{456DBE9D-469D-B748-B260-F2129257957E}" srcOrd="3" destOrd="0" presId="urn:microsoft.com/office/officeart/2005/8/layout/chevron1"/>
    <dgm:cxn modelId="{291547E5-306A-9D46-8716-454A2CBF0202}" type="presParOf" srcId="{0CA4B57F-806D-AD4C-B8D1-7662FC6BAB47}" destId="{808ADCC6-5BAC-694C-8E0D-D7D9130082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A9E49-6CC8-7D4F-ABC8-FC190E8243A9}">
      <dsp:nvSpPr>
        <dsp:cNvPr id="0" name=""/>
        <dsp:cNvSpPr/>
      </dsp:nvSpPr>
      <dsp:spPr>
        <a:xfrm>
          <a:off x="0" y="0"/>
          <a:ext cx="2583842" cy="9256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shade val="5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Mar-Early</a:t>
          </a:r>
          <a:endParaRPr lang="zh-CN" altLang="en-US" sz="3200" kern="1200" dirty="0"/>
        </a:p>
      </dsp:txBody>
      <dsp:txXfrm>
        <a:off x="462839" y="0"/>
        <a:ext cx="1658165" cy="925677"/>
      </dsp:txXfrm>
    </dsp:sp>
    <dsp:sp modelId="{97CE90CF-8C29-F048-A838-E87F020606FE}">
      <dsp:nvSpPr>
        <dsp:cNvPr id="0" name=""/>
        <dsp:cNvSpPr/>
      </dsp:nvSpPr>
      <dsp:spPr>
        <a:xfrm>
          <a:off x="2357843" y="0"/>
          <a:ext cx="2583842" cy="9256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111841"/>
                <a:satOff val="-3061"/>
                <a:lumOff val="27349"/>
                <a:alphaOff val="0"/>
                <a:shade val="22000"/>
                <a:satMod val="160000"/>
              </a:schemeClr>
              <a:schemeClr val="accent3">
                <a:shade val="50000"/>
                <a:hueOff val="-111841"/>
                <a:satOff val="-3061"/>
                <a:lumOff val="2734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Mar-Mid</a:t>
          </a:r>
          <a:endParaRPr lang="zh-CN" altLang="en-US" sz="3200" kern="1200" dirty="0"/>
        </a:p>
      </dsp:txBody>
      <dsp:txXfrm>
        <a:off x="2820682" y="0"/>
        <a:ext cx="1658165" cy="925677"/>
      </dsp:txXfrm>
    </dsp:sp>
    <dsp:sp modelId="{808ADCC6-5BAC-694C-8E0D-D7D913008299}">
      <dsp:nvSpPr>
        <dsp:cNvPr id="0" name=""/>
        <dsp:cNvSpPr/>
      </dsp:nvSpPr>
      <dsp:spPr>
        <a:xfrm>
          <a:off x="4653036" y="0"/>
          <a:ext cx="2583842" cy="9256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111841"/>
                <a:satOff val="-3061"/>
                <a:lumOff val="27349"/>
                <a:alphaOff val="0"/>
                <a:shade val="22000"/>
                <a:satMod val="160000"/>
              </a:schemeClr>
              <a:schemeClr val="accent3">
                <a:shade val="50000"/>
                <a:hueOff val="-111841"/>
                <a:satOff val="-3061"/>
                <a:lumOff val="2734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Mar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-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End</a:t>
          </a:r>
          <a:endParaRPr lang="zh-CN" altLang="en-US" sz="3200" kern="1200" dirty="0"/>
        </a:p>
      </dsp:txBody>
      <dsp:txXfrm>
        <a:off x="5115875" y="0"/>
        <a:ext cx="1658165" cy="925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A9E49-6CC8-7D4F-ABC8-FC190E8243A9}">
      <dsp:nvSpPr>
        <dsp:cNvPr id="0" name=""/>
        <dsp:cNvSpPr/>
      </dsp:nvSpPr>
      <dsp:spPr>
        <a:xfrm>
          <a:off x="0" y="0"/>
          <a:ext cx="2583842" cy="9256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shade val="5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Apr-Early</a:t>
          </a:r>
          <a:endParaRPr lang="zh-CN" altLang="en-US" sz="3200" kern="1200" dirty="0"/>
        </a:p>
      </dsp:txBody>
      <dsp:txXfrm>
        <a:off x="462839" y="0"/>
        <a:ext cx="1658165" cy="925677"/>
      </dsp:txXfrm>
    </dsp:sp>
    <dsp:sp modelId="{97CE90CF-8C29-F048-A838-E87F020606FE}">
      <dsp:nvSpPr>
        <dsp:cNvPr id="0" name=""/>
        <dsp:cNvSpPr/>
      </dsp:nvSpPr>
      <dsp:spPr>
        <a:xfrm>
          <a:off x="2357843" y="0"/>
          <a:ext cx="2583842" cy="9256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111841"/>
                <a:satOff val="-3061"/>
                <a:lumOff val="27349"/>
                <a:alphaOff val="0"/>
                <a:shade val="22000"/>
                <a:satMod val="160000"/>
              </a:schemeClr>
              <a:schemeClr val="accent3">
                <a:shade val="50000"/>
                <a:hueOff val="-111841"/>
                <a:satOff val="-3061"/>
                <a:lumOff val="2734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Apr-Mid</a:t>
          </a:r>
          <a:endParaRPr lang="zh-CN" altLang="en-US" sz="3200" kern="1200" dirty="0"/>
        </a:p>
      </dsp:txBody>
      <dsp:txXfrm>
        <a:off x="2820682" y="0"/>
        <a:ext cx="1658165" cy="925677"/>
      </dsp:txXfrm>
    </dsp:sp>
    <dsp:sp modelId="{808ADCC6-5BAC-694C-8E0D-D7D913008299}">
      <dsp:nvSpPr>
        <dsp:cNvPr id="0" name=""/>
        <dsp:cNvSpPr/>
      </dsp:nvSpPr>
      <dsp:spPr>
        <a:xfrm>
          <a:off x="4653036" y="0"/>
          <a:ext cx="2583842" cy="9256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111841"/>
                <a:satOff val="-3061"/>
                <a:lumOff val="27349"/>
                <a:alphaOff val="0"/>
                <a:shade val="22000"/>
                <a:satMod val="160000"/>
              </a:schemeClr>
              <a:schemeClr val="accent3">
                <a:shade val="50000"/>
                <a:hueOff val="-111841"/>
                <a:satOff val="-3061"/>
                <a:lumOff val="2734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Apr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-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End</a:t>
          </a:r>
          <a:endParaRPr lang="zh-CN" altLang="en-US" sz="3200" kern="1200" dirty="0"/>
        </a:p>
      </dsp:txBody>
      <dsp:txXfrm>
        <a:off x="5115875" y="0"/>
        <a:ext cx="1658165" cy="925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8D54-FD57-4610-BE8E-8401F982E749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140-6D38-494D-A4D2-EB4157105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-Today’s phones</a:t>
            </a:r>
            <a:r>
              <a:rPr lang="en-US" baseline="0" dirty="0" smtClean="0"/>
              <a:t> e.g. galaxy s4 51 G flops = super computer in 2000</a:t>
            </a:r>
          </a:p>
          <a:p>
            <a:r>
              <a:rPr lang="en-US" dirty="0" smtClean="0"/>
              <a:t>- Why do</a:t>
            </a:r>
            <a:r>
              <a:rPr lang="en-US" baseline="0" dirty="0" smtClean="0"/>
              <a:t> we still rely on servers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no technological reason that devices can’t connect directly to one another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cellphone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00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655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237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621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88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922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/>
              <a:pPr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Midterm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DIAS: Decentralizing the Internet Application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</a:t>
            </a:r>
            <a:r>
              <a:rPr lang="en-US" dirty="0"/>
              <a:t>Work </a:t>
            </a:r>
            <a:r>
              <a:rPr lang="en-US" dirty="0" smtClean="0"/>
              <a:t>- </a:t>
            </a:r>
            <a:r>
              <a:rPr lang="en-US" dirty="0"/>
              <a:t>Decentralized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 smtClean="0"/>
              <a:t>Distributed online social network</a:t>
            </a:r>
          </a:p>
          <a:p>
            <a:pPr lvl="2" fontAlgn="base"/>
            <a:r>
              <a:rPr lang="en-US" dirty="0" err="1" smtClean="0"/>
              <a:t>Facebook</a:t>
            </a:r>
            <a:r>
              <a:rPr lang="en-US" dirty="0" smtClean="0"/>
              <a:t> =&gt; Persona</a:t>
            </a:r>
          </a:p>
          <a:p>
            <a:pPr lvl="2" fontAlgn="base"/>
            <a:r>
              <a:rPr lang="en-US" dirty="0" smtClean="0"/>
              <a:t>Twitter =&gt; Cuckoo</a:t>
            </a:r>
          </a:p>
          <a:p>
            <a:pPr lvl="1" fontAlgn="base"/>
            <a:r>
              <a:rPr lang="en-US" dirty="0" err="1" smtClean="0"/>
              <a:t>BitCloud</a:t>
            </a:r>
            <a:endParaRPr lang="en-US" dirty="0" smtClean="0"/>
          </a:p>
          <a:p>
            <a:pPr lvl="1" fontAlgn="base"/>
            <a:r>
              <a:rPr lang="en-US" dirty="0" err="1" smtClean="0"/>
              <a:t>BitCoin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2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Peer to peer</a:t>
            </a:r>
          </a:p>
          <a:p>
            <a:pPr lvl="1" fontAlgn="base"/>
            <a:r>
              <a:rPr lang="en-US" dirty="0" smtClean="0"/>
              <a:t>Chord - MIT</a:t>
            </a:r>
          </a:p>
          <a:p>
            <a:pPr lvl="1" fontAlgn="base"/>
            <a:r>
              <a:rPr lang="en-US" dirty="0" smtClean="0"/>
              <a:t>Pastry</a:t>
            </a:r>
          </a:p>
          <a:p>
            <a:pPr lvl="1" fontAlgn="base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080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Data replication</a:t>
            </a:r>
          </a:p>
          <a:p>
            <a:pPr lvl="1" fontAlgn="base"/>
            <a:r>
              <a:rPr lang="en-US" dirty="0" smtClean="0"/>
              <a:t>?</a:t>
            </a:r>
          </a:p>
          <a:p>
            <a:pPr lvl="1" fontAlgn="base"/>
            <a:r>
              <a:rPr lang="en-US" dirty="0" smtClean="0"/>
              <a:t>CFS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6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 – Connectivity and Reachability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Connectivity and reachability</a:t>
            </a:r>
          </a:p>
          <a:p>
            <a:pPr lvl="1" fontAlgn="base"/>
            <a:r>
              <a:rPr lang="en-US" dirty="0" smtClean="0"/>
              <a:t>UIA</a:t>
            </a:r>
          </a:p>
          <a:p>
            <a:pPr lvl="1" fontAlgn="base"/>
            <a:r>
              <a:rPr lang="en-US" dirty="0" smtClean="0"/>
              <a:t>IPv6 (Mobile IP)</a:t>
            </a:r>
          </a:p>
        </p:txBody>
      </p:sp>
    </p:spTree>
    <p:extLst>
      <p:ext uri="{BB962C8B-B14F-4D97-AF65-F5344CB8AC3E}">
        <p14:creationId xmlns:p14="http://schemas.microsoft.com/office/powerpoint/2010/main" val="11584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DIAS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/>
          </a:bodyPr>
          <a:lstStyle/>
          <a:p>
            <a:r>
              <a:rPr lang="en-US" dirty="0"/>
              <a:t>Decentralized internet architecture in which servers are replaced with point to point communication for personal communication and services.</a:t>
            </a:r>
          </a:p>
          <a:p>
            <a:endParaRPr lang="en-US" dirty="0"/>
          </a:p>
          <a:p>
            <a:r>
              <a:rPr lang="en-US" b="1" dirty="0"/>
              <a:t>Benefits:</a:t>
            </a:r>
          </a:p>
          <a:p>
            <a:pPr lvl="1"/>
            <a:r>
              <a:rPr lang="en-US" dirty="0" smtClean="0"/>
              <a:t>Security</a:t>
            </a:r>
            <a:r>
              <a:rPr lang="en-US" dirty="0"/>
              <a:t>, privacy, resilience, cost, and power</a:t>
            </a:r>
          </a:p>
          <a:p>
            <a:r>
              <a:rPr lang="en-US" b="1" dirty="0"/>
              <a:t>Challenges: </a:t>
            </a:r>
          </a:p>
          <a:p>
            <a:pPr lvl="1"/>
            <a:r>
              <a:rPr lang="en-US" i="1" dirty="0" smtClean="0"/>
              <a:t>Redundancy</a:t>
            </a:r>
            <a:endParaRPr lang="en-US" i="1" dirty="0"/>
          </a:p>
          <a:p>
            <a:pPr lvl="2"/>
            <a:r>
              <a:rPr lang="en-US" dirty="0"/>
              <a:t>Uptime</a:t>
            </a:r>
          </a:p>
          <a:p>
            <a:pPr lvl="2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991600" y="838200"/>
            <a:ext cx="8458200" cy="548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1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DIAS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295400"/>
            <a:ext cx="438912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1295400"/>
            <a:ext cx="4389120" cy="525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28885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Connectivity &amp; Reachability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Devices public 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Naming and Domain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Basic 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Full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Email and Web services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47" y="137160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Building Blocks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22098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Android Application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Key functionality: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Power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Data Replication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lvl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371600"/>
            <a:ext cx="193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69021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9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and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Reachability of devices has been previously addressed, but not widely deployed or accessible for deployment [].</a:t>
            </a:r>
          </a:p>
          <a:p>
            <a:r>
              <a:rPr lang="en-US" dirty="0" smtClean="0"/>
              <a:t>We utilize a VPN server , </a:t>
            </a:r>
            <a:r>
              <a:rPr lang="en-US" dirty="0" err="1" smtClean="0"/>
              <a:t>OpenVPN</a:t>
            </a:r>
            <a:r>
              <a:rPr lang="en-US" dirty="0" smtClean="0"/>
              <a:t> [] running at RECG lab server</a:t>
            </a:r>
          </a:p>
          <a:p>
            <a:r>
              <a:rPr lang="en-US" dirty="0" smtClean="0"/>
              <a:t>Allocate </a:t>
            </a:r>
            <a:r>
              <a:rPr lang="en-US" dirty="0"/>
              <a:t>static public IPs </a:t>
            </a:r>
            <a:r>
              <a:rPr lang="en-US" dirty="0" smtClean="0"/>
              <a:t>to our </a:t>
            </a:r>
            <a:r>
              <a:rPr lang="en-US" dirty="0"/>
              <a:t>devices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devices are publicly accessible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9645" y="7620000"/>
            <a:ext cx="777240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As discussed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Section II-C, existing work has already addressed, and largely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solved, this issue, thus it will not be our focus. Unfortunately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these methods have not been widely deployed, are blocked, or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have only been tested in lab settings. To bypass this challenge,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intend to use a VPN server, such as </a:t>
            </a:r>
            <a:r>
              <a:rPr lang="en-US" dirty="0" err="1" smtClean="0">
                <a:solidFill>
                  <a:prstClr val="black"/>
                </a:solidFill>
              </a:rPr>
              <a:t>OpenVPN</a:t>
            </a:r>
            <a:r>
              <a:rPr lang="en-US" dirty="0" smtClean="0">
                <a:solidFill>
                  <a:prstClr val="black"/>
                </a:solidFill>
              </a:rPr>
              <a:t> [22],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running on an RECG lab server to allocate static public IPs to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our devices. 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devices to be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publicly accessible, as well as provide a reliable way for them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to communicate with each other.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3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Dynamic DNS </a:t>
            </a:r>
          </a:p>
          <a:p>
            <a:pPr lvl="1"/>
            <a:r>
              <a:rPr lang="en-US" dirty="0" smtClean="0"/>
              <a:t>Human friendly names </a:t>
            </a:r>
          </a:p>
          <a:p>
            <a:pPr lvl="1"/>
            <a:r>
              <a:rPr lang="en-US" dirty="0" smtClean="0"/>
              <a:t>Help with load balancing and failover</a:t>
            </a:r>
          </a:p>
          <a:p>
            <a:r>
              <a:rPr lang="en-US" dirty="0" smtClean="0"/>
              <a:t>Identify our personal clusters</a:t>
            </a:r>
          </a:p>
          <a:p>
            <a:pPr lvl="1"/>
            <a:r>
              <a:rPr lang="en-US" dirty="0" smtClean="0"/>
              <a:t>Self-own laptop, smartphone, desktop, tablet, etc.</a:t>
            </a:r>
          </a:p>
          <a:p>
            <a:pPr lvl="1"/>
            <a:r>
              <a:rPr lang="en-US" dirty="0" smtClean="0"/>
              <a:t>Clever self failover technique</a:t>
            </a:r>
          </a:p>
          <a:p>
            <a:pPr lvl="2"/>
            <a:r>
              <a:rPr lang="en-US" dirty="0" smtClean="0"/>
              <a:t>Establish a failover order self-own devices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15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Conventional DNS provides human friendly names as well as domain management, and,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more advanced systems can also provide load-balancing and failover.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 our architecture we will additionally use it help specify our personal ”‘mini-clusters”’ and failover order.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7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Utilize open-source server software, provide basis for our communication services.</a:t>
            </a:r>
          </a:p>
          <a:p>
            <a:r>
              <a:rPr lang="en-US" dirty="0" smtClean="0"/>
              <a:t>Email Server</a:t>
            </a:r>
          </a:p>
          <a:p>
            <a:r>
              <a:rPr lang="en-US" dirty="0" smtClean="0"/>
              <a:t>Web server</a:t>
            </a:r>
          </a:p>
          <a:p>
            <a:r>
              <a:rPr lang="en-US" dirty="0" smtClean="0"/>
              <a:t>Other services…</a:t>
            </a:r>
          </a:p>
          <a:p>
            <a:endParaRPr lang="en-US" dirty="0" smtClean="0"/>
          </a:p>
          <a:p>
            <a:r>
              <a:rPr lang="en-US" dirty="0" smtClean="0"/>
              <a:t>Guarantee:</a:t>
            </a:r>
          </a:p>
          <a:p>
            <a:pPr lvl="1"/>
            <a:r>
              <a:rPr lang="en-US" dirty="0" smtClean="0"/>
              <a:t>Full communication and service</a:t>
            </a:r>
          </a:p>
          <a:p>
            <a:pPr lvl="1"/>
            <a:r>
              <a:rPr lang="en-US" dirty="0" smtClean="0"/>
              <a:t>Backwards compatibility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914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open-source server software, such as postfix, </a:t>
            </a:r>
            <a:r>
              <a:rPr lang="en-US" dirty="0" err="1" smtClean="0">
                <a:solidFill>
                  <a:prstClr val="black"/>
                </a:solidFill>
              </a:rPr>
              <a:t>sendmail</a:t>
            </a:r>
            <a:r>
              <a:rPr lang="en-US" dirty="0" smtClean="0">
                <a:solidFill>
                  <a:prstClr val="black"/>
                </a:solidFill>
              </a:rPr>
              <a:t>, apache,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etc., which will provide the basis of our communication </a:t>
            </a:r>
            <a:r>
              <a:rPr lang="en-US" dirty="0" err="1" smtClean="0">
                <a:solidFill>
                  <a:prstClr val="black"/>
                </a:solidFill>
              </a:rPr>
              <a:t>ser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vices.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full communication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and service, which are even backwards compatible with the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existing email and web services.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DIAS Overview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Remaining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7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62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P</a:t>
            </a:r>
            <a:r>
              <a:rPr lang="en-US" altLang="zh-CN" dirty="0" err="1" smtClean="0"/>
              <a:t>roposed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Timeline</a:t>
            </a:r>
            <a:endParaRPr 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1719789"/>
              </p:ext>
            </p:extLst>
          </p:nvPr>
        </p:nvGraphicFramePr>
        <p:xfrm>
          <a:off x="925716" y="826923"/>
          <a:ext cx="7239000" cy="925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838200" y="2133600"/>
            <a:ext cx="2438400" cy="403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indent="-285750">
              <a:buFont typeface="Arial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/>
              <a:t>Framework </a:t>
            </a:r>
            <a:r>
              <a:rPr lang="en-US" altLang="zh-CN" dirty="0"/>
              <a:t>Setup</a:t>
            </a:r>
          </a:p>
          <a:p>
            <a:endParaRPr lang="en-US" altLang="zh-CN" dirty="0"/>
          </a:p>
          <a:p>
            <a:r>
              <a:rPr lang="en-US" altLang="zh-CN" dirty="0" smtClean="0"/>
              <a:t>Get </a:t>
            </a:r>
            <a:r>
              <a:rPr lang="en-US" altLang="zh-CN" dirty="0"/>
              <a:t>connectivity and reachability on phones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VPN </a:t>
            </a:r>
            <a:r>
              <a:rPr lang="en-US" altLang="zh-CN" dirty="0"/>
              <a:t>server with public IPs and </a:t>
            </a:r>
            <a:r>
              <a:rPr lang="en-US" altLang="zh-CN" dirty="0" smtClean="0"/>
              <a:t>DNS</a:t>
            </a:r>
          </a:p>
          <a:p>
            <a:endParaRPr lang="en-US" altLang="zh-CN" dirty="0"/>
          </a:p>
          <a:p>
            <a:r>
              <a:rPr lang="en-US" altLang="zh-CN" dirty="0"/>
              <a:t>Servers installation (Web and Email) </a:t>
            </a:r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52800" y="2133600"/>
            <a:ext cx="2438400" cy="403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Mid</a:t>
            </a:r>
            <a:r>
              <a:rPr lang="zh-CN" altLang="en-US" dirty="0" smtClean="0"/>
              <a:t>-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zh-CN" altLang="zh-CN" dirty="0" smtClean="0"/>
              <a:t>Ba</a:t>
            </a:r>
            <a:r>
              <a:rPr lang="en-US" altLang="zh-CN" dirty="0" smtClean="0"/>
              <a:t>sic experimental </a:t>
            </a:r>
            <a:r>
              <a:rPr lang="en-US" altLang="zh-CN" dirty="0"/>
              <a:t>framework installed 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St</a:t>
            </a:r>
            <a:r>
              <a:rPr lang="en-US" altLang="zh-CN" dirty="0" smtClean="0"/>
              <a:t>art </a:t>
            </a:r>
            <a:r>
              <a:rPr lang="en-US" altLang="zh-CN" dirty="0"/>
              <a:t>working on novel issues (replication, failover, and power).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867400" y="2133600"/>
            <a:ext cx="2438400" cy="403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Data </a:t>
            </a:r>
            <a:r>
              <a:rPr lang="en-US" altLang="zh-CN" dirty="0" err="1"/>
              <a:t>Replictaion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Basic </a:t>
            </a:r>
            <a:r>
              <a:rPr lang="en-US" altLang="zh-CN" dirty="0"/>
              <a:t>replication scheme working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31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62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P</a:t>
            </a:r>
            <a:r>
              <a:rPr lang="en-US" altLang="zh-CN" dirty="0" err="1" smtClean="0"/>
              <a:t>roposed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Timeline</a:t>
            </a:r>
            <a:endParaRPr 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74592562"/>
              </p:ext>
            </p:extLst>
          </p:nvPr>
        </p:nvGraphicFramePr>
        <p:xfrm>
          <a:off x="925716" y="826923"/>
          <a:ext cx="7239000" cy="925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838200" y="2133600"/>
            <a:ext cx="2438400" cy="403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indent="-285750">
              <a:buFont typeface="Arial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Failover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Basic mechanism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zh-CN" altLang="zh-CN" dirty="0" smtClean="0"/>
              <a:t>D</a:t>
            </a:r>
            <a:r>
              <a:rPr lang="en-US" altLang="zh-CN" dirty="0" err="1" smtClean="0"/>
              <a:t>evel</a:t>
            </a:r>
            <a:r>
              <a:rPr lang="en-US" altLang="zh-CN" dirty="0" err="1" smtClean="0"/>
              <a:t>op</a:t>
            </a:r>
            <a:r>
              <a:rPr lang="en-US" altLang="zh-CN" dirty="0" smtClean="0"/>
              <a:t>- op</a:t>
            </a:r>
            <a:r>
              <a:rPr lang="en-US" altLang="zh-CN" dirty="0" smtClean="0"/>
              <a:t>erational</a:t>
            </a:r>
            <a:r>
              <a:rPr lang="en-US" altLang="zh-CN" dirty="0" smtClean="0"/>
              <a:t> </a:t>
            </a:r>
            <a:r>
              <a:rPr lang="en-US" altLang="zh-CN" dirty="0"/>
              <a:t>and implemented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52800" y="2133600"/>
            <a:ext cx="2438400" cy="403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Power: 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r>
              <a:rPr lang="en-US" altLang="zh-CN" dirty="0" smtClean="0"/>
              <a:t>Experiment </a:t>
            </a:r>
            <a:r>
              <a:rPr lang="en-US" altLang="zh-CN" dirty="0"/>
              <a:t>with performance and power </a:t>
            </a: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867400" y="2133600"/>
            <a:ext cx="2438400" cy="403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zh-CN" altLang="zh-CN" dirty="0" smtClean="0"/>
              <a:t>F</a:t>
            </a:r>
            <a:r>
              <a:rPr lang="en-US" altLang="zh-CN" dirty="0" err="1" smtClean="0"/>
              <a:t>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Polish and integration into 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51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zh-CN" altLang="zh-CN" dirty="0" smtClean="0"/>
              <a:t>C</a:t>
            </a:r>
            <a:r>
              <a:rPr lang="en-US" altLang="zh-CN" dirty="0" err="1" smtClean="0"/>
              <a:t>ompeleted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295400"/>
            <a:ext cx="438912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1295400"/>
            <a:ext cx="4389120" cy="525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28885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Connect</a:t>
            </a:r>
            <a:r>
              <a:rPr lang="en-US" altLang="zh-CN" sz="2400" b="1" dirty="0" smtClean="0">
                <a:solidFill>
                  <a:prstClr val="white"/>
                </a:solidFill>
              </a:rPr>
              <a:t>ion</a:t>
            </a:r>
            <a:r>
              <a:rPr lang="en-US" sz="2400" b="1" dirty="0" smtClean="0">
                <a:solidFill>
                  <a:prstClr val="white"/>
                </a:solidFill>
              </a:rPr>
              <a:t> &amp;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 </a:t>
            </a:r>
            <a:r>
              <a:rPr lang="en-US" sz="2400" b="1" dirty="0" smtClean="0">
                <a:solidFill>
                  <a:prstClr val="white"/>
                </a:solidFill>
              </a:rPr>
              <a:t>Reachability</a:t>
            </a:r>
            <a:endParaRPr lang="en-US" sz="2400" b="1" dirty="0" smtClean="0">
              <a:solidFill>
                <a:prstClr val="white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Devices public 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Naming and Domain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Basic 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Full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Email and Web services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47" y="137160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Building Blocks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22098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Android Application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Key functionality: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Power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Data Replication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lvl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371600"/>
            <a:ext cx="193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Integration</a:t>
            </a:r>
          </a:p>
        </p:txBody>
      </p:sp>
      <p:sp>
        <p:nvSpPr>
          <p:cNvPr id="11" name="Shape 599"/>
          <p:cNvSpPr/>
          <p:nvPr/>
        </p:nvSpPr>
        <p:spPr>
          <a:xfrm>
            <a:off x="1905000" y="5638800"/>
            <a:ext cx="685800" cy="685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1607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To be finished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replication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The detailed proposal to do data replication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Failover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altLang="zh-CN" dirty="0" smtClean="0"/>
              <a:t>	The </a:t>
            </a:r>
            <a:r>
              <a:rPr lang="en-US" altLang="zh-CN" dirty="0"/>
              <a:t>detailed proposal to do data replication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 You must use slides. File format is up to you (e.g.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You must submit your slides on </a:t>
            </a:r>
            <a:r>
              <a:rPr lang="en-US" dirty="0" err="1" smtClean="0"/>
              <a:t>Owlspace</a:t>
            </a:r>
            <a:r>
              <a:rPr lang="en-US" dirty="0" smtClean="0"/>
              <a:t> (this assignment) before the class begins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5 minutes to motivate the problem/question that you want to address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summarize relevant related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outline your new solution or approach to addressing the problem/question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describe your progress/findings so far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describe your remaining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5 minutes of Q&amp;A will follow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story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Before, rare users have persistent always-on connections.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Instead, servers are always connected to the internet</a:t>
            </a:r>
            <a:endParaRPr lang="en-US" dirty="0"/>
          </a:p>
          <a:p>
            <a:pPr lvl="1"/>
            <a:r>
              <a:rPr lang="en-US" dirty="0" smtClean="0"/>
              <a:t>Intermediary for communication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019301"/>
            <a:ext cx="3406443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076" y="2019301"/>
            <a:ext cx="3413815" cy="2171699"/>
          </a:xfrm>
          <a:prstGeom prst="rect">
            <a:avLst/>
          </a:prstGeom>
        </p:spPr>
      </p:pic>
      <p:pic>
        <p:nvPicPr>
          <p:cNvPr id="6" name="dial-up-modem-0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68778" y="286146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6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story -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Increase in # devices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816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Wireless network more and more available.</a:t>
            </a:r>
          </a:p>
          <a:p>
            <a:r>
              <a:rPr lang="en-US" smtClean="0"/>
              <a:t>Smart phone widely adopted with wireless data.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8800"/>
            <a:ext cx="5581650" cy="34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8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Story - DIAS</a:t>
            </a:r>
            <a:endParaRPr lang="en-US" dirty="0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2" cstate="print"/>
          <a:srcRect l="9115"/>
          <a:stretch>
            <a:fillRect/>
          </a:stretch>
        </p:blipFill>
        <p:spPr>
          <a:xfrm>
            <a:off x="228600" y="1635384"/>
            <a:ext cx="3810000" cy="3012816"/>
          </a:xfrm>
          <a:prstGeom prst="rect">
            <a:avLst/>
          </a:prstGeom>
        </p:spPr>
      </p:pic>
      <p:pic>
        <p:nvPicPr>
          <p:cNvPr id="5" name="图片 4" descr="decentralized.png"/>
          <p:cNvPicPr>
            <a:picLocks noChangeAspect="1"/>
          </p:cNvPicPr>
          <p:nvPr/>
        </p:nvPicPr>
        <p:blipFill>
          <a:blip r:embed="rId3" cstate="print"/>
          <a:srcRect l="7298"/>
          <a:stretch>
            <a:fillRect/>
          </a:stretch>
        </p:blipFill>
        <p:spPr>
          <a:xfrm>
            <a:off x="5105400" y="1635384"/>
            <a:ext cx="3886200" cy="30128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38600" y="3159384"/>
            <a:ext cx="1143000" cy="381000"/>
          </a:xfrm>
          <a:prstGeom prst="rightArrow">
            <a:avLst>
              <a:gd name="adj1" fmla="val 50000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Decentralize the current server-client mode paradigm in the current Internet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Goal: </a:t>
            </a:r>
          </a:p>
          <a:p>
            <a:pPr lvl="1" fontAlgn="base"/>
            <a:r>
              <a:rPr lang="en-US" dirty="0" smtClean="0"/>
              <a:t>Decentralize the current server-client mode paradigm in the current Internet.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Privacy.</a:t>
            </a:r>
          </a:p>
          <a:p>
            <a:pPr lvl="1"/>
            <a:r>
              <a:rPr lang="en-US" dirty="0" smtClean="0"/>
              <a:t>Security.</a:t>
            </a:r>
          </a:p>
          <a:p>
            <a:pPr lvl="1"/>
            <a:r>
              <a:rPr lang="en-US" dirty="0" smtClean="0"/>
              <a:t>Resilience.</a:t>
            </a:r>
          </a:p>
          <a:p>
            <a:pPr lvl="1"/>
            <a:r>
              <a:rPr lang="en-US" dirty="0" smtClean="0"/>
              <a:t>Energy.</a:t>
            </a:r>
          </a:p>
          <a:p>
            <a:r>
              <a:rPr lang="en-US" dirty="0" smtClean="0"/>
              <a:t>Connectivity:</a:t>
            </a:r>
          </a:p>
          <a:p>
            <a:pPr lvl="1"/>
            <a:r>
              <a:rPr lang="en-US" dirty="0" smtClean="0"/>
              <a:t>Use our phones as personal servers.</a:t>
            </a:r>
          </a:p>
          <a:p>
            <a:pPr lvl="1"/>
            <a:r>
              <a:rPr lang="en-US" dirty="0" smtClean="0"/>
              <a:t>With IPv6 (which includes mobile IP), no device will lose connection.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first generation decentralized architecture which supports typical personal communication and applications including: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Decentralized internet</a:t>
            </a:r>
          </a:p>
          <a:p>
            <a:pPr fontAlgn="base"/>
            <a:r>
              <a:rPr lang="en-US" dirty="0" smtClean="0"/>
              <a:t>Data replication</a:t>
            </a:r>
          </a:p>
          <a:p>
            <a:pPr fontAlgn="base"/>
            <a:r>
              <a:rPr lang="en-US" dirty="0" smtClean="0"/>
              <a:t>Connectivity</a:t>
            </a:r>
          </a:p>
          <a:p>
            <a:pPr fontAlgn="base"/>
            <a:r>
              <a:rPr lang="en-US" dirty="0" smtClean="0"/>
              <a:t>Security</a:t>
            </a:r>
          </a:p>
          <a:p>
            <a:pPr fontAlgn="base"/>
            <a:r>
              <a:rPr lang="en-US" dirty="0" smtClean="0"/>
              <a:t>Peer to peer</a:t>
            </a:r>
          </a:p>
        </p:txBody>
      </p:sp>
    </p:spTree>
    <p:extLst>
      <p:ext uri="{BB962C8B-B14F-4D97-AF65-F5344CB8AC3E}">
        <p14:creationId xmlns:p14="http://schemas.microsoft.com/office/powerpoint/2010/main" val="30729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288</TotalTime>
  <Words>984</Words>
  <Application>Microsoft Macintosh PowerPoint</Application>
  <PresentationFormat>全屏显示(4:3)</PresentationFormat>
  <Paragraphs>238</Paragraphs>
  <Slides>26</Slides>
  <Notes>2</Notes>
  <HiddenSlides>1</HiddenSlides>
  <MMClips>1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Equity</vt:lpstr>
      <vt:lpstr>1_Equity</vt:lpstr>
      <vt:lpstr>DIAS: Decentralizing the Internet Application and Services</vt:lpstr>
      <vt:lpstr>Agenda</vt:lpstr>
      <vt:lpstr>PowerPoint 演示文稿</vt:lpstr>
      <vt:lpstr>The big story - Before</vt:lpstr>
      <vt:lpstr>The big story - Today</vt:lpstr>
      <vt:lpstr>The Big Story - DIAS</vt:lpstr>
      <vt:lpstr>DIAS</vt:lpstr>
      <vt:lpstr>Mission</vt:lpstr>
      <vt:lpstr>Related Work</vt:lpstr>
      <vt:lpstr>Related Work - Decentralized Internet</vt:lpstr>
      <vt:lpstr>Related Work – Peer to peer</vt:lpstr>
      <vt:lpstr>Related Work – Data Replication</vt:lpstr>
      <vt:lpstr>Related Work – Connectivity and Reachability  </vt:lpstr>
      <vt:lpstr>DIAS Overview</vt:lpstr>
      <vt:lpstr>DIAS Framework</vt:lpstr>
      <vt:lpstr>Building Blocks</vt:lpstr>
      <vt:lpstr>Connectivity and Reachability</vt:lpstr>
      <vt:lpstr>Naming and Management</vt:lpstr>
      <vt:lpstr>Communication Services</vt:lpstr>
      <vt:lpstr>Integration</vt:lpstr>
      <vt:lpstr>Android Application</vt:lpstr>
      <vt:lpstr>Proposed Timeline</vt:lpstr>
      <vt:lpstr>Proposed Timeline</vt:lpstr>
      <vt:lpstr>Compeleted</vt:lpstr>
      <vt:lpstr>To be finished </vt:lpstr>
      <vt:lpstr>References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Decentralizing the Internet Application and Services</dc:title>
  <dc:creator>Adriana Flores</dc:creator>
  <cp:lastModifiedBy>Yanda Lu</cp:lastModifiedBy>
  <cp:revision>86</cp:revision>
  <dcterms:created xsi:type="dcterms:W3CDTF">2014-03-12T16:46:38Z</dcterms:created>
  <dcterms:modified xsi:type="dcterms:W3CDTF">2014-03-12T22:12:47Z</dcterms:modified>
</cp:coreProperties>
</file>