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62" r:id="rId4"/>
    <p:sldId id="272" r:id="rId5"/>
    <p:sldId id="273" r:id="rId6"/>
    <p:sldId id="295" r:id="rId7"/>
    <p:sldId id="296" r:id="rId8"/>
    <p:sldId id="297" r:id="rId9"/>
    <p:sldId id="298" r:id="rId10"/>
    <p:sldId id="274" r:id="rId11"/>
    <p:sldId id="279" r:id="rId12"/>
    <p:sldId id="276" r:id="rId13"/>
    <p:sldId id="277" r:id="rId14"/>
    <p:sldId id="275" r:id="rId15"/>
    <p:sldId id="290" r:id="rId16"/>
    <p:sldId id="291" r:id="rId17"/>
    <p:sldId id="278" r:id="rId18"/>
    <p:sldId id="292" r:id="rId19"/>
    <p:sldId id="293" r:id="rId20"/>
    <p:sldId id="294" r:id="rId21"/>
    <p:sldId id="301" r:id="rId22"/>
    <p:sldId id="302" r:id="rId23"/>
    <p:sldId id="299" r:id="rId24"/>
    <p:sldId id="300" r:id="rId25"/>
    <p:sldId id="280" r:id="rId26"/>
    <p:sldId id="281" r:id="rId27"/>
    <p:sldId id="282" r:id="rId28"/>
    <p:sldId id="283" r:id="rId29"/>
    <p:sldId id="284" r:id="rId30"/>
    <p:sldId id="303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5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0"/>
    <p:restoredTop sz="94611"/>
  </p:normalViewPr>
  <p:slideViewPr>
    <p:cSldViewPr snapToGrid="0" snapToObjects="1">
      <p:cViewPr>
        <p:scale>
          <a:sx n="113" d="100"/>
          <a:sy n="113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6E087-96D0-E548-8AB9-31B5D4F5FB86}" type="datetimeFigureOut">
              <a:rPr kumimoji="1" lang="zh-TW" altLang="en-US" smtClean="0"/>
              <a:t>2019/6/26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F436-BF2C-FE48-91F3-BB568FE181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4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9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4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65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19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2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27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5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0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04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0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0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42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73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04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227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750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88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8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3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0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97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29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75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3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6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7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3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9C630-BE9E-41AF-A1B1-F7F9F363FBB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99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1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kibana/current/kuery-quer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modules-snapshot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cs.aws.amazon.com/en_us/elasticsearch-service/latest/developerguide/es-managedomains-snapshots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elastic.co/" TargetMode="External"/><Relationship Id="rId4" Type="http://schemas.openxmlformats.org/officeDocument/2006/relationships/hyperlink" Target="https://blog.gss.com.tw/index.php/2019/01/23/elasticstac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box.io/blog/split-brain-problem-elastic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4903" y="1553560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7200" dirty="0">
                <a:solidFill>
                  <a:schemeClr val="tx1"/>
                </a:solidFill>
              </a:rPr>
              <a:t>Centralized Log Management</a:t>
            </a:r>
            <a:br>
              <a:rPr lang="en-US" altLang="zh-TW" sz="7200" dirty="0">
                <a:solidFill>
                  <a:schemeClr val="tx1"/>
                </a:solidFill>
              </a:rPr>
            </a:br>
            <a:r>
              <a:rPr lang="en-US" altLang="zh-TW" sz="7200" dirty="0">
                <a:solidFill>
                  <a:schemeClr val="tx1"/>
                </a:solidFill>
              </a:rPr>
              <a:t>with </a:t>
            </a:r>
            <a:br>
              <a:rPr lang="en-US" altLang="zh-TW" sz="7200" dirty="0">
                <a:solidFill>
                  <a:schemeClr val="tx1"/>
                </a:solidFill>
              </a:rPr>
            </a:br>
            <a:r>
              <a:rPr lang="en-US" altLang="zh-TW" sz="7200" dirty="0">
                <a:solidFill>
                  <a:schemeClr val="tx1"/>
                </a:solidFill>
              </a:rPr>
              <a:t>Elastic Stack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0359" y="5269941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kumimoji="1" lang="en-US" altLang="zh-TW" dirty="0"/>
              <a:t>RICH</a:t>
            </a:r>
          </a:p>
          <a:p>
            <a:pPr algn="ctr"/>
            <a:r>
              <a:rPr kumimoji="1" lang="en-US" altLang="zh-TW" dirty="0"/>
              <a:t>2019/6/09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8A594C-1521-574A-AFAB-4666986D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278" y="4409805"/>
            <a:ext cx="1614161" cy="16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487578" y="401693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Log Management Architecture Design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1E65780E-709F-A44A-9B45-D2FE36EB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85" y="1487780"/>
            <a:ext cx="8262977" cy="505991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CAB1D993-A241-0742-A3D0-CEBC1815FE91}"/>
              </a:ext>
            </a:extLst>
          </p:cNvPr>
          <p:cNvSpPr/>
          <p:nvPr/>
        </p:nvSpPr>
        <p:spPr>
          <a:xfrm>
            <a:off x="4579096" y="2473570"/>
            <a:ext cx="207552" cy="195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283D872-D4D9-FB4E-AD2D-96A4F0BE0335}"/>
              </a:ext>
            </a:extLst>
          </p:cNvPr>
          <p:cNvSpPr/>
          <p:nvPr/>
        </p:nvSpPr>
        <p:spPr>
          <a:xfrm>
            <a:off x="6766620" y="3733799"/>
            <a:ext cx="207552" cy="195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773522E-9A8E-144C-97FA-3578934D27F0}"/>
              </a:ext>
            </a:extLst>
          </p:cNvPr>
          <p:cNvSpPr/>
          <p:nvPr/>
        </p:nvSpPr>
        <p:spPr>
          <a:xfrm>
            <a:off x="9436444" y="3733799"/>
            <a:ext cx="207552" cy="195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133" dirty="0"/>
              <a:t>3</a:t>
            </a:r>
            <a:endParaRPr kumimoji="1" lang="zh-TW" altLang="en-US" sz="2133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6C70C38-D1E7-B14D-8A70-6AEE08A99B3F}"/>
              </a:ext>
            </a:extLst>
          </p:cNvPr>
          <p:cNvSpPr txBox="1"/>
          <p:nvPr/>
        </p:nvSpPr>
        <p:spPr>
          <a:xfrm>
            <a:off x="87949" y="2475169"/>
            <a:ext cx="2603598" cy="2184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600" dirty="0"/>
              <a:t>Data processing flow:</a:t>
            </a:r>
          </a:p>
          <a:p>
            <a:pPr marL="304792" indent="-304792">
              <a:buAutoNum type="arabicPeriod"/>
            </a:pPr>
            <a:r>
              <a:rPr lang="en" altLang="zh-TW" sz="1333" dirty="0" err="1"/>
              <a:t>Filebeat</a:t>
            </a:r>
            <a:r>
              <a:rPr lang="en" altLang="zh-TW" sz="1333" dirty="0"/>
              <a:t> will ship all the </a:t>
            </a:r>
          </a:p>
          <a:p>
            <a:r>
              <a:rPr lang="en" altLang="zh-TW" sz="1333" dirty="0"/>
              <a:t>logs to Logstash</a:t>
            </a:r>
          </a:p>
          <a:p>
            <a:endParaRPr lang="en" altLang="zh-TW" sz="1333" dirty="0"/>
          </a:p>
          <a:p>
            <a:r>
              <a:rPr lang="en" altLang="zh-TW" sz="1333" dirty="0"/>
              <a:t>2. Logstash transform data format</a:t>
            </a:r>
          </a:p>
          <a:p>
            <a:r>
              <a:rPr lang="en" altLang="zh-TW" sz="1333" dirty="0"/>
              <a:t>and output to Elasticsearch</a:t>
            </a:r>
          </a:p>
          <a:p>
            <a:endParaRPr kumimoji="1" lang="en" altLang="zh-TW" sz="1333" dirty="0"/>
          </a:p>
          <a:p>
            <a:r>
              <a:rPr lang="en" altLang="zh-TW" sz="1333" dirty="0"/>
              <a:t>3. view logs on Kibana and </a:t>
            </a:r>
          </a:p>
          <a:p>
            <a:r>
              <a:rPr lang="en" altLang="zh-TW" sz="1333" dirty="0"/>
              <a:t>query by specific field</a:t>
            </a:r>
            <a:endParaRPr lang="zh-TW" altLang="en-US" sz="1333" dirty="0"/>
          </a:p>
          <a:p>
            <a:endParaRPr kumimoji="1"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28632304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451951" y="347133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Implementation Details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16A77A-A67F-B546-8493-94A74BB3332C}"/>
              </a:ext>
            </a:extLst>
          </p:cNvPr>
          <p:cNvSpPr txBox="1"/>
          <p:nvPr/>
        </p:nvSpPr>
        <p:spPr>
          <a:xfrm>
            <a:off x="785447" y="1863970"/>
            <a:ext cx="2828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Installing Elastic Stack using </a:t>
            </a:r>
          </a:p>
          <a:p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</a:p>
          <a:p>
            <a:endParaRPr kumimoji="1" lang="zh-TW" altLang="en-US" sz="16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B1D24A4-C1A5-7940-A029-F556834F0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06" y="1210733"/>
            <a:ext cx="4905233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80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68824" y="390293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Implementation Details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 err="1">
                <a:latin typeface="Arial" panose="020B0604020202020204" pitchFamily="34" charset="0"/>
                <a:cs typeface="Arial" panose="020B0604020202020204" pitchFamily="34" charset="0"/>
              </a:rPr>
              <a:t>Filebeat</a:t>
            </a:r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is a lightweight log data shipper for local files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monitors all the logs in the log directory and forwards to Logstash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5AD0FE-405B-8D4F-B9E1-35117D42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7" y="3197802"/>
            <a:ext cx="7033847" cy="3200740"/>
          </a:xfrm>
          <a:prstGeom prst="rect">
            <a:avLst/>
          </a:prstGeom>
        </p:spPr>
      </p:pic>
      <p:sp>
        <p:nvSpPr>
          <p:cNvPr id="2" name="右中括弧 1">
            <a:extLst>
              <a:ext uri="{FF2B5EF4-FFF2-40B4-BE49-F238E27FC236}">
                <a16:creationId xmlns:a16="http://schemas.microsoft.com/office/drawing/2014/main" id="{E1D8C42D-7D67-8843-828C-6904A45E0871}"/>
              </a:ext>
            </a:extLst>
          </p:cNvPr>
          <p:cNvSpPr/>
          <p:nvPr/>
        </p:nvSpPr>
        <p:spPr>
          <a:xfrm>
            <a:off x="8839758" y="4440617"/>
            <a:ext cx="60959" cy="7151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529B1F82-6736-7145-9D9B-679B473B75DA}"/>
              </a:ext>
            </a:extLst>
          </p:cNvPr>
          <p:cNvSpPr/>
          <p:nvPr/>
        </p:nvSpPr>
        <p:spPr>
          <a:xfrm>
            <a:off x="8870237" y="5838311"/>
            <a:ext cx="60959" cy="5209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93DC02B-E66A-8846-8D5B-8674E03D4BD9}"/>
              </a:ext>
            </a:extLst>
          </p:cNvPr>
          <p:cNvSpPr txBox="1"/>
          <p:nvPr/>
        </p:nvSpPr>
        <p:spPr>
          <a:xfrm>
            <a:off x="9101009" y="4326247"/>
            <a:ext cx="2731838" cy="91281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" altLang="zh-TW" sz="1333" dirty="0"/>
              <a:t>Because Java stack traces </a:t>
            </a:r>
          </a:p>
          <a:p>
            <a:r>
              <a:rPr lang="en" altLang="zh-TW" sz="1333" dirty="0"/>
              <a:t>consist of multiple lines, so we need </a:t>
            </a:r>
          </a:p>
          <a:p>
            <a:r>
              <a:rPr lang="en" altLang="zh-TW" sz="1333" dirty="0"/>
              <a:t>consolidate these lines into a single </a:t>
            </a:r>
          </a:p>
          <a:p>
            <a:r>
              <a:rPr lang="en" altLang="zh-TW" sz="1333" dirty="0"/>
              <a:t>event in </a:t>
            </a:r>
            <a:r>
              <a:rPr lang="en" altLang="zh-TW" sz="1333" dirty="0" err="1"/>
              <a:t>Filebeat</a:t>
            </a:r>
            <a:endParaRPr kumimoji="1" lang="zh-TW" altLang="en-US" sz="1333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901B81-4FC7-C446-8077-EB9D5BA047B8}"/>
              </a:ext>
            </a:extLst>
          </p:cNvPr>
          <p:cNvSpPr txBox="1"/>
          <p:nvPr/>
        </p:nvSpPr>
        <p:spPr>
          <a:xfrm>
            <a:off x="9058236" y="5875136"/>
            <a:ext cx="2875274" cy="50257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" altLang="zh-TW" sz="1333" dirty="0"/>
              <a:t>Logstash output sends events directly </a:t>
            </a:r>
          </a:p>
          <a:p>
            <a:r>
              <a:rPr lang="en" altLang="zh-TW" sz="1333" dirty="0"/>
              <a:t>to Logstash by TCP</a:t>
            </a:r>
            <a:endParaRPr kumimoji="1"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140475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481016" y="389062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Implementation Details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</a:p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An open source, server-side data processing pipeline that ingests data from a multitude of sources, transforms it, and then sends it to your favorite “stash.”</a:t>
            </a:r>
          </a:p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  <a:endParaRPr lang="en-US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BA8224-C5CE-6D49-80F1-2171F0E7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85" y="3135274"/>
            <a:ext cx="7788572" cy="370449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3F8993-D666-1449-BCC6-5F36EB6B0E56}"/>
              </a:ext>
            </a:extLst>
          </p:cNvPr>
          <p:cNvSpPr txBox="1"/>
          <p:nvPr/>
        </p:nvSpPr>
        <p:spPr>
          <a:xfrm>
            <a:off x="-603738" y="3669376"/>
            <a:ext cx="4677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Logstash event </a:t>
            </a:r>
          </a:p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processing pipeline has </a:t>
            </a:r>
          </a:p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three stages: </a:t>
            </a: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左中括弧 13">
            <a:extLst>
              <a:ext uri="{FF2B5EF4-FFF2-40B4-BE49-F238E27FC236}">
                <a16:creationId xmlns:a16="http://schemas.microsoft.com/office/drawing/2014/main" id="{32F5799C-74F9-AE43-8732-8BA10885892C}"/>
              </a:ext>
            </a:extLst>
          </p:cNvPr>
          <p:cNvSpPr/>
          <p:nvPr/>
        </p:nvSpPr>
        <p:spPr>
          <a:xfrm>
            <a:off x="3383521" y="3135274"/>
            <a:ext cx="91064" cy="80889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6" name="左中括弧 15">
            <a:extLst>
              <a:ext uri="{FF2B5EF4-FFF2-40B4-BE49-F238E27FC236}">
                <a16:creationId xmlns:a16="http://schemas.microsoft.com/office/drawing/2014/main" id="{18113ED9-9DFD-BA48-B52C-14E818DC1D64}"/>
              </a:ext>
            </a:extLst>
          </p:cNvPr>
          <p:cNvSpPr/>
          <p:nvPr/>
        </p:nvSpPr>
        <p:spPr>
          <a:xfrm>
            <a:off x="3383522" y="4148014"/>
            <a:ext cx="91063" cy="13318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7" name="左中括弧 16">
            <a:extLst>
              <a:ext uri="{FF2B5EF4-FFF2-40B4-BE49-F238E27FC236}">
                <a16:creationId xmlns:a16="http://schemas.microsoft.com/office/drawing/2014/main" id="{0A1550B1-AD5D-3440-B4A0-4A769A4CEE22}"/>
              </a:ext>
            </a:extLst>
          </p:cNvPr>
          <p:cNvSpPr/>
          <p:nvPr/>
        </p:nvSpPr>
        <p:spPr>
          <a:xfrm>
            <a:off x="3387484" y="5784691"/>
            <a:ext cx="87101" cy="107330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E708E5-BCE5-1B4C-B81B-7CB078CC4A32}"/>
              </a:ext>
            </a:extLst>
          </p:cNvPr>
          <p:cNvSpPr txBox="1"/>
          <p:nvPr/>
        </p:nvSpPr>
        <p:spPr>
          <a:xfrm>
            <a:off x="2273129" y="333171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1. input</a:t>
            </a:r>
            <a:endParaRPr kumimoji="1" lang="zh-TW" altLang="en-US" sz="1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E26F1E-9387-124B-9334-3F3768ACFC6C}"/>
              </a:ext>
            </a:extLst>
          </p:cNvPr>
          <p:cNvSpPr txBox="1"/>
          <p:nvPr/>
        </p:nvSpPr>
        <p:spPr>
          <a:xfrm>
            <a:off x="2286639" y="455656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2. filters </a:t>
            </a: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2CA1F-2C55-DE4E-BE43-2FEF217830F8}"/>
              </a:ext>
            </a:extLst>
          </p:cNvPr>
          <p:cNvSpPr txBox="1"/>
          <p:nvPr/>
        </p:nvSpPr>
        <p:spPr>
          <a:xfrm>
            <a:off x="2207891" y="6036362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3. outputs</a:t>
            </a:r>
          </a:p>
        </p:txBody>
      </p:sp>
    </p:spTree>
    <p:extLst>
      <p:ext uri="{BB962C8B-B14F-4D97-AF65-F5344CB8AC3E}">
        <p14:creationId xmlns:p14="http://schemas.microsoft.com/office/powerpoint/2010/main" val="21425018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285697" y="347134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Implementation Details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D1D7E258-EF67-7D4A-A4A8-9182B8677AA2}"/>
              </a:ext>
            </a:extLst>
          </p:cNvPr>
          <p:cNvSpPr/>
          <p:nvPr/>
        </p:nvSpPr>
        <p:spPr>
          <a:xfrm>
            <a:off x="14202855" y="6017845"/>
            <a:ext cx="562708" cy="270412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2F70B4-59C5-2642-ADE9-A5A64DC379A0}"/>
              </a:ext>
            </a:extLst>
          </p:cNvPr>
          <p:cNvSpPr txBox="1"/>
          <p:nvPr/>
        </p:nvSpPr>
        <p:spPr>
          <a:xfrm>
            <a:off x="14896120" y="7144204"/>
            <a:ext cx="110479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133" dirty="0"/>
              <a:t>log data</a:t>
            </a:r>
            <a:endParaRPr kumimoji="1" lang="zh-TW" altLang="en-US" sz="2133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34D9EF0-8E9C-794C-9934-F8A561E7001D}"/>
              </a:ext>
            </a:extLst>
          </p:cNvPr>
          <p:cNvSpPr txBox="1">
            <a:spLocks/>
          </p:cNvSpPr>
          <p:nvPr/>
        </p:nvSpPr>
        <p:spPr>
          <a:xfrm>
            <a:off x="2003495" y="172003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Discover page allows you to perform different types of searches on the log data.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F8AB61-B5B6-3F46-A1F9-4A5F95D2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5" y="2717148"/>
            <a:ext cx="9863180" cy="40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395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Advanced Design for </a:t>
            </a:r>
            <a:r>
              <a:rPr kumimoji="0" lang="en" altLang="zh-TW" sz="3200" dirty="0"/>
              <a:t>Large Amounts of Logs</a:t>
            </a:r>
            <a:endParaRPr kumimoji="0" lang="en-US" altLang="zh-TW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n" altLang="zh-TW" sz="2133" dirty="0"/>
              <a:t>text</a:t>
            </a:r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" altLang="zh-TW" sz="2133" dirty="0"/>
          </a:p>
          <a:p>
            <a:pPr lvl="1"/>
            <a:r>
              <a:rPr lang="en" altLang="zh-TW" sz="1733" dirty="0"/>
              <a:t>When the service increases, the amount of data in the log will become larger</a:t>
            </a:r>
          </a:p>
          <a:p>
            <a:pPr lvl="1"/>
            <a:r>
              <a:rPr lang="en" altLang="zh-TW" sz="1733" dirty="0"/>
              <a:t>Following a production incident, logs can suddenly surge</a:t>
            </a:r>
          </a:p>
          <a:p>
            <a:pPr lvl="1"/>
            <a:endParaRPr lang="en" altLang="zh-TW" sz="1733" dirty="0"/>
          </a:p>
          <a:p>
            <a:r>
              <a:rPr lang="en" altLang="zh-TW" sz="2133" dirty="0"/>
              <a:t>Problem:</a:t>
            </a:r>
          </a:p>
          <a:p>
            <a:pPr lvl="1"/>
            <a:r>
              <a:rPr lang="en" altLang="zh-TW" sz="1733" dirty="0"/>
              <a:t>The receiving end (Logstash or Elasticsearch) will be the main bottleneck.</a:t>
            </a:r>
          </a:p>
          <a:p>
            <a:pPr lvl="1"/>
            <a:r>
              <a:rPr lang="en" altLang="zh-TW" sz="1733" dirty="0"/>
              <a:t>Suddenly surge logs will overwhelm your logging infrastructure.</a:t>
            </a:r>
          </a:p>
          <a:p>
            <a:pPr lvl="1"/>
            <a:endParaRPr lang="en" altLang="zh-TW" sz="1733" dirty="0"/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lvl="1"/>
            <a:r>
              <a:rPr lang="en" altLang="zh-TW" sz="1733" dirty="0"/>
              <a:t>To protect Logstash and Elasticsearch against such data bursts, users deploy buffering mechanisms to act as message brokers.</a:t>
            </a:r>
          </a:p>
        </p:txBody>
      </p:sp>
    </p:spTree>
    <p:extLst>
      <p:ext uri="{BB962C8B-B14F-4D97-AF65-F5344CB8AC3E}">
        <p14:creationId xmlns:p14="http://schemas.microsoft.com/office/powerpoint/2010/main" val="30674700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Advanced Design for </a:t>
            </a:r>
            <a:r>
              <a:rPr kumimoji="0" lang="en" altLang="zh-TW" sz="3200" dirty="0"/>
              <a:t>Large Amounts of Logs</a:t>
            </a:r>
            <a:endParaRPr kumimoji="0" lang="en-US" altLang="zh-TW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/>
              <a:t>Apache Kafka is a Publish-Subscribe messaging system, originated at </a:t>
            </a:r>
            <a:r>
              <a:rPr lang="en" altLang="zh-TW" sz="2133" dirty="0" err="1"/>
              <a:t>Linkedin</a:t>
            </a:r>
            <a:r>
              <a:rPr lang="en" altLang="zh-TW" sz="2133" dirty="0"/>
              <a:t> in 2009, open sourced in 2011.  Apache Kafka has some characteristics such as:</a:t>
            </a:r>
          </a:p>
          <a:p>
            <a:pPr lvl="1"/>
            <a:r>
              <a:rPr lang="en" altLang="zh-TW" sz="1733" dirty="0"/>
              <a:t>Kafka was designed to be distributed inherently. This makes </a:t>
            </a:r>
            <a:r>
              <a:rPr lang="en" altLang="zh-TW" sz="1733" dirty="0" err="1"/>
              <a:t>Kakfa</a:t>
            </a:r>
            <a:r>
              <a:rPr lang="en" altLang="zh-TW" sz="1733" dirty="0"/>
              <a:t> be very easy to scale out.</a:t>
            </a:r>
          </a:p>
          <a:p>
            <a:pPr lvl="1"/>
            <a:r>
              <a:rPr lang="en" altLang="zh-TW" sz="1733" dirty="0"/>
              <a:t>High throughput, high performance</a:t>
            </a:r>
          </a:p>
          <a:p>
            <a:pPr lvl="1"/>
            <a:r>
              <a:rPr lang="en" altLang="zh-TW" sz="1733" dirty="0"/>
              <a:t>Guarantee the fault-tolerant in term of machine failure.</a:t>
            </a:r>
            <a:endParaRPr lang="zh-TW" altLang="en-US" sz="1733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sz="2133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7BFFA3-5413-6F4A-903C-BC7144D3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47" y="5161441"/>
            <a:ext cx="4583199" cy="13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38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Advanced Design for </a:t>
            </a:r>
            <a:r>
              <a:rPr kumimoji="0" lang="en" altLang="zh-TW" sz="3200" dirty="0"/>
              <a:t>Large Amounts of Logs</a:t>
            </a:r>
            <a:endParaRPr kumimoji="0" lang="en-US" altLang="zh-TW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1800" dirty="0"/>
              <a:t>Apache Kafka is the most common broker solution deployed together the ELK Stack. </a:t>
            </a:r>
          </a:p>
          <a:p>
            <a:r>
              <a:rPr lang="en" altLang="zh-TW" sz="1800" dirty="0"/>
              <a:t>Usually, Kafka is deployed between the shipper and the indexer, acting as an </a:t>
            </a:r>
            <a:r>
              <a:rPr lang="en" altLang="zh-TW" sz="1800" dirty="0" err="1"/>
              <a:t>entrypoint</a:t>
            </a:r>
            <a:r>
              <a:rPr lang="en" altLang="zh-TW" sz="1800" dirty="0"/>
              <a:t> for the data being collected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ACE0AB-1777-EC4F-A67E-140BE02B1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92" y="2677941"/>
            <a:ext cx="8104729" cy="40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80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Advanced Design for </a:t>
            </a:r>
            <a:r>
              <a:rPr kumimoji="0" lang="en" altLang="zh-TW" sz="3200" dirty="0"/>
              <a:t>Large Amounts of Logs</a:t>
            </a:r>
            <a:endParaRPr kumimoji="0" lang="en-US" altLang="zh-TW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000" dirty="0"/>
              <a:t>Logstash config: aggregates the data from the Kafka topic, processes it and ships to Elasticsearch.</a:t>
            </a:r>
          </a:p>
          <a:p>
            <a:pPr marL="0" indent="0">
              <a:buNone/>
            </a:pPr>
            <a:endParaRPr lang="zh-TW" altLang="en-US" sz="1733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sz="2133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7478E8D-2E2C-AD4B-A69E-8B6A6827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15" y="2329681"/>
            <a:ext cx="5005822" cy="4528319"/>
          </a:xfrm>
          <a:prstGeom prst="rect">
            <a:avLst/>
          </a:prstGeom>
        </p:spPr>
      </p:pic>
      <p:sp>
        <p:nvSpPr>
          <p:cNvPr id="9" name="右中括弧 8">
            <a:extLst>
              <a:ext uri="{FF2B5EF4-FFF2-40B4-BE49-F238E27FC236}">
                <a16:creationId xmlns:a16="http://schemas.microsoft.com/office/drawing/2014/main" id="{E6D31CF5-0BC2-BD48-96D5-BC85F9728E91}"/>
              </a:ext>
            </a:extLst>
          </p:cNvPr>
          <p:cNvSpPr/>
          <p:nvPr/>
        </p:nvSpPr>
        <p:spPr>
          <a:xfrm>
            <a:off x="8558724" y="2338317"/>
            <a:ext cx="106680" cy="9900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23C0D6B-005E-B44D-B855-54E6A85104E3}"/>
              </a:ext>
            </a:extLst>
          </p:cNvPr>
          <p:cNvSpPr txBox="1"/>
          <p:nvPr/>
        </p:nvSpPr>
        <p:spPr>
          <a:xfrm>
            <a:off x="8961255" y="2479494"/>
            <a:ext cx="2790168" cy="70769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" altLang="zh-TW" sz="1333" dirty="0"/>
              <a:t>Logstash Kafka input plugin to define </a:t>
            </a:r>
          </a:p>
          <a:p>
            <a:r>
              <a:rPr lang="en" altLang="zh-TW" sz="1333" dirty="0"/>
              <a:t>the Kafka host and the topic we want Logstash to pull from.</a:t>
            </a:r>
            <a:endParaRPr kumimoji="1"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10966581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Advanced Design for </a:t>
            </a:r>
            <a:r>
              <a:rPr kumimoji="0" lang="en" altLang="zh-TW" sz="3200" dirty="0"/>
              <a:t>Large Amounts of Logs</a:t>
            </a:r>
            <a:endParaRPr kumimoji="0" lang="en-US" altLang="zh-TW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000" dirty="0" err="1"/>
              <a:t>Filebeat</a:t>
            </a:r>
            <a:r>
              <a:rPr lang="en" altLang="zh-TW" sz="2000" dirty="0"/>
              <a:t> config: collects logs and forwards them to a Kafka topic.</a:t>
            </a:r>
          </a:p>
          <a:p>
            <a:pPr marL="0" indent="0">
              <a:buNone/>
            </a:pPr>
            <a:endParaRPr lang="zh-TW" altLang="en-US" sz="1733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sz="2133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D60260-C2B5-334F-BF17-837BE898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42" y="2624447"/>
            <a:ext cx="5596467" cy="3784169"/>
          </a:xfrm>
          <a:prstGeom prst="rect">
            <a:avLst/>
          </a:prstGeom>
        </p:spPr>
      </p:pic>
      <p:sp>
        <p:nvSpPr>
          <p:cNvPr id="9" name="右中括弧 8">
            <a:extLst>
              <a:ext uri="{FF2B5EF4-FFF2-40B4-BE49-F238E27FC236}">
                <a16:creationId xmlns:a16="http://schemas.microsoft.com/office/drawing/2014/main" id="{DFAC2395-AB5B-2245-986F-0839D4CE8585}"/>
              </a:ext>
            </a:extLst>
          </p:cNvPr>
          <p:cNvSpPr/>
          <p:nvPr/>
        </p:nvSpPr>
        <p:spPr>
          <a:xfrm>
            <a:off x="8804237" y="3942608"/>
            <a:ext cx="126960" cy="241663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203F74-DBAF-6F45-A24E-CF994CBC3AE9}"/>
              </a:ext>
            </a:extLst>
          </p:cNvPr>
          <p:cNvSpPr txBox="1"/>
          <p:nvPr/>
        </p:nvSpPr>
        <p:spPr>
          <a:xfrm>
            <a:off x="9052937" y="4899640"/>
            <a:ext cx="2581156" cy="50257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" altLang="zh-TW" sz="1333" dirty="0"/>
              <a:t>forward the data to Kafka server </a:t>
            </a:r>
          </a:p>
          <a:p>
            <a:r>
              <a:rPr lang="en" altLang="zh-TW" sz="1333" dirty="0"/>
              <a:t>and the relevant topic </a:t>
            </a:r>
            <a:endParaRPr kumimoji="1"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25669140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C9D9F5-82F1-1748-BA08-A672B953A5AB}"/>
              </a:ext>
            </a:extLst>
          </p:cNvPr>
          <p:cNvSpPr txBox="1">
            <a:spLocks/>
          </p:cNvSpPr>
          <p:nvPr/>
        </p:nvSpPr>
        <p:spPr bwMode="auto">
          <a:xfrm>
            <a:off x="1176444" y="363759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Outline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356CD12-9EB6-9B42-9E0B-B1DF0C6921C2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Elastic Stack</a:t>
            </a:r>
          </a:p>
          <a:p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Log Management Service</a:t>
            </a:r>
          </a:p>
          <a:p>
            <a:pPr lvl="1"/>
            <a:r>
              <a:rPr lang="en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Details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Advanced Design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Querying Data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Data Backup/Restore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Management &amp; Monitoring Tools</a:t>
            </a:r>
            <a:endParaRPr lang="en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1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430261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Querying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Elasticsearch Query DSL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Get mapping field of index</a:t>
            </a: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Get document by id</a:t>
            </a: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URI Search</a:t>
            </a: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D0B767-5FD2-9749-A6A6-B60491A79804}"/>
              </a:ext>
            </a:extLst>
          </p:cNvPr>
          <p:cNvSpPr txBox="1"/>
          <p:nvPr/>
        </p:nvSpPr>
        <p:spPr>
          <a:xfrm>
            <a:off x="2276653" y="2253433"/>
            <a:ext cx="7902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-XGET 'http://localhost:9200/api-2019.05.06?pretty'</a:t>
            </a:r>
            <a:endParaRPr kumimoji="1"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8376C3-65A5-F94E-93A1-259D26F99B28}"/>
              </a:ext>
            </a:extLst>
          </p:cNvPr>
          <p:cNvSpPr txBox="1"/>
          <p:nvPr/>
        </p:nvSpPr>
        <p:spPr>
          <a:xfrm>
            <a:off x="2276653" y="3486659"/>
            <a:ext cx="7902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curl -XGET 'http://localhost:9200/api-2019.05.06/_doc/sxXZi2oB-PgPWl1Y9Cl1?pretty=true'</a:t>
            </a:r>
            <a:endParaRPr kumimoji="1"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6D015C-E917-4740-A130-76AB06EDABFE}"/>
              </a:ext>
            </a:extLst>
          </p:cNvPr>
          <p:cNvSpPr txBox="1"/>
          <p:nvPr/>
        </p:nvSpPr>
        <p:spPr>
          <a:xfrm>
            <a:off x="2276653" y="4441812"/>
            <a:ext cx="79022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curl -XGET 'http://localhost:9200/api-2019.05.06    \</a:t>
            </a:r>
          </a:p>
          <a:p>
            <a:r>
              <a:rPr kumimoji="1" lang="en-US" altLang="zh-TW" sz="1600" dirty="0"/>
              <a:t>/_</a:t>
            </a:r>
            <a:r>
              <a:rPr kumimoji="1" lang="en-US" altLang="zh-TW" sz="1600" dirty="0" err="1"/>
              <a:t>search?q</a:t>
            </a:r>
            <a:r>
              <a:rPr kumimoji="1" lang="en-US" altLang="zh-TW" sz="1600" dirty="0"/>
              <a:t>=</a:t>
            </a:r>
            <a:r>
              <a:rPr kumimoji="1" lang="en-US" altLang="zh-TW" sz="1600" dirty="0" err="1"/>
              <a:t>message:ERROR&amp;from</a:t>
            </a:r>
            <a:r>
              <a:rPr kumimoji="1" lang="en-US" altLang="zh-TW" sz="1600" dirty="0"/>
              <a:t>=0&amp;size=10&amp;sort=@</a:t>
            </a:r>
            <a:r>
              <a:rPr kumimoji="1" lang="en-US" altLang="zh-TW" sz="1600" dirty="0" err="1"/>
              <a:t>timestamp:desc&amp;pretty</a:t>
            </a:r>
            <a:r>
              <a:rPr kumimoji="1" lang="en-US" altLang="zh-TW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94597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430261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Querying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Elasticsearch Query DSL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Request Body Search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Count query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8376C3-65A5-F94E-93A1-259D26F99B28}"/>
              </a:ext>
            </a:extLst>
          </p:cNvPr>
          <p:cNvSpPr txBox="1"/>
          <p:nvPr/>
        </p:nvSpPr>
        <p:spPr>
          <a:xfrm>
            <a:off x="2276653" y="2185945"/>
            <a:ext cx="790221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curl -H "Content-Type: application/</a:t>
            </a:r>
            <a:r>
              <a:rPr kumimoji="1" lang="en" altLang="zh-TW" sz="1600" dirty="0" err="1"/>
              <a:t>json</a:t>
            </a:r>
            <a:r>
              <a:rPr kumimoji="1" lang="en" altLang="zh-TW" sz="1600" dirty="0"/>
              <a:t>"  \</a:t>
            </a:r>
          </a:p>
          <a:p>
            <a:r>
              <a:rPr kumimoji="1" lang="en" altLang="zh-TW" sz="1600" dirty="0"/>
              <a:t>-XGET 'http://localhost:9200/api-2019.05.06/_</a:t>
            </a:r>
            <a:r>
              <a:rPr kumimoji="1" lang="en" altLang="zh-TW" sz="1600" dirty="0" err="1"/>
              <a:t>search?pretty</a:t>
            </a:r>
            <a:r>
              <a:rPr kumimoji="1" lang="en" altLang="zh-TW" sz="1600" dirty="0"/>
              <a:t>' -d \</a:t>
            </a:r>
          </a:p>
          <a:p>
            <a:r>
              <a:rPr kumimoji="1" lang="en" altLang="zh-TW" sz="1600" dirty="0"/>
              <a:t>'{</a:t>
            </a:r>
          </a:p>
          <a:p>
            <a:r>
              <a:rPr kumimoji="1" lang="en" altLang="zh-TW" sz="1600" dirty="0"/>
              <a:t>    "query" : {</a:t>
            </a:r>
          </a:p>
          <a:p>
            <a:r>
              <a:rPr kumimoji="1" lang="en" altLang="zh-TW" sz="1600" dirty="0"/>
              <a:t>        "match" : { "message": "ERROR"}</a:t>
            </a:r>
          </a:p>
          <a:p>
            <a:r>
              <a:rPr kumimoji="1" lang="en" altLang="zh-TW" sz="1600" dirty="0"/>
              <a:t>    }</a:t>
            </a:r>
          </a:p>
          <a:p>
            <a:r>
              <a:rPr kumimoji="1" lang="en" altLang="zh-TW" sz="1600" dirty="0"/>
              <a:t>}'</a:t>
            </a:r>
            <a:endParaRPr kumimoji="1"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E17FE9-2D5F-CF43-83B8-1C6D5B637FBB}"/>
              </a:ext>
            </a:extLst>
          </p:cNvPr>
          <p:cNvSpPr txBox="1"/>
          <p:nvPr/>
        </p:nvSpPr>
        <p:spPr>
          <a:xfrm>
            <a:off x="2276653" y="4604719"/>
            <a:ext cx="790221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curl -H "Content-Type: application/</a:t>
            </a:r>
            <a:r>
              <a:rPr kumimoji="1" lang="en" altLang="zh-TW" sz="1600" dirty="0" err="1"/>
              <a:t>json</a:t>
            </a:r>
            <a:r>
              <a:rPr kumimoji="1" lang="en" altLang="zh-TW" sz="1600" dirty="0"/>
              <a:t>" \</a:t>
            </a:r>
          </a:p>
          <a:p>
            <a:r>
              <a:rPr kumimoji="1" lang="en" altLang="zh-TW" sz="1600" dirty="0"/>
              <a:t>-XGET 'http://localhost:9200/api-2019.05.06/_doc/_</a:t>
            </a:r>
            <a:r>
              <a:rPr kumimoji="1" lang="en" altLang="zh-TW" sz="1600" dirty="0" err="1"/>
              <a:t>count?pretty</a:t>
            </a:r>
            <a:r>
              <a:rPr kumimoji="1" lang="en" altLang="zh-TW" sz="1600" dirty="0"/>
              <a:t>' -d \</a:t>
            </a:r>
          </a:p>
          <a:p>
            <a:r>
              <a:rPr kumimoji="1" lang="en" altLang="zh-TW" sz="1600" dirty="0"/>
              <a:t>'{ </a:t>
            </a:r>
          </a:p>
          <a:p>
            <a:r>
              <a:rPr kumimoji="1" lang="en" altLang="zh-TW" sz="1600" dirty="0"/>
              <a:t>  "query" : {</a:t>
            </a:r>
          </a:p>
          <a:p>
            <a:r>
              <a:rPr kumimoji="1" lang="en" altLang="zh-TW" sz="1600" dirty="0"/>
              <a:t>    "term" : {"message" : "ERROR"}</a:t>
            </a:r>
          </a:p>
          <a:p>
            <a:r>
              <a:rPr kumimoji="1" lang="en" altLang="zh-TW" sz="1600" dirty="0"/>
              <a:t>  }</a:t>
            </a:r>
          </a:p>
          <a:p>
            <a:r>
              <a:rPr kumimoji="1" lang="en" altLang="zh-TW" sz="1600" dirty="0"/>
              <a:t>}'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1338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430261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Querying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Elasticsearch Query DSL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Validate DSL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8376C3-65A5-F94E-93A1-259D26F99B28}"/>
              </a:ext>
            </a:extLst>
          </p:cNvPr>
          <p:cNvSpPr txBox="1"/>
          <p:nvPr/>
        </p:nvSpPr>
        <p:spPr>
          <a:xfrm>
            <a:off x="2276653" y="2185945"/>
            <a:ext cx="790221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curl -H "Content-Type: application/</a:t>
            </a:r>
            <a:r>
              <a:rPr kumimoji="1" lang="en" altLang="zh-TW" sz="1600" dirty="0" err="1"/>
              <a:t>json</a:t>
            </a:r>
            <a:r>
              <a:rPr kumimoji="1" lang="en" altLang="zh-TW" sz="1600" dirty="0"/>
              <a:t>" \</a:t>
            </a:r>
          </a:p>
          <a:p>
            <a:r>
              <a:rPr kumimoji="1" lang="en" altLang="zh-TW" sz="1600" dirty="0"/>
              <a:t>-XGET 'http://localhost:9200/api-2019.05.06/_doc/_validate/</a:t>
            </a:r>
            <a:r>
              <a:rPr kumimoji="1" lang="en" altLang="zh-TW" sz="1600" dirty="0" err="1"/>
              <a:t>query?pretty</a:t>
            </a:r>
            <a:r>
              <a:rPr kumimoji="1" lang="en" altLang="zh-TW" sz="1600" dirty="0"/>
              <a:t>' -d \</a:t>
            </a:r>
          </a:p>
          <a:p>
            <a:r>
              <a:rPr kumimoji="1" lang="en" altLang="zh-TW" sz="1600" dirty="0"/>
              <a:t>'{ </a:t>
            </a:r>
          </a:p>
          <a:p>
            <a:r>
              <a:rPr kumimoji="1" lang="en" altLang="zh-TW" sz="1600" dirty="0"/>
              <a:t>  "query" : {</a:t>
            </a:r>
          </a:p>
          <a:p>
            <a:r>
              <a:rPr kumimoji="1" lang="en" altLang="zh-TW" sz="1600" dirty="0"/>
              <a:t>    "term" : {"message" : "ERROR"}</a:t>
            </a:r>
          </a:p>
          <a:p>
            <a:r>
              <a:rPr kumimoji="1" lang="en" altLang="zh-TW" sz="1600" dirty="0"/>
              <a:t>  }</a:t>
            </a:r>
          </a:p>
          <a:p>
            <a:r>
              <a:rPr kumimoji="1" lang="en" altLang="zh-TW" sz="1600" dirty="0"/>
              <a:t>}'</a:t>
            </a:r>
            <a:endParaRPr kumimoji="1"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773648-E718-FA4A-879F-C7A87006951F}"/>
              </a:ext>
            </a:extLst>
          </p:cNvPr>
          <p:cNvSpPr txBox="1"/>
          <p:nvPr/>
        </p:nvSpPr>
        <p:spPr>
          <a:xfrm>
            <a:off x="2276653" y="4722387"/>
            <a:ext cx="7902212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{</a:t>
            </a:r>
          </a:p>
          <a:p>
            <a:r>
              <a:rPr kumimoji="1" lang="en" altLang="zh-TW" sz="1600" dirty="0"/>
              <a:t>  "_shards" : {</a:t>
            </a:r>
          </a:p>
          <a:p>
            <a:r>
              <a:rPr kumimoji="1" lang="en" altLang="zh-TW" sz="1600" dirty="0"/>
              <a:t>    "total" : 1,</a:t>
            </a:r>
          </a:p>
          <a:p>
            <a:r>
              <a:rPr kumimoji="1" lang="en" altLang="zh-TW" sz="1600" dirty="0"/>
              <a:t>    "successful" : 1,</a:t>
            </a:r>
          </a:p>
          <a:p>
            <a:r>
              <a:rPr kumimoji="1" lang="en" altLang="zh-TW" sz="1600" dirty="0"/>
              <a:t>    "failed" : 0</a:t>
            </a:r>
          </a:p>
          <a:p>
            <a:r>
              <a:rPr kumimoji="1" lang="en" altLang="zh-TW" sz="1600" dirty="0"/>
              <a:t>  },</a:t>
            </a:r>
          </a:p>
          <a:p>
            <a:r>
              <a:rPr kumimoji="1" lang="en" altLang="zh-TW" sz="1600" dirty="0"/>
              <a:t>  </a:t>
            </a:r>
            <a:r>
              <a:rPr kumimoji="1" lang="en" altLang="zh-TW" sz="1600" dirty="0">
                <a:solidFill>
                  <a:srgbClr val="00B0F0"/>
                </a:solidFill>
              </a:rPr>
              <a:t>"valid" : true</a:t>
            </a:r>
          </a:p>
          <a:p>
            <a:r>
              <a:rPr kumimoji="1" lang="en" altLang="zh-TW" sz="1600" dirty="0"/>
              <a:t>}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91640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430261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Querying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</a:p>
          <a:p>
            <a:pPr lvl="1"/>
            <a:r>
              <a:rPr lang="en" altLang="zh-TW" sz="1700" dirty="0">
                <a:latin typeface="Arial" panose="020B0604020202020204" pitchFamily="34" charset="0"/>
                <a:cs typeface="Arial" panose="020B0604020202020204" pitchFamily="34" charset="0"/>
              </a:rPr>
              <a:t>is the front end for Elasticsearch and provides visualizations for data, that can be used to search, view, and analyze data.</a:t>
            </a:r>
          </a:p>
          <a:p>
            <a:pPr lvl="1"/>
            <a:endParaRPr lang="en" altLang="zh-TW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Kibana User Interface</a:t>
            </a:r>
          </a:p>
          <a:p>
            <a:pPr lvl="1"/>
            <a:r>
              <a:rPr lang="en" altLang="zh-TW" sz="1700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</a:p>
          <a:p>
            <a:pPr lvl="1"/>
            <a:r>
              <a:rPr lang="en" altLang="zh-TW" sz="1700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  <a:p>
            <a:pPr lvl="1"/>
            <a:r>
              <a:rPr lang="en" altLang="zh-TW" sz="17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lvl="1"/>
            <a:endParaRPr lang="en" altLang="zh-TW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Kibana Query Language (KQL)</a:t>
            </a:r>
            <a:endParaRPr lang="en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700" dirty="0">
                <a:latin typeface="Arial" panose="020B0604020202020204" pitchFamily="34" charset="0"/>
                <a:cs typeface="Arial" panose="020B0604020202020204" pitchFamily="34" charset="0"/>
              </a:rPr>
              <a:t>Release from version </a:t>
            </a:r>
            <a:r>
              <a:rPr lang="en-US" altLang="zh-TW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</a:t>
            </a:r>
            <a:endParaRPr lang="en" altLang="zh-TW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If a default field is not set these terms will be matched against all fields</a:t>
            </a:r>
            <a:endParaRPr lang="en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009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430261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Querying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Kibana Query Language (KQL)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Match query </a:t>
            </a:r>
          </a:p>
          <a:p>
            <a:pPr marL="457200" lvl="1" indent="0">
              <a:buNone/>
            </a:pP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message:"info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457200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Token analyzer query</a:t>
            </a:r>
          </a:p>
          <a:p>
            <a:pPr marL="457200" lvl="1" indent="0">
              <a:buNone/>
            </a:pP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message:"info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error"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Multiple values query</a:t>
            </a:r>
          </a:p>
          <a:p>
            <a:pPr marL="457200" lvl="1" indent="0">
              <a:buNone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message:(info or error)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Wildcard query</a:t>
            </a:r>
          </a:p>
          <a:p>
            <a:pPr marL="457200" lvl="1" indent="0">
              <a:buNone/>
            </a:pP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container.name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 *</a:t>
            </a: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Field exist </a:t>
            </a: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querie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fields.doc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:*</a:t>
            </a:r>
          </a:p>
          <a:p>
            <a:pPr marL="457200" lvl="1" indent="0">
              <a:buNone/>
            </a:pPr>
            <a:endParaRPr lang="en" altLang="zh-TW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164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166944" y="442137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Backing Up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Backup Snapshot</a:t>
            </a:r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Using the snapshot API to back up the cluster. 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current state and data in the cluster are saved in a shared repository. 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first snapshot is a complete copy of the data, but all subsequent snapshots are incremental backups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There are several options to choose from for a repository: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Shared filesystem such as NAS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Amazon S3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835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060065" y="319554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Backing Up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Performing a cluster backup entails executing three steps:</a:t>
            </a:r>
          </a:p>
          <a:p>
            <a:pPr lvl="1">
              <a:buFont typeface="+mj-lt"/>
              <a:buAutoNum type="arabicPeriod"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Define a repository (Instruct Elasticsearch on how you want the repository structured)</a:t>
            </a:r>
          </a:p>
          <a:p>
            <a:pPr lvl="1">
              <a:buFont typeface="+mj-lt"/>
              <a:buAutoNum type="arabicPeriod"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Confirm the existence of the repository</a:t>
            </a:r>
          </a:p>
          <a:p>
            <a:pPr lvl="1">
              <a:buFont typeface="+mj-lt"/>
              <a:buAutoNum type="arabicPeriod"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Execute the backup</a:t>
            </a:r>
          </a:p>
          <a:p>
            <a:pPr lvl="1">
              <a:buFont typeface="+mj-lt"/>
              <a:buAutoNum type="arabicPeriod"/>
            </a:pPr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Backup/restore e</a:t>
            </a:r>
            <a:r>
              <a:rPr kumimoji="1" lang="en-US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xample:</a:t>
            </a:r>
          </a:p>
          <a:p>
            <a:pPr lvl="1"/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kumimoji="1"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Defining a new repository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C1A404-990E-6643-B45F-0449218A2ACA}"/>
              </a:ext>
            </a:extLst>
          </p:cNvPr>
          <p:cNvSpPr txBox="1"/>
          <p:nvPr/>
        </p:nvSpPr>
        <p:spPr>
          <a:xfrm>
            <a:off x="2098523" y="3904103"/>
            <a:ext cx="790221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-XPUT 'localhost:9200/_snapshot/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' -d</a:t>
            </a:r>
          </a:p>
          <a:p>
            <a:r>
              <a:rPr lang="en" altLang="zh-TW" sz="1600" dirty="0"/>
              <a:t>'{</a:t>
            </a:r>
          </a:p>
          <a:p>
            <a:r>
              <a:rPr lang="en" altLang="zh-TW" sz="1600" dirty="0"/>
              <a:t>  “type” : “fs”,</a:t>
            </a:r>
            <a:r>
              <a:rPr lang="zh-TW" altLang="en-US" sz="1600" dirty="0"/>
              <a:t>  </a:t>
            </a:r>
            <a:r>
              <a:rPr lang="en-US" altLang="zh-TW" sz="1600" dirty="0"/>
              <a:t>//shared file system type</a:t>
            </a:r>
            <a:endParaRPr lang="en" altLang="zh-TW" sz="1600" dirty="0"/>
          </a:p>
          <a:p>
            <a:r>
              <a:rPr lang="en" altLang="zh-TW" sz="1600" dirty="0"/>
              <a:t>  "settings" : {</a:t>
            </a:r>
          </a:p>
          <a:p>
            <a:r>
              <a:rPr lang="en" altLang="zh-TW" sz="1600" dirty="0"/>
              <a:t>    "location" : "/</a:t>
            </a:r>
            <a:r>
              <a:rPr lang="en" altLang="zh-TW" sz="1600" dirty="0" err="1"/>
              <a:t>usr</a:t>
            </a:r>
            <a:r>
              <a:rPr lang="en" altLang="zh-TW" sz="1600" dirty="0"/>
              <a:t>/share/</a:t>
            </a:r>
            <a:r>
              <a:rPr lang="en" altLang="zh-TW" sz="1600" dirty="0" err="1"/>
              <a:t>elasticsearch</a:t>
            </a:r>
            <a:r>
              <a:rPr lang="en" altLang="zh-TW" sz="1600" dirty="0"/>
              <a:t>/data/backups/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"</a:t>
            </a:r>
          </a:p>
          <a:p>
            <a:r>
              <a:rPr lang="en" altLang="zh-TW" sz="1600" dirty="0"/>
              <a:t>  }</a:t>
            </a:r>
          </a:p>
          <a:p>
            <a:r>
              <a:rPr lang="en" altLang="zh-TW" sz="1600" dirty="0"/>
              <a:t>}'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262490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036316" y="380243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Backing Up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Step2:</a:t>
            </a:r>
            <a:r>
              <a:rPr kumimoji="1"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heck the repository existence</a:t>
            </a: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Step3: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Create a snapshot of particular index (api-2019.05.23)</a:t>
            </a: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Step4: Monitoring snapshot progress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C1A404-990E-6643-B45F-0449218A2ACA}"/>
              </a:ext>
            </a:extLst>
          </p:cNvPr>
          <p:cNvSpPr txBox="1"/>
          <p:nvPr/>
        </p:nvSpPr>
        <p:spPr>
          <a:xfrm>
            <a:off x="2192309" y="1885900"/>
            <a:ext cx="7902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-XGET 'localhost:9200/_snapshot/</a:t>
            </a:r>
            <a:r>
              <a:rPr lang="en" altLang="zh-TW" sz="1600" dirty="0" err="1"/>
              <a:t>foo_backup?pretty</a:t>
            </a:r>
            <a:r>
              <a:rPr lang="en" altLang="zh-TW" sz="1600" dirty="0"/>
              <a:t>'</a:t>
            </a:r>
            <a:endParaRPr kumimoji="1"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52F103-28BC-6F4E-B691-B5E3E30CD8D5}"/>
              </a:ext>
            </a:extLst>
          </p:cNvPr>
          <p:cNvSpPr txBox="1"/>
          <p:nvPr/>
        </p:nvSpPr>
        <p:spPr>
          <a:xfrm>
            <a:off x="2192309" y="3045081"/>
            <a:ext cx="790221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-XPUT 'localhost:9200/_snapshot/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/snapshot_api-2019.05.23' -d '</a:t>
            </a:r>
          </a:p>
          <a:p>
            <a:r>
              <a:rPr lang="en" altLang="zh-TW" sz="1600" dirty="0"/>
              <a:t>{</a:t>
            </a:r>
          </a:p>
          <a:p>
            <a:r>
              <a:rPr lang="en" altLang="zh-TW" sz="1600" dirty="0"/>
              <a:t>  "indices" : "api-2019.05.23”    //Comma-separated list of index names to snapshot</a:t>
            </a:r>
          </a:p>
          <a:p>
            <a:r>
              <a:rPr lang="en" altLang="zh-TW" sz="1600" dirty="0"/>
              <a:t>}'</a:t>
            </a:r>
            <a:endParaRPr kumimoji="1"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78157-C1A2-2446-8F81-4C7AF79D3CB0}"/>
              </a:ext>
            </a:extLst>
          </p:cNvPr>
          <p:cNvSpPr txBox="1"/>
          <p:nvPr/>
        </p:nvSpPr>
        <p:spPr>
          <a:xfrm>
            <a:off x="2192309" y="4834401"/>
            <a:ext cx="7902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-XGET 'localhost:9200/_snapshot/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/snapshot_api-2019.05.23/_status'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1761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177196" y="347134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Backing Up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46740" y="1210734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Step5: Retrieving information on the state of a given snapshot</a:t>
            </a: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response: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78157-C1A2-2446-8F81-4C7AF79D3CB0}"/>
              </a:ext>
            </a:extLst>
          </p:cNvPr>
          <p:cNvSpPr txBox="1"/>
          <p:nvPr/>
        </p:nvSpPr>
        <p:spPr>
          <a:xfrm>
            <a:off x="2262645" y="1666184"/>
            <a:ext cx="7902212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333" dirty="0"/>
              <a:t>curl -XGET 'localhost:9200/_snapshot/</a:t>
            </a:r>
            <a:r>
              <a:rPr lang="en" altLang="zh-TW" sz="1333" dirty="0" err="1"/>
              <a:t>foo_backup</a:t>
            </a:r>
            <a:r>
              <a:rPr lang="en" altLang="zh-TW" sz="1333" dirty="0"/>
              <a:t>/snapshot_api-2019.05.23'</a:t>
            </a:r>
            <a:endParaRPr kumimoji="1" lang="zh-TW" altLang="en-US" sz="1333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36D06-3A10-4446-9EE7-1DCB97D9486A}"/>
              </a:ext>
            </a:extLst>
          </p:cNvPr>
          <p:cNvSpPr txBox="1"/>
          <p:nvPr/>
        </p:nvSpPr>
        <p:spPr>
          <a:xfrm>
            <a:off x="2262646" y="2449930"/>
            <a:ext cx="790221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200" dirty="0"/>
              <a:t>{</a:t>
            </a:r>
          </a:p>
          <a:p>
            <a:r>
              <a:rPr lang="en" altLang="zh-TW" sz="1200" dirty="0"/>
              <a:t>    "snapshots": [</a:t>
            </a:r>
          </a:p>
          <a:p>
            <a:r>
              <a:rPr lang="en" altLang="zh-TW" sz="1200" dirty="0"/>
              <a:t>        {</a:t>
            </a:r>
          </a:p>
          <a:p>
            <a:r>
              <a:rPr lang="en" altLang="zh-TW" sz="1200" dirty="0"/>
              <a:t>            "snapshot": "napshot_api-2019.05.23",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uuid</a:t>
            </a:r>
            <a:r>
              <a:rPr lang="en" altLang="zh-TW" sz="1200" dirty="0"/>
              <a:t>": "knM5TEZrRxKhIqvpPQO74w",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version_id</a:t>
            </a:r>
            <a:r>
              <a:rPr lang="en" altLang="zh-TW" sz="1200" dirty="0"/>
              <a:t>": 7000099,</a:t>
            </a:r>
          </a:p>
          <a:p>
            <a:r>
              <a:rPr lang="en" altLang="zh-TW" sz="1200" dirty="0"/>
              <a:t>            "version": "7.0.0",</a:t>
            </a:r>
          </a:p>
          <a:p>
            <a:r>
              <a:rPr lang="en" altLang="zh-TW" sz="1200" dirty="0"/>
              <a:t>            "indices": [“api-2019.05.23"],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include_global_state</a:t>
            </a:r>
            <a:r>
              <a:rPr lang="en" altLang="zh-TW" sz="1200" dirty="0"/>
              <a:t>": true,</a:t>
            </a:r>
          </a:p>
          <a:p>
            <a:r>
              <a:rPr lang="en" altLang="zh-TW" sz="1200" dirty="0"/>
              <a:t>            "state": "SUCCESS",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start_time</a:t>
            </a:r>
            <a:r>
              <a:rPr lang="en" altLang="zh-TW" sz="1200" dirty="0"/>
              <a:t>": "2019-05-24T06:30:11.737Z",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start_time_in_millis</a:t>
            </a:r>
            <a:r>
              <a:rPr lang="en" altLang="zh-TW" sz="1200" dirty="0"/>
              <a:t>": 1558679411737,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end_time</a:t>
            </a:r>
            <a:r>
              <a:rPr lang="en" altLang="zh-TW" sz="1200" dirty="0"/>
              <a:t>": "2019-05-24T06:30:11.791Z",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end_time_in_millis</a:t>
            </a:r>
            <a:r>
              <a:rPr lang="en" altLang="zh-TW" sz="1200" dirty="0"/>
              <a:t>": 1558679411791,</a:t>
            </a:r>
          </a:p>
          <a:p>
            <a:r>
              <a:rPr lang="en" altLang="zh-TW" sz="1200" dirty="0"/>
              <a:t>            "</a:t>
            </a:r>
            <a:r>
              <a:rPr lang="en" altLang="zh-TW" sz="1200" dirty="0" err="1"/>
              <a:t>duration_in_millis</a:t>
            </a:r>
            <a:r>
              <a:rPr lang="en" altLang="zh-TW" sz="1200" dirty="0"/>
              <a:t>": 54,</a:t>
            </a:r>
          </a:p>
          <a:p>
            <a:r>
              <a:rPr lang="en" altLang="zh-TW" sz="1200" dirty="0"/>
              <a:t>            "failures": [],</a:t>
            </a:r>
          </a:p>
          <a:p>
            <a:r>
              <a:rPr lang="en" altLang="zh-TW" sz="1200" dirty="0"/>
              <a:t>            "shards": {</a:t>
            </a:r>
          </a:p>
          <a:p>
            <a:r>
              <a:rPr lang="en" altLang="zh-TW" sz="1200" dirty="0"/>
              <a:t>                "total": 1,</a:t>
            </a:r>
          </a:p>
          <a:p>
            <a:r>
              <a:rPr lang="en" altLang="zh-TW" sz="1200" dirty="0"/>
              <a:t>                "failed": 0,</a:t>
            </a:r>
          </a:p>
          <a:p>
            <a:r>
              <a:rPr lang="en" altLang="zh-TW" sz="1200" dirty="0"/>
              <a:t>                "successful": 1</a:t>
            </a:r>
          </a:p>
          <a:p>
            <a:r>
              <a:rPr lang="en" altLang="zh-TW" sz="1200" dirty="0"/>
              <a:t>            }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]</a:t>
            </a:r>
          </a:p>
          <a:p>
            <a:r>
              <a:rPr lang="en" altLang="zh-TW" sz="1200" dirty="0"/>
              <a:t>}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43501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063486" y="346809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Backing Up Data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46740" y="1210734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Step6: Restoring from a snapshot</a:t>
            </a:r>
          </a:p>
          <a:p>
            <a:pPr marL="609585" lvl="1" indent="0">
              <a:buNone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default action is to restore all the indices present in the snapshot</a:t>
            </a:r>
          </a:p>
          <a:p>
            <a:pPr marL="609585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or set 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wait_for_completion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flag=true (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executes in the foreground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78157-C1A2-2446-8F81-4C7AF79D3CB0}"/>
              </a:ext>
            </a:extLst>
          </p:cNvPr>
          <p:cNvSpPr txBox="1"/>
          <p:nvPr/>
        </p:nvSpPr>
        <p:spPr>
          <a:xfrm>
            <a:off x="2379357" y="2073683"/>
            <a:ext cx="7902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-XPOST 'localhost:9200/_snapshot/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/snapshot_2/_restore'</a:t>
            </a:r>
            <a:endParaRPr kumimoji="1"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618B68-B533-A043-90EF-C6027E291C4D}"/>
              </a:ext>
            </a:extLst>
          </p:cNvPr>
          <p:cNvSpPr txBox="1"/>
          <p:nvPr/>
        </p:nvSpPr>
        <p:spPr>
          <a:xfrm>
            <a:off x="2379357" y="3171959"/>
            <a:ext cx="79022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curl -XGET 'localhost:9200/_snapshot/</a:t>
            </a:r>
            <a:r>
              <a:rPr lang="en" altLang="zh-TW" sz="1600" dirty="0" err="1"/>
              <a:t>foo_backup</a:t>
            </a:r>
            <a:r>
              <a:rPr lang="en" altLang="zh-TW" sz="1600" dirty="0"/>
              <a:t>/snapshot_api-2019.05.23'?wait_for_completion=true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33627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09448" y="35900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Problem Statement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lvl="1"/>
            <a:r>
              <a:rPr kumimoji="1"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In Microservices architecture, an application consists of multiple services and service instances that are running on multiple machines. </a:t>
            </a:r>
          </a:p>
          <a:p>
            <a:pPr lvl="1"/>
            <a:r>
              <a:rPr kumimoji="1"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Each service instance generates writes information about what it is doing to a log file. </a:t>
            </a:r>
          </a:p>
          <a:p>
            <a:pPr marL="609585" lvl="1" indent="0">
              <a:buNone/>
            </a:pPr>
            <a:endParaRPr kumimoji="1"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How to query information related to system operation from the data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efficiently.</a:t>
            </a:r>
          </a:p>
          <a:p>
            <a:pPr lvl="1"/>
            <a:r>
              <a:rPr kumimoji="1"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How to troubleshoot bugs from multiple log files</a:t>
            </a:r>
          </a:p>
          <a:p>
            <a:pPr marL="609585" lvl="1" indent="0">
              <a:buNone/>
            </a:pPr>
            <a:endParaRPr kumimoji="1"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/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kumimoji="1"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log management service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Elastic Stack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, because it is a mature and complete open source tool.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9488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063486" y="346809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Housekeeping Strategy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46740" y="1210734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35" indent="-457200"/>
            <a:r>
              <a:rPr lang="en" altLang="zh-TW" sz="2000" dirty="0"/>
              <a:t>Time-based indices </a:t>
            </a:r>
          </a:p>
          <a:p>
            <a:pPr marL="1066785" lvl="1" indent="-457200"/>
            <a:r>
              <a:rPr lang="en" altLang="zh-TW" sz="1600" dirty="0"/>
              <a:t>Index name pattern: &lt;</a:t>
            </a:r>
            <a:r>
              <a:rPr lang="en" altLang="zh-TW" sz="1600" dirty="0" err="1"/>
              <a:t>index_name</a:t>
            </a:r>
            <a:r>
              <a:rPr lang="en" altLang="zh-TW" sz="1600" dirty="0"/>
              <a:t>&gt;.</a:t>
            </a:r>
            <a:r>
              <a:rPr lang="en" altLang="zh-TW" sz="1600" b="1" dirty="0" err="1"/>
              <a:t>yyyy.MM.dd</a:t>
            </a:r>
            <a:endParaRPr lang="en" altLang="zh-TW" sz="1600" b="1" dirty="0"/>
          </a:p>
          <a:p>
            <a:pPr marL="1066785" lvl="1" indent="-457200"/>
            <a:r>
              <a:rPr lang="en" altLang="zh-TW" sz="1600" dirty="0"/>
              <a:t>faster and reduces to remove documents and reduces memory CPU and overhead (delete by index directly) </a:t>
            </a:r>
          </a:p>
          <a:p>
            <a:pPr marL="1066785" lvl="1" indent="-457200"/>
            <a:r>
              <a:rPr lang="en" altLang="zh-TW" sz="1600" dirty="0"/>
              <a:t>large amounts of bulk deletions can result in large Lucene index segments</a:t>
            </a:r>
          </a:p>
          <a:p>
            <a:pPr marL="609585" lvl="1" indent="0">
              <a:buNone/>
            </a:pPr>
            <a:endParaRPr lang="en" altLang="zh-TW" sz="1600" dirty="0"/>
          </a:p>
          <a:p>
            <a:pPr marL="209535" indent="0">
              <a:buNone/>
            </a:pPr>
            <a:endParaRPr lang="en" altLang="zh-TW" sz="2000" dirty="0"/>
          </a:p>
          <a:p>
            <a:pPr marL="666735" indent="-457200"/>
            <a:r>
              <a:rPr lang="en" altLang="zh-TW" sz="2000" dirty="0" err="1"/>
              <a:t>Cron</a:t>
            </a:r>
            <a:r>
              <a:rPr lang="en" altLang="zh-TW" sz="2000" dirty="0"/>
              <a:t> Job: delete the index seven days before every AM 2:oo</a:t>
            </a:r>
          </a:p>
          <a:p>
            <a:pPr marL="209535" indent="0">
              <a:buNone/>
            </a:pPr>
            <a:r>
              <a:rPr lang="en" altLang="zh-TW" sz="2000" dirty="0"/>
              <a:t>        </a:t>
            </a:r>
            <a:r>
              <a:rPr lang="en" altLang="zh-TW" sz="1600" dirty="0"/>
              <a:t>For example: if </a:t>
            </a:r>
            <a:r>
              <a:rPr lang="en-US" altLang="zh-TW" sz="1600" dirty="0"/>
              <a:t>housekeeping is 7 days and </a:t>
            </a:r>
            <a:r>
              <a:rPr lang="en" altLang="zh-TW" sz="1600" dirty="0"/>
              <a:t>today is 2019/06/08, then delete 6/01 index</a:t>
            </a: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785" lvl="1" indent="-457200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indent="0">
              <a:buNone/>
            </a:pPr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9BF798-4882-D241-A6BA-27F9D0CFAAA3}"/>
              </a:ext>
            </a:extLst>
          </p:cNvPr>
          <p:cNvSpPr txBox="1"/>
          <p:nvPr/>
        </p:nvSpPr>
        <p:spPr>
          <a:xfrm>
            <a:off x="2848495" y="4315675"/>
            <a:ext cx="42635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sz="1400" dirty="0"/>
              <a:t>Indices: [</a:t>
            </a:r>
          </a:p>
          <a:p>
            <a:r>
              <a:rPr kumimoji="1" lang="en" altLang="zh-TW" sz="1400" dirty="0"/>
              <a:t>		“</a:t>
            </a:r>
            <a:r>
              <a:rPr kumimoji="1" lang="en" altLang="zh-TW" sz="1400" strike="sngStrike" dirty="0"/>
              <a:t>api-2019.06.01</a:t>
            </a:r>
            <a:r>
              <a:rPr kumimoji="1" lang="en" altLang="zh-TW" sz="1400" dirty="0"/>
              <a:t>”,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    (deleted)</a:t>
            </a:r>
            <a:endParaRPr kumimoji="1" lang="en" altLang="zh-TW" sz="1400" dirty="0"/>
          </a:p>
          <a:p>
            <a:r>
              <a:rPr kumimoji="1" lang="en" altLang="zh-TW" sz="1400" dirty="0"/>
              <a:t> 		“api-2019.06.02”,</a:t>
            </a:r>
          </a:p>
          <a:p>
            <a:r>
              <a:rPr kumimoji="1" lang="en" altLang="zh-TW" sz="1400" dirty="0"/>
              <a:t> 		“api-2019.06.03”,</a:t>
            </a:r>
          </a:p>
          <a:p>
            <a:r>
              <a:rPr kumimoji="1" lang="en" altLang="zh-TW" sz="1400" dirty="0"/>
              <a:t> 		“api-2019.06.04”,</a:t>
            </a:r>
          </a:p>
          <a:p>
            <a:r>
              <a:rPr kumimoji="1" lang="en" altLang="zh-TW" sz="1400" dirty="0"/>
              <a:t> 		“api-2019.06.05”,</a:t>
            </a:r>
          </a:p>
          <a:p>
            <a:r>
              <a:rPr kumimoji="1" lang="en" altLang="zh-TW" sz="1400" dirty="0"/>
              <a:t> 		“api-2019.06.06”,</a:t>
            </a:r>
          </a:p>
          <a:p>
            <a:r>
              <a:rPr kumimoji="1" lang="en" altLang="zh-TW" sz="1400" dirty="0"/>
              <a:t> 		“api-2019.06.07”,</a:t>
            </a:r>
          </a:p>
          <a:p>
            <a:r>
              <a:rPr kumimoji="1" lang="en" altLang="zh-TW" sz="1400" dirty="0"/>
              <a:t> 		“api-2019.06.08”</a:t>
            </a:r>
          </a:p>
          <a:p>
            <a:r>
              <a:rPr kumimoji="1" lang="en" altLang="zh-TW" sz="1400" dirty="0"/>
              <a:t>]</a:t>
            </a:r>
            <a:endParaRPr kumimoji="1" lang="zh-TW" altLang="en-US" sz="1400" dirty="0"/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49A9C533-E2A7-6B44-9CC3-690A73799C67}"/>
              </a:ext>
            </a:extLst>
          </p:cNvPr>
          <p:cNvSpPr/>
          <p:nvPr/>
        </p:nvSpPr>
        <p:spPr>
          <a:xfrm>
            <a:off x="5349837" y="4866036"/>
            <a:ext cx="91407" cy="13857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A70591-BF9B-CC4D-BF99-EF4F653B98D1}"/>
              </a:ext>
            </a:extLst>
          </p:cNvPr>
          <p:cNvSpPr txBox="1"/>
          <p:nvPr/>
        </p:nvSpPr>
        <p:spPr>
          <a:xfrm>
            <a:off x="5640327" y="5409208"/>
            <a:ext cx="1134673" cy="29940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" altLang="zh-TW" sz="1333" dirty="0">
                <a:solidFill>
                  <a:srgbClr val="00B0F0"/>
                </a:solidFill>
              </a:rPr>
              <a:t>keep 7 days</a:t>
            </a:r>
            <a:endParaRPr kumimoji="1" lang="zh-TW" altLang="en-US" sz="1333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0222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91298" y="347137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Management &amp; Monitoring Tools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Elasticsearch Admin GUI Tools:</a:t>
            </a:r>
          </a:p>
          <a:p>
            <a:pPr lvl="1"/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ElasticHQ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: as a monitoring and management platform for Elasticsearch clusters.</a:t>
            </a:r>
          </a:p>
          <a:p>
            <a:pPr marL="609585" lvl="1" indent="0">
              <a:buNone/>
            </a:pP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 is a </a:t>
            </a:r>
            <a:r>
              <a:rPr lang="en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web admin tool built using Scala, Play Framework, AngularJS and Bootstrap.</a:t>
            </a:r>
          </a:p>
          <a:p>
            <a:pPr lvl="1"/>
            <a:endParaRPr kumimoji="1"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419B6C2-526C-5648-B77D-8AF5E600C6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7781" y="3372603"/>
          <a:ext cx="8991600" cy="28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4341">
                  <a:extLst>
                    <a:ext uri="{9D8B030D-6E8A-4147-A177-3AD203B41FA5}">
                      <a16:colId xmlns:a16="http://schemas.microsoft.com/office/drawing/2014/main" val="4200844016"/>
                    </a:ext>
                  </a:extLst>
                </a:gridCol>
                <a:gridCol w="3587259">
                  <a:extLst>
                    <a:ext uri="{9D8B030D-6E8A-4147-A177-3AD203B41FA5}">
                      <a16:colId xmlns:a16="http://schemas.microsoft.com/office/drawing/2014/main" val="1535397406"/>
                    </a:ext>
                  </a:extLst>
                </a:gridCol>
              </a:tblGrid>
              <a:tr h="417341">
                <a:tc>
                  <a:txBody>
                    <a:bodyPr/>
                    <a:lstStyle/>
                    <a:p>
                      <a:r>
                        <a:rPr lang="en" altLang="zh-TW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ElasticHQ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" altLang="zh-TW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Cerebro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75799273"/>
                  </a:ext>
                </a:extLst>
              </a:tr>
              <a:tr h="477777">
                <a:tc>
                  <a:txBody>
                    <a:bodyPr/>
                    <a:lstStyle/>
                    <a:p>
                      <a:r>
                        <a:rPr lang="en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Software License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 License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95997139"/>
                  </a:ext>
                </a:extLst>
              </a:tr>
              <a:tr h="504092"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Can monitor and manage many clusters at the same time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Observe the index shards allocation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8537605"/>
                  </a:ext>
                </a:extLst>
              </a:tr>
              <a:tr h="626921"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Monitor and manage clusters, nodes, indices, aliases, and shards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Manage cluster settings, aliases and index templates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56609895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Easy-to-Use Querying capabilities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Create snapshot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03436348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r>
                        <a:rPr lang="en" altLang="zh-TW" sz="1600" dirty="0"/>
                        <a:t>Saves monitored clusters</a:t>
                      </a:r>
                      <a:endParaRPr lang="zh-TW" alt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492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568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285697" y="347136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Management &amp; Monitoring Tools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 err="1">
                <a:latin typeface="Arial" panose="020B0604020202020204" pitchFamily="34" charset="0"/>
                <a:cs typeface="Arial" panose="020B0604020202020204" pitchFamily="34" charset="0"/>
              </a:rPr>
              <a:t>ElasticHQ</a:t>
            </a:r>
            <a:endParaRPr lang="en-US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A5C8E8-1009-6B4D-B11E-9E71293B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27" y="2051537"/>
            <a:ext cx="10520749" cy="4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25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166944" y="347405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Management &amp; Monitoring Tools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 err="1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endParaRPr lang="en-US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800C2F-1729-E14B-BE75-44D455C69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965"/>
            <a:ext cx="12192000" cy="32849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605FD7-EF94-F443-B511-0D15C62CB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99" y="5900274"/>
            <a:ext cx="859692" cy="9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78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297573" y="382759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Management &amp; Monitoring Tools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 err="1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r>
              <a:rPr lang="zh-TW" altLang="en-US" sz="21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(snapshot management)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FF6687-295A-3243-8E5C-65E16787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066"/>
            <a:ext cx="12192000" cy="33577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78332-032B-6E40-82EF-2A73C00B9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99" y="5900274"/>
            <a:ext cx="859692" cy="9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62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92575" y="377912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What is the ELK Stack?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9">
            <a:extLst>
              <a:ext uri="{FF2B5EF4-FFF2-40B4-BE49-F238E27FC236}">
                <a16:creationId xmlns:a16="http://schemas.microsoft.com/office/drawing/2014/main" id="{6FE178D1-CEE6-FB41-AC48-7479722D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08" y="1465385"/>
            <a:ext cx="8667353" cy="48753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EDC2865-DAD1-6A4F-9218-50E9B7D6F1D9}"/>
              </a:ext>
            </a:extLst>
          </p:cNvPr>
          <p:cNvSpPr txBox="1"/>
          <p:nvPr/>
        </p:nvSpPr>
        <p:spPr>
          <a:xfrm>
            <a:off x="8253048" y="639162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hlinkClick r:id="rId4"/>
              </a:rPr>
              <a:t>ref</a:t>
            </a:r>
            <a:endParaRPr kumimoji="1" lang="zh-TW" altLang="en-US" sz="1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66F86D-C8B8-7349-BAAD-123039B7AEEB}"/>
              </a:ext>
            </a:extLst>
          </p:cNvPr>
          <p:cNvSpPr txBox="1"/>
          <p:nvPr/>
        </p:nvSpPr>
        <p:spPr>
          <a:xfrm>
            <a:off x="1219" y="1910938"/>
            <a:ext cx="3106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600" dirty="0"/>
              <a:t>The ELK Stack is a collection </a:t>
            </a:r>
          </a:p>
          <a:p>
            <a:r>
              <a:rPr lang="en" altLang="zh-TW" sz="1600" dirty="0"/>
              <a:t>of multiple open-source products,  all developed, managed and maintained by </a:t>
            </a:r>
            <a:r>
              <a:rPr lang="en" altLang="zh-TW" sz="1600" u="sng" dirty="0">
                <a:hlinkClick r:id="rId5"/>
              </a:rPr>
              <a:t>Elastic</a:t>
            </a:r>
            <a:r>
              <a:rPr lang="en" altLang="zh-TW" sz="1600" u="sng" dirty="0"/>
              <a:t>.</a:t>
            </a:r>
            <a:endParaRPr lang="en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10447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356949" y="345343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733" dirty="0"/>
              <a:t>What is the ELK Stack?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F7D9FA-C013-8545-8CD5-FFB740DA724F}"/>
              </a:ext>
            </a:extLst>
          </p:cNvPr>
          <p:cNvSpPr txBox="1"/>
          <p:nvPr/>
        </p:nvSpPr>
        <p:spPr>
          <a:xfrm>
            <a:off x="-403303" y="2943770"/>
            <a:ext cx="4263088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However, we only need to use the following modules for this solution.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altLang="zh-TW" sz="1467" b="1" dirty="0">
                <a:latin typeface="Arial" panose="020B0604020202020204" pitchFamily="34" charset="0"/>
                <a:cs typeface="Arial" panose="020B0604020202020204" pitchFamily="34" charset="0"/>
              </a:rPr>
              <a:t>Beats</a:t>
            </a:r>
            <a:r>
              <a:rPr lang="en-US" altLang="zh-TW" sz="1467" dirty="0">
                <a:latin typeface="Arial" panose="020B0604020202020204" pitchFamily="34" charset="0"/>
                <a:cs typeface="Arial" panose="020B0604020202020204" pitchFamily="34" charset="0"/>
              </a:rPr>
              <a:t>: agents to ship log data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altLang="zh-TW" sz="1467" b="1" dirty="0"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altLang="zh-TW" sz="1467" dirty="0">
                <a:latin typeface="Arial" panose="020B0604020202020204" pitchFamily="34" charset="0"/>
                <a:cs typeface="Arial" panose="020B0604020202020204" pitchFamily="34" charset="0"/>
              </a:rPr>
              <a:t>: processing log data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altLang="zh-TW" sz="1467" b="1" dirty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zh-TW" sz="1467" dirty="0">
                <a:latin typeface="Arial" panose="020B0604020202020204" pitchFamily="34" charset="0"/>
                <a:cs typeface="Arial" panose="020B0604020202020204" pitchFamily="34" charset="0"/>
              </a:rPr>
              <a:t>: storing log data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altLang="zh-TW" sz="1467" b="1" dirty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r>
              <a:rPr lang="en-US" altLang="zh-TW" sz="1467" dirty="0">
                <a:latin typeface="Arial" panose="020B0604020202020204" pitchFamily="34" charset="0"/>
                <a:cs typeface="Arial" panose="020B0604020202020204" pitchFamily="34" charset="0"/>
              </a:rPr>
              <a:t>: UI for visualizing</a:t>
            </a:r>
            <a:endParaRPr kumimoji="1" lang="zh-TW" altLang="en-US" sz="1467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B43AA4-6BCD-AA45-B2AC-CEB6B0BE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87" y="1366147"/>
            <a:ext cx="7816700" cy="53926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B077CA-EDF3-274F-A078-DFE1C02D9E39}"/>
              </a:ext>
            </a:extLst>
          </p:cNvPr>
          <p:cNvSpPr/>
          <p:nvPr/>
        </p:nvSpPr>
        <p:spPr>
          <a:xfrm>
            <a:off x="3728484" y="2662925"/>
            <a:ext cx="8129083" cy="2651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653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Elasticsearch</a:t>
            </a:r>
            <a:r>
              <a:rPr kumimoji="0" lang="zh-TW" altLang="en-US" sz="3200" dirty="0"/>
              <a:t> </a:t>
            </a:r>
            <a:r>
              <a:rPr kumimoji="0" lang="en-US" altLang="zh-TW" sz="3200" dirty="0"/>
              <a:t>Basic Concepts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lvl="1"/>
            <a:r>
              <a:rPr lang="en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An index contains one or multiple types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An Elasticsearch index is an independent chunk of document and stored on the disk in the same set of files</a:t>
            </a:r>
          </a:p>
          <a:p>
            <a:pPr marL="457200" lvl="1" indent="0">
              <a:buNone/>
            </a:pPr>
            <a:endParaRPr lang="en" altLang="zh-TW"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 type can be thought of as a table in a RDB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 type has one or more documents</a:t>
            </a:r>
          </a:p>
          <a:p>
            <a:pPr lvl="1"/>
            <a:endParaRPr lang="en" altLang="zh-TW"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 document is normally a JSON </a:t>
            </a:r>
          </a:p>
          <a:p>
            <a:pPr marL="457200" lvl="1" indent="0">
              <a:buNone/>
            </a:pP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    representation of your data</a:t>
            </a:r>
            <a:endParaRPr lang="en" altLang="zh-TW" sz="1333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714CBF-D870-A843-9D7D-57C70114B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09" y="3360717"/>
            <a:ext cx="4358248" cy="3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06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Elasticsearch</a:t>
            </a:r>
            <a:r>
              <a:rPr kumimoji="0" lang="zh-TW" altLang="en-US" sz="3200" dirty="0"/>
              <a:t> </a:t>
            </a:r>
            <a:r>
              <a:rPr kumimoji="0" lang="en-US" altLang="zh-TW" sz="3200" dirty="0"/>
              <a:t>Basic Concepts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 cluster has one or more nodes. Clusters are identified by their names. (default cluster name= </a:t>
            </a:r>
            <a:r>
              <a:rPr lang="en" altLang="zh-TW" sz="1733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2" indent="0">
              <a:buNone/>
            </a:pPr>
            <a:endParaRPr lang="en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 node is an instance of Elasticsearch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Multiple nodes can join the same cluster. With a cluster of multiple nodes, the same data can be spread across multiple servers.</a:t>
            </a:r>
          </a:p>
          <a:p>
            <a:pPr lvl="1"/>
            <a:endParaRPr lang="en" altLang="zh-TW"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Shard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An index can be divided into shards.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shards</a:t>
            </a:r>
          </a:p>
          <a:p>
            <a:pPr lvl="2"/>
            <a:r>
              <a:rPr lang="en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replica</a:t>
            </a:r>
          </a:p>
          <a:p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906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Elasticsearch</a:t>
            </a:r>
            <a:r>
              <a:rPr kumimoji="0" lang="zh-TW" altLang="en-US" sz="3200" dirty="0"/>
              <a:t> </a:t>
            </a:r>
            <a:r>
              <a:rPr kumimoji="0" lang="en-US" altLang="zh-TW" sz="3200" dirty="0"/>
              <a:t>Basic Concepts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Node types</a:t>
            </a:r>
          </a:p>
          <a:p>
            <a:pPr lvl="1"/>
            <a:r>
              <a:rPr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Master node: 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in charge of cluster management</a:t>
            </a:r>
          </a:p>
          <a:p>
            <a:pPr lvl="1"/>
            <a:r>
              <a:rPr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Data node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 Data nodes hold data and perform CRUD, search, and aggregations.</a:t>
            </a:r>
          </a:p>
          <a:p>
            <a:pPr lvl="1"/>
            <a:r>
              <a:rPr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Ingest node</a:t>
            </a:r>
            <a:r>
              <a:rPr lang="en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 for pre-processing documents before indexing</a:t>
            </a:r>
          </a:p>
          <a:p>
            <a:pPr lvl="1"/>
            <a:r>
              <a:rPr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node</a:t>
            </a:r>
          </a:p>
          <a:p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6728BE-0C18-D14C-A13C-9CF3FFF3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35" y="3344758"/>
            <a:ext cx="5727782" cy="31764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D76368B-C219-CC42-B5F1-E8BCECD0C55D}"/>
              </a:ext>
            </a:extLst>
          </p:cNvPr>
          <p:cNvSpPr txBox="1"/>
          <p:nvPr/>
        </p:nvSpPr>
        <p:spPr>
          <a:xfrm>
            <a:off x="7973417" y="4397332"/>
            <a:ext cx="3589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/>
              <a:t>Each document, when indexed, is first added</a:t>
            </a:r>
          </a:p>
          <a:p>
            <a:r>
              <a:rPr kumimoji="1" lang="en" altLang="zh-TW" sz="1400" dirty="0"/>
              <a:t> to the primary shard and then to one or more </a:t>
            </a:r>
          </a:p>
          <a:p>
            <a:r>
              <a:rPr kumimoji="1" lang="en" altLang="zh-TW" sz="1400" dirty="0"/>
              <a:t>replica shards</a:t>
            </a:r>
            <a:endParaRPr kumimoji="1" lang="zh-TW" altLang="en-US" sz="1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8C34FC-CDA8-5E48-B9C0-DF2E914C44CF}"/>
              </a:ext>
            </a:extLst>
          </p:cNvPr>
          <p:cNvSpPr txBox="1"/>
          <p:nvPr/>
        </p:nvSpPr>
        <p:spPr>
          <a:xfrm>
            <a:off x="3723156" y="6521246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i="1" dirty="0">
                <a:solidFill>
                  <a:schemeClr val="tx1">
                    <a:lumMod val="65000"/>
                  </a:schemeClr>
                </a:solidFill>
              </a:rPr>
              <a:t>ref Elasticsearch in action 2015</a:t>
            </a:r>
            <a:endParaRPr kumimoji="1" lang="zh-TW" alt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330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/>
          </p:cNvSpPr>
          <p:nvPr/>
        </p:nvSpPr>
        <p:spPr bwMode="auto">
          <a:xfrm>
            <a:off x="1735016" y="380998"/>
            <a:ext cx="921808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3200" dirty="0"/>
              <a:t>Elasticsearch</a:t>
            </a:r>
            <a:r>
              <a:rPr kumimoji="0" lang="zh-TW" altLang="en-US" sz="3200" dirty="0"/>
              <a:t> </a:t>
            </a:r>
            <a:r>
              <a:rPr kumimoji="0" lang="en-US" altLang="zh-TW" sz="3200" dirty="0"/>
              <a:t>Basic Concepts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87100-6710-6A45-B7FF-31AEE85AA24D}"/>
              </a:ext>
            </a:extLst>
          </p:cNvPr>
          <p:cNvSpPr txBox="1">
            <a:spLocks/>
          </p:cNvSpPr>
          <p:nvPr/>
        </p:nvSpPr>
        <p:spPr>
          <a:xfrm>
            <a:off x="1735016" y="14653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434792-01CE-6D4A-A2D1-C3FA453AFE3F}"/>
              </a:ext>
            </a:extLst>
          </p:cNvPr>
          <p:cNvSpPr txBox="1">
            <a:spLocks/>
          </p:cNvSpPr>
          <p:nvPr/>
        </p:nvSpPr>
        <p:spPr>
          <a:xfrm>
            <a:off x="1938216" y="1668585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1A6274-CBFC-C741-B58F-C9B2641627EB}"/>
              </a:ext>
            </a:extLst>
          </p:cNvPr>
          <p:cNvSpPr txBox="1">
            <a:spLocks/>
          </p:cNvSpPr>
          <p:nvPr/>
        </p:nvSpPr>
        <p:spPr>
          <a:xfrm>
            <a:off x="1481016" y="1465383"/>
            <a:ext cx="9167445" cy="45368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133" dirty="0">
                <a:latin typeface="Arial" panose="020B0604020202020204" pitchFamily="34" charset="0"/>
                <a:cs typeface="Arial" panose="020B0604020202020204" pitchFamily="34" charset="0"/>
              </a:rPr>
              <a:t>Minimum master nodes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We can specify a property that Elasticsearch evaluates to find out the minimum number of nodes that are needed as master eligible</a:t>
            </a:r>
          </a:p>
          <a:p>
            <a:pPr lvl="1"/>
            <a:endParaRPr lang="en" altLang="zh-TW"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Split Brain Problem</a:t>
            </a:r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o avoid this problem, we can use </a:t>
            </a:r>
            <a:r>
              <a:rPr lang="en" altLang="zh-TW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discovery.zen.minimum_master_nodes</a:t>
            </a:r>
            <a:endParaRPr lang="en" altLang="zh-TW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     setting for cluster setup.</a:t>
            </a:r>
          </a:p>
          <a:p>
            <a:pPr lvl="1"/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The value of this setting can be derived as</a:t>
            </a:r>
            <a:r>
              <a:rPr lang="en" altLang="zh-TW" sz="1733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" altLang="zh-TW" sz="1733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Total number of nodes / 2 ) + 1</a:t>
            </a:r>
          </a:p>
          <a:p>
            <a:pPr lvl="1"/>
            <a:endParaRPr lang="en" altLang="zh-TW" sz="1733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" altLang="zh-TW" sz="1733" dirty="0">
                <a:latin typeface="Arial" panose="020B0604020202020204" pitchFamily="34" charset="0"/>
                <a:cs typeface="Arial" panose="020B0604020202020204" pitchFamily="34" charset="0"/>
              </a:rPr>
              <a:t>     For example: If we have 4 nodes, so we should keep this value to 3</a:t>
            </a:r>
          </a:p>
          <a:p>
            <a:pPr marL="457200" lvl="1" indent="0">
              <a:buNone/>
            </a:pPr>
            <a:r>
              <a:rPr lang="en" altLang="zh-TW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" altLang="zh-TW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discovery.zen.minimum_master_nodes</a:t>
            </a:r>
            <a:r>
              <a:rPr lang="en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endParaRPr lang="en" altLang="zh-TW"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39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2015</TotalTime>
  <Words>2095</Words>
  <Application>Microsoft Macintosh PowerPoint</Application>
  <PresentationFormat>寬螢幕</PresentationFormat>
  <Paragraphs>421</Paragraphs>
  <Slides>34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Corbel</vt:lpstr>
      <vt:lpstr>Times New Roman</vt:lpstr>
      <vt:lpstr>深度</vt:lpstr>
      <vt:lpstr>Centralized Log Management with  Elastic Stack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洪銓聆</cp:lastModifiedBy>
  <cp:revision>187</cp:revision>
  <dcterms:created xsi:type="dcterms:W3CDTF">2017-03-08T05:59:31Z</dcterms:created>
  <dcterms:modified xsi:type="dcterms:W3CDTF">2019-06-26T07:36:51Z</dcterms:modified>
</cp:coreProperties>
</file>