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3" r:id="rId7"/>
    <p:sldId id="302" r:id="rId8"/>
    <p:sldId id="304" r:id="rId9"/>
    <p:sldId id="305" r:id="rId10"/>
    <p:sldId id="306" r:id="rId11"/>
    <p:sldId id="308" r:id="rId12"/>
    <p:sldId id="310" r:id="rId13"/>
    <p:sldId id="311" r:id="rId14"/>
    <p:sldId id="312" r:id="rId15"/>
    <p:sldId id="313" r:id="rId16"/>
    <p:sldId id="315" r:id="rId17"/>
    <p:sldId id="314" r:id="rId18"/>
    <p:sldId id="316" r:id="rId19"/>
    <p:sldId id="317" r:id="rId20"/>
    <p:sldId id="318" r:id="rId21"/>
    <p:sldId id="3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The Titanic</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Richard Ahn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3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8131E-F38D-4C3B-9D0F-442A55A0B5D3}"/>
              </a:ext>
            </a:extLst>
          </p:cNvPr>
          <p:cNvSpPr>
            <a:spLocks noGrp="1"/>
          </p:cNvSpPr>
          <p:nvPr>
            <p:ph type="title"/>
          </p:nvPr>
        </p:nvSpPr>
        <p:spPr>
          <a:xfrm>
            <a:off x="648929" y="639097"/>
            <a:ext cx="6253317" cy="3686015"/>
          </a:xfrm>
        </p:spPr>
        <p:txBody>
          <a:bodyPr vert="horz" lIns="91440" tIns="45720" rIns="91440" bIns="45720" rtlCol="0" anchor="b">
            <a:normAutofit/>
          </a:bodyPr>
          <a:lstStyle/>
          <a:p>
            <a:r>
              <a:rPr lang="en-US" sz="8000">
                <a:solidFill>
                  <a:schemeClr val="tx1">
                    <a:lumMod val="85000"/>
                    <a:lumOff val="15000"/>
                  </a:schemeClr>
                </a:solidFill>
              </a:rPr>
              <a:t>Male-Female</a:t>
            </a:r>
          </a:p>
        </p:txBody>
      </p:sp>
      <p:pic>
        <p:nvPicPr>
          <p:cNvPr id="13" name="Picture 12" descr="Chart, line chart&#10;&#10;Description automatically generated">
            <a:extLst>
              <a:ext uri="{FF2B5EF4-FFF2-40B4-BE49-F238E27FC236}">
                <a16:creationId xmlns:a16="http://schemas.microsoft.com/office/drawing/2014/main" id="{F3A302C5-1D60-4D88-84BC-B7ACE6204281}"/>
              </a:ext>
            </a:extLst>
          </p:cNvPr>
          <p:cNvPicPr>
            <a:picLocks noChangeAspect="1"/>
          </p:cNvPicPr>
          <p:nvPr/>
        </p:nvPicPr>
        <p:blipFill>
          <a:blip r:embed="rId2"/>
          <a:stretch>
            <a:fillRect/>
          </a:stretch>
        </p:blipFill>
        <p:spPr>
          <a:xfrm>
            <a:off x="7804721" y="639097"/>
            <a:ext cx="3495776" cy="2744184"/>
          </a:xfrm>
          <a:prstGeom prst="rect">
            <a:avLst/>
          </a:prstGeom>
        </p:spPr>
      </p:pic>
      <p:cxnSp>
        <p:nvCxnSpPr>
          <p:cNvPr id="43" name="Straight Connector 3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2B5969FE-9138-4783-8FA6-D1D57CFF173D}"/>
              </a:ext>
            </a:extLst>
          </p:cNvPr>
          <p:cNvPicPr>
            <a:picLocks noChangeAspect="1"/>
          </p:cNvPicPr>
          <p:nvPr/>
        </p:nvPicPr>
        <p:blipFill>
          <a:blip r:embed="rId3"/>
          <a:stretch>
            <a:fillRect/>
          </a:stretch>
        </p:blipFill>
        <p:spPr>
          <a:xfrm>
            <a:off x="7556686" y="4315705"/>
            <a:ext cx="3991847" cy="1057839"/>
          </a:xfrm>
          <a:prstGeom prst="rect">
            <a:avLst/>
          </a:prstGeom>
        </p:spPr>
      </p:pic>
      <p:sp>
        <p:nvSpPr>
          <p:cNvPr id="44" name="Rectangle 37">
            <a:extLst>
              <a:ext uri="{FF2B5EF4-FFF2-40B4-BE49-F238E27FC236}">
                <a16:creationId xmlns:a16="http://schemas.microsoft.com/office/drawing/2014/main" id="{B8552A09-235F-4027-B9C7-B09D159C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71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482A9-30F1-464A-9B53-420FE66D013B}"/>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3400">
                <a:solidFill>
                  <a:schemeClr val="tx1">
                    <a:lumMod val="85000"/>
                    <a:lumOff val="15000"/>
                  </a:schemeClr>
                </a:solidFill>
              </a:rPr>
              <a:t>Sibling/Spouse</a:t>
            </a:r>
          </a:p>
        </p:txBody>
      </p:sp>
      <p:pic>
        <p:nvPicPr>
          <p:cNvPr id="5" name="Content Placeholder 4">
            <a:extLst>
              <a:ext uri="{FF2B5EF4-FFF2-40B4-BE49-F238E27FC236}">
                <a16:creationId xmlns:a16="http://schemas.microsoft.com/office/drawing/2014/main" id="{EB437586-E003-4D2C-BDC5-0ABC53237C9A}"/>
              </a:ext>
            </a:extLst>
          </p:cNvPr>
          <p:cNvPicPr>
            <a:picLocks noChangeAspect="1"/>
          </p:cNvPicPr>
          <p:nvPr/>
        </p:nvPicPr>
        <p:blipFill>
          <a:blip r:embed="rId2"/>
          <a:stretch>
            <a:fillRect/>
          </a:stretch>
        </p:blipFill>
        <p:spPr>
          <a:xfrm>
            <a:off x="633999" y="1430465"/>
            <a:ext cx="6912217" cy="3473388"/>
          </a:xfrm>
          <a:prstGeom prst="rect">
            <a:avLst/>
          </a:prstGeom>
        </p:spPr>
      </p:pic>
      <p:cxnSp>
        <p:nvCxnSpPr>
          <p:cNvPr id="44" name="Straight Connector 4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77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AA56B-EE98-4916-9869-5531A5E02EE7}"/>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Parent-Children</a:t>
            </a:r>
          </a:p>
        </p:txBody>
      </p:sp>
      <p:pic>
        <p:nvPicPr>
          <p:cNvPr id="5" name="Content Placeholder 4">
            <a:extLst>
              <a:ext uri="{FF2B5EF4-FFF2-40B4-BE49-F238E27FC236}">
                <a16:creationId xmlns:a16="http://schemas.microsoft.com/office/drawing/2014/main" id="{4E310B88-BAE0-4765-8021-485BB62028ED}"/>
              </a:ext>
            </a:extLst>
          </p:cNvPr>
          <p:cNvPicPr>
            <a:picLocks noGrp="1" noChangeAspect="1"/>
          </p:cNvPicPr>
          <p:nvPr>
            <p:ph idx="1"/>
          </p:nvPr>
        </p:nvPicPr>
        <p:blipFill>
          <a:blip r:embed="rId2"/>
          <a:stretch>
            <a:fillRect/>
          </a:stretch>
        </p:blipFill>
        <p:spPr>
          <a:xfrm>
            <a:off x="633999" y="1456386"/>
            <a:ext cx="6912217" cy="3421546"/>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479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2DFFA-FB02-442F-925F-05BB0547B1EE}"/>
              </a:ext>
            </a:extLst>
          </p:cNvPr>
          <p:cNvSpPr>
            <a:spLocks noGrp="1"/>
          </p:cNvSpPr>
          <p:nvPr>
            <p:ph type="title"/>
          </p:nvPr>
        </p:nvSpPr>
        <p:spPr>
          <a:xfrm>
            <a:off x="878911" y="643468"/>
            <a:ext cx="3177847" cy="1674180"/>
          </a:xfrm>
        </p:spPr>
        <p:txBody>
          <a:bodyPr>
            <a:normAutofit/>
          </a:bodyPr>
          <a:lstStyle/>
          <a:p>
            <a:r>
              <a:rPr lang="en-US" sz="4000"/>
              <a:t>Embarked</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32761D-A714-4338-870C-62B24F4896EA}"/>
              </a:ext>
            </a:extLst>
          </p:cNvPr>
          <p:cNvSpPr>
            <a:spLocks noGrp="1"/>
          </p:cNvSpPr>
          <p:nvPr>
            <p:ph idx="1"/>
          </p:nvPr>
        </p:nvSpPr>
        <p:spPr>
          <a:xfrm>
            <a:off x="858064" y="2639380"/>
            <a:ext cx="3205049" cy="3229714"/>
          </a:xfrm>
        </p:spPr>
        <p:txBody>
          <a:bodyPr>
            <a:normAutofit/>
          </a:bodyPr>
          <a:lstStyle/>
          <a:p>
            <a:pPr>
              <a:buFont typeface="Arial" panose="020B0604020202020204" pitchFamily="34" charset="0"/>
              <a:buChar char="•"/>
            </a:pPr>
            <a:r>
              <a:rPr lang="en-US" dirty="0"/>
              <a:t>Point of embarkation where </a:t>
            </a:r>
          </a:p>
          <a:p>
            <a:pPr lvl="1">
              <a:buFont typeface="Arial" panose="020B0604020202020204" pitchFamily="34" charset="0"/>
              <a:buChar char="•"/>
            </a:pPr>
            <a:r>
              <a:rPr lang="en-US" dirty="0"/>
              <a:t>C = Cherbourg</a:t>
            </a:r>
          </a:p>
          <a:p>
            <a:pPr lvl="1">
              <a:buFont typeface="Arial" panose="020B0604020202020204" pitchFamily="34" charset="0"/>
              <a:buChar char="•"/>
            </a:pPr>
            <a:r>
              <a:rPr lang="en-US" dirty="0"/>
              <a:t>Q = Queenstown</a:t>
            </a:r>
          </a:p>
          <a:p>
            <a:pPr lvl="1">
              <a:buFont typeface="Arial" panose="020B0604020202020204" pitchFamily="34" charset="0"/>
              <a:buChar char="•"/>
            </a:pPr>
            <a:r>
              <a:rPr lang="en-US" dirty="0"/>
              <a:t>S = Southampton</a:t>
            </a:r>
          </a:p>
        </p:txBody>
      </p:sp>
      <p:pic>
        <p:nvPicPr>
          <p:cNvPr id="5" name="Picture 4">
            <a:extLst>
              <a:ext uri="{FF2B5EF4-FFF2-40B4-BE49-F238E27FC236}">
                <a16:creationId xmlns:a16="http://schemas.microsoft.com/office/drawing/2014/main" id="{47A55C72-966E-4A2E-A09E-BBA30E1BA556}"/>
              </a:ext>
            </a:extLst>
          </p:cNvPr>
          <p:cNvPicPr>
            <a:picLocks noChangeAspect="1"/>
          </p:cNvPicPr>
          <p:nvPr/>
        </p:nvPicPr>
        <p:blipFill>
          <a:blip r:embed="rId2"/>
          <a:stretch>
            <a:fillRect/>
          </a:stretch>
        </p:blipFill>
        <p:spPr>
          <a:xfrm>
            <a:off x="4653447" y="1171277"/>
            <a:ext cx="6892560" cy="4169999"/>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352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C75C-3971-466D-992E-A249EB75E11D}"/>
              </a:ext>
            </a:extLst>
          </p:cNvPr>
          <p:cNvSpPr>
            <a:spLocks noGrp="1"/>
          </p:cNvSpPr>
          <p:nvPr>
            <p:ph type="title"/>
          </p:nvPr>
        </p:nvSpPr>
        <p:spPr/>
        <p:txBody>
          <a:bodyPr/>
          <a:lstStyle/>
          <a:p>
            <a:r>
              <a:rPr lang="en-US" dirty="0"/>
              <a:t>Other Features</a:t>
            </a:r>
          </a:p>
        </p:txBody>
      </p:sp>
      <p:sp>
        <p:nvSpPr>
          <p:cNvPr id="3" name="Content Placeholder 2">
            <a:extLst>
              <a:ext uri="{FF2B5EF4-FFF2-40B4-BE49-F238E27FC236}">
                <a16:creationId xmlns:a16="http://schemas.microsoft.com/office/drawing/2014/main" id="{9DA0F402-CC19-4244-8DEA-89022DF9EBDB}"/>
              </a:ext>
            </a:extLst>
          </p:cNvPr>
          <p:cNvSpPr>
            <a:spLocks noGrp="1"/>
          </p:cNvSpPr>
          <p:nvPr>
            <p:ph idx="1"/>
          </p:nvPr>
        </p:nvSpPr>
        <p:spPr/>
        <p:txBody>
          <a:bodyPr/>
          <a:lstStyle/>
          <a:p>
            <a:pPr>
              <a:buFont typeface="Arial" panose="020B0604020202020204" pitchFamily="34" charset="0"/>
              <a:buChar char="•"/>
            </a:pPr>
            <a:r>
              <a:rPr lang="en-US" dirty="0"/>
              <a:t>There were several other numerical features, but there were too much of a skew or too many missing values to accurately evaluate them</a:t>
            </a:r>
          </a:p>
          <a:p>
            <a:pPr>
              <a:buFont typeface="Arial" panose="020B0604020202020204" pitchFamily="34" charset="0"/>
              <a:buChar char="•"/>
            </a:pPr>
            <a:r>
              <a:rPr lang="en-US" dirty="0"/>
              <a:t>If only a few values were missing, an efficient method to have an accurate analysis is to remove the rows with the missing column values</a:t>
            </a:r>
          </a:p>
        </p:txBody>
      </p:sp>
    </p:spTree>
    <p:extLst>
      <p:ext uri="{BB962C8B-B14F-4D97-AF65-F5344CB8AC3E}">
        <p14:creationId xmlns:p14="http://schemas.microsoft.com/office/powerpoint/2010/main" val="44175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F07AA-48AD-4741-ADC8-867D63F2B95F}"/>
              </a:ext>
            </a:extLst>
          </p:cNvPr>
          <p:cNvSpPr>
            <a:spLocks noGrp="1"/>
          </p:cNvSpPr>
          <p:nvPr>
            <p:ph type="title"/>
          </p:nvPr>
        </p:nvSpPr>
        <p:spPr>
          <a:xfrm>
            <a:off x="1097280" y="286603"/>
            <a:ext cx="10058400" cy="1450757"/>
          </a:xfrm>
        </p:spPr>
        <p:txBody>
          <a:bodyPr>
            <a:normAutofit/>
          </a:bodyPr>
          <a:lstStyle/>
          <a:p>
            <a:r>
              <a:rPr lang="en-US" dirty="0"/>
              <a:t>Machine Learning</a:t>
            </a:r>
          </a:p>
        </p:txBody>
      </p:sp>
      <p:cxnSp>
        <p:nvCxnSpPr>
          <p:cNvPr id="23" name="Straight Connector 22">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DBD232-DA2C-4027-B36D-FF47B12870D1}"/>
              </a:ext>
            </a:extLst>
          </p:cNvPr>
          <p:cNvSpPr>
            <a:spLocks noGrp="1"/>
          </p:cNvSpPr>
          <p:nvPr>
            <p:ph idx="1"/>
          </p:nvPr>
        </p:nvSpPr>
        <p:spPr>
          <a:xfrm>
            <a:off x="1097281" y="2108201"/>
            <a:ext cx="3557016" cy="3760891"/>
          </a:xfrm>
        </p:spPr>
        <p:txBody>
          <a:bodyPr>
            <a:normAutofit/>
          </a:bodyPr>
          <a:lstStyle/>
          <a:p>
            <a:pPr>
              <a:lnSpc>
                <a:spcPct val="90000"/>
              </a:lnSpc>
              <a:buFont typeface="Arial" panose="020B0604020202020204" pitchFamily="34" charset="0"/>
              <a:buChar char="•"/>
            </a:pPr>
            <a:r>
              <a:rPr lang="en-US" dirty="0"/>
              <a:t>Below are following models and accuracies</a:t>
            </a:r>
          </a:p>
          <a:p>
            <a:pPr lvl="1">
              <a:lnSpc>
                <a:spcPct val="90000"/>
              </a:lnSpc>
              <a:buFont typeface="Arial" panose="020B0604020202020204" pitchFamily="34" charset="0"/>
              <a:buChar char="•"/>
            </a:pPr>
            <a:r>
              <a:rPr lang="en-US" dirty="0"/>
              <a:t>Logistic Regression: 79.98</a:t>
            </a:r>
          </a:p>
          <a:p>
            <a:pPr lvl="1">
              <a:lnSpc>
                <a:spcPct val="90000"/>
              </a:lnSpc>
              <a:buFont typeface="Arial" panose="020B0604020202020204" pitchFamily="34" charset="0"/>
              <a:buChar char="•"/>
            </a:pPr>
            <a:r>
              <a:rPr lang="en-US" dirty="0"/>
              <a:t>K—Nearest Neighbors: 80.2</a:t>
            </a:r>
          </a:p>
          <a:p>
            <a:pPr lvl="1">
              <a:lnSpc>
                <a:spcPct val="90000"/>
              </a:lnSpc>
              <a:buFont typeface="Arial" panose="020B0604020202020204" pitchFamily="34" charset="0"/>
              <a:buChar char="•"/>
            </a:pPr>
            <a:r>
              <a:rPr lang="en-US" dirty="0"/>
              <a:t>Gaussian Naïve Bayes: 78.5</a:t>
            </a:r>
          </a:p>
          <a:p>
            <a:pPr lvl="1">
              <a:lnSpc>
                <a:spcPct val="90000"/>
              </a:lnSpc>
              <a:buFont typeface="Arial" panose="020B0604020202020204" pitchFamily="34" charset="0"/>
              <a:buChar char="•"/>
            </a:pPr>
            <a:r>
              <a:rPr lang="en-US" dirty="0"/>
              <a:t>Linear Support Vector Machines: 78.85</a:t>
            </a:r>
          </a:p>
          <a:p>
            <a:pPr lvl="1">
              <a:lnSpc>
                <a:spcPct val="90000"/>
              </a:lnSpc>
              <a:buFont typeface="Arial" panose="020B0604020202020204" pitchFamily="34" charset="0"/>
              <a:buChar char="•"/>
            </a:pPr>
            <a:r>
              <a:rPr lang="en-US" dirty="0"/>
              <a:t>Stochastic Gradient Descent: 76.04</a:t>
            </a:r>
          </a:p>
          <a:p>
            <a:pPr lvl="1">
              <a:lnSpc>
                <a:spcPct val="90000"/>
              </a:lnSpc>
              <a:buFont typeface="Arial" panose="020B0604020202020204" pitchFamily="34" charset="0"/>
              <a:buChar char="•"/>
            </a:pPr>
            <a:r>
              <a:rPr lang="en-US" dirty="0"/>
              <a:t>Decision Tree Classifier: 92.46</a:t>
            </a:r>
          </a:p>
          <a:p>
            <a:pPr lvl="1">
              <a:lnSpc>
                <a:spcPct val="90000"/>
              </a:lnSpc>
              <a:buFont typeface="Arial" panose="020B0604020202020204" pitchFamily="34" charset="0"/>
              <a:buChar char="•"/>
            </a:pPr>
            <a:r>
              <a:rPr lang="en-US" dirty="0"/>
              <a:t>Gradient Boost Trees: 86.61</a:t>
            </a:r>
          </a:p>
          <a:p>
            <a:pPr lvl="1">
              <a:lnSpc>
                <a:spcPct val="90000"/>
              </a:lnSpc>
              <a:buFont typeface="Arial" panose="020B0604020202020204" pitchFamily="34" charset="0"/>
              <a:buChar char="•"/>
            </a:pPr>
            <a:r>
              <a:rPr lang="en-US" dirty="0" err="1"/>
              <a:t>CatBoost</a:t>
            </a:r>
            <a:r>
              <a:rPr lang="en-US" dirty="0"/>
              <a:t>: 83.91</a:t>
            </a:r>
          </a:p>
        </p:txBody>
      </p:sp>
      <p:pic>
        <p:nvPicPr>
          <p:cNvPr id="7" name="Picture 6">
            <a:extLst>
              <a:ext uri="{FF2B5EF4-FFF2-40B4-BE49-F238E27FC236}">
                <a16:creationId xmlns:a16="http://schemas.microsoft.com/office/drawing/2014/main" id="{FA7881E6-2CA4-4C27-9D59-EC3800E6AE33}"/>
              </a:ext>
            </a:extLst>
          </p:cNvPr>
          <p:cNvPicPr>
            <a:picLocks noChangeAspect="1"/>
          </p:cNvPicPr>
          <p:nvPr/>
        </p:nvPicPr>
        <p:blipFill>
          <a:blip r:embed="rId2"/>
          <a:stretch>
            <a:fillRect/>
          </a:stretch>
        </p:blipFill>
        <p:spPr>
          <a:xfrm>
            <a:off x="4976027" y="2556849"/>
            <a:ext cx="2939514" cy="2863585"/>
          </a:xfrm>
          <a:prstGeom prst="rect">
            <a:avLst/>
          </a:prstGeom>
        </p:spPr>
      </p:pic>
      <p:pic>
        <p:nvPicPr>
          <p:cNvPr id="5" name="Picture 4">
            <a:extLst>
              <a:ext uri="{FF2B5EF4-FFF2-40B4-BE49-F238E27FC236}">
                <a16:creationId xmlns:a16="http://schemas.microsoft.com/office/drawing/2014/main" id="{CBC867C6-61A5-4217-9273-FB7799B90382}"/>
              </a:ext>
            </a:extLst>
          </p:cNvPr>
          <p:cNvPicPr>
            <a:picLocks noChangeAspect="1"/>
          </p:cNvPicPr>
          <p:nvPr/>
        </p:nvPicPr>
        <p:blipFill>
          <a:blip r:embed="rId3"/>
          <a:stretch>
            <a:fillRect/>
          </a:stretch>
        </p:blipFill>
        <p:spPr>
          <a:xfrm>
            <a:off x="8216164" y="2478213"/>
            <a:ext cx="2939515" cy="3020845"/>
          </a:xfrm>
          <a:prstGeom prst="rect">
            <a:avLst/>
          </a:prstGeom>
        </p:spPr>
      </p:pic>
      <p:sp>
        <p:nvSpPr>
          <p:cNvPr id="25" name="Rectangle 2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946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1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347D8-E2D3-4CBC-AE29-577A6FBC08A3}"/>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100">
                <a:solidFill>
                  <a:schemeClr val="bg1"/>
                </a:solidFill>
              </a:rPr>
              <a:t>Feature Importance</a:t>
            </a:r>
          </a:p>
        </p:txBody>
      </p:sp>
      <p:cxnSp>
        <p:nvCxnSpPr>
          <p:cNvPr id="20" name="Straight Connector 19">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F4F253B-0CC0-421B-8915-6C60A0ED1ADE}"/>
              </a:ext>
            </a:extLst>
          </p:cNvPr>
          <p:cNvPicPr>
            <a:picLocks noGrp="1" noChangeAspect="1"/>
          </p:cNvPicPr>
          <p:nvPr>
            <p:ph idx="1"/>
          </p:nvPr>
        </p:nvPicPr>
        <p:blipFill>
          <a:blip r:embed="rId2"/>
          <a:stretch>
            <a:fillRect/>
          </a:stretch>
        </p:blipFill>
        <p:spPr>
          <a:xfrm>
            <a:off x="4818395" y="1238443"/>
            <a:ext cx="2878582" cy="4355750"/>
          </a:xfrm>
          <a:prstGeom prst="rect">
            <a:avLst/>
          </a:prstGeom>
        </p:spPr>
      </p:pic>
      <p:pic>
        <p:nvPicPr>
          <p:cNvPr id="7" name="Picture 6">
            <a:extLst>
              <a:ext uri="{FF2B5EF4-FFF2-40B4-BE49-F238E27FC236}">
                <a16:creationId xmlns:a16="http://schemas.microsoft.com/office/drawing/2014/main" id="{3430D18C-CE3F-4C9C-928D-55143845483C}"/>
              </a:ext>
            </a:extLst>
          </p:cNvPr>
          <p:cNvPicPr>
            <a:picLocks noChangeAspect="1"/>
          </p:cNvPicPr>
          <p:nvPr/>
        </p:nvPicPr>
        <p:blipFill>
          <a:blip r:embed="rId3"/>
          <a:stretch>
            <a:fillRect/>
          </a:stretch>
        </p:blipFill>
        <p:spPr>
          <a:xfrm>
            <a:off x="8234342" y="2613420"/>
            <a:ext cx="3310917" cy="1605794"/>
          </a:xfrm>
          <a:prstGeom prst="rect">
            <a:avLst/>
          </a:prstGeom>
        </p:spPr>
      </p:pic>
      <p:sp>
        <p:nvSpPr>
          <p:cNvPr id="22" name="Rectangle 21">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9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AD73E-B6E3-482C-8595-72534A0D5E30}"/>
              </a:ext>
            </a:extLst>
          </p:cNvPr>
          <p:cNvSpPr>
            <a:spLocks noGrp="1"/>
          </p:cNvSpPr>
          <p:nvPr>
            <p:ph type="title"/>
          </p:nvPr>
        </p:nvSpPr>
        <p:spPr>
          <a:xfrm>
            <a:off x="642256" y="642257"/>
            <a:ext cx="3417677" cy="5226837"/>
          </a:xfrm>
        </p:spPr>
        <p:txBody>
          <a:bodyPr anchor="t">
            <a:normAutofit/>
          </a:bodyPr>
          <a:lstStyle/>
          <a:p>
            <a:r>
              <a:rPr lang="en-US" dirty="0"/>
              <a:t>Precision and Recall</a:t>
            </a:r>
          </a:p>
        </p:txBody>
      </p:sp>
      <p:sp>
        <p:nvSpPr>
          <p:cNvPr id="9" name="Content Placeholder 8">
            <a:extLst>
              <a:ext uri="{FF2B5EF4-FFF2-40B4-BE49-F238E27FC236}">
                <a16:creationId xmlns:a16="http://schemas.microsoft.com/office/drawing/2014/main" id="{37CE7A43-E026-4976-BD7C-2BCAC9E88B08}"/>
              </a:ext>
            </a:extLst>
          </p:cNvPr>
          <p:cNvSpPr>
            <a:spLocks noGrp="1"/>
          </p:cNvSpPr>
          <p:nvPr>
            <p:ph idx="1"/>
          </p:nvPr>
        </p:nvSpPr>
        <p:spPr>
          <a:xfrm>
            <a:off x="4713512" y="642258"/>
            <a:ext cx="6847117" cy="2537672"/>
          </a:xfrm>
        </p:spPr>
        <p:txBody>
          <a:bodyPr>
            <a:normAutofit/>
          </a:bodyPr>
          <a:lstStyle/>
          <a:p>
            <a:pPr>
              <a:buFont typeface="Arial" panose="020B0604020202020204" pitchFamily="34" charset="0"/>
              <a:buChar char="•"/>
            </a:pPr>
            <a:r>
              <a:rPr lang="en-US" dirty="0"/>
              <a:t>Recall is low, thus a higher amount of false negatives </a:t>
            </a:r>
          </a:p>
          <a:p>
            <a:pPr>
              <a:buFont typeface="Arial" panose="020B0604020202020204" pitchFamily="34" charset="0"/>
              <a:buChar char="•"/>
            </a:pPr>
            <a:r>
              <a:rPr lang="en-US" dirty="0"/>
              <a:t>Precision is higher therefore there's less false positives</a:t>
            </a:r>
          </a:p>
        </p:txBody>
      </p:sp>
      <p:pic>
        <p:nvPicPr>
          <p:cNvPr id="5" name="Content Placeholder 4">
            <a:extLst>
              <a:ext uri="{FF2B5EF4-FFF2-40B4-BE49-F238E27FC236}">
                <a16:creationId xmlns:a16="http://schemas.microsoft.com/office/drawing/2014/main" id="{BD14FD96-4763-4D24-993E-9694F02057E3}"/>
              </a:ext>
            </a:extLst>
          </p:cNvPr>
          <p:cNvPicPr>
            <a:picLocks noChangeAspect="1"/>
          </p:cNvPicPr>
          <p:nvPr/>
        </p:nvPicPr>
        <p:blipFill>
          <a:blip r:embed="rId2"/>
          <a:stretch>
            <a:fillRect/>
          </a:stretch>
        </p:blipFill>
        <p:spPr>
          <a:xfrm>
            <a:off x="4713512" y="4096986"/>
            <a:ext cx="6847117" cy="1386757"/>
          </a:xfrm>
          <a:prstGeom prst="rect">
            <a:avLst/>
          </a:prstGeom>
        </p:spPr>
      </p:pic>
      <p:sp>
        <p:nvSpPr>
          <p:cNvPr id="14" name="Rectangle 13">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748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1939-10F6-4F30-B931-1B64CE7A286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BD8B1C-A10B-406A-BFB2-7F785F484029}"/>
              </a:ext>
            </a:extLst>
          </p:cNvPr>
          <p:cNvSpPr>
            <a:spLocks noGrp="1"/>
          </p:cNvSpPr>
          <p:nvPr>
            <p:ph idx="1"/>
          </p:nvPr>
        </p:nvSpPr>
        <p:spPr/>
        <p:txBody>
          <a:bodyPr/>
          <a:lstStyle/>
          <a:p>
            <a:pPr>
              <a:buFont typeface="Arial" panose="020B0604020202020204" pitchFamily="34" charset="0"/>
              <a:buChar char="•"/>
            </a:pPr>
            <a:r>
              <a:rPr lang="en-US" dirty="0"/>
              <a:t>Gender was one of the most important, and ultimately more women survived than died in comparison to men by a large gap</a:t>
            </a:r>
          </a:p>
          <a:p>
            <a:pPr>
              <a:buFont typeface="Arial" panose="020B0604020202020204" pitchFamily="34" charset="0"/>
              <a:buChar char="•"/>
            </a:pPr>
            <a:r>
              <a:rPr lang="en-US" dirty="0"/>
              <a:t>The Fare and being a parent or child really mattered as well, and this may be due to being provided guidance from crew members in the case of fare, and children and women being prioritized in the lifeboats</a:t>
            </a:r>
          </a:p>
          <a:p>
            <a:pPr>
              <a:buFont typeface="Arial" panose="020B0604020202020204" pitchFamily="34" charset="0"/>
              <a:buChar char="•"/>
            </a:pPr>
            <a:r>
              <a:rPr lang="en-US" dirty="0"/>
              <a:t>Passenger class combined has also had a large importance value likely because those who are of lowly class may have had a lot more difficulty leaving the ship</a:t>
            </a:r>
          </a:p>
          <a:p>
            <a:pPr>
              <a:buFont typeface="Arial" panose="020B0604020202020204" pitchFamily="34" charset="0"/>
              <a:buChar char="•"/>
            </a:pPr>
            <a:r>
              <a:rPr lang="en-US" dirty="0"/>
              <a:t>Overall, those who were women and were by themselves were more likely to survive in comparison to those who were traveling with family members and were male and old</a:t>
            </a:r>
          </a:p>
        </p:txBody>
      </p:sp>
    </p:spTree>
    <p:extLst>
      <p:ext uri="{BB962C8B-B14F-4D97-AF65-F5344CB8AC3E}">
        <p14:creationId xmlns:p14="http://schemas.microsoft.com/office/powerpoint/2010/main" val="304178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BBC4F-CF12-4320-ACB6-65FFCE907C2C}"/>
              </a:ext>
            </a:extLst>
          </p:cNvPr>
          <p:cNvSpPr>
            <a:spLocks noGrp="1"/>
          </p:cNvSpPr>
          <p:nvPr>
            <p:ph type="title"/>
          </p:nvPr>
        </p:nvSpPr>
        <p:spPr>
          <a:xfrm>
            <a:off x="878911" y="643468"/>
            <a:ext cx="3177847" cy="1674180"/>
          </a:xfrm>
        </p:spPr>
        <p:txBody>
          <a:bodyPr>
            <a:normAutofit/>
          </a:bodyPr>
          <a:lstStyle/>
          <a:p>
            <a:r>
              <a:rPr lang="en-US" sz="3700"/>
              <a:t>Introduction</a:t>
            </a:r>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B427EB-591B-4FB4-9BC8-696335CE0414}"/>
              </a:ext>
            </a:extLst>
          </p:cNvPr>
          <p:cNvSpPr>
            <a:spLocks noGrp="1"/>
          </p:cNvSpPr>
          <p:nvPr>
            <p:ph idx="1"/>
          </p:nvPr>
        </p:nvSpPr>
        <p:spPr>
          <a:xfrm>
            <a:off x="858064" y="2639380"/>
            <a:ext cx="3205049" cy="3229714"/>
          </a:xfrm>
        </p:spPr>
        <p:txBody>
          <a:bodyPr>
            <a:normAutofit/>
          </a:bodyPr>
          <a:lstStyle/>
          <a:p>
            <a:pPr>
              <a:buFont typeface="Arial" panose="020B0604020202020204" pitchFamily="34" charset="0"/>
              <a:buChar char="•"/>
            </a:pPr>
            <a:r>
              <a:rPr lang="en-US" dirty="0"/>
              <a:t>Historical ship that met its tragedy</a:t>
            </a:r>
          </a:p>
          <a:p>
            <a:pPr>
              <a:buFont typeface="Arial" panose="020B0604020202020204" pitchFamily="34" charset="0"/>
              <a:buChar char="•"/>
            </a:pPr>
            <a:r>
              <a:rPr lang="en-US" dirty="0"/>
              <a:t>Sank in 1912 after striking an iceberg</a:t>
            </a:r>
          </a:p>
          <a:p>
            <a:pPr>
              <a:buFont typeface="Arial" panose="020B0604020202020204" pitchFamily="34" charset="0"/>
              <a:buChar char="•"/>
            </a:pPr>
            <a:r>
              <a:rPr lang="en-US" dirty="0"/>
              <a:t>Amazing class, scale, beauty, and magnificence</a:t>
            </a:r>
          </a:p>
          <a:p>
            <a:pPr>
              <a:buFont typeface="Arial" panose="020B0604020202020204" pitchFamily="34" charset="0"/>
              <a:buChar char="•"/>
            </a:pPr>
            <a:r>
              <a:rPr lang="en-US" dirty="0"/>
              <a:t>Thought to be unsinkable, yet many people die</a:t>
            </a:r>
          </a:p>
        </p:txBody>
      </p:sp>
      <p:pic>
        <p:nvPicPr>
          <p:cNvPr id="1026" name="Picture 2" descr="Titanic | History, Sinking, Rescue, Survivors, Movies, &amp;amp;amp; Facts | Britannica">
            <a:extLst>
              <a:ext uri="{FF2B5EF4-FFF2-40B4-BE49-F238E27FC236}">
                <a16:creationId xmlns:a16="http://schemas.microsoft.com/office/drawing/2014/main" id="{382A3FEF-F9F0-45F7-AD86-AAC895D8D8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1059273"/>
            <a:ext cx="6892560" cy="4394007"/>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249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73548AB-844D-41D7-A599-E09D90EF23F2}"/>
              </a:ext>
            </a:extLst>
          </p:cNvPr>
          <p:cNvPicPr>
            <a:picLocks noGrp="1" noChangeAspect="1"/>
          </p:cNvPicPr>
          <p:nvPr>
            <p:ph type="pic" idx="1"/>
          </p:nvPr>
        </p:nvPicPr>
        <p:blipFill>
          <a:blip r:embed="rId2"/>
          <a:srcRect t="10916" b="10916"/>
          <a:stretch>
            <a:fillRect/>
          </a:stretch>
        </p:blipFill>
        <p:spPr/>
      </p:pic>
      <p:sp>
        <p:nvSpPr>
          <p:cNvPr id="3" name="Title 2">
            <a:extLst>
              <a:ext uri="{FF2B5EF4-FFF2-40B4-BE49-F238E27FC236}">
                <a16:creationId xmlns:a16="http://schemas.microsoft.com/office/drawing/2014/main" id="{87072375-1F44-42B9-984B-9BA8966FAF3C}"/>
              </a:ext>
            </a:extLst>
          </p:cNvPr>
          <p:cNvSpPr>
            <a:spLocks noGrp="1"/>
          </p:cNvSpPr>
          <p:nvPr>
            <p:ph type="title"/>
          </p:nvPr>
        </p:nvSpPr>
        <p:spPr>
          <a:xfrm>
            <a:off x="1039177" y="5320655"/>
            <a:ext cx="10113645" cy="743682"/>
          </a:xfrm>
        </p:spPr>
        <p:txBody>
          <a:bodyPr/>
          <a:lstStyle/>
          <a:p>
            <a:pPr algn="ctr"/>
            <a:r>
              <a:rPr lang="en-US"/>
              <a:t>What sorts of people were more likely to survive?</a:t>
            </a:r>
            <a:endParaRPr lang="en-US" dirty="0"/>
          </a:p>
        </p:txBody>
      </p:sp>
    </p:spTree>
    <p:extLst>
      <p:ext uri="{BB962C8B-B14F-4D97-AF65-F5344CB8AC3E}">
        <p14:creationId xmlns:p14="http://schemas.microsoft.com/office/powerpoint/2010/main" val="236801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5531-A70F-411A-B984-D92E534F624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1BEFAE2-8762-4FA3-8926-FD051B6C8B54}"/>
              </a:ext>
            </a:extLst>
          </p:cNvPr>
          <p:cNvSpPr>
            <a:spLocks noGrp="1"/>
          </p:cNvSpPr>
          <p:nvPr>
            <p:ph idx="1"/>
          </p:nvPr>
        </p:nvSpPr>
        <p:spPr/>
        <p:txBody>
          <a:bodyPr/>
          <a:lstStyle/>
          <a:p>
            <a:pPr>
              <a:buFont typeface="Arial" panose="020B0604020202020204" pitchFamily="34" charset="0"/>
              <a:buChar char="•"/>
            </a:pPr>
            <a:r>
              <a:rPr lang="en-US" dirty="0"/>
              <a:t>Women are more likely to survive as well as children with siblings </a:t>
            </a:r>
          </a:p>
          <a:p>
            <a:pPr>
              <a:buFont typeface="Arial" panose="020B0604020202020204" pitchFamily="34" charset="0"/>
              <a:buChar char="•"/>
            </a:pPr>
            <a:r>
              <a:rPr lang="en-US" dirty="0"/>
              <a:t>People of higher class </a:t>
            </a:r>
          </a:p>
          <a:p>
            <a:pPr lvl="1">
              <a:buFont typeface="Arial" panose="020B0604020202020204" pitchFamily="34" charset="0"/>
              <a:buChar char="•"/>
            </a:pPr>
            <a:r>
              <a:rPr lang="en-US" dirty="0"/>
              <a:t>Convenient location</a:t>
            </a:r>
          </a:p>
          <a:p>
            <a:pPr lvl="1">
              <a:buFont typeface="Arial" panose="020B0604020202020204" pitchFamily="34" charset="0"/>
              <a:buChar char="•"/>
            </a:pPr>
            <a:r>
              <a:rPr lang="en-US" dirty="0"/>
              <a:t>Provided assistance</a:t>
            </a:r>
          </a:p>
          <a:p>
            <a:pPr>
              <a:buFont typeface="Arial" panose="020B0604020202020204" pitchFamily="34" charset="0"/>
              <a:buChar char="•"/>
            </a:pPr>
            <a:r>
              <a:rPr lang="en-US" dirty="0"/>
              <a:t>Younger people</a:t>
            </a:r>
          </a:p>
        </p:txBody>
      </p:sp>
    </p:spTree>
    <p:extLst>
      <p:ext uri="{BB962C8B-B14F-4D97-AF65-F5344CB8AC3E}">
        <p14:creationId xmlns:p14="http://schemas.microsoft.com/office/powerpoint/2010/main" val="158979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B956-4717-4C93-BDFB-D62B75E3D7BC}"/>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597FC23A-C4E4-4C3D-89D2-0C6D068A76BA}"/>
              </a:ext>
            </a:extLst>
          </p:cNvPr>
          <p:cNvSpPr>
            <a:spLocks noGrp="1"/>
          </p:cNvSpPr>
          <p:nvPr>
            <p:ph idx="1"/>
          </p:nvPr>
        </p:nvSpPr>
        <p:spPr/>
        <p:txBody>
          <a:bodyPr/>
          <a:lstStyle/>
          <a:p>
            <a:pPr>
              <a:buFont typeface="Arial" panose="020B0604020202020204" pitchFamily="34" charset="0"/>
              <a:buChar char="•"/>
            </a:pPr>
            <a:r>
              <a:rPr lang="en-US" dirty="0"/>
              <a:t>3 datasets</a:t>
            </a:r>
          </a:p>
          <a:p>
            <a:pPr lvl="1">
              <a:buFont typeface="Arial" panose="020B0604020202020204" pitchFamily="34" charset="0"/>
              <a:buChar char="•"/>
            </a:pPr>
            <a:r>
              <a:rPr lang="en-US" dirty="0"/>
              <a:t>Training</a:t>
            </a:r>
          </a:p>
          <a:p>
            <a:pPr lvl="2">
              <a:buFont typeface="Arial" panose="020B0604020202020204" pitchFamily="34" charset="0"/>
              <a:buChar char="•"/>
            </a:pPr>
            <a:r>
              <a:rPr lang="en-US" dirty="0"/>
              <a:t>Where most data manipulation and analysis occurs</a:t>
            </a:r>
          </a:p>
          <a:p>
            <a:pPr lvl="2">
              <a:buFont typeface="Arial" panose="020B0604020202020204" pitchFamily="34" charset="0"/>
              <a:buChar char="•"/>
            </a:pPr>
            <a:r>
              <a:rPr lang="en-US" dirty="0"/>
              <a:t>Feature creations and analysis</a:t>
            </a:r>
          </a:p>
          <a:p>
            <a:pPr lvl="1">
              <a:buFont typeface="Arial" panose="020B0604020202020204" pitchFamily="34" charset="0"/>
              <a:buChar char="•"/>
            </a:pPr>
            <a:r>
              <a:rPr lang="en-US" dirty="0"/>
              <a:t>Test</a:t>
            </a:r>
          </a:p>
          <a:p>
            <a:pPr lvl="2">
              <a:buFont typeface="Arial" panose="020B0604020202020204" pitchFamily="34" charset="0"/>
              <a:buChar char="•"/>
            </a:pPr>
            <a:r>
              <a:rPr lang="en-US" dirty="0"/>
              <a:t>Tests accuracy of classifier with models</a:t>
            </a:r>
          </a:p>
          <a:p>
            <a:pPr lvl="1">
              <a:buFont typeface="Arial" panose="020B0604020202020204" pitchFamily="34" charset="0"/>
              <a:buChar char="•"/>
            </a:pPr>
            <a:r>
              <a:rPr lang="en-US" dirty="0"/>
              <a:t>Sample submission</a:t>
            </a:r>
          </a:p>
          <a:p>
            <a:pPr lvl="2">
              <a:buFont typeface="Arial" panose="020B0604020202020204" pitchFamily="34" charset="0"/>
              <a:buChar char="•"/>
            </a:pPr>
            <a:r>
              <a:rPr lang="en-US" dirty="0"/>
              <a:t>Requires same shape and column formatting</a:t>
            </a:r>
          </a:p>
        </p:txBody>
      </p:sp>
    </p:spTree>
    <p:extLst>
      <p:ext uri="{BB962C8B-B14F-4D97-AF65-F5344CB8AC3E}">
        <p14:creationId xmlns:p14="http://schemas.microsoft.com/office/powerpoint/2010/main" val="381280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51A4-7C47-426E-A3E8-87BD1B44F1E7}"/>
              </a:ext>
            </a:extLst>
          </p:cNvPr>
          <p:cNvSpPr>
            <a:spLocks noGrp="1"/>
          </p:cNvSpPr>
          <p:nvPr>
            <p:ph type="title"/>
          </p:nvPr>
        </p:nvSpPr>
        <p:spPr/>
        <p:txBody>
          <a:bodyPr/>
          <a:lstStyle/>
          <a:p>
            <a:r>
              <a:rPr lang="en-US" dirty="0"/>
              <a:t>The data columns</a:t>
            </a:r>
          </a:p>
        </p:txBody>
      </p:sp>
      <p:sp>
        <p:nvSpPr>
          <p:cNvPr id="3" name="Content Placeholder 2">
            <a:extLst>
              <a:ext uri="{FF2B5EF4-FFF2-40B4-BE49-F238E27FC236}">
                <a16:creationId xmlns:a16="http://schemas.microsoft.com/office/drawing/2014/main" id="{0F202C6F-1FE4-4FCD-9A3F-41995DAE0B90}"/>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Survival</a:t>
            </a:r>
          </a:p>
          <a:p>
            <a:pPr>
              <a:buFont typeface="Arial" panose="020B0604020202020204" pitchFamily="34" charset="0"/>
              <a:buChar char="•"/>
            </a:pPr>
            <a:r>
              <a:rPr lang="en-US" dirty="0"/>
              <a:t>Passenger Class</a:t>
            </a:r>
          </a:p>
          <a:p>
            <a:pPr>
              <a:buFont typeface="Arial" panose="020B0604020202020204" pitchFamily="34" charset="0"/>
              <a:buChar char="•"/>
            </a:pPr>
            <a:r>
              <a:rPr lang="en-US" dirty="0"/>
              <a:t>Sex</a:t>
            </a:r>
          </a:p>
          <a:p>
            <a:pPr>
              <a:buFont typeface="Arial" panose="020B0604020202020204" pitchFamily="34" charset="0"/>
              <a:buChar char="•"/>
            </a:pPr>
            <a:r>
              <a:rPr lang="en-US" dirty="0"/>
              <a:t>Age</a:t>
            </a:r>
          </a:p>
          <a:p>
            <a:pPr>
              <a:buFont typeface="Arial" panose="020B0604020202020204" pitchFamily="34" charset="0"/>
              <a:buChar char="•"/>
            </a:pPr>
            <a:r>
              <a:rPr lang="en-US" dirty="0"/>
              <a:t>Siblings and Spouses</a:t>
            </a:r>
          </a:p>
          <a:p>
            <a:pPr>
              <a:buFont typeface="Arial" panose="020B0604020202020204" pitchFamily="34" charset="0"/>
              <a:buChar char="•"/>
            </a:pPr>
            <a:r>
              <a:rPr lang="en-US" dirty="0"/>
              <a:t>Parents and Children</a:t>
            </a:r>
          </a:p>
          <a:p>
            <a:pPr>
              <a:buFont typeface="Arial" panose="020B0604020202020204" pitchFamily="34" charset="0"/>
              <a:buChar char="•"/>
            </a:pPr>
            <a:r>
              <a:rPr lang="en-US" dirty="0"/>
              <a:t>Ticket</a:t>
            </a:r>
          </a:p>
          <a:p>
            <a:pPr>
              <a:buFont typeface="Arial" panose="020B0604020202020204" pitchFamily="34" charset="0"/>
              <a:buChar char="•"/>
            </a:pPr>
            <a:r>
              <a:rPr lang="en-US" dirty="0"/>
              <a:t>Fare</a:t>
            </a:r>
          </a:p>
          <a:p>
            <a:pPr>
              <a:buFont typeface="Arial" panose="020B0604020202020204" pitchFamily="34" charset="0"/>
              <a:buChar char="•"/>
            </a:pPr>
            <a:r>
              <a:rPr lang="en-US" dirty="0"/>
              <a:t>Cabin</a:t>
            </a:r>
          </a:p>
          <a:p>
            <a:pPr>
              <a:buFont typeface="Arial" panose="020B0604020202020204" pitchFamily="34" charset="0"/>
              <a:buChar char="•"/>
            </a:pPr>
            <a:r>
              <a:rPr lang="en-US" dirty="0"/>
              <a:t>Embarking point</a:t>
            </a:r>
          </a:p>
        </p:txBody>
      </p:sp>
    </p:spTree>
    <p:extLst>
      <p:ext uri="{BB962C8B-B14F-4D97-AF65-F5344CB8AC3E}">
        <p14:creationId xmlns:p14="http://schemas.microsoft.com/office/powerpoint/2010/main" val="347780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EE15-AC32-40C2-9050-5F917AD01A3E}"/>
              </a:ext>
            </a:extLst>
          </p:cNvPr>
          <p:cNvSpPr>
            <a:spLocks noGrp="1"/>
          </p:cNvSpPr>
          <p:nvPr>
            <p:ph type="title"/>
          </p:nvPr>
        </p:nvSpPr>
        <p:spPr/>
        <p:txBody>
          <a:bodyPr/>
          <a:lstStyle/>
          <a:p>
            <a:r>
              <a:rPr lang="en-US" dirty="0"/>
              <a:t>My Project Process</a:t>
            </a:r>
          </a:p>
        </p:txBody>
      </p:sp>
      <p:sp>
        <p:nvSpPr>
          <p:cNvPr id="3" name="Content Placeholder 2">
            <a:extLst>
              <a:ext uri="{FF2B5EF4-FFF2-40B4-BE49-F238E27FC236}">
                <a16:creationId xmlns:a16="http://schemas.microsoft.com/office/drawing/2014/main" id="{B1656062-2A94-4F2D-B006-0BB36DBD9983}"/>
              </a:ext>
            </a:extLst>
          </p:cNvPr>
          <p:cNvSpPr>
            <a:spLocks noGrp="1"/>
          </p:cNvSpPr>
          <p:nvPr>
            <p:ph idx="1"/>
          </p:nvPr>
        </p:nvSpPr>
        <p:spPr>
          <a:xfrm>
            <a:off x="1097280" y="2082563"/>
            <a:ext cx="10058400" cy="3760891"/>
          </a:xfrm>
        </p:spPr>
        <p:txBody>
          <a:bodyPr/>
          <a:lstStyle/>
          <a:p>
            <a:pPr marL="457200" indent="-457200">
              <a:buFont typeface="+mj-lt"/>
              <a:buAutoNum type="arabicPeriod"/>
            </a:pPr>
            <a:r>
              <a:rPr lang="en-US" dirty="0"/>
              <a:t>Explore the individual columns to learn more about them</a:t>
            </a:r>
          </a:p>
          <a:p>
            <a:pPr marL="457200" indent="-457200">
              <a:buFont typeface="+mj-lt"/>
              <a:buAutoNum type="arabicPeriod"/>
            </a:pPr>
            <a:r>
              <a:rPr lang="en-US" dirty="0"/>
              <a:t>Created plots and bar graphs to comprehend the distribution better</a:t>
            </a:r>
          </a:p>
          <a:p>
            <a:pPr marL="457200" indent="-457200">
              <a:buFont typeface="+mj-lt"/>
              <a:buAutoNum type="arabicPeriod"/>
            </a:pPr>
            <a:r>
              <a:rPr lang="en-US" dirty="0"/>
              <a:t>After looking at features, create ML models to find which algorithms provide best results and create a function to generalize the structure of the algorithms</a:t>
            </a:r>
          </a:p>
          <a:p>
            <a:pPr marL="457200" indent="-457200">
              <a:buFont typeface="+mj-lt"/>
              <a:buAutoNum type="arabicPeriod"/>
            </a:pPr>
            <a:r>
              <a:rPr lang="en-US" dirty="0"/>
              <a:t>Check for which model has best accuracy (cross-validation since data is limited sample)</a:t>
            </a:r>
          </a:p>
          <a:p>
            <a:pPr marL="457200" indent="-457200">
              <a:buFont typeface="+mj-lt"/>
              <a:buAutoNum type="arabicPeriod"/>
            </a:pPr>
            <a:r>
              <a:rPr lang="en-US" dirty="0"/>
              <a:t>Check which features were most important</a:t>
            </a:r>
          </a:p>
        </p:txBody>
      </p:sp>
    </p:spTree>
    <p:extLst>
      <p:ext uri="{BB962C8B-B14F-4D97-AF65-F5344CB8AC3E}">
        <p14:creationId xmlns:p14="http://schemas.microsoft.com/office/powerpoint/2010/main" val="399127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A40F7F-CC40-4EEB-A946-C6715B73F9C2}"/>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Passenger Class</a:t>
            </a:r>
          </a:p>
        </p:txBody>
      </p:sp>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7A39D6A-C120-4F63-A67A-F316433DEBDD}"/>
              </a:ext>
            </a:extLst>
          </p:cNvPr>
          <p:cNvPicPr>
            <a:picLocks noGrp="1" noChangeAspect="1"/>
          </p:cNvPicPr>
          <p:nvPr>
            <p:ph idx="1"/>
          </p:nvPr>
        </p:nvPicPr>
        <p:blipFill rotWithShape="1">
          <a:blip r:embed="rId2"/>
          <a:srcRect l="10433" t="25375" r="68253" b="55661"/>
          <a:stretch/>
        </p:blipFill>
        <p:spPr>
          <a:xfrm>
            <a:off x="635458" y="3728364"/>
            <a:ext cx="3312784" cy="1296912"/>
          </a:xfrm>
          <a:prstGeom prst="rect">
            <a:avLst/>
          </a:prstGeom>
        </p:spPr>
      </p:pic>
      <p:pic>
        <p:nvPicPr>
          <p:cNvPr id="6" name="Picture 5">
            <a:extLst>
              <a:ext uri="{FF2B5EF4-FFF2-40B4-BE49-F238E27FC236}">
                <a16:creationId xmlns:a16="http://schemas.microsoft.com/office/drawing/2014/main" id="{6FD6C549-D586-42C8-A82C-39DFB1FF1B74}"/>
              </a:ext>
            </a:extLst>
          </p:cNvPr>
          <p:cNvPicPr>
            <a:picLocks noChangeAspect="1"/>
          </p:cNvPicPr>
          <p:nvPr/>
        </p:nvPicPr>
        <p:blipFill rotWithShape="1">
          <a:blip r:embed="rId3"/>
          <a:srcRect l="10983" t="36813" r="51849" b="4558"/>
          <a:stretch/>
        </p:blipFill>
        <p:spPr>
          <a:xfrm>
            <a:off x="4432874" y="3246784"/>
            <a:ext cx="3312785" cy="2260072"/>
          </a:xfrm>
          <a:prstGeom prst="rect">
            <a:avLst/>
          </a:prstGeom>
        </p:spPr>
      </p:pic>
      <p:pic>
        <p:nvPicPr>
          <p:cNvPr id="4" name="Content Placeholder 4">
            <a:extLst>
              <a:ext uri="{FF2B5EF4-FFF2-40B4-BE49-F238E27FC236}">
                <a16:creationId xmlns:a16="http://schemas.microsoft.com/office/drawing/2014/main" id="{37457F60-71A7-40F2-970C-BF9CF9946919}"/>
              </a:ext>
            </a:extLst>
          </p:cNvPr>
          <p:cNvPicPr>
            <a:picLocks noChangeAspect="1"/>
          </p:cNvPicPr>
          <p:nvPr/>
        </p:nvPicPr>
        <p:blipFill rotWithShape="1">
          <a:blip r:embed="rId2"/>
          <a:srcRect l="10433" t="66751" r="75664" b="5665"/>
          <a:stretch/>
        </p:blipFill>
        <p:spPr>
          <a:xfrm>
            <a:off x="8230289" y="2930834"/>
            <a:ext cx="3312784" cy="2891972"/>
          </a:xfrm>
          <a:prstGeom prst="rect">
            <a:avLst/>
          </a:prstGeom>
        </p:spPr>
      </p:pic>
      <p:sp>
        <p:nvSpPr>
          <p:cNvPr id="23" name="Rectangle 22">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173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40F7F-CC40-4EEB-A946-C6715B73F9C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P Class (Cont)</a:t>
            </a:r>
          </a:p>
        </p:txBody>
      </p:sp>
      <p:pic>
        <p:nvPicPr>
          <p:cNvPr id="5" name="Picture 4">
            <a:extLst>
              <a:ext uri="{FF2B5EF4-FFF2-40B4-BE49-F238E27FC236}">
                <a16:creationId xmlns:a16="http://schemas.microsoft.com/office/drawing/2014/main" id="{815808F8-4BDD-4204-947E-7321FA74FD02}"/>
              </a:ext>
            </a:extLst>
          </p:cNvPr>
          <p:cNvPicPr>
            <a:picLocks noChangeAspect="1"/>
          </p:cNvPicPr>
          <p:nvPr/>
        </p:nvPicPr>
        <p:blipFill rotWithShape="1">
          <a:blip r:embed="rId2"/>
          <a:srcRect t="36655" r="43580"/>
          <a:stretch/>
        </p:blipFill>
        <p:spPr>
          <a:xfrm>
            <a:off x="633999" y="1274940"/>
            <a:ext cx="6912217" cy="3784438"/>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49098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{40DADBC9-191D-4F4E-9F01-6691CBA37274}tf22712842_win32</Template>
  <TotalTime>733</TotalTime>
  <Words>459</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The Titanic</vt:lpstr>
      <vt:lpstr>Introduction</vt:lpstr>
      <vt:lpstr>What sorts of people were more likely to survive?</vt:lpstr>
      <vt:lpstr>Hypothesis</vt:lpstr>
      <vt:lpstr>Our Datasets</vt:lpstr>
      <vt:lpstr>The data columns</vt:lpstr>
      <vt:lpstr>My Project Process</vt:lpstr>
      <vt:lpstr>Passenger Class</vt:lpstr>
      <vt:lpstr>P Class (Cont)</vt:lpstr>
      <vt:lpstr>Male-Female</vt:lpstr>
      <vt:lpstr>Sibling/Spouse</vt:lpstr>
      <vt:lpstr>Parent-Children</vt:lpstr>
      <vt:lpstr>Embarked</vt:lpstr>
      <vt:lpstr>Other Features</vt:lpstr>
      <vt:lpstr>Machine Learning</vt:lpstr>
      <vt:lpstr>Feature Importance</vt:lpstr>
      <vt:lpstr>Precision and Recall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Titanic</dc:title>
  <dc:creator>Richard Ahn</dc:creator>
  <cp:lastModifiedBy>Richard Ahn</cp:lastModifiedBy>
  <cp:revision>4</cp:revision>
  <dcterms:created xsi:type="dcterms:W3CDTF">2022-03-05T06:13:10Z</dcterms:created>
  <dcterms:modified xsi:type="dcterms:W3CDTF">2022-03-06T19:52:18Z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