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GoogleSlidesCustomDataVersion2">
      <go:slidesCustomData xmlns:go="http://customooxmlschemas.google.com/" r:id="rId34" roundtripDataSignature="AMtx7mhbF3+Lyda61Hw+tORDK7DcuGTJA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customschemas.google.com/relationships/presentationmetadata" Target="meta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s-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8" name="Google Shape;38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6" name="Google Shape;116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1" name="Google Shape;121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2" name="Google Shape;132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2" name="Google Shape;142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4" name="Google Shape;154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6" name="Google Shape;166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4" name="Google Shape;184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6" name="Google Shape;196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7" name="Google Shape;207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8" name="Google Shape;218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4" name="Google Shape;44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7" name="Google Shape;227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6" name="Google Shape;236;p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5" name="Google Shape;245;p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5" name="Google Shape;255;p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22d776361a9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5" name="Google Shape;265;g22d776361a9_0_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22d776361a9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5" name="Google Shape;275;g22d776361a9_0_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22d776361a9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5" name="Google Shape;285;g22d776361a9_0_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280ff7a5c4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5" name="Google Shape;295;g280ff7a5c41_0_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6" name="Google Shape;306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3" name="Google Shape;53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8" name="Google Shape;58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4" name="Google Shape;64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4" name="Google Shape;74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6" name="Google Shape;86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6" name="Google Shape;96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6" name="Google Shape;106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 ESTILO 1">
  <p:cSld name="PORTADA ESTILO 1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in título.png" id="12" name="Google Shape;12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76974" y="0"/>
            <a:ext cx="9269582" cy="51563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SQUEMA GRAL 2B">
  <p:cSld name="ESQUEMA GRAL 2B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emplate_PPT_Mesa de trabajo 24 copia 3.png" id="31" name="Google Shape;31;p3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3845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ÍTULO ESTILO 3">
  <p:cSld name="CAPÍTULO ESTILO 3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in título9.png" id="33" name="Google Shape;33;p3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89803" y="0"/>
            <a:ext cx="9269582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CIÓN ESTILO 3">
  <p:cSld name="SECCIÓN ESTILO 3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in título10.png" id="35" name="Google Shape;35;p3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89804" y="0"/>
            <a:ext cx="9256753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CIÓN1">
  <p:cSld name="SECCIÓN1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in título5.png" id="14" name="Google Shape;14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69658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 ESTILO 2">
  <p:cSld name="PORTADA ESTILO 2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in título2.png" id="16" name="Google Shape;16;p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2829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ÍTULO ESTILO 1">
  <p:cSld name="CAPÍTULO ESTILO 1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in título4.png" id="18" name="Google Shape;18;p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76975" y="0"/>
            <a:ext cx="9256753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ÍTULO ESTILO 2">
  <p:cSld name="CAPÍTULO ESTILO 2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in título7.png" id="20" name="Google Shape;20;p3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9179778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CIÓN2">
  <p:cSld name="SECCIÓN2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in título8.png" id="22" name="Google Shape;22;p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89804" y="0"/>
            <a:ext cx="9256753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32"/>
          <p:cNvSpPr txBox="1"/>
          <p:nvPr/>
        </p:nvSpPr>
        <p:spPr>
          <a:xfrm>
            <a:off x="-3091833" y="-936348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t/>
            </a:r>
            <a:endParaRPr b="1" i="0" sz="8000" u="none" cap="none" strike="noStrike">
              <a:solidFill>
                <a:srgbClr val="92D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NAL">
  <p:cSld name="FINAL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in título11.png" id="25" name="Google Shape;25;p3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89804" y="0"/>
            <a:ext cx="9256753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SQUEMA GENERAL">
  <p:cSld name="ESQUEMA GENERAL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in título3.png" id="27" name="Google Shape;27;p3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6694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SQUEMA GRAL 2">
  <p:cSld name="ESQUEMA GRAL 2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in título6.png" id="29" name="Google Shape;29;p3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89804" y="0"/>
            <a:ext cx="9269583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6"/>
          <p:cNvSpPr txBox="1"/>
          <p:nvPr/>
        </p:nvSpPr>
        <p:spPr>
          <a:xfrm>
            <a:off x="7650702" y="4751012"/>
            <a:ext cx="1493298" cy="3924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es-ES" sz="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GC-F-004 V.01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Relationship Id="rId4" Type="http://schemas.openxmlformats.org/officeDocument/2006/relationships/image" Target="../media/image2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Relationship Id="rId4" Type="http://schemas.openxmlformats.org/officeDocument/2006/relationships/image" Target="../media/image2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Relationship Id="rId4" Type="http://schemas.openxmlformats.org/officeDocument/2006/relationships/image" Target="../media/image22.png"/><Relationship Id="rId5" Type="http://schemas.openxmlformats.org/officeDocument/2006/relationships/hyperlink" Target="about:blank" TargetMode="External"/><Relationship Id="rId6" Type="http://schemas.openxmlformats.org/officeDocument/2006/relationships/image" Target="../media/image1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Relationship Id="rId4" Type="http://schemas.openxmlformats.org/officeDocument/2006/relationships/image" Target="../media/image22.png"/><Relationship Id="rId5" Type="http://schemas.openxmlformats.org/officeDocument/2006/relationships/image" Target="../media/image2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Relationship Id="rId4" Type="http://schemas.openxmlformats.org/officeDocument/2006/relationships/image" Target="../media/image22.png"/><Relationship Id="rId9" Type="http://schemas.openxmlformats.org/officeDocument/2006/relationships/image" Target="../media/image18.png"/><Relationship Id="rId5" Type="http://schemas.openxmlformats.org/officeDocument/2006/relationships/slide" Target="/ppt/slides/slide19.xml"/><Relationship Id="rId6" Type="http://schemas.openxmlformats.org/officeDocument/2006/relationships/slide" Target="/ppt/slides/slide20.xml"/><Relationship Id="rId7" Type="http://schemas.openxmlformats.org/officeDocument/2006/relationships/slide" Target="/ppt/slides/slide21.xml"/><Relationship Id="rId8" Type="http://schemas.openxmlformats.org/officeDocument/2006/relationships/hyperlink" Target="https://docs.google.com/spreadsheets/d/11zjae7X9Roh6PbaeOecaLwFbglGpF-9z/edit?usp=share_link&amp;ouid=115103735970525654818&amp;rtpof=true&amp;sd=true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Relationship Id="rId4" Type="http://schemas.openxmlformats.org/officeDocument/2006/relationships/image" Target="../media/image22.png"/><Relationship Id="rId5" Type="http://schemas.openxmlformats.org/officeDocument/2006/relationships/slide" Target="/ppt/slides/slide23.xml"/><Relationship Id="rId6" Type="http://schemas.openxmlformats.org/officeDocument/2006/relationships/slide" Target="/ppt/slides/slide22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Relationship Id="rId4" Type="http://schemas.openxmlformats.org/officeDocument/2006/relationships/image" Target="../media/image2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Relationship Id="rId4" Type="http://schemas.openxmlformats.org/officeDocument/2006/relationships/image" Target="../media/image22.png"/><Relationship Id="rId5" Type="http://schemas.openxmlformats.org/officeDocument/2006/relationships/image" Target="../media/image2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png"/><Relationship Id="rId4" Type="http://schemas.openxmlformats.org/officeDocument/2006/relationships/image" Target="../media/image22.png"/><Relationship Id="rId5" Type="http://schemas.openxmlformats.org/officeDocument/2006/relationships/image" Target="../media/image17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Relationship Id="rId4" Type="http://schemas.openxmlformats.org/officeDocument/2006/relationships/image" Target="../media/image3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6.png"/><Relationship Id="rId4" Type="http://schemas.openxmlformats.org/officeDocument/2006/relationships/image" Target="../media/image22.png"/><Relationship Id="rId5" Type="http://schemas.openxmlformats.org/officeDocument/2006/relationships/image" Target="../media/image27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6.png"/><Relationship Id="rId4" Type="http://schemas.openxmlformats.org/officeDocument/2006/relationships/image" Target="../media/image22.png"/><Relationship Id="rId5" Type="http://schemas.openxmlformats.org/officeDocument/2006/relationships/image" Target="../media/image24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6.png"/><Relationship Id="rId4" Type="http://schemas.openxmlformats.org/officeDocument/2006/relationships/image" Target="../media/image22.png"/><Relationship Id="rId5" Type="http://schemas.openxmlformats.org/officeDocument/2006/relationships/slide" Target="/ppt/slides/slide16.xml"/><Relationship Id="rId6" Type="http://schemas.openxmlformats.org/officeDocument/2006/relationships/image" Target="../media/image28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6.png"/><Relationship Id="rId4" Type="http://schemas.openxmlformats.org/officeDocument/2006/relationships/image" Target="../media/image22.png"/><Relationship Id="rId5" Type="http://schemas.openxmlformats.org/officeDocument/2006/relationships/slide" Target="/ppt/slides/slide16.xml"/><Relationship Id="rId6" Type="http://schemas.openxmlformats.org/officeDocument/2006/relationships/image" Target="../media/image2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6.png"/><Relationship Id="rId4" Type="http://schemas.openxmlformats.org/officeDocument/2006/relationships/image" Target="../media/image22.png"/><Relationship Id="rId5" Type="http://schemas.openxmlformats.org/officeDocument/2006/relationships/slide" Target="/ppt/slides/slide16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6.png"/><Relationship Id="rId4" Type="http://schemas.openxmlformats.org/officeDocument/2006/relationships/image" Target="../media/image22.png"/><Relationship Id="rId5" Type="http://schemas.openxmlformats.org/officeDocument/2006/relationships/slide" Target="/ppt/slides/slide16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6.png"/><Relationship Id="rId4" Type="http://schemas.openxmlformats.org/officeDocument/2006/relationships/image" Target="../media/image22.png"/><Relationship Id="rId5" Type="http://schemas.openxmlformats.org/officeDocument/2006/relationships/slide" Target="/ppt/slides/slide1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6.png"/><Relationship Id="rId4" Type="http://schemas.openxmlformats.org/officeDocument/2006/relationships/image" Target="../media/image22.png"/><Relationship Id="rId5" Type="http://schemas.openxmlformats.org/officeDocument/2006/relationships/slide" Target="/ppt/slides/slide16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"/>
          <p:cNvSpPr txBox="1"/>
          <p:nvPr/>
        </p:nvSpPr>
        <p:spPr>
          <a:xfrm>
            <a:off x="733054" y="2075767"/>
            <a:ext cx="5136804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s-ES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Presentación proyecto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1"/>
          <p:cNvSpPr txBox="1"/>
          <p:nvPr/>
        </p:nvSpPr>
        <p:spPr>
          <a:xfrm>
            <a:off x="647463" y="2840259"/>
            <a:ext cx="370789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-ES" sz="1800" u="none" cap="none" strike="noStrike">
                <a:solidFill>
                  <a:srgbClr val="ACC42D"/>
                </a:solidFill>
                <a:latin typeface="Calibri"/>
                <a:ea typeface="Calibri"/>
                <a:cs typeface="Calibri"/>
                <a:sym typeface="Calibri"/>
              </a:rPr>
              <a:t>ADSO Nocturno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0"/>
          <p:cNvSpPr txBox="1"/>
          <p:nvPr/>
        </p:nvSpPr>
        <p:spPr>
          <a:xfrm>
            <a:off x="1747397" y="1968765"/>
            <a:ext cx="559167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i="0" lang="es-ES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Componente</a:t>
            </a:r>
            <a:r>
              <a:rPr b="1" i="0" lang="es-ES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Técnico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1"/>
          <p:cNvSpPr txBox="1"/>
          <p:nvPr/>
        </p:nvSpPr>
        <p:spPr>
          <a:xfrm>
            <a:off x="553338" y="162651"/>
            <a:ext cx="28128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-ES" sz="1800" u="none" cap="none" strike="noStrike">
                <a:solidFill>
                  <a:srgbClr val="E8E6E8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4" name="Google Shape;124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4778" y="510490"/>
            <a:ext cx="217898" cy="3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01721" y="1958193"/>
            <a:ext cx="241300" cy="3810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1"/>
          <p:cNvSpPr txBox="1"/>
          <p:nvPr/>
        </p:nvSpPr>
        <p:spPr>
          <a:xfrm>
            <a:off x="954674" y="144887"/>
            <a:ext cx="4389485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s-ES" sz="2000" u="none" cap="none" strike="noStrike">
                <a:solidFill>
                  <a:srgbClr val="E8E6E8"/>
                </a:solidFill>
                <a:latin typeface="Calibri"/>
                <a:ea typeface="Calibri"/>
                <a:cs typeface="Calibri"/>
                <a:sym typeface="Calibri"/>
              </a:rPr>
              <a:t>Técnicas de levantamiento de información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1"/>
          <p:cNvSpPr txBox="1"/>
          <p:nvPr/>
        </p:nvSpPr>
        <p:spPr>
          <a:xfrm>
            <a:off x="954674" y="1227522"/>
            <a:ext cx="4897485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s-ES" sz="2000" u="none" cap="none" strike="noStrike">
                <a:solidFill>
                  <a:srgbClr val="5E5C5D"/>
                </a:solidFill>
                <a:latin typeface="Calibri"/>
                <a:ea typeface="Calibri"/>
                <a:cs typeface="Calibri"/>
                <a:sym typeface="Calibri"/>
              </a:rPr>
              <a:t>Técnicas de levantamiento de información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1"/>
          <p:cNvSpPr txBox="1"/>
          <p:nvPr/>
        </p:nvSpPr>
        <p:spPr>
          <a:xfrm>
            <a:off x="990199" y="1970131"/>
            <a:ext cx="259126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s-ES" sz="1600" u="none" cap="none" strike="noStrike">
                <a:solidFill>
                  <a:srgbClr val="5E5C5D"/>
                </a:solidFill>
                <a:latin typeface="Calibri"/>
                <a:ea typeface="Calibri"/>
                <a:cs typeface="Calibri"/>
                <a:sym typeface="Calibri"/>
              </a:rPr>
              <a:t>Enlace de acceso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1"/>
          <p:cNvSpPr txBox="1"/>
          <p:nvPr/>
        </p:nvSpPr>
        <p:spPr>
          <a:xfrm>
            <a:off x="990199" y="2399650"/>
            <a:ext cx="5936906" cy="6293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solidFill>
                  <a:srgbClr val="5E5C5D"/>
                </a:solidFill>
                <a:latin typeface="Calibri"/>
                <a:ea typeface="Calibri"/>
                <a:cs typeface="Calibri"/>
                <a:sym typeface="Calibri"/>
              </a:rPr>
              <a:t>https://docs.google.com/document/d/1DSU4sh-FcAjyF0wxtF1j9UcT_u6WtmC5/edit?usp=sharing&amp;ouid=115103735970525654818&amp;rtpof=true&amp;sd=true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2"/>
          <p:cNvSpPr txBox="1"/>
          <p:nvPr/>
        </p:nvSpPr>
        <p:spPr>
          <a:xfrm>
            <a:off x="553338" y="162651"/>
            <a:ext cx="28128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-ES" sz="1800" u="none" cap="none" strike="noStrike">
                <a:solidFill>
                  <a:srgbClr val="E8E6E8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5" name="Google Shape;135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4778" y="510490"/>
            <a:ext cx="217898" cy="3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01721" y="1958193"/>
            <a:ext cx="241300" cy="3810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12"/>
          <p:cNvSpPr txBox="1"/>
          <p:nvPr/>
        </p:nvSpPr>
        <p:spPr>
          <a:xfrm>
            <a:off x="954674" y="144887"/>
            <a:ext cx="4389485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s-ES" sz="2000">
                <a:solidFill>
                  <a:srgbClr val="E8E6E8"/>
                </a:solidFill>
                <a:latin typeface="Calibri"/>
                <a:ea typeface="Calibri"/>
                <a:cs typeface="Calibri"/>
                <a:sym typeface="Calibri"/>
              </a:rPr>
              <a:t>BPMN</a:t>
            </a:r>
            <a:r>
              <a:rPr b="1" i="0" lang="es-ES" sz="2000" u="none" cap="none" strike="noStrike">
                <a:solidFill>
                  <a:srgbClr val="E8E6E8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12"/>
          <p:cNvSpPr txBox="1"/>
          <p:nvPr/>
        </p:nvSpPr>
        <p:spPr>
          <a:xfrm>
            <a:off x="342149" y="1258922"/>
            <a:ext cx="489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s-ES" sz="2000" u="none" cap="none" strike="noStrike">
                <a:solidFill>
                  <a:srgbClr val="5E5C5D"/>
                </a:solidFill>
                <a:latin typeface="Calibri"/>
                <a:ea typeface="Calibri"/>
                <a:cs typeface="Calibri"/>
                <a:sym typeface="Calibri"/>
              </a:rPr>
              <a:t>Mapa de procesos</a:t>
            </a:r>
            <a:r>
              <a:rPr b="1" lang="es-ES" sz="2000">
                <a:solidFill>
                  <a:srgbClr val="5E5C5D"/>
                </a:solidFill>
                <a:latin typeface="Calibri"/>
                <a:ea typeface="Calibri"/>
                <a:cs typeface="Calibri"/>
                <a:sym typeface="Calibri"/>
              </a:rPr>
              <a:t>(BPMN)</a:t>
            </a:r>
            <a:r>
              <a:rPr b="1" i="0" lang="es-ES" sz="2000" u="none" cap="none" strike="noStrike">
                <a:solidFill>
                  <a:srgbClr val="5E5C5D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12"/>
          <p:cNvSpPr txBox="1"/>
          <p:nvPr/>
        </p:nvSpPr>
        <p:spPr>
          <a:xfrm>
            <a:off x="636150" y="1996300"/>
            <a:ext cx="809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https://drive.google.com/file/d/1tL54Rzzw5uT2Ow2uSsYlzKkNmQEHdk45/view?usp=share_link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3"/>
          <p:cNvSpPr txBox="1"/>
          <p:nvPr/>
        </p:nvSpPr>
        <p:spPr>
          <a:xfrm>
            <a:off x="602387" y="177158"/>
            <a:ext cx="28128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-ES" sz="1800" u="none" cap="none" strike="noStrike">
                <a:solidFill>
                  <a:srgbClr val="E8E6E8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5" name="Google Shape;14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4778" y="510490"/>
            <a:ext cx="217898" cy="3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01721" y="1958193"/>
            <a:ext cx="241300" cy="3810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13"/>
          <p:cNvSpPr txBox="1"/>
          <p:nvPr/>
        </p:nvSpPr>
        <p:spPr>
          <a:xfrm>
            <a:off x="954674" y="144887"/>
            <a:ext cx="4389485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s-ES" sz="2000" u="none" cap="none" strike="noStrike">
                <a:solidFill>
                  <a:srgbClr val="E8E6E8"/>
                </a:solidFill>
                <a:latin typeface="Calibri"/>
                <a:ea typeface="Calibri"/>
                <a:cs typeface="Calibri"/>
                <a:sym typeface="Calibri"/>
              </a:rPr>
              <a:t>Informe de requerimientos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13"/>
          <p:cNvSpPr txBox="1"/>
          <p:nvPr/>
        </p:nvSpPr>
        <p:spPr>
          <a:xfrm>
            <a:off x="954674" y="991647"/>
            <a:ext cx="561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s-ES" sz="2000" u="sng" cap="none" strike="noStrike">
                <a:solidFill>
                  <a:srgbClr val="5E5C5D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Informe de Requerimientos (Historias de usuario)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13"/>
          <p:cNvSpPr txBox="1"/>
          <p:nvPr/>
        </p:nvSpPr>
        <p:spPr>
          <a:xfrm>
            <a:off x="990199" y="1327530"/>
            <a:ext cx="2591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s-ES" sz="1600" u="none" cap="none" strike="noStrike">
                <a:solidFill>
                  <a:srgbClr val="FF9220"/>
                </a:solidFill>
                <a:latin typeface="Calibri"/>
                <a:ea typeface="Calibri"/>
                <a:cs typeface="Calibri"/>
                <a:sym typeface="Calibri"/>
              </a:rPr>
              <a:t>Funcionales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0" name="Google Shape;150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0475" y="1628918"/>
            <a:ext cx="7593708" cy="2842408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13"/>
          <p:cNvSpPr txBox="1"/>
          <p:nvPr/>
        </p:nvSpPr>
        <p:spPr>
          <a:xfrm>
            <a:off x="110253" y="4527900"/>
            <a:ext cx="8966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https://docs.google.com/spreadsheets/d/1zhVNmRHh5GIrdfZoqAQ6DFRvL3nPp0N_/edit?usp=share_link&amp;ouid=115103735970525654818&amp;rtpof=true&amp;sd=true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4"/>
          <p:cNvSpPr txBox="1"/>
          <p:nvPr/>
        </p:nvSpPr>
        <p:spPr>
          <a:xfrm>
            <a:off x="602387" y="177158"/>
            <a:ext cx="28128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-ES" sz="1800" u="none" cap="none" strike="noStrike">
                <a:solidFill>
                  <a:srgbClr val="E8E6E8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7" name="Google Shape;157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4778" y="510490"/>
            <a:ext cx="217898" cy="3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01721" y="1958193"/>
            <a:ext cx="241300" cy="3810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14"/>
          <p:cNvSpPr txBox="1"/>
          <p:nvPr/>
        </p:nvSpPr>
        <p:spPr>
          <a:xfrm>
            <a:off x="954674" y="144887"/>
            <a:ext cx="4389485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s-ES" sz="2000" u="none" cap="none" strike="noStrike">
                <a:solidFill>
                  <a:srgbClr val="E8E6E8"/>
                </a:solidFill>
                <a:latin typeface="Calibri"/>
                <a:ea typeface="Calibri"/>
                <a:cs typeface="Calibri"/>
                <a:sym typeface="Calibri"/>
              </a:rPr>
              <a:t>Informe de requerimientos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14"/>
          <p:cNvSpPr txBox="1"/>
          <p:nvPr/>
        </p:nvSpPr>
        <p:spPr>
          <a:xfrm>
            <a:off x="954674" y="1051547"/>
            <a:ext cx="577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s-ES" sz="2000" u="none" cap="none" strike="noStrike">
                <a:solidFill>
                  <a:srgbClr val="5E5C5D"/>
                </a:solidFill>
                <a:latin typeface="Calibri"/>
                <a:ea typeface="Calibri"/>
                <a:cs typeface="Calibri"/>
                <a:sym typeface="Calibri"/>
              </a:rPr>
              <a:t>Informe de Requerimientos (Historias de usuario)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14"/>
          <p:cNvSpPr txBox="1"/>
          <p:nvPr/>
        </p:nvSpPr>
        <p:spPr>
          <a:xfrm>
            <a:off x="997949" y="1358555"/>
            <a:ext cx="2591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s-ES" sz="1600" u="none" cap="none" strike="noStrike">
                <a:solidFill>
                  <a:srgbClr val="FF9220"/>
                </a:solidFill>
                <a:latin typeface="Calibri"/>
                <a:ea typeface="Calibri"/>
                <a:cs typeface="Calibri"/>
                <a:sym typeface="Calibri"/>
              </a:rPr>
              <a:t>No funcionales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2" name="Google Shape;162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8821" y="1647809"/>
            <a:ext cx="5729218" cy="2947641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14"/>
          <p:cNvSpPr txBox="1"/>
          <p:nvPr/>
        </p:nvSpPr>
        <p:spPr>
          <a:xfrm>
            <a:off x="-90575" y="4527900"/>
            <a:ext cx="9144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https://docs.google.com/spreadsheets/d/1zhVNmRHh5GIrdfZoqAQ6DFRvL3nPp0N_/edit?usp=share_link&amp;ouid=115103735970525654818&amp;rtpof=true&amp;sd=true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5"/>
          <p:cNvSpPr txBox="1"/>
          <p:nvPr/>
        </p:nvSpPr>
        <p:spPr>
          <a:xfrm>
            <a:off x="553338" y="162651"/>
            <a:ext cx="28128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-ES" sz="1800" u="none" cap="none" strike="noStrike">
                <a:solidFill>
                  <a:srgbClr val="E8E6E8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9" name="Google Shape;169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4778" y="510490"/>
            <a:ext cx="217898" cy="3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01721" y="1958193"/>
            <a:ext cx="241300" cy="38100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15"/>
          <p:cNvSpPr txBox="1"/>
          <p:nvPr/>
        </p:nvSpPr>
        <p:spPr>
          <a:xfrm>
            <a:off x="954674" y="144887"/>
            <a:ext cx="4389485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s-ES" sz="2000" u="none" cap="none" strike="noStrike">
                <a:solidFill>
                  <a:srgbClr val="E8E6E8"/>
                </a:solidFill>
                <a:latin typeface="Calibri"/>
                <a:ea typeface="Calibri"/>
                <a:cs typeface="Calibri"/>
                <a:sym typeface="Calibri"/>
              </a:rPr>
              <a:t>Casos de uso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15"/>
          <p:cNvSpPr txBox="1"/>
          <p:nvPr/>
        </p:nvSpPr>
        <p:spPr>
          <a:xfrm>
            <a:off x="954674" y="1227522"/>
            <a:ext cx="4897485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▪"/>
            </a:pPr>
            <a:r>
              <a:rPr b="1" i="0" lang="es-ES" sz="2000" u="none" cap="none" strike="noStrike">
                <a:solidFill>
                  <a:srgbClr val="5E5C5D"/>
                </a:solidFill>
                <a:latin typeface="Calibri"/>
                <a:ea typeface="Calibri"/>
                <a:cs typeface="Calibri"/>
                <a:sym typeface="Calibri"/>
              </a:rPr>
              <a:t>UML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15"/>
          <p:cNvSpPr txBox="1"/>
          <p:nvPr/>
        </p:nvSpPr>
        <p:spPr>
          <a:xfrm>
            <a:off x="990199" y="1552505"/>
            <a:ext cx="259126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s-ES" sz="1600" u="none" cap="none" strike="noStrike">
                <a:solidFill>
                  <a:srgbClr val="FF9220"/>
                </a:solidFill>
                <a:latin typeface="Calibri"/>
                <a:ea typeface="Calibri"/>
                <a:cs typeface="Calibri"/>
                <a:sym typeface="Calibri"/>
              </a:rPr>
              <a:t>StarUml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15"/>
          <p:cNvSpPr txBox="1"/>
          <p:nvPr/>
        </p:nvSpPr>
        <p:spPr>
          <a:xfrm>
            <a:off x="990199" y="2106234"/>
            <a:ext cx="259126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s-ES" sz="1600" u="none" cap="none" strike="noStrike">
                <a:solidFill>
                  <a:srgbClr val="5E5C5D"/>
                </a:solidFill>
                <a:latin typeface="Calibri"/>
                <a:ea typeface="Calibri"/>
                <a:cs typeface="Calibri"/>
                <a:sym typeface="Calibri"/>
              </a:rPr>
              <a:t>General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15"/>
          <p:cNvSpPr txBox="1"/>
          <p:nvPr/>
        </p:nvSpPr>
        <p:spPr>
          <a:xfrm>
            <a:off x="990199" y="2444788"/>
            <a:ext cx="259126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es-ES" sz="1600">
                <a:solidFill>
                  <a:srgbClr val="5E5C5D"/>
                </a:solidFill>
                <a:latin typeface="Calibri"/>
                <a:ea typeface="Calibri"/>
                <a:cs typeface="Calibri"/>
                <a:sym typeface="Calibri"/>
              </a:rPr>
              <a:t>Usuario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15"/>
          <p:cNvSpPr txBox="1"/>
          <p:nvPr/>
        </p:nvSpPr>
        <p:spPr>
          <a:xfrm>
            <a:off x="990199" y="2783342"/>
            <a:ext cx="259126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15"/>
          <p:cNvSpPr/>
          <p:nvPr/>
        </p:nvSpPr>
        <p:spPr>
          <a:xfrm>
            <a:off x="3417113" y="2185704"/>
            <a:ext cx="484496" cy="218364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B46D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1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action="ppaction://hlinksldjump"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aquí</a:t>
            </a:r>
            <a:endParaRPr b="0" i="0" sz="1400" u="sng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15"/>
          <p:cNvSpPr/>
          <p:nvPr/>
        </p:nvSpPr>
        <p:spPr>
          <a:xfrm>
            <a:off x="3403416" y="2503952"/>
            <a:ext cx="484496" cy="218364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B46D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1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action="ppaction://hlinksldjump"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aquí</a:t>
            </a:r>
            <a:endParaRPr b="0" i="0" sz="1100" u="sng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15"/>
          <p:cNvSpPr/>
          <p:nvPr/>
        </p:nvSpPr>
        <p:spPr>
          <a:xfrm>
            <a:off x="3408638" y="2854524"/>
            <a:ext cx="484496" cy="218364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B46D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1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action="ppaction://hlinksldjump"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aquí</a:t>
            </a:r>
            <a:endParaRPr b="0" i="0" sz="1100" u="sng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15"/>
          <p:cNvSpPr txBox="1"/>
          <p:nvPr/>
        </p:nvSpPr>
        <p:spPr>
          <a:xfrm>
            <a:off x="954673" y="4179121"/>
            <a:ext cx="4897485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▪"/>
            </a:pPr>
            <a:r>
              <a:rPr b="1" i="0" lang="es-ES" sz="2000" u="none" cap="none" strike="noStrike">
                <a:solidFill>
                  <a:srgbClr val="5E5C5D"/>
                </a:solidFill>
                <a:latin typeface="Calibri"/>
                <a:ea typeface="Calibri"/>
                <a:cs typeface="Calibri"/>
                <a:sym typeface="Calibri"/>
              </a:rPr>
              <a:t>Formato casos de uso extendido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Resultado de imagen para documento icono" id="181" name="Google Shape;181;p15">
            <a:hlinkClick r:id="rId8"/>
          </p:cNvPr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 flipH="1">
            <a:off x="4887829" y="4183909"/>
            <a:ext cx="395321" cy="3953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6"/>
          <p:cNvSpPr txBox="1"/>
          <p:nvPr/>
        </p:nvSpPr>
        <p:spPr>
          <a:xfrm>
            <a:off x="553338" y="162651"/>
            <a:ext cx="28128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-ES" sz="1800" u="none" cap="none" strike="noStrike">
                <a:solidFill>
                  <a:srgbClr val="E8E6E8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7" name="Google Shape;187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4778" y="510490"/>
            <a:ext cx="217898" cy="3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01721" y="1958193"/>
            <a:ext cx="241300" cy="38100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16"/>
          <p:cNvSpPr txBox="1"/>
          <p:nvPr/>
        </p:nvSpPr>
        <p:spPr>
          <a:xfrm>
            <a:off x="954674" y="144887"/>
            <a:ext cx="4389485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s-ES" sz="2000" u="none" cap="none" strike="noStrike">
                <a:solidFill>
                  <a:srgbClr val="E8E6E8"/>
                </a:solidFill>
                <a:latin typeface="Calibri"/>
                <a:ea typeface="Calibri"/>
                <a:cs typeface="Calibri"/>
                <a:sym typeface="Calibri"/>
              </a:rPr>
              <a:t>Modelo entidad relacion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16"/>
          <p:cNvSpPr txBox="1"/>
          <p:nvPr/>
        </p:nvSpPr>
        <p:spPr>
          <a:xfrm>
            <a:off x="990199" y="2106234"/>
            <a:ext cx="259126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s-ES" sz="1600" u="none" cap="none" strike="noStrike">
                <a:solidFill>
                  <a:srgbClr val="5E5C5D"/>
                </a:solidFill>
                <a:latin typeface="Calibri"/>
                <a:ea typeface="Calibri"/>
                <a:cs typeface="Calibri"/>
                <a:sym typeface="Calibri"/>
              </a:rPr>
              <a:t>Diagrama entidad relación.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16"/>
          <p:cNvSpPr txBox="1"/>
          <p:nvPr/>
        </p:nvSpPr>
        <p:spPr>
          <a:xfrm>
            <a:off x="990199" y="2805986"/>
            <a:ext cx="259126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s-ES" sz="1600" u="none" cap="none" strike="noStrike">
                <a:solidFill>
                  <a:srgbClr val="5E5C5D"/>
                </a:solidFill>
                <a:latin typeface="Calibri"/>
                <a:ea typeface="Calibri"/>
                <a:cs typeface="Calibri"/>
                <a:sym typeface="Calibri"/>
              </a:rPr>
              <a:t>Diagrama relacional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16">
            <a:hlinkClick action="ppaction://hlinksldjump" r:id="rId5"/>
          </p:cNvPr>
          <p:cNvSpPr/>
          <p:nvPr/>
        </p:nvSpPr>
        <p:spPr>
          <a:xfrm>
            <a:off x="3558921" y="2154260"/>
            <a:ext cx="379927" cy="242501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2D050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16">
            <a:hlinkClick action="ppaction://hlinksldjump" r:id="rId6"/>
          </p:cNvPr>
          <p:cNvSpPr/>
          <p:nvPr/>
        </p:nvSpPr>
        <p:spPr>
          <a:xfrm>
            <a:off x="3558920" y="2854012"/>
            <a:ext cx="379927" cy="242501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2D050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8"/>
          <p:cNvSpPr txBox="1"/>
          <p:nvPr/>
        </p:nvSpPr>
        <p:spPr>
          <a:xfrm>
            <a:off x="553338" y="162651"/>
            <a:ext cx="28128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-ES" sz="1800" u="none" cap="none" strike="noStrike">
                <a:solidFill>
                  <a:srgbClr val="E8E6E8"/>
                </a:solidFill>
                <a:latin typeface="Calibri"/>
                <a:ea typeface="Calibri"/>
                <a:cs typeface="Calibri"/>
                <a:sym typeface="Calibri"/>
              </a:rPr>
              <a:t>J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9" name="Google Shape;199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4778" y="510490"/>
            <a:ext cx="217898" cy="3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01721" y="1958193"/>
            <a:ext cx="241300" cy="38100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18"/>
          <p:cNvSpPr txBox="1"/>
          <p:nvPr/>
        </p:nvSpPr>
        <p:spPr>
          <a:xfrm>
            <a:off x="954674" y="144887"/>
            <a:ext cx="4389485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s-ES" sz="2000" u="none" cap="none" strike="noStrike">
                <a:solidFill>
                  <a:srgbClr val="E8E6E8"/>
                </a:solidFill>
                <a:latin typeface="Calibri"/>
                <a:ea typeface="Calibri"/>
                <a:cs typeface="Calibri"/>
                <a:sym typeface="Calibri"/>
              </a:rPr>
              <a:t>Sistema de control de versiones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18"/>
          <p:cNvSpPr txBox="1"/>
          <p:nvPr/>
        </p:nvSpPr>
        <p:spPr>
          <a:xfrm>
            <a:off x="990199" y="1085261"/>
            <a:ext cx="4897485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s-ES" sz="2000" u="none" cap="none" strike="noStrike">
                <a:solidFill>
                  <a:srgbClr val="5E5C5D"/>
                </a:solidFill>
                <a:latin typeface="Calibri"/>
                <a:ea typeface="Calibri"/>
                <a:cs typeface="Calibri"/>
                <a:sym typeface="Calibri"/>
              </a:rPr>
              <a:t>Sistema de control de Versiones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18"/>
          <p:cNvSpPr txBox="1"/>
          <p:nvPr/>
        </p:nvSpPr>
        <p:spPr>
          <a:xfrm>
            <a:off x="990199" y="1416203"/>
            <a:ext cx="259126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s-ES" sz="1600" u="none" cap="none" strike="noStrike">
                <a:solidFill>
                  <a:srgbClr val="FF9220"/>
                </a:solidFill>
                <a:latin typeface="Calibri"/>
                <a:ea typeface="Calibri"/>
                <a:cs typeface="Calibri"/>
                <a:sym typeface="Calibri"/>
              </a:rPr>
              <a:t>GitHub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18"/>
          <p:cNvSpPr txBox="1"/>
          <p:nvPr/>
        </p:nvSpPr>
        <p:spPr>
          <a:xfrm>
            <a:off x="1452725" y="2263950"/>
            <a:ext cx="566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https://github.com/RICHYAREVALO/pys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9"/>
          <p:cNvSpPr txBox="1"/>
          <p:nvPr/>
        </p:nvSpPr>
        <p:spPr>
          <a:xfrm>
            <a:off x="553338" y="162651"/>
            <a:ext cx="28128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-ES" sz="1800" u="none" cap="none" strike="noStrike">
                <a:solidFill>
                  <a:srgbClr val="E8E6E8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0" name="Google Shape;210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4778" y="510490"/>
            <a:ext cx="217898" cy="3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01721" y="1958193"/>
            <a:ext cx="241300" cy="38100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19"/>
          <p:cNvSpPr txBox="1"/>
          <p:nvPr/>
        </p:nvSpPr>
        <p:spPr>
          <a:xfrm>
            <a:off x="954674" y="144887"/>
            <a:ext cx="4389485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s-ES" sz="2000" u="none" cap="none" strike="noStrike">
                <a:solidFill>
                  <a:srgbClr val="E8E6E8"/>
                </a:solidFill>
                <a:latin typeface="Calibri"/>
                <a:ea typeface="Calibri"/>
                <a:cs typeface="Calibri"/>
                <a:sym typeface="Calibri"/>
              </a:rPr>
              <a:t>Base de datos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19"/>
          <p:cNvSpPr txBox="1"/>
          <p:nvPr/>
        </p:nvSpPr>
        <p:spPr>
          <a:xfrm>
            <a:off x="990199" y="1227522"/>
            <a:ext cx="4897485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s-ES" sz="2000" u="none" cap="none" strike="noStrike">
                <a:solidFill>
                  <a:srgbClr val="5E5C5D"/>
                </a:solidFill>
                <a:latin typeface="Calibri"/>
                <a:ea typeface="Calibri"/>
                <a:cs typeface="Calibri"/>
                <a:sym typeface="Calibri"/>
              </a:rPr>
              <a:t>Base de datos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19"/>
          <p:cNvSpPr txBox="1"/>
          <p:nvPr/>
        </p:nvSpPr>
        <p:spPr>
          <a:xfrm>
            <a:off x="990199" y="1552505"/>
            <a:ext cx="259126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s-ES" sz="1600" u="none" cap="none" strike="noStrike">
                <a:solidFill>
                  <a:srgbClr val="FF9220"/>
                </a:solidFill>
                <a:latin typeface="Calibri"/>
                <a:ea typeface="Calibri"/>
                <a:cs typeface="Calibri"/>
                <a:sym typeface="Calibri"/>
              </a:rPr>
              <a:t>phpmyadmin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5" name="Google Shape;215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4775" y="1958193"/>
            <a:ext cx="7827121" cy="28424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1"/>
          <p:cNvSpPr txBox="1"/>
          <p:nvPr/>
        </p:nvSpPr>
        <p:spPr>
          <a:xfrm>
            <a:off x="553338" y="162651"/>
            <a:ext cx="28128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-ES" sz="1800" u="none" cap="none" strike="noStrike">
                <a:solidFill>
                  <a:srgbClr val="E8E6E8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1" name="Google Shape;221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4778" y="510490"/>
            <a:ext cx="217898" cy="3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01721" y="1958193"/>
            <a:ext cx="241300" cy="38100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21"/>
          <p:cNvSpPr txBox="1"/>
          <p:nvPr/>
        </p:nvSpPr>
        <p:spPr>
          <a:xfrm>
            <a:off x="1222371" y="162651"/>
            <a:ext cx="4389485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s-ES" sz="2000" u="none" cap="none" strike="noStrike">
                <a:solidFill>
                  <a:srgbClr val="E8E6E8"/>
                </a:solidFill>
                <a:latin typeface="Calibri"/>
                <a:ea typeface="Calibri"/>
                <a:cs typeface="Calibri"/>
                <a:sym typeface="Calibri"/>
              </a:rPr>
              <a:t>Casos de uso - General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Diagrama&#10;&#10;Descripción generada automáticamente" id="224" name="Google Shape;224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01721" y="1003391"/>
            <a:ext cx="6477000" cy="428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"/>
          <p:cNvSpPr txBox="1"/>
          <p:nvPr/>
        </p:nvSpPr>
        <p:spPr>
          <a:xfrm>
            <a:off x="954674" y="144887"/>
            <a:ext cx="3754977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s-ES" sz="2000" u="none" cap="none" strike="noStrike">
                <a:solidFill>
                  <a:srgbClr val="E8E6E8"/>
                </a:solidFill>
                <a:latin typeface="Calibri"/>
                <a:ea typeface="Calibri"/>
                <a:cs typeface="Calibri"/>
                <a:sym typeface="Calibri"/>
              </a:rPr>
              <a:t>Nombre del proyecto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2"/>
          <p:cNvSpPr txBox="1"/>
          <p:nvPr/>
        </p:nvSpPr>
        <p:spPr>
          <a:xfrm>
            <a:off x="1101721" y="2178936"/>
            <a:ext cx="3122025" cy="14648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800" u="none" cap="none" strike="noStrike">
                <a:solidFill>
                  <a:srgbClr val="5E5C5D"/>
                </a:solidFill>
                <a:latin typeface="Calibri"/>
                <a:ea typeface="Calibri"/>
                <a:cs typeface="Calibri"/>
                <a:sym typeface="Calibri"/>
              </a:rPr>
              <a:t>Paz y Salvo</a:t>
            </a:r>
            <a:endParaRPr b="0" i="0" sz="4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800" u="none" cap="none" strike="noStrike">
                <a:solidFill>
                  <a:srgbClr val="5E5C5D"/>
                </a:solidFill>
                <a:latin typeface="Calibri"/>
                <a:ea typeface="Calibri"/>
                <a:cs typeface="Calibri"/>
                <a:sym typeface="Calibri"/>
              </a:rPr>
              <a:t>FUNCIONARIOS CEET</a:t>
            </a:r>
            <a:endParaRPr b="0" i="0" sz="4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s-E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8" name="Google Shape;48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1721" y="1963366"/>
            <a:ext cx="265430" cy="41910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2"/>
          <p:cNvSpPr txBox="1"/>
          <p:nvPr/>
        </p:nvSpPr>
        <p:spPr>
          <a:xfrm>
            <a:off x="553338" y="162651"/>
            <a:ext cx="40133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-ES" sz="1800" u="none" cap="none" strike="noStrike">
                <a:solidFill>
                  <a:srgbClr val="E8E6E8"/>
                </a:solidFill>
                <a:latin typeface="Calibri"/>
                <a:ea typeface="Calibri"/>
                <a:cs typeface="Calibri"/>
                <a:sym typeface="Calibri"/>
              </a:rPr>
              <a:t>A.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gotipo" id="50" name="Google Shape;50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55346" y="1445611"/>
            <a:ext cx="2673773" cy="2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2"/>
          <p:cNvSpPr txBox="1"/>
          <p:nvPr/>
        </p:nvSpPr>
        <p:spPr>
          <a:xfrm>
            <a:off x="553338" y="162651"/>
            <a:ext cx="28128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-ES" sz="1800" u="none" cap="none" strike="noStrike">
                <a:solidFill>
                  <a:srgbClr val="E8E6E8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0" name="Google Shape;230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4778" y="510490"/>
            <a:ext cx="217898" cy="3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01721" y="1958193"/>
            <a:ext cx="241300" cy="38100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22"/>
          <p:cNvSpPr txBox="1"/>
          <p:nvPr/>
        </p:nvSpPr>
        <p:spPr>
          <a:xfrm>
            <a:off x="1202777" y="162651"/>
            <a:ext cx="4389485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s-ES" sz="2000" u="none" cap="none" strike="noStrike">
                <a:solidFill>
                  <a:srgbClr val="E8E6E8"/>
                </a:solidFill>
                <a:latin typeface="Calibri"/>
                <a:ea typeface="Calibri"/>
                <a:cs typeface="Calibri"/>
                <a:sym typeface="Calibri"/>
              </a:rPr>
              <a:t>Casos de uso - Usuario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3" name="Google Shape;233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55001" y="1028675"/>
            <a:ext cx="5808551" cy="396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3"/>
          <p:cNvSpPr txBox="1"/>
          <p:nvPr/>
        </p:nvSpPr>
        <p:spPr>
          <a:xfrm>
            <a:off x="553338" y="162651"/>
            <a:ext cx="28128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-ES" sz="1800" u="none" cap="none" strike="noStrike">
                <a:solidFill>
                  <a:srgbClr val="E8E6E8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9" name="Google Shape;239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4778" y="510490"/>
            <a:ext cx="217898" cy="3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01721" y="1958193"/>
            <a:ext cx="241300" cy="38100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23"/>
          <p:cNvSpPr txBox="1"/>
          <p:nvPr/>
        </p:nvSpPr>
        <p:spPr>
          <a:xfrm>
            <a:off x="1222371" y="162651"/>
            <a:ext cx="4389485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s-ES" sz="2000" u="none" cap="none" strike="noStrike">
                <a:solidFill>
                  <a:srgbClr val="E8E6E8"/>
                </a:solidFill>
                <a:latin typeface="Calibri"/>
                <a:ea typeface="Calibri"/>
                <a:cs typeface="Calibri"/>
                <a:sym typeface="Calibri"/>
              </a:rPr>
              <a:t>Casos de uso - </a:t>
            </a:r>
            <a:r>
              <a:rPr b="1" lang="es-ES" sz="2000">
                <a:solidFill>
                  <a:srgbClr val="E8E6E8"/>
                </a:solidFill>
                <a:latin typeface="Calibri"/>
                <a:ea typeface="Calibri"/>
                <a:cs typeface="Calibri"/>
                <a:sym typeface="Calibri"/>
              </a:rPr>
              <a:t>Usuario</a:t>
            </a:r>
            <a:endParaRPr b="1" sz="2000">
              <a:solidFill>
                <a:srgbClr val="E8E6E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sz="2000">
              <a:solidFill>
                <a:srgbClr val="E8E6E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2" name="Google Shape;242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02425" y="1057675"/>
            <a:ext cx="5822400" cy="393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4"/>
          <p:cNvSpPr txBox="1"/>
          <p:nvPr/>
        </p:nvSpPr>
        <p:spPr>
          <a:xfrm>
            <a:off x="553338" y="162651"/>
            <a:ext cx="28128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-ES" sz="1800" u="none" cap="none" strike="noStrike">
                <a:solidFill>
                  <a:srgbClr val="E8E6E8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8" name="Google Shape;248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4778" y="510490"/>
            <a:ext cx="217898" cy="3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01721" y="1958193"/>
            <a:ext cx="241300" cy="38100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24"/>
          <p:cNvSpPr txBox="1"/>
          <p:nvPr/>
        </p:nvSpPr>
        <p:spPr>
          <a:xfrm>
            <a:off x="1222371" y="162651"/>
            <a:ext cx="4389485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s-ES" sz="2000" u="none" cap="none" strike="noStrike">
                <a:solidFill>
                  <a:srgbClr val="E8E6E8"/>
                </a:solidFill>
                <a:latin typeface="Calibri"/>
                <a:ea typeface="Calibri"/>
                <a:cs typeface="Calibri"/>
                <a:sym typeface="Calibri"/>
              </a:rPr>
              <a:t>Diagrama </a:t>
            </a:r>
            <a:r>
              <a:rPr b="1" lang="es-ES" sz="2000">
                <a:solidFill>
                  <a:srgbClr val="E8E6E8"/>
                </a:solidFill>
                <a:latin typeface="Calibri"/>
                <a:ea typeface="Calibri"/>
                <a:cs typeface="Calibri"/>
                <a:sym typeface="Calibri"/>
              </a:rPr>
              <a:t>Entidad Relacion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24">
            <a:hlinkClick action="ppaction://hlinksldjump" r:id="rId5"/>
          </p:cNvPr>
          <p:cNvSpPr/>
          <p:nvPr/>
        </p:nvSpPr>
        <p:spPr>
          <a:xfrm>
            <a:off x="7843234" y="1371600"/>
            <a:ext cx="379927" cy="373487"/>
          </a:xfrm>
          <a:prstGeom prst="curvedLeft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accent3"/>
          </a:solidFill>
          <a:ln cap="flat" cmpd="sng" w="25400">
            <a:solidFill>
              <a:srgbClr val="7188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2" name="Google Shape;252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71324" y="1334950"/>
            <a:ext cx="7305900" cy="36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5"/>
          <p:cNvSpPr txBox="1"/>
          <p:nvPr/>
        </p:nvSpPr>
        <p:spPr>
          <a:xfrm>
            <a:off x="553338" y="162651"/>
            <a:ext cx="28128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-ES" sz="1800" u="none" cap="none" strike="noStrike">
                <a:solidFill>
                  <a:srgbClr val="E8E6E8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8" name="Google Shape;258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4778" y="510490"/>
            <a:ext cx="217898" cy="3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01721" y="1958193"/>
            <a:ext cx="241300" cy="38100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25"/>
          <p:cNvSpPr txBox="1"/>
          <p:nvPr/>
        </p:nvSpPr>
        <p:spPr>
          <a:xfrm>
            <a:off x="1222371" y="162651"/>
            <a:ext cx="4389485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s-ES" sz="2000" u="none" cap="none" strike="noStrike">
                <a:solidFill>
                  <a:srgbClr val="E8E6E8"/>
                </a:solidFill>
                <a:latin typeface="Calibri"/>
                <a:ea typeface="Calibri"/>
                <a:cs typeface="Calibri"/>
                <a:sym typeface="Calibri"/>
              </a:rPr>
              <a:t>Diagrama</a:t>
            </a:r>
            <a:r>
              <a:rPr b="1" lang="es-ES" sz="2000">
                <a:solidFill>
                  <a:srgbClr val="E8E6E8"/>
                </a:solidFill>
                <a:latin typeface="Calibri"/>
                <a:ea typeface="Calibri"/>
                <a:cs typeface="Calibri"/>
                <a:sym typeface="Calibri"/>
              </a:rPr>
              <a:t>Relacional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25">
            <a:hlinkClick action="ppaction://hlinksldjump" r:id="rId5"/>
          </p:cNvPr>
          <p:cNvSpPr/>
          <p:nvPr/>
        </p:nvSpPr>
        <p:spPr>
          <a:xfrm>
            <a:off x="7843234" y="1371600"/>
            <a:ext cx="379927" cy="373487"/>
          </a:xfrm>
          <a:prstGeom prst="curvedLeft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accent3"/>
          </a:solidFill>
          <a:ln cap="flat" cmpd="sng" w="25400">
            <a:solidFill>
              <a:srgbClr val="7188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2" name="Google Shape;262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59621" y="1193786"/>
            <a:ext cx="6195414" cy="33199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22d776361a9_0_28"/>
          <p:cNvSpPr txBox="1"/>
          <p:nvPr/>
        </p:nvSpPr>
        <p:spPr>
          <a:xfrm>
            <a:off x="553338" y="162651"/>
            <a:ext cx="281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-ES" sz="1800" u="none" cap="none" strike="noStrike">
                <a:solidFill>
                  <a:srgbClr val="E8E6E8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8" name="Google Shape;268;g22d776361a9_0_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4778" y="510490"/>
            <a:ext cx="217897" cy="3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g22d776361a9_0_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01721" y="1958193"/>
            <a:ext cx="241300" cy="38100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g22d776361a9_0_28"/>
          <p:cNvSpPr txBox="1"/>
          <p:nvPr/>
        </p:nvSpPr>
        <p:spPr>
          <a:xfrm>
            <a:off x="1222371" y="162651"/>
            <a:ext cx="4389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s-ES" sz="2000">
                <a:solidFill>
                  <a:srgbClr val="E8E6E8"/>
                </a:solidFill>
                <a:latin typeface="Calibri"/>
                <a:ea typeface="Calibri"/>
                <a:cs typeface="Calibri"/>
                <a:sym typeface="Calibri"/>
              </a:rPr>
              <a:t>Mockups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g22d776361a9_0_28">
            <a:hlinkClick action="ppaction://hlinksldjump" r:id="rId5"/>
          </p:cNvPr>
          <p:cNvSpPr/>
          <p:nvPr/>
        </p:nvSpPr>
        <p:spPr>
          <a:xfrm>
            <a:off x="7843234" y="1371600"/>
            <a:ext cx="379800" cy="373500"/>
          </a:xfrm>
          <a:prstGeom prst="curvedLeft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accent3"/>
          </a:solidFill>
          <a:ln cap="flat" cmpd="sng" w="25400">
            <a:solidFill>
              <a:srgbClr val="7188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g22d776361a9_0_28"/>
          <p:cNvSpPr txBox="1"/>
          <p:nvPr/>
        </p:nvSpPr>
        <p:spPr>
          <a:xfrm>
            <a:off x="-116400" y="2202825"/>
            <a:ext cx="882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https://drive.google.com/file/d/1cPG_XkR_ln-1angwGvoc00ZJrdYMc1H8/view?usp=share_link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22d776361a9_0_3"/>
          <p:cNvSpPr txBox="1"/>
          <p:nvPr/>
        </p:nvSpPr>
        <p:spPr>
          <a:xfrm>
            <a:off x="553338" y="162651"/>
            <a:ext cx="281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-ES" sz="1800" u="none" cap="none" strike="noStrike">
                <a:solidFill>
                  <a:srgbClr val="E8E6E8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8" name="Google Shape;278;g22d776361a9_0_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4778" y="510490"/>
            <a:ext cx="217897" cy="3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g22d776361a9_0_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01721" y="1958193"/>
            <a:ext cx="241300" cy="38100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g22d776361a9_0_3"/>
          <p:cNvSpPr txBox="1"/>
          <p:nvPr/>
        </p:nvSpPr>
        <p:spPr>
          <a:xfrm>
            <a:off x="1222371" y="162651"/>
            <a:ext cx="4389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s-ES" sz="2000">
                <a:solidFill>
                  <a:srgbClr val="E8E6E8"/>
                </a:solidFill>
                <a:latin typeface="Calibri"/>
                <a:ea typeface="Calibri"/>
                <a:cs typeface="Calibri"/>
                <a:sym typeface="Calibri"/>
              </a:rPr>
              <a:t>Ficha </a:t>
            </a:r>
            <a:r>
              <a:rPr b="1" lang="es-ES" sz="2000">
                <a:solidFill>
                  <a:srgbClr val="E8E6E8"/>
                </a:solidFill>
                <a:latin typeface="Calibri"/>
                <a:ea typeface="Calibri"/>
                <a:cs typeface="Calibri"/>
                <a:sym typeface="Calibri"/>
              </a:rPr>
              <a:t>Técnica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g22d776361a9_0_3">
            <a:hlinkClick action="ppaction://hlinksldjump" r:id="rId5"/>
          </p:cNvPr>
          <p:cNvSpPr/>
          <p:nvPr/>
        </p:nvSpPr>
        <p:spPr>
          <a:xfrm>
            <a:off x="7843234" y="1371600"/>
            <a:ext cx="379800" cy="373500"/>
          </a:xfrm>
          <a:prstGeom prst="curvedLeft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accent3"/>
          </a:solidFill>
          <a:ln cap="flat" cmpd="sng" w="25400">
            <a:solidFill>
              <a:srgbClr val="7188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g22d776361a9_0_3"/>
          <p:cNvSpPr txBox="1"/>
          <p:nvPr/>
        </p:nvSpPr>
        <p:spPr>
          <a:xfrm>
            <a:off x="178425" y="2048100"/>
            <a:ext cx="882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https://drive.google.com/file/d/1eRRcAYlJme1PxCfEy36E5ZXOgL0TGkgm/view?usp=share_link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22d776361a9_0_19"/>
          <p:cNvSpPr txBox="1"/>
          <p:nvPr/>
        </p:nvSpPr>
        <p:spPr>
          <a:xfrm>
            <a:off x="553338" y="162651"/>
            <a:ext cx="281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-ES" sz="1800" u="none" cap="none" strike="noStrike">
                <a:solidFill>
                  <a:srgbClr val="E8E6E8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8" name="Google Shape;288;g22d776361a9_0_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4778" y="510490"/>
            <a:ext cx="217897" cy="3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g22d776361a9_0_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01721" y="1958193"/>
            <a:ext cx="241300" cy="38100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g22d776361a9_0_19"/>
          <p:cNvSpPr txBox="1"/>
          <p:nvPr/>
        </p:nvSpPr>
        <p:spPr>
          <a:xfrm>
            <a:off x="1222371" y="162651"/>
            <a:ext cx="4389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s-ES" sz="2000">
                <a:solidFill>
                  <a:srgbClr val="E8E6E8"/>
                </a:solidFill>
                <a:latin typeface="Calibri"/>
                <a:ea typeface="Calibri"/>
                <a:cs typeface="Calibri"/>
                <a:sym typeface="Calibri"/>
              </a:rPr>
              <a:t>Propuesta </a:t>
            </a:r>
            <a:r>
              <a:rPr b="1" lang="es-ES" sz="2000">
                <a:solidFill>
                  <a:srgbClr val="E8E6E8"/>
                </a:solidFill>
                <a:latin typeface="Calibri"/>
                <a:ea typeface="Calibri"/>
                <a:cs typeface="Calibri"/>
                <a:sym typeface="Calibri"/>
              </a:rPr>
              <a:t>Técnica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g22d776361a9_0_19">
            <a:hlinkClick action="ppaction://hlinksldjump" r:id="rId5"/>
          </p:cNvPr>
          <p:cNvSpPr/>
          <p:nvPr/>
        </p:nvSpPr>
        <p:spPr>
          <a:xfrm>
            <a:off x="7843234" y="1371600"/>
            <a:ext cx="379800" cy="373500"/>
          </a:xfrm>
          <a:prstGeom prst="curvedLeft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accent3"/>
          </a:solidFill>
          <a:ln cap="flat" cmpd="sng" w="25400">
            <a:solidFill>
              <a:srgbClr val="7188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g22d776361a9_0_19"/>
          <p:cNvSpPr txBox="1"/>
          <p:nvPr/>
        </p:nvSpPr>
        <p:spPr>
          <a:xfrm>
            <a:off x="62075" y="1940700"/>
            <a:ext cx="8906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https://docs.google.com/document/d/19G7X1NAjbmtQbEC9K9IXq2hHSsOL78_U/edit?usp=share_link&amp;ouid=115103735970525654818&amp;rtpof=true&amp;sd=true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280ff7a5c41_0_1"/>
          <p:cNvSpPr txBox="1"/>
          <p:nvPr/>
        </p:nvSpPr>
        <p:spPr>
          <a:xfrm>
            <a:off x="553338" y="162651"/>
            <a:ext cx="281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-ES" sz="1800" u="none" cap="none" strike="noStrike">
                <a:solidFill>
                  <a:srgbClr val="E8E6E8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8" name="Google Shape;298;g280ff7a5c41_0_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4778" y="510490"/>
            <a:ext cx="217897" cy="3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g280ff7a5c41_0_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01721" y="1958193"/>
            <a:ext cx="241300" cy="38100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g280ff7a5c41_0_1"/>
          <p:cNvSpPr txBox="1"/>
          <p:nvPr/>
        </p:nvSpPr>
        <p:spPr>
          <a:xfrm>
            <a:off x="1222371" y="162651"/>
            <a:ext cx="4389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s-ES" sz="2000">
                <a:solidFill>
                  <a:srgbClr val="E8E6E8"/>
                </a:solidFill>
                <a:latin typeface="Calibri"/>
                <a:ea typeface="Calibri"/>
                <a:cs typeface="Calibri"/>
                <a:sym typeface="Calibri"/>
              </a:rPr>
              <a:t>DDL Y DML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g280ff7a5c41_0_1">
            <a:hlinkClick action="ppaction://hlinksldjump" r:id="rId5"/>
          </p:cNvPr>
          <p:cNvSpPr/>
          <p:nvPr/>
        </p:nvSpPr>
        <p:spPr>
          <a:xfrm>
            <a:off x="7843234" y="1371600"/>
            <a:ext cx="379800" cy="373500"/>
          </a:xfrm>
          <a:prstGeom prst="curvedLeft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accent3"/>
          </a:solidFill>
          <a:ln cap="flat" cmpd="sng" w="25400">
            <a:solidFill>
              <a:srgbClr val="7188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g280ff7a5c41_0_1"/>
          <p:cNvSpPr txBox="1"/>
          <p:nvPr/>
        </p:nvSpPr>
        <p:spPr>
          <a:xfrm>
            <a:off x="62075" y="1940700"/>
            <a:ext cx="890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g280ff7a5c41_0_1"/>
          <p:cNvSpPr txBox="1"/>
          <p:nvPr/>
        </p:nvSpPr>
        <p:spPr>
          <a:xfrm>
            <a:off x="771925" y="2451750"/>
            <a:ext cx="7008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https://docs.google.com/document/d/1emm-jWHrc5ZLSa3gz0e58z0Ky21kZXxt/edit?usp=sharing&amp;ouid=115103735970525654818&amp;rtpof=true&amp;sd=true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"/>
          <p:cNvSpPr txBox="1"/>
          <p:nvPr/>
        </p:nvSpPr>
        <p:spPr>
          <a:xfrm>
            <a:off x="733054" y="2165559"/>
            <a:ext cx="4432422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2800" u="none" cap="none" strike="noStrike">
                <a:solidFill>
                  <a:srgbClr val="5E5C5D"/>
                </a:solidFill>
                <a:latin typeface="Calibri"/>
                <a:ea typeface="Calibri"/>
                <a:cs typeface="Calibri"/>
                <a:sym typeface="Calibri"/>
              </a:rPr>
              <a:t>Presentación final proyecto ADSO </a:t>
            </a:r>
            <a:endParaRPr b="1" i="0" sz="2800" u="none" cap="none" strike="noStrike">
              <a:solidFill>
                <a:srgbClr val="5E5C5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1" i="0" lang="es-ES" sz="2800" u="none" cap="none" strike="noStrike">
                <a:solidFill>
                  <a:srgbClr val="5E5C5D"/>
                </a:solidFill>
                <a:latin typeface="Calibri"/>
                <a:ea typeface="Calibri"/>
                <a:cs typeface="Calibri"/>
                <a:sym typeface="Calibri"/>
              </a:rPr>
              <a:t>Jeison Arevalo</a:t>
            </a:r>
            <a:endParaRPr b="1" i="0" sz="2800" u="none" cap="none" strike="noStrike">
              <a:solidFill>
                <a:srgbClr val="5E5C5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1" i="0" lang="es-ES" sz="2800" u="none" cap="none" strike="noStrike">
                <a:solidFill>
                  <a:srgbClr val="5E5C5D"/>
                </a:solidFill>
                <a:latin typeface="Calibri"/>
                <a:ea typeface="Calibri"/>
                <a:cs typeface="Calibri"/>
                <a:sym typeface="Calibri"/>
              </a:rPr>
              <a:t>Maycol Tejada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1" i="0" lang="es-ES" sz="2800" u="none" cap="none" strike="noStrike">
                <a:solidFill>
                  <a:srgbClr val="5E5C5D"/>
                </a:solidFill>
                <a:latin typeface="Calibri"/>
                <a:ea typeface="Calibri"/>
                <a:cs typeface="Calibri"/>
                <a:sym typeface="Calibri"/>
              </a:rPr>
              <a:t>Brayan Hernandez</a:t>
            </a:r>
            <a:endParaRPr b="1" i="0" sz="2800" u="none" cap="none" strike="noStrike">
              <a:solidFill>
                <a:srgbClr val="5E5C5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1" i="0" lang="es-ES" sz="2800" u="none" cap="none" strike="noStrike">
                <a:solidFill>
                  <a:srgbClr val="5E5C5D"/>
                </a:solidFill>
                <a:latin typeface="Calibri"/>
                <a:ea typeface="Calibri"/>
                <a:cs typeface="Calibri"/>
                <a:sym typeface="Calibri"/>
              </a:rPr>
              <a:t>Edgar Hernandez</a:t>
            </a:r>
            <a:endParaRPr b="1" i="0" sz="2800" u="none" cap="none" strike="noStrike">
              <a:solidFill>
                <a:srgbClr val="5E5C5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s-ES" sz="2800" u="none" cap="none" strike="noStrike">
                <a:solidFill>
                  <a:srgbClr val="5E5C5D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 txBox="1"/>
          <p:nvPr/>
        </p:nvSpPr>
        <p:spPr>
          <a:xfrm>
            <a:off x="0" y="1"/>
            <a:ext cx="9144000" cy="51434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4"/>
          <p:cNvSpPr txBox="1"/>
          <p:nvPr/>
        </p:nvSpPr>
        <p:spPr>
          <a:xfrm>
            <a:off x="1747397" y="1968765"/>
            <a:ext cx="5675958" cy="144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i="0" lang="es-ES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Componente Metodológico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5"/>
          <p:cNvSpPr txBox="1"/>
          <p:nvPr/>
        </p:nvSpPr>
        <p:spPr>
          <a:xfrm>
            <a:off x="954674" y="144887"/>
            <a:ext cx="3754977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s-ES" sz="2000" u="none" cap="none" strike="noStrik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Objetivo General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5"/>
          <p:cNvSpPr txBox="1"/>
          <p:nvPr/>
        </p:nvSpPr>
        <p:spPr>
          <a:xfrm>
            <a:off x="553338" y="162651"/>
            <a:ext cx="40133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-ES" sz="1800" u="none" cap="none" strike="noStrike">
                <a:solidFill>
                  <a:srgbClr val="E8E6E8"/>
                </a:solidFill>
                <a:latin typeface="Calibri"/>
                <a:ea typeface="Calibri"/>
                <a:cs typeface="Calibri"/>
                <a:sym typeface="Calibri"/>
              </a:rPr>
              <a:t>B.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8" name="Google Shape;68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4778" y="510490"/>
            <a:ext cx="217898" cy="3600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5"/>
          <p:cNvSpPr txBox="1"/>
          <p:nvPr/>
        </p:nvSpPr>
        <p:spPr>
          <a:xfrm>
            <a:off x="954675" y="1227522"/>
            <a:ext cx="259126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s-ES" sz="2000" u="none" cap="none" strike="noStrike">
                <a:solidFill>
                  <a:srgbClr val="5E5C5D"/>
                </a:solidFill>
                <a:latin typeface="Calibri"/>
                <a:ea typeface="Calibri"/>
                <a:cs typeface="Calibri"/>
                <a:sym typeface="Calibri"/>
              </a:rPr>
              <a:t>Objetivo General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5"/>
          <p:cNvSpPr txBox="1"/>
          <p:nvPr/>
        </p:nvSpPr>
        <p:spPr>
          <a:xfrm>
            <a:off x="954671" y="1826291"/>
            <a:ext cx="6694481" cy="5468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Analizar y desarrollar una solución para el formulario de paz y salvo aplicando un modelo de desarrollo y gestión de la aplicación WEB para l</a:t>
            </a:r>
            <a:r>
              <a:rPr lang="es-ES" sz="1800">
                <a:latin typeface="Calibri"/>
                <a:ea typeface="Calibri"/>
                <a:cs typeface="Calibri"/>
                <a:sym typeface="Calibri"/>
              </a:rPr>
              <a:t>a empresa Be Yonder Colombia</a:t>
            </a:r>
            <a:r>
              <a:rPr b="0" i="0" lang="es-E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0" i="0" sz="1800" u="none" cap="none" strike="noStrike">
              <a:solidFill>
                <a:srgbClr val="5E5C5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1" name="Google Shape;71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01721" y="1963366"/>
            <a:ext cx="265430" cy="419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6"/>
          <p:cNvSpPr txBox="1"/>
          <p:nvPr/>
        </p:nvSpPr>
        <p:spPr>
          <a:xfrm>
            <a:off x="954674" y="144887"/>
            <a:ext cx="3754977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s-ES" sz="2000" u="none" cap="none" strike="noStrike">
                <a:solidFill>
                  <a:srgbClr val="E8E6E8"/>
                </a:solidFill>
                <a:latin typeface="Calibri"/>
                <a:ea typeface="Calibri"/>
                <a:cs typeface="Calibri"/>
                <a:sym typeface="Calibri"/>
              </a:rPr>
              <a:t>Objetivos Específicos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6"/>
          <p:cNvSpPr txBox="1"/>
          <p:nvPr/>
        </p:nvSpPr>
        <p:spPr>
          <a:xfrm>
            <a:off x="487838" y="162651"/>
            <a:ext cx="46683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-ES" sz="1800" u="none" cap="none" strike="noStrike">
                <a:solidFill>
                  <a:srgbClr val="E8E6E8"/>
                </a:solidFill>
                <a:latin typeface="Calibri"/>
                <a:ea typeface="Calibri"/>
                <a:cs typeface="Calibri"/>
                <a:sym typeface="Calibri"/>
              </a:rPr>
              <a:t>C.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8" name="Google Shape;78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4778" y="510490"/>
            <a:ext cx="217898" cy="3600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6"/>
          <p:cNvSpPr txBox="1"/>
          <p:nvPr/>
        </p:nvSpPr>
        <p:spPr>
          <a:xfrm>
            <a:off x="954675" y="1227522"/>
            <a:ext cx="259126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s-ES" sz="2000" u="none" cap="none" strike="noStrike">
                <a:solidFill>
                  <a:srgbClr val="5E5C5D"/>
                </a:solidFill>
                <a:latin typeface="Calibri"/>
                <a:ea typeface="Calibri"/>
                <a:cs typeface="Calibri"/>
                <a:sym typeface="Calibri"/>
              </a:rPr>
              <a:t>Objetivos Específicos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0" name="Google Shape;80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01721" y="1963366"/>
            <a:ext cx="265430" cy="4191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6"/>
          <p:cNvSpPr txBox="1"/>
          <p:nvPr/>
        </p:nvSpPr>
        <p:spPr>
          <a:xfrm>
            <a:off x="954671" y="1826291"/>
            <a:ext cx="6694481" cy="8082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1.</a:t>
            </a:r>
            <a:r>
              <a:rPr b="0" i="0" lang="es-ES" sz="1800" u="none" cap="none" strike="noStrike">
                <a:solidFill>
                  <a:srgbClr val="5E5C5D"/>
                </a:solidFill>
                <a:latin typeface="Calibri"/>
                <a:ea typeface="Calibri"/>
                <a:cs typeface="Calibri"/>
                <a:sym typeface="Calibri"/>
              </a:rPr>
              <a:t> Automatizar la generación de certificados de paz y salvo, siguiendo los lineamientos propuestos por la metodología propia para el aseguramiento de la calidad.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6"/>
          <p:cNvSpPr txBox="1"/>
          <p:nvPr/>
        </p:nvSpPr>
        <p:spPr>
          <a:xfrm>
            <a:off x="897123" y="2811064"/>
            <a:ext cx="6694481" cy="6768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800" u="none" cap="none" strike="noStrike">
                <a:solidFill>
                  <a:srgbClr val="5E5C5D"/>
                </a:solidFill>
                <a:latin typeface="Calibri"/>
                <a:ea typeface="Calibri"/>
                <a:cs typeface="Calibri"/>
                <a:sym typeface="Calibri"/>
              </a:rPr>
              <a:t>2. Reducir costos en papel y tiempos de desplazamiento.</a:t>
            </a:r>
            <a:endParaRPr b="0" i="0" sz="1800" u="none" cap="none" strike="noStrike">
              <a:solidFill>
                <a:srgbClr val="5E5C5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6"/>
          <p:cNvSpPr txBox="1"/>
          <p:nvPr/>
        </p:nvSpPr>
        <p:spPr>
          <a:xfrm>
            <a:off x="954672" y="3447253"/>
            <a:ext cx="6694481" cy="1169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800" u="none" cap="none" strike="noStrike">
                <a:solidFill>
                  <a:srgbClr val="5E5C5D"/>
                </a:solidFill>
                <a:latin typeface="Calibri"/>
                <a:ea typeface="Calibri"/>
                <a:cs typeface="Calibri"/>
                <a:sym typeface="Calibri"/>
              </a:rPr>
              <a:t>3. Realizar pruebas del sistema para verificar su funcionamiento y corregir los errores encontrados.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7"/>
          <p:cNvSpPr txBox="1"/>
          <p:nvPr/>
        </p:nvSpPr>
        <p:spPr>
          <a:xfrm>
            <a:off x="954674" y="144887"/>
            <a:ext cx="3754977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s-ES" sz="2000" u="none" cap="none" strike="noStrike">
                <a:solidFill>
                  <a:srgbClr val="E8E6E8"/>
                </a:solidFill>
                <a:latin typeface="Calibri"/>
                <a:ea typeface="Calibri"/>
                <a:cs typeface="Calibri"/>
                <a:sym typeface="Calibri"/>
              </a:rPr>
              <a:t>Planteamiento del problema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7"/>
          <p:cNvSpPr txBox="1"/>
          <p:nvPr/>
        </p:nvSpPr>
        <p:spPr>
          <a:xfrm>
            <a:off x="553338" y="172483"/>
            <a:ext cx="28128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-ES" sz="1800" u="none" cap="none" strike="noStrike">
                <a:solidFill>
                  <a:srgbClr val="E8E6E8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0" name="Google Shape;90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4778" y="510490"/>
            <a:ext cx="217898" cy="3600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7"/>
          <p:cNvSpPr txBox="1"/>
          <p:nvPr/>
        </p:nvSpPr>
        <p:spPr>
          <a:xfrm>
            <a:off x="954675" y="1227522"/>
            <a:ext cx="434491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s-ES" sz="2000" u="none" cap="none" strike="noStrike">
                <a:solidFill>
                  <a:srgbClr val="5E5C5D"/>
                </a:solidFill>
                <a:latin typeface="Calibri"/>
                <a:ea typeface="Calibri"/>
                <a:cs typeface="Calibri"/>
                <a:sym typeface="Calibri"/>
              </a:rPr>
              <a:t>Planteamiento del problema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7"/>
          <p:cNvSpPr txBox="1"/>
          <p:nvPr/>
        </p:nvSpPr>
        <p:spPr>
          <a:xfrm>
            <a:off x="814191" y="2005276"/>
            <a:ext cx="6694481" cy="1169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800" u="none" cap="none" strike="noStrike">
                <a:solidFill>
                  <a:srgbClr val="5E5C5D"/>
                </a:solidFill>
                <a:latin typeface="Calibri"/>
                <a:ea typeface="Calibri"/>
                <a:cs typeface="Calibri"/>
                <a:sym typeface="Calibri"/>
              </a:rPr>
              <a:t>Para llevar </a:t>
            </a:r>
            <a:r>
              <a:rPr lang="es-ES" sz="1800">
                <a:solidFill>
                  <a:srgbClr val="5E5C5D"/>
                </a:solidFill>
                <a:latin typeface="Calibri"/>
                <a:ea typeface="Calibri"/>
                <a:cs typeface="Calibri"/>
                <a:sym typeface="Calibri"/>
              </a:rPr>
              <a:t>a cabo</a:t>
            </a:r>
            <a:r>
              <a:rPr b="0" i="0" lang="es-ES" sz="1800" u="none" cap="none" strike="noStrike">
                <a:solidFill>
                  <a:srgbClr val="5E5C5D"/>
                </a:solidFill>
                <a:latin typeface="Calibri"/>
                <a:ea typeface="Calibri"/>
                <a:cs typeface="Calibri"/>
                <a:sym typeface="Calibri"/>
              </a:rPr>
              <a:t> ciertas actividades tales como retiros o ingresos en </a:t>
            </a:r>
            <a:r>
              <a:rPr lang="es-ES" sz="1800">
                <a:solidFill>
                  <a:srgbClr val="5E5C5D"/>
                </a:solidFill>
                <a:latin typeface="Calibri"/>
                <a:ea typeface="Calibri"/>
                <a:cs typeface="Calibri"/>
                <a:sym typeface="Calibri"/>
              </a:rPr>
              <a:t>la empresa Be Yonder</a:t>
            </a:r>
            <a:r>
              <a:rPr b="0" i="0" lang="es-ES" sz="1800" u="none" cap="none" strike="noStrike">
                <a:solidFill>
                  <a:srgbClr val="5E5C5D"/>
                </a:solidFill>
                <a:latin typeface="Calibri"/>
                <a:ea typeface="Calibri"/>
                <a:cs typeface="Calibri"/>
                <a:sym typeface="Calibri"/>
              </a:rPr>
              <a:t>, usualmente es requerido un certificado de paz y salvo, el cual da el visto bueno a los </a:t>
            </a:r>
            <a:r>
              <a:rPr lang="es-ES" sz="1800">
                <a:solidFill>
                  <a:srgbClr val="5E5C5D"/>
                </a:solidFill>
                <a:latin typeface="Calibri"/>
                <a:ea typeface="Calibri"/>
                <a:cs typeface="Calibri"/>
                <a:sym typeface="Calibri"/>
              </a:rPr>
              <a:t>empleados</a:t>
            </a:r>
            <a:r>
              <a:rPr b="0" i="0" lang="es-ES" sz="1800" u="none" cap="none" strike="noStrike">
                <a:solidFill>
                  <a:srgbClr val="5E5C5D"/>
                </a:solidFill>
                <a:latin typeface="Calibri"/>
                <a:ea typeface="Calibri"/>
                <a:cs typeface="Calibri"/>
                <a:sym typeface="Calibri"/>
              </a:rPr>
              <a:t>. Este </a:t>
            </a:r>
            <a:r>
              <a:rPr lang="es-ES" sz="1800">
                <a:solidFill>
                  <a:srgbClr val="5E5C5D"/>
                </a:solidFill>
                <a:latin typeface="Calibri"/>
                <a:ea typeface="Calibri"/>
                <a:cs typeface="Calibri"/>
                <a:sym typeface="Calibri"/>
              </a:rPr>
              <a:t>trámite</a:t>
            </a:r>
            <a:r>
              <a:rPr b="0" i="0" lang="es-ES" sz="1800" u="none" cap="none" strike="noStrike">
                <a:solidFill>
                  <a:srgbClr val="5E5C5D"/>
                </a:solidFill>
                <a:latin typeface="Calibri"/>
                <a:ea typeface="Calibri"/>
                <a:cs typeface="Calibri"/>
                <a:sym typeface="Calibri"/>
              </a:rPr>
              <a:t> generalmente causa demora tanto para los </a:t>
            </a:r>
            <a:r>
              <a:rPr lang="es-ES" sz="1800">
                <a:solidFill>
                  <a:srgbClr val="5E5C5D"/>
                </a:solidFill>
                <a:latin typeface="Calibri"/>
                <a:ea typeface="Calibri"/>
                <a:cs typeface="Calibri"/>
                <a:sym typeface="Calibri"/>
              </a:rPr>
              <a:t>empleados,</a:t>
            </a:r>
            <a:r>
              <a:rPr b="0" i="0" lang="es-ES" sz="1800" u="none" cap="none" strike="noStrike">
                <a:solidFill>
                  <a:srgbClr val="5E5C5D"/>
                </a:solidFill>
                <a:latin typeface="Calibri"/>
                <a:ea typeface="Calibri"/>
                <a:cs typeface="Calibri"/>
                <a:sym typeface="Calibri"/>
              </a:rPr>
              <a:t>  ya que el proceso para expedirlo por lo regular es manual y se hace necesario presentarse en cada </a:t>
            </a:r>
            <a:r>
              <a:rPr lang="es-ES" sz="1800">
                <a:solidFill>
                  <a:srgbClr val="5E5C5D"/>
                </a:solidFill>
                <a:latin typeface="Calibri"/>
                <a:ea typeface="Calibri"/>
                <a:cs typeface="Calibri"/>
                <a:sym typeface="Calibri"/>
              </a:rPr>
              <a:t>dependencia</a:t>
            </a:r>
            <a:r>
              <a:rPr b="0" i="0" lang="es-ES" sz="1800" u="none" cap="none" strike="noStrike">
                <a:solidFill>
                  <a:srgbClr val="5E5C5D"/>
                </a:solidFill>
                <a:latin typeface="Calibri"/>
                <a:ea typeface="Calibri"/>
                <a:cs typeface="Calibri"/>
                <a:sym typeface="Calibri"/>
              </a:rPr>
              <a:t> que puede llegar a estar involucrada para conseguir una firma</a:t>
            </a:r>
            <a:r>
              <a:rPr lang="es-ES" sz="1800">
                <a:solidFill>
                  <a:srgbClr val="5E5C5D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b="0" i="0" lang="es-ES" sz="1800" u="none" cap="none" strike="noStrike">
                <a:solidFill>
                  <a:srgbClr val="5E5C5D"/>
                </a:solidFill>
                <a:latin typeface="Calibri"/>
                <a:ea typeface="Calibri"/>
                <a:cs typeface="Calibri"/>
                <a:sym typeface="Calibri"/>
              </a:rPr>
              <a:t>Todo esto genera altos costos y demoras en la expedición de dicho formulario.</a:t>
            </a:r>
            <a:endParaRPr/>
          </a:p>
        </p:txBody>
      </p:sp>
      <p:pic>
        <p:nvPicPr>
          <p:cNvPr id="93" name="Google Shape;93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01721" y="1963366"/>
            <a:ext cx="265430" cy="419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8"/>
          <p:cNvSpPr txBox="1"/>
          <p:nvPr/>
        </p:nvSpPr>
        <p:spPr>
          <a:xfrm>
            <a:off x="954674" y="144887"/>
            <a:ext cx="3754977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s-ES" sz="2000" u="none" cap="none" strike="noStrike">
                <a:solidFill>
                  <a:srgbClr val="E8E6E8"/>
                </a:solidFill>
                <a:latin typeface="Calibri"/>
                <a:ea typeface="Calibri"/>
                <a:cs typeface="Calibri"/>
                <a:sym typeface="Calibri"/>
              </a:rPr>
              <a:t>Alcance del proyecto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8"/>
          <p:cNvSpPr txBox="1"/>
          <p:nvPr/>
        </p:nvSpPr>
        <p:spPr>
          <a:xfrm>
            <a:off x="553338" y="172483"/>
            <a:ext cx="28128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-ES" sz="1800" u="none" cap="none" strike="noStrike">
                <a:solidFill>
                  <a:srgbClr val="E8E6E8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0" name="Google Shape;100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4778" y="510490"/>
            <a:ext cx="217898" cy="3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8"/>
          <p:cNvSpPr txBox="1"/>
          <p:nvPr/>
        </p:nvSpPr>
        <p:spPr>
          <a:xfrm>
            <a:off x="954675" y="1227522"/>
            <a:ext cx="434491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s-ES" sz="2000" u="none" cap="none" strike="noStrike">
                <a:solidFill>
                  <a:srgbClr val="5E5C5D"/>
                </a:solidFill>
                <a:latin typeface="Calibri"/>
                <a:ea typeface="Calibri"/>
                <a:cs typeface="Calibri"/>
                <a:sym typeface="Calibri"/>
              </a:rPr>
              <a:t>Alcance del proyecto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8"/>
          <p:cNvSpPr txBox="1"/>
          <p:nvPr/>
        </p:nvSpPr>
        <p:spPr>
          <a:xfrm>
            <a:off x="990198" y="2502826"/>
            <a:ext cx="6694481" cy="1169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Este proyecto tiene como objetivo llegar a la implementación a nivel de prueba de la solución desarrollada para la generación del certificado de paz y salvo, realizando las correcciones a los  posibles errores que se </a:t>
            </a:r>
            <a:r>
              <a:rPr lang="es-ES" sz="1800"/>
              <a:t>presenten</a:t>
            </a:r>
            <a:r>
              <a:rPr b="0" i="0" lang="es-E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con el fin de lograr que el sistema cumpla con las políticas de calidad propuestas.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3" name="Google Shape;103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01721" y="1963366"/>
            <a:ext cx="265430" cy="419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9"/>
          <p:cNvSpPr txBox="1"/>
          <p:nvPr/>
        </p:nvSpPr>
        <p:spPr>
          <a:xfrm>
            <a:off x="954674" y="144887"/>
            <a:ext cx="3754977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s-ES" sz="2000" u="none" cap="none" strike="noStrike">
                <a:solidFill>
                  <a:srgbClr val="E8E6E8"/>
                </a:solidFill>
                <a:latin typeface="Calibri"/>
                <a:ea typeface="Calibri"/>
                <a:cs typeface="Calibri"/>
                <a:sym typeface="Calibri"/>
              </a:rPr>
              <a:t>Justificación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9"/>
          <p:cNvSpPr txBox="1"/>
          <p:nvPr/>
        </p:nvSpPr>
        <p:spPr>
          <a:xfrm>
            <a:off x="553338" y="172483"/>
            <a:ext cx="28128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-ES" sz="1800" u="none" cap="none" strike="noStrike">
                <a:solidFill>
                  <a:srgbClr val="E8E6E8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0" name="Google Shape;110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4778" y="510490"/>
            <a:ext cx="217898" cy="3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9"/>
          <p:cNvSpPr txBox="1"/>
          <p:nvPr/>
        </p:nvSpPr>
        <p:spPr>
          <a:xfrm>
            <a:off x="954675" y="1227522"/>
            <a:ext cx="434491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s-ES" sz="2000" u="none" cap="none" strike="noStrike">
                <a:solidFill>
                  <a:srgbClr val="5E5C5D"/>
                </a:solidFill>
                <a:latin typeface="Calibri"/>
                <a:ea typeface="Calibri"/>
                <a:cs typeface="Calibri"/>
                <a:sym typeface="Calibri"/>
              </a:rPr>
              <a:t>Justificación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9"/>
          <p:cNvSpPr txBox="1"/>
          <p:nvPr/>
        </p:nvSpPr>
        <p:spPr>
          <a:xfrm>
            <a:off x="834626" y="1627632"/>
            <a:ext cx="6694481" cy="1169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800" u="none" cap="none" strike="noStrike">
                <a:solidFill>
                  <a:srgbClr val="5E5C5D"/>
                </a:solidFill>
                <a:latin typeface="Calibri"/>
                <a:ea typeface="Calibri"/>
                <a:cs typeface="Calibri"/>
                <a:sym typeface="Calibri"/>
              </a:rPr>
              <a:t>Dar solución a este problema es una buena oportunidad para desarrollar una aplicación eficiente para el proceso de expedición </a:t>
            </a:r>
            <a:r>
              <a:rPr lang="es-ES" sz="1800">
                <a:solidFill>
                  <a:srgbClr val="5E5C5D"/>
                </a:solidFill>
                <a:latin typeface="Calibri"/>
                <a:ea typeface="Calibri"/>
                <a:cs typeface="Calibri"/>
                <a:sym typeface="Calibri"/>
              </a:rPr>
              <a:t>de</a:t>
            </a:r>
            <a:r>
              <a:rPr b="0" i="0" lang="es-ES" sz="1800" u="none" cap="none" strike="noStrike">
                <a:solidFill>
                  <a:srgbClr val="5E5C5D"/>
                </a:solidFill>
                <a:latin typeface="Calibri"/>
                <a:ea typeface="Calibri"/>
                <a:cs typeface="Calibri"/>
                <a:sym typeface="Calibri"/>
              </a:rPr>
              <a:t> paz y salvo. Además brinda condiciones para la aplicación de un modelo de desarrollo y gestión de software que asegure la calidad del </a:t>
            </a:r>
            <a:r>
              <a:rPr lang="es-ES" sz="1800">
                <a:solidFill>
                  <a:srgbClr val="5E5C5D"/>
                </a:solidFill>
                <a:latin typeface="Calibri"/>
                <a:ea typeface="Calibri"/>
                <a:cs typeface="Calibri"/>
                <a:sym typeface="Calibri"/>
              </a:rPr>
              <a:t>proceso.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800" u="none" cap="none" strike="noStrike">
                <a:solidFill>
                  <a:srgbClr val="5E5C5D"/>
                </a:solidFill>
                <a:latin typeface="Calibri"/>
                <a:ea typeface="Calibri"/>
                <a:cs typeface="Calibri"/>
                <a:sym typeface="Calibri"/>
              </a:rPr>
              <a:t>Se propone crear una aplicación para la gestión del paz y salvo de manera que pueda llegar a utilizarse en </a:t>
            </a:r>
            <a:r>
              <a:rPr lang="es-ES" sz="1800">
                <a:solidFill>
                  <a:srgbClr val="5E5C5D"/>
                </a:solidFill>
                <a:latin typeface="Calibri"/>
                <a:ea typeface="Calibri"/>
                <a:cs typeface="Calibri"/>
                <a:sym typeface="Calibri"/>
              </a:rPr>
              <a:t>la empresa Be Yonder</a:t>
            </a:r>
            <a:r>
              <a:rPr b="0" i="0" lang="es-ES" sz="1800" u="none" cap="none" strike="noStrike">
                <a:solidFill>
                  <a:srgbClr val="5E5C5D"/>
                </a:solidFill>
                <a:latin typeface="Calibri"/>
                <a:ea typeface="Calibri"/>
                <a:cs typeface="Calibri"/>
                <a:sym typeface="Calibri"/>
              </a:rPr>
              <a:t>, disfrutando a su vez de la adaptabilidad y acoplamiento a las condiciones </a:t>
            </a:r>
            <a:r>
              <a:rPr lang="es-ES" sz="1800">
                <a:solidFill>
                  <a:srgbClr val="5E5C5D"/>
                </a:solidFill>
                <a:latin typeface="Calibri"/>
                <a:ea typeface="Calibri"/>
                <a:cs typeface="Calibri"/>
                <a:sym typeface="Calibri"/>
              </a:rPr>
              <a:t>específicas</a:t>
            </a:r>
            <a:r>
              <a:rPr b="0" i="0" lang="es-ES" sz="1800" u="none" cap="none" strike="noStrike">
                <a:solidFill>
                  <a:srgbClr val="5E5C5D"/>
                </a:solidFill>
                <a:latin typeface="Calibri"/>
                <a:ea typeface="Calibri"/>
                <a:cs typeface="Calibri"/>
                <a:sym typeface="Calibri"/>
              </a:rPr>
              <a:t> en las cuales se quiera implementar.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800" u="none" cap="none" strike="noStrike">
                <a:solidFill>
                  <a:srgbClr val="5E5C5D"/>
                </a:solidFill>
                <a:latin typeface="Calibri"/>
                <a:ea typeface="Calibri"/>
                <a:cs typeface="Calibri"/>
                <a:sym typeface="Calibri"/>
              </a:rPr>
              <a:t>Se ofrece una alternativa al proceso tradicional que presume la posibilidad de un manejo eficaz de procesos.</a:t>
            </a:r>
            <a:endParaRPr/>
          </a:p>
        </p:txBody>
      </p:sp>
      <p:pic>
        <p:nvPicPr>
          <p:cNvPr id="113" name="Google Shape;113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01721" y="1963366"/>
            <a:ext cx="265430" cy="419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resentación SENA-GC-F-004-V1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APRENDIZ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299739c-ad3d-4908-806e-4d91151a6e13_Enabled">
    <vt:lpwstr>true</vt:lpwstr>
  </property>
  <property fmtid="{D5CDD505-2E9C-101B-9397-08002B2CF9AE}" pid="3" name="MSIP_Label_1299739c-ad3d-4908-806e-4d91151a6e13_SetDate">
    <vt:lpwstr>2022-11-22T00:29:12Z</vt:lpwstr>
  </property>
  <property fmtid="{D5CDD505-2E9C-101B-9397-08002B2CF9AE}" pid="4" name="MSIP_Label_1299739c-ad3d-4908-806e-4d91151a6e13_Method">
    <vt:lpwstr>Standard</vt:lpwstr>
  </property>
  <property fmtid="{D5CDD505-2E9C-101B-9397-08002B2CF9AE}" pid="5" name="MSIP_Label_1299739c-ad3d-4908-806e-4d91151a6e13_Name">
    <vt:lpwstr>All Employees (Unrestricted)</vt:lpwstr>
  </property>
  <property fmtid="{D5CDD505-2E9C-101B-9397-08002B2CF9AE}" pid="6" name="MSIP_Label_1299739c-ad3d-4908-806e-4d91151a6e13_SiteId">
    <vt:lpwstr>cbc2c381-2f2e-4d93-91d1-506c9316ace7</vt:lpwstr>
  </property>
  <property fmtid="{D5CDD505-2E9C-101B-9397-08002B2CF9AE}" pid="7" name="MSIP_Label_1299739c-ad3d-4908-806e-4d91151a6e13_ActionId">
    <vt:lpwstr>53346663-cdc6-45fe-8dfd-ea6564d44811</vt:lpwstr>
  </property>
  <property fmtid="{D5CDD505-2E9C-101B-9397-08002B2CF9AE}" pid="8" name="MSIP_Label_1299739c-ad3d-4908-806e-4d91151a6e13_ContentBits">
    <vt:lpwstr>0</vt:lpwstr>
  </property>
</Properties>
</file>