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350" r:id="rId3"/>
    <p:sldId id="353" r:id="rId4"/>
    <p:sldId id="354" r:id="rId5"/>
    <p:sldId id="355" r:id="rId6"/>
    <p:sldId id="356" r:id="rId7"/>
    <p:sldId id="365" r:id="rId8"/>
    <p:sldId id="357" r:id="rId9"/>
    <p:sldId id="368" r:id="rId10"/>
    <p:sldId id="366" r:id="rId11"/>
    <p:sldId id="367" r:id="rId12"/>
    <p:sldId id="369" r:id="rId13"/>
    <p:sldId id="370" r:id="rId14"/>
    <p:sldId id="372" r:id="rId15"/>
    <p:sldId id="373" r:id="rId16"/>
    <p:sldId id="374" r:id="rId17"/>
    <p:sldId id="376" r:id="rId18"/>
    <p:sldId id="377" r:id="rId19"/>
    <p:sldId id="3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4" autoAdjust="0"/>
    <p:restoredTop sz="87457" autoAdjust="0"/>
  </p:normalViewPr>
  <p:slideViewPr>
    <p:cSldViewPr snapToGrid="0">
      <p:cViewPr varScale="1">
        <p:scale>
          <a:sx n="103" d="100"/>
          <a:sy n="103" d="100"/>
        </p:scale>
        <p:origin x="-7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-382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7FECC-87DA-446C-A89A-DCA762730E02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028E-ED0D-4315-9028-90F24433F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Ohne </a:t>
            </a:r>
            <a:r>
              <a:rPr lang="de-DE" dirty="0" err="1" smtClean="0"/>
              <a:t>scale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= integer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76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Ohne </a:t>
            </a:r>
            <a:r>
              <a:rPr lang="de-DE" dirty="0" err="1" smtClean="0"/>
              <a:t>scale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smtClean="0"/>
              <a:t>= integer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38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86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1983" y="2011020"/>
            <a:ext cx="8562629" cy="2262781"/>
          </a:xfrm>
        </p:spPr>
        <p:txBody>
          <a:bodyPr anchor="b">
            <a:noAutofit/>
          </a:bodyPr>
          <a:lstStyle>
            <a:lvl1pPr algn="l">
              <a:defRPr sz="9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983" y="4379816"/>
            <a:ext cx="8562629" cy="1126283"/>
          </a:xfrm>
        </p:spPr>
        <p:txBody>
          <a:bodyPr anchor="t">
            <a:noAutofit/>
          </a:bodyPr>
          <a:lstStyle>
            <a:lvl1pPr marL="0" indent="0" algn="l">
              <a:buNone/>
              <a:defRPr sz="3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92241" y="5100753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1067385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030" y="620392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9930" y="238537"/>
            <a:ext cx="8203086" cy="742122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>
            <a:lvl1pPr marL="542925" indent="-542925">
              <a:lnSpc>
                <a:spcPct val="120000"/>
              </a:lnSpc>
              <a:defRPr sz="2100"/>
            </a:lvl1pPr>
            <a:lvl2pPr marL="901700" indent="-450850">
              <a:lnSpc>
                <a:spcPct val="120000"/>
              </a:lnSpc>
              <a:defRPr sz="1900"/>
            </a:lvl2pPr>
            <a:lvl3pPr marL="1338263" indent="-436563">
              <a:lnSpc>
                <a:spcPct val="120000"/>
              </a:lnSpc>
              <a:defRPr sz="1700"/>
            </a:lvl3pPr>
            <a:lvl4pPr marL="1616075" indent="-371475"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1" y="6189517"/>
            <a:ext cx="1099929" cy="56232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extfeld 6"/>
          <p:cNvSpPr txBox="1"/>
          <p:nvPr userDrawn="1"/>
        </p:nvSpPr>
        <p:spPr>
          <a:xfrm>
            <a:off x="282470" y="6273947"/>
            <a:ext cx="64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900" b="1" smtClean="0">
                <a:solidFill>
                  <a:schemeClr val="bg1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19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7335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6670" y="624110"/>
            <a:ext cx="99579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670" y="2133600"/>
            <a:ext cx="995794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37" name="Picture 3" descr="C:\Biggi\Studium\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13" y="85379"/>
            <a:ext cx="2544283" cy="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ußzeilenplatzhalter 3"/>
          <p:cNvSpPr txBox="1">
            <a:spLocks/>
          </p:cNvSpPr>
          <p:nvPr userDrawn="1"/>
        </p:nvSpPr>
        <p:spPr>
          <a:xfrm>
            <a:off x="6752481" y="6143809"/>
            <a:ext cx="4755413" cy="5826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4000"/>
              </a:lnSpc>
              <a:defRPr/>
            </a:pPr>
            <a:r>
              <a:rPr lang="de-DE" altLang="de-DE" sz="1400" b="1" dirty="0" smtClean="0"/>
              <a:t>Tutorium GDB</a:t>
            </a:r>
          </a:p>
          <a:p>
            <a:pPr algn="r">
              <a:lnSpc>
                <a:spcPct val="114000"/>
              </a:lnSpc>
              <a:defRPr/>
            </a:pPr>
            <a:r>
              <a:rPr lang="de-DE" altLang="de-DE" sz="1400" b="0" baseline="0" dirty="0" smtClean="0">
                <a:latin typeface="Arial" charset="0"/>
              </a:rPr>
              <a:t>WS </a:t>
            </a:r>
            <a:r>
              <a:rPr lang="de-DE" altLang="de-DE" sz="1400" b="0" baseline="0" dirty="0" smtClean="0">
                <a:latin typeface="Arial" charset="0"/>
              </a:rPr>
              <a:t>16/17</a:t>
            </a:r>
            <a:endParaRPr lang="de-DE" altLang="de-DE" sz="1400" b="0" baseline="0" dirty="0" smtClean="0">
              <a:latin typeface="Arial" charset="0"/>
            </a:endParaRPr>
          </a:p>
          <a:p>
            <a:pPr algn="r">
              <a:lnSpc>
                <a:spcPct val="114000"/>
              </a:lnSpc>
              <a:defRPr/>
            </a:pPr>
            <a:endParaRPr lang="de-DE" altLang="de-DE" sz="14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database/121/SQLRF/statements_9013.htm#BABEFFE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DDL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700" dirty="0" smtClean="0"/>
              <a:t>Create Table, Rechte und Rollen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2874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207" y="165904"/>
            <a:ext cx="9113520" cy="742122"/>
          </a:xfrm>
        </p:spPr>
        <p:txBody>
          <a:bodyPr/>
          <a:lstStyle/>
          <a:p>
            <a:r>
              <a:rPr lang="de-DE" sz="3200" dirty="0"/>
              <a:t>W</a:t>
            </a:r>
            <a:r>
              <a:rPr lang="de-DE" sz="3200" dirty="0" smtClean="0"/>
              <a:t>elche Rechte können vergeben werden?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0118" y="995576"/>
            <a:ext cx="10690771" cy="53954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smtClean="0"/>
              <a:t>System-Rechte (System </a:t>
            </a:r>
            <a:r>
              <a:rPr lang="de-DE" b="1" dirty="0" err="1" smtClean="0"/>
              <a:t>Privileges</a:t>
            </a:r>
            <a:r>
              <a:rPr lang="de-DE" b="1" dirty="0" smtClean="0"/>
              <a:t>)</a:t>
            </a:r>
          </a:p>
          <a:p>
            <a:r>
              <a:rPr lang="de-DE" dirty="0" smtClean="0"/>
              <a:t>Legen fest, welche Aktionen der Nutzer im System ausführen darf, z.B.:</a:t>
            </a:r>
          </a:p>
          <a:p>
            <a:pPr lvl="1"/>
            <a:r>
              <a:rPr lang="de-DE" dirty="0" smtClean="0"/>
              <a:t>Create Session: Verbindung zur Datenbank aufbauen </a:t>
            </a:r>
          </a:p>
          <a:p>
            <a:pPr lvl="1"/>
            <a:r>
              <a:rPr lang="de-DE" dirty="0" smtClean="0"/>
              <a:t>Create Table: Tabellen anlegen</a:t>
            </a:r>
          </a:p>
          <a:p>
            <a:pPr lvl="1"/>
            <a:endParaRPr lang="de-DE" sz="500" dirty="0" smtClean="0"/>
          </a:p>
          <a:p>
            <a:pPr marL="0" indent="0">
              <a:buNone/>
            </a:pPr>
            <a:r>
              <a:rPr lang="de-DE" b="1" dirty="0" smtClean="0"/>
              <a:t>Objekt-Rechte (</a:t>
            </a:r>
            <a:r>
              <a:rPr lang="de-DE" b="1" dirty="0" err="1" smtClean="0"/>
              <a:t>Object</a:t>
            </a:r>
            <a:r>
              <a:rPr lang="de-DE" b="1" dirty="0" smtClean="0"/>
              <a:t> </a:t>
            </a:r>
            <a:r>
              <a:rPr lang="de-DE" b="1" dirty="0" err="1" smtClean="0"/>
              <a:t>Privileges</a:t>
            </a:r>
            <a:r>
              <a:rPr lang="de-DE" b="1" dirty="0" smtClean="0"/>
              <a:t>)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Rechte für bestimmte Datenbank-Objekte (z.B. Tabellen):</a:t>
            </a:r>
          </a:p>
          <a:p>
            <a:pPr lvl="1"/>
            <a:r>
              <a:rPr lang="de-DE" b="1" dirty="0" smtClean="0"/>
              <a:t>Insert, Update(</a:t>
            </a:r>
            <a:r>
              <a:rPr lang="de-DE" b="1" dirty="0" err="1" smtClean="0"/>
              <a:t>spalteA</a:t>
            </a:r>
            <a:r>
              <a:rPr lang="de-DE" b="1" dirty="0" smtClean="0"/>
              <a:t>, </a:t>
            </a:r>
            <a:r>
              <a:rPr lang="de-DE" b="1" dirty="0" err="1" smtClean="0"/>
              <a:t>spalteB</a:t>
            </a:r>
            <a:r>
              <a:rPr lang="de-DE" b="1" dirty="0" smtClean="0"/>
              <a:t>), Sele</a:t>
            </a:r>
            <a:r>
              <a:rPr lang="de-DE" b="1" dirty="0"/>
              <a:t>c</a:t>
            </a:r>
            <a:r>
              <a:rPr lang="de-DE" b="1" dirty="0" smtClean="0"/>
              <a:t>t, Delete, All</a:t>
            </a:r>
            <a:endParaRPr lang="de-DE" b="1" dirty="0"/>
          </a:p>
          <a:p>
            <a:pPr lvl="1"/>
            <a:r>
              <a:rPr lang="de-DE" b="1" dirty="0" smtClean="0"/>
              <a:t>Update on </a:t>
            </a:r>
            <a:r>
              <a:rPr lang="de-DE" b="1" dirty="0" err="1" smtClean="0"/>
              <a:t>Scott.dept</a:t>
            </a:r>
            <a:r>
              <a:rPr lang="de-DE" b="1" dirty="0" smtClean="0"/>
              <a:t>(</a:t>
            </a:r>
            <a:r>
              <a:rPr lang="de-DE" b="1" dirty="0" err="1" smtClean="0"/>
              <a:t>dname</a:t>
            </a:r>
            <a:r>
              <a:rPr lang="de-DE" b="1" dirty="0" smtClean="0"/>
              <a:t>):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Ändern der Werte in der Spalte </a:t>
            </a:r>
            <a:r>
              <a:rPr lang="de-DE" dirty="0" err="1" smtClean="0"/>
              <a:t>dname</a:t>
            </a:r>
            <a:r>
              <a:rPr lang="de-DE" dirty="0" smtClean="0"/>
              <a:t> der Tabelle </a:t>
            </a:r>
            <a:r>
              <a:rPr lang="de-DE" dirty="0" err="1" smtClean="0"/>
              <a:t>dept</a:t>
            </a:r>
            <a:r>
              <a:rPr lang="de-DE" dirty="0" smtClean="0"/>
              <a:t> des Nutzers Scott</a:t>
            </a:r>
            <a:endParaRPr lang="de-DE" dirty="0"/>
          </a:p>
          <a:p>
            <a:pPr lvl="1"/>
            <a:r>
              <a:rPr lang="de-DE" b="1" dirty="0" smtClean="0"/>
              <a:t>SELECT on </a:t>
            </a:r>
            <a:r>
              <a:rPr lang="de-DE" b="1" dirty="0" err="1" smtClean="0"/>
              <a:t>kirschb.emp</a:t>
            </a:r>
            <a:r>
              <a:rPr lang="de-DE" b="1" dirty="0" smtClean="0"/>
              <a:t>:</a:t>
            </a:r>
            <a:r>
              <a:rPr lang="de-DE" dirty="0" smtClean="0"/>
              <a:t> Anzeigen der Tabelleninhalte von </a:t>
            </a:r>
            <a:r>
              <a:rPr lang="de-DE" dirty="0" err="1" smtClean="0"/>
              <a:t>emp</a:t>
            </a:r>
            <a:r>
              <a:rPr lang="de-DE" dirty="0" smtClean="0"/>
              <a:t> des Nutzers </a:t>
            </a:r>
            <a:r>
              <a:rPr lang="de-DE" dirty="0" err="1" smtClean="0"/>
              <a:t>kirschb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System- und Objekt-Rechte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29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146" y="292967"/>
            <a:ext cx="8612352" cy="742122"/>
          </a:xfrm>
        </p:spPr>
        <p:txBody>
          <a:bodyPr/>
          <a:lstStyle/>
          <a:p>
            <a:r>
              <a:rPr lang="de-DE" sz="3500" dirty="0" smtClean="0"/>
              <a:t>An wen werden Rechte vergeben?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6034" y="1371600"/>
            <a:ext cx="10622677" cy="4844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An einen Datenbank-Benutzer</a:t>
            </a:r>
          </a:p>
          <a:p>
            <a:r>
              <a:rPr lang="de-DE" dirty="0" smtClean="0"/>
              <a:t>Direkte Zuweisung eines bestimmten Rechts an einen Datenbank-Benutzer</a:t>
            </a:r>
          </a:p>
          <a:p>
            <a:endParaRPr lang="de-DE" sz="500" dirty="0"/>
          </a:p>
          <a:p>
            <a:pPr marL="0" indent="0">
              <a:buNone/>
            </a:pPr>
            <a:r>
              <a:rPr lang="de-DE" b="1" dirty="0" smtClean="0"/>
              <a:t>An </a:t>
            </a:r>
            <a:r>
              <a:rPr lang="de-DE" b="1" dirty="0"/>
              <a:t>eine Rolle</a:t>
            </a:r>
          </a:p>
          <a:p>
            <a:r>
              <a:rPr lang="de-DE" dirty="0" smtClean="0"/>
              <a:t>Rolle ist ein Container für Rechte</a:t>
            </a:r>
          </a:p>
          <a:p>
            <a:r>
              <a:rPr lang="de-DE" dirty="0" smtClean="0"/>
              <a:t>Wird eine Rolle einem Nutzer zugewiesen, erhält dieser alle Rechte der Rolle</a:t>
            </a:r>
          </a:p>
          <a:p>
            <a:endParaRPr lang="de-DE" sz="500" b="1" dirty="0" smtClean="0"/>
          </a:p>
          <a:p>
            <a:pPr marL="0" indent="0">
              <a:buNone/>
            </a:pPr>
            <a:r>
              <a:rPr lang="de-DE" b="1" dirty="0" smtClean="0"/>
              <a:t>An PUBLIC</a:t>
            </a:r>
          </a:p>
          <a:p>
            <a:r>
              <a:rPr lang="de-DE" dirty="0" smtClean="0"/>
              <a:t>Spezielle Rolle, die jedem Datenbank-Nutzer automatisch zugeordnet wird</a:t>
            </a:r>
          </a:p>
        </p:txBody>
      </p:sp>
    </p:spTree>
    <p:extLst>
      <p:ext uri="{BB962C8B-B14F-4D97-AF65-F5344CB8AC3E}">
        <p14:creationId xmlns:p14="http://schemas.microsoft.com/office/powerpoint/2010/main" val="325141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295843"/>
            <a:ext cx="8203086" cy="630386"/>
          </a:xfrm>
        </p:spPr>
        <p:txBody>
          <a:bodyPr/>
          <a:lstStyle/>
          <a:p>
            <a:r>
              <a:rPr lang="de-DE" sz="3000" dirty="0" smtClean="0"/>
              <a:t>Wie werden Objekt-Rechte vergeben?</a:t>
            </a:r>
            <a:endParaRPr lang="de-DE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5009" y="1070043"/>
            <a:ext cx="10712763" cy="5204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Direkte Zuweisung eines Objekt-Rechts an einen Nutzer</a:t>
            </a:r>
          </a:p>
          <a:p>
            <a:endParaRPr lang="de-DE" sz="500" dirty="0" smtClean="0"/>
          </a:p>
          <a:p>
            <a:endParaRPr lang="de-DE" sz="500" dirty="0"/>
          </a:p>
          <a:p>
            <a:endParaRPr lang="de-DE" sz="500" dirty="0" smtClean="0"/>
          </a:p>
          <a:p>
            <a:endParaRPr lang="de-DE" sz="500" dirty="0"/>
          </a:p>
          <a:p>
            <a:endParaRPr lang="de-DE" sz="500" dirty="0" smtClean="0"/>
          </a:p>
          <a:p>
            <a:pPr marL="0" lvl="1" indent="0">
              <a:buNone/>
            </a:pPr>
            <a:r>
              <a:rPr lang="de-DE" b="1" dirty="0" smtClean="0"/>
              <a:t>Zuweisung eines Rechts an eine Rolle</a:t>
            </a:r>
          </a:p>
          <a:p>
            <a:endParaRPr lang="de-DE" sz="500" b="1" dirty="0" smtClean="0"/>
          </a:p>
          <a:p>
            <a:endParaRPr lang="de-DE" sz="500" b="1" dirty="0"/>
          </a:p>
          <a:p>
            <a:endParaRPr lang="de-DE" sz="500" b="1" dirty="0" smtClean="0"/>
          </a:p>
          <a:p>
            <a:endParaRPr lang="de-DE" sz="500" b="1" dirty="0"/>
          </a:p>
          <a:p>
            <a:endParaRPr lang="de-DE" sz="500" b="1" dirty="0" smtClean="0"/>
          </a:p>
          <a:p>
            <a:endParaRPr lang="de-DE" sz="500" b="1" dirty="0" smtClean="0"/>
          </a:p>
          <a:p>
            <a:pPr marL="0" indent="0">
              <a:buNone/>
            </a:pPr>
            <a:r>
              <a:rPr lang="de-DE" b="1" dirty="0" smtClean="0"/>
              <a:t>Zuweisung eines Rechts an PUBLIC</a:t>
            </a:r>
            <a:endParaRPr lang="de-DE" b="1" dirty="0"/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Rechteck 3"/>
          <p:cNvSpPr/>
          <p:nvPr/>
        </p:nvSpPr>
        <p:spPr>
          <a:xfrm>
            <a:off x="1500809" y="1642961"/>
            <a:ext cx="4532241" cy="85013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24000" tIns="108000" rtlCol="0" anchor="ctr"/>
          <a:lstStyle/>
          <a:p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GRANT </a:t>
            </a:r>
            <a:r>
              <a:rPr lang="de-DE" sz="1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object_privilege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de-DE" sz="1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schema.tabelle</a:t>
            </a:r>
            <a:r>
              <a:rPr lang="de-DE" sz="1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de-DE" sz="1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de-DE" sz="19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378426" y="1642960"/>
            <a:ext cx="4733521" cy="85013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24000" tIns="108000" rtlCol="0" anchor="ctr"/>
          <a:lstStyle/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update(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kirschb.emp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scott</a:t>
            </a: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500809" y="3212870"/>
            <a:ext cx="4532241" cy="85013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24000" tIns="108000" rtlCol="0" anchor="ctr"/>
          <a:lstStyle/>
          <a:p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GRANT </a:t>
            </a:r>
            <a:r>
              <a:rPr lang="de-DE" sz="1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object_privilege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de-DE" sz="1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schema.tabelle</a:t>
            </a:r>
            <a:r>
              <a:rPr lang="de-DE" sz="1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de-DE" sz="1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rolle</a:t>
            </a:r>
          </a:p>
        </p:txBody>
      </p:sp>
      <p:sp>
        <p:nvSpPr>
          <p:cNvPr id="7" name="Rechteck 6"/>
          <p:cNvSpPr/>
          <p:nvPr/>
        </p:nvSpPr>
        <p:spPr>
          <a:xfrm>
            <a:off x="6378426" y="3212869"/>
            <a:ext cx="4733521" cy="85013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24000" tIns="108000" rtlCol="0" anchor="ctr"/>
          <a:lstStyle/>
          <a:p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</a:t>
            </a:r>
            <a:r>
              <a:rPr 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kirschb.emp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de-D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bw_student</a:t>
            </a: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500809" y="5123714"/>
            <a:ext cx="4532241" cy="85013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24000" tIns="108000" rtlCol="0" anchor="ctr"/>
          <a:lstStyle/>
          <a:p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GRANT </a:t>
            </a:r>
            <a:r>
              <a:rPr lang="de-DE" sz="1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object_privilege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de-DE" sz="1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schema.tabelle</a:t>
            </a:r>
            <a:r>
              <a:rPr lang="de-DE" sz="1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TO PUBLIC</a:t>
            </a:r>
            <a:endParaRPr lang="de-DE" sz="19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378426" y="5123713"/>
            <a:ext cx="4733521" cy="85013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24000" tIns="108000" rtlCol="0" anchor="ctr"/>
          <a:lstStyle/>
          <a:p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GRANT </a:t>
            </a:r>
            <a:r>
              <a:rPr 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kirschb.dept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TO PUBLIC</a:t>
            </a:r>
          </a:p>
        </p:txBody>
      </p:sp>
    </p:spTree>
    <p:extLst>
      <p:ext uri="{BB962C8B-B14F-4D97-AF65-F5344CB8AC3E}">
        <p14:creationId xmlns:p14="http://schemas.microsoft.com/office/powerpoint/2010/main" val="233100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000" dirty="0" smtClean="0"/>
              <a:t>Wie werden Rollen erzeugt/vergeben?</a:t>
            </a:r>
            <a:endParaRPr lang="de-DE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060315"/>
            <a:ext cx="10407964" cy="4850907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Rolle erzeugen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Rolle vergeben</a:t>
            </a:r>
            <a:endParaRPr lang="de-DE" b="1" dirty="0"/>
          </a:p>
          <a:p>
            <a:r>
              <a:rPr lang="de-DE" dirty="0" smtClean="0"/>
              <a:t>An Datenbank-Benutzer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500" dirty="0" smtClean="0"/>
          </a:p>
          <a:p>
            <a:r>
              <a:rPr lang="de-DE" dirty="0" smtClean="0"/>
              <a:t>An Rolle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940144" y="1643271"/>
            <a:ext cx="5385378" cy="679620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108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ROLE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rollenname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940144" y="3585466"/>
            <a:ext cx="5385378" cy="679620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108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rollenname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user;</a:t>
            </a:r>
            <a:endParaRPr 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40144" y="5029953"/>
            <a:ext cx="5385378" cy="679620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108000"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rollennameB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rollennameA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0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Data </a:t>
            </a:r>
            <a:r>
              <a:rPr lang="de-DE" dirty="0" err="1" smtClean="0"/>
              <a:t>Dictionary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6916" y="1502229"/>
            <a:ext cx="10858965" cy="43696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de-DE" dirty="0" smtClean="0"/>
              <a:t>Speichert </a:t>
            </a:r>
            <a:r>
              <a:rPr lang="de-DE" b="1" dirty="0" smtClean="0"/>
              <a:t>META-Daten </a:t>
            </a:r>
            <a:r>
              <a:rPr lang="de-DE" dirty="0" smtClean="0"/>
              <a:t>über Tabellen, Views etc. in der Datenbank. Darunter: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de-DE" sz="2000" dirty="0" smtClean="0"/>
              <a:t>Beschreibungen angelegter Tabellen (Name, Spalten, Datentypen) und Views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de-DE" sz="2000" dirty="0" smtClean="0"/>
              <a:t>Daten über Nutzer und ihnen zugewiesene Rechte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de-DE" dirty="0" smtClean="0"/>
              <a:t>Meta-Daten werden in Tabellen verwaltet und können so direkt oder über vorhandene Views abgefragt werden.</a:t>
            </a:r>
          </a:p>
        </p:txBody>
      </p:sp>
    </p:spTree>
    <p:extLst>
      <p:ext uri="{BB962C8B-B14F-4D97-AF65-F5344CB8AC3E}">
        <p14:creationId xmlns:p14="http://schemas.microsoft.com/office/powerpoint/2010/main" val="27823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170443"/>
            <a:ext cx="8203086" cy="742122"/>
          </a:xfrm>
        </p:spPr>
        <p:txBody>
          <a:bodyPr/>
          <a:lstStyle/>
          <a:p>
            <a:r>
              <a:rPr lang="de-DE" sz="3000" dirty="0" smtClean="0"/>
              <a:t>Rechte und Rollen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Wichtige Data </a:t>
            </a:r>
            <a:r>
              <a:rPr lang="de-DE" sz="3000" dirty="0" err="1" smtClean="0"/>
              <a:t>Dictionary</a:t>
            </a:r>
            <a:r>
              <a:rPr lang="de-DE" sz="3000" dirty="0" smtClean="0"/>
              <a:t> Tabellen</a:t>
            </a:r>
            <a:endParaRPr lang="de-DE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81743" y="1251614"/>
            <a:ext cx="10626151" cy="54319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500" b="1" dirty="0" smtClean="0"/>
              <a:t>ALL_TAB_PRIVS</a:t>
            </a:r>
          </a:p>
          <a:p>
            <a:r>
              <a:rPr lang="de-DE" dirty="0" smtClean="0"/>
              <a:t>Objekt-Rechte, die direkt an einen Nutzer, eine Rolle oder PUBLIC vergeben wurden</a:t>
            </a:r>
            <a:br>
              <a:rPr lang="de-DE" dirty="0" smtClean="0"/>
            </a:br>
            <a:r>
              <a:rPr lang="de-DE" dirty="0" smtClean="0"/>
              <a:t>(Anzeige der Rechte, bei denen aktueller DB-Nutzer Objekt-Besitzer ist, </a:t>
            </a:r>
            <a:br>
              <a:rPr lang="de-DE" dirty="0" smtClean="0"/>
            </a:br>
            <a:r>
              <a:rPr lang="de-DE" dirty="0" smtClean="0"/>
              <a:t> Objekt-Recht besitzt oder selbst vergeben hat)</a:t>
            </a:r>
          </a:p>
          <a:p>
            <a:pPr marL="0" indent="0">
              <a:buNone/>
            </a:pPr>
            <a:endParaRPr lang="de-DE" sz="400" b="1" dirty="0" smtClean="0"/>
          </a:p>
          <a:p>
            <a:pPr marL="0" indent="0">
              <a:buNone/>
            </a:pPr>
            <a:r>
              <a:rPr lang="de-DE" sz="2300" b="1" dirty="0" smtClean="0"/>
              <a:t>Beispiel-Abfragen</a:t>
            </a:r>
          </a:p>
          <a:p>
            <a:pPr marL="0" indent="0">
              <a:buNone/>
            </a:pPr>
            <a:r>
              <a:rPr lang="de-DE" dirty="0" smtClean="0"/>
              <a:t>Welche Rechte für die Tabelle SALGRADE des Users SCOTT wurden an PUBLIC vergeben?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all_tab_privs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grantee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‘PUBLIC‘ </a:t>
            </a:r>
            <a:b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AND TABLE_SCHEMA=‘SCOTT‘ AND TABLE_NAME = ‘SALGRADE‘;</a:t>
            </a:r>
            <a:b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smtClean="0"/>
              <a:t>Welche Rechte wurden an aktuellen Benutzer vergeben?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* FROM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all_tab_privs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grantee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‘KIRSCHB‘; 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32588" y="1598811"/>
            <a:ext cx="10407964" cy="4983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500" b="1" dirty="0" smtClean="0"/>
              <a:t>USER_ROLE_PRIVS</a:t>
            </a:r>
          </a:p>
          <a:p>
            <a:r>
              <a:rPr lang="de-DE" dirty="0" smtClean="0"/>
              <a:t>Rollen, die direkt an den aktuellen Nutzer vergeben wurden</a:t>
            </a: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		Beispiel-Abfrage</a:t>
            </a:r>
          </a:p>
          <a:p>
            <a:pPr marL="0" indent="0">
              <a:buNone/>
            </a:pPr>
            <a:r>
              <a:rPr lang="de-DE" dirty="0" smtClean="0"/>
              <a:t>		Welche Rollen besitzt der angemeldete Benutzer?</a:t>
            </a:r>
            <a:br>
              <a:rPr lang="de-DE" dirty="0" smtClean="0"/>
            </a:br>
            <a:r>
              <a:rPr lang="de-DE" dirty="0" smtClean="0"/>
              <a:t>		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granted_role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default_role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user_role_privs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500" b="1" dirty="0" smtClean="0"/>
              <a:t>SESSION_ROLES</a:t>
            </a:r>
            <a:endParaRPr lang="de-DE" sz="2500" b="1" dirty="0"/>
          </a:p>
          <a:p>
            <a:r>
              <a:rPr lang="de-DE" dirty="0" smtClean="0"/>
              <a:t>Rollen</a:t>
            </a:r>
            <a:r>
              <a:rPr lang="de-DE" dirty="0"/>
              <a:t> (direkt und indirekt)</a:t>
            </a:r>
            <a:r>
              <a:rPr lang="de-DE" dirty="0" smtClean="0"/>
              <a:t>, </a:t>
            </a:r>
            <a:r>
              <a:rPr lang="de-DE" dirty="0"/>
              <a:t>die </a:t>
            </a:r>
            <a:r>
              <a:rPr lang="de-DE" dirty="0" smtClean="0"/>
              <a:t>für den Benutzer in der aktuellen Session aktiv sind</a:t>
            </a:r>
            <a:endParaRPr lang="de-DE" b="1" dirty="0"/>
          </a:p>
          <a:p>
            <a:pPr marL="0" indent="0">
              <a:buNone/>
            </a:pPr>
            <a:r>
              <a:rPr lang="de-DE" b="1" dirty="0" smtClean="0"/>
              <a:t>	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099930" y="170443"/>
            <a:ext cx="8203086" cy="742122"/>
          </a:xfrm>
        </p:spPr>
        <p:txBody>
          <a:bodyPr/>
          <a:lstStyle/>
          <a:p>
            <a:r>
              <a:rPr lang="de-DE" sz="3000" dirty="0" smtClean="0"/>
              <a:t>Rechte und Rollen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Wichtige Data </a:t>
            </a:r>
            <a:r>
              <a:rPr lang="de-DE" sz="3000" dirty="0" err="1" smtClean="0"/>
              <a:t>Dictionary</a:t>
            </a:r>
            <a:r>
              <a:rPr lang="de-DE" sz="3000" dirty="0" smtClean="0"/>
              <a:t> Tabellen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3295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1702" y="1647910"/>
            <a:ext cx="10407964" cy="4847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500" b="1" dirty="0" smtClean="0"/>
              <a:t>ROLE_ROLE_PRIVS</a:t>
            </a:r>
          </a:p>
          <a:p>
            <a:r>
              <a:rPr lang="de-DE" dirty="0" smtClean="0"/>
              <a:t>Rollen, die an Rollen vergeben wurden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Beispiel-Abfrage</a:t>
            </a:r>
          </a:p>
          <a:p>
            <a:pPr marL="0" indent="0">
              <a:buNone/>
            </a:pPr>
            <a:r>
              <a:rPr lang="de-DE" dirty="0" smtClean="0"/>
              <a:t>	Welche Rollen wurden der Rolle BW_STUDENT zugewiesen?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role_role_privs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‘BW_STUDENT‘;</a:t>
            </a:r>
            <a:b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099930" y="170443"/>
            <a:ext cx="8203086" cy="742122"/>
          </a:xfrm>
        </p:spPr>
        <p:txBody>
          <a:bodyPr/>
          <a:lstStyle/>
          <a:p>
            <a:r>
              <a:rPr lang="de-DE" sz="3000" dirty="0" smtClean="0"/>
              <a:t>Rechte und Rollen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Wichtige Data </a:t>
            </a:r>
            <a:r>
              <a:rPr lang="de-DE" sz="3000" dirty="0" err="1" smtClean="0"/>
              <a:t>Dictionary</a:t>
            </a:r>
            <a:r>
              <a:rPr lang="de-DE" sz="3000" dirty="0" smtClean="0"/>
              <a:t> Tabellen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40465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513114"/>
            <a:ext cx="10407964" cy="5036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500" b="1" dirty="0" smtClean="0"/>
              <a:t>ROLE_TAB_PRIVS</a:t>
            </a:r>
          </a:p>
          <a:p>
            <a:r>
              <a:rPr lang="de-DE" dirty="0" smtClean="0"/>
              <a:t>Objekt-Rechte, die an Rollen vergeben wurden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Beispiel-Abfrage</a:t>
            </a:r>
          </a:p>
          <a:p>
            <a:pPr marL="0" indent="0">
              <a:buNone/>
            </a:pPr>
            <a:r>
              <a:rPr lang="de-DE" dirty="0" smtClean="0"/>
              <a:t>	Welche Rechte wurden der Rolle STUDENT zugewiesen?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privilege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FROM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role_tab_privs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‘STUDENT‘;</a:t>
            </a:r>
            <a:b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099930" y="170443"/>
            <a:ext cx="8203086" cy="742122"/>
          </a:xfrm>
        </p:spPr>
        <p:txBody>
          <a:bodyPr/>
          <a:lstStyle/>
          <a:p>
            <a:r>
              <a:rPr lang="de-DE" sz="3000" dirty="0" smtClean="0"/>
              <a:t>Rechte und Rollen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Wichtige Data </a:t>
            </a:r>
            <a:r>
              <a:rPr lang="de-DE" sz="3000" dirty="0" err="1" smtClean="0"/>
              <a:t>Dictionary</a:t>
            </a:r>
            <a:r>
              <a:rPr lang="de-DE" sz="3000" dirty="0" smtClean="0"/>
              <a:t> Tabellen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094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534411"/>
            <a:ext cx="10407964" cy="5211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500" b="1" dirty="0" smtClean="0"/>
              <a:t>ROLE_SYS_PRIVS</a:t>
            </a:r>
          </a:p>
          <a:p>
            <a:r>
              <a:rPr lang="de-DE" dirty="0" smtClean="0"/>
              <a:t>System-Rechte, die an Rollen vergeben wurden</a:t>
            </a:r>
            <a:endParaRPr lang="de-DE" dirty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Beispiel-Abfrage</a:t>
            </a:r>
          </a:p>
          <a:p>
            <a:pPr marL="0" indent="0">
              <a:buNone/>
            </a:pPr>
            <a:r>
              <a:rPr lang="de-DE" dirty="0" smtClean="0"/>
              <a:t>	Welche Systemrechte wurden an die Rolle FH_TRIER vergeben?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SELECT </a:t>
            </a:r>
            <a:r>
              <a:rPr lang="de-DE" dirty="0" err="1" smtClean="0"/>
              <a:t>privilege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	FROM </a:t>
            </a:r>
            <a:r>
              <a:rPr lang="de-DE" dirty="0" err="1" smtClean="0"/>
              <a:t>role_sys_privs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WHERE </a:t>
            </a:r>
            <a:r>
              <a:rPr lang="de-DE" dirty="0" err="1" smtClean="0"/>
              <a:t>role</a:t>
            </a:r>
            <a:r>
              <a:rPr lang="de-DE" dirty="0" smtClean="0"/>
              <a:t> = ‘FH_TRIER‘;</a:t>
            </a:r>
          </a:p>
          <a:p>
            <a:pPr marL="0" indent="0">
              <a:buNone/>
            </a:pPr>
            <a:endParaRPr lang="de-DE" sz="2500" b="1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000" dirty="0" smtClean="0"/>
              <a:t>Rechte und Rollen</a:t>
            </a:r>
            <a:r>
              <a:rPr lang="de-DE" sz="3000" dirty="0"/>
              <a:t/>
            </a:r>
            <a:br>
              <a:rPr lang="de-DE" sz="3000" dirty="0"/>
            </a:br>
            <a:r>
              <a:rPr lang="de-DE" sz="3000" dirty="0" smtClean="0"/>
              <a:t>Wichtige Data </a:t>
            </a:r>
            <a:r>
              <a:rPr lang="de-DE" sz="3000" dirty="0" err="1" smtClean="0"/>
              <a:t>Dictionary</a:t>
            </a:r>
            <a:r>
              <a:rPr lang="de-DE" sz="3000" dirty="0" smtClean="0"/>
              <a:t> Tabellen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446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66579" y="1496291"/>
            <a:ext cx="10606295" cy="4386356"/>
          </a:xfrm>
        </p:spPr>
        <p:txBody>
          <a:bodyPr>
            <a:normAutofit/>
          </a:bodyPr>
          <a:lstStyle/>
          <a:p>
            <a:r>
              <a:rPr lang="de-DE" dirty="0" smtClean="0"/>
              <a:t>In einer Tabelle wird jeder Spalte (Attribut) ein eigener Datentyp zugeordnet</a:t>
            </a:r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Wichtigste Datentypen in Oracle</a:t>
            </a:r>
          </a:p>
          <a:p>
            <a:r>
              <a:rPr lang="de-DE" sz="1900" dirty="0" smtClean="0"/>
              <a:t>VARCHAR2(n) : 	Text der Länge n. </a:t>
            </a:r>
          </a:p>
          <a:p>
            <a:r>
              <a:rPr lang="de-DE" sz="1900" dirty="0" smtClean="0"/>
              <a:t>NUMBER(</a:t>
            </a:r>
            <a:r>
              <a:rPr lang="de-DE" sz="1900" dirty="0" err="1" smtClean="0"/>
              <a:t>n,p</a:t>
            </a:r>
            <a:r>
              <a:rPr lang="de-DE" sz="1900" dirty="0" smtClean="0"/>
              <a:t>)   :	Dezimalzahl mit insgesamt n Stellen, davon p Nachkommastellen</a:t>
            </a:r>
            <a:endParaRPr lang="de-DE" dirty="0" smtClean="0"/>
          </a:p>
          <a:p>
            <a:r>
              <a:rPr lang="de-DE" sz="1900" dirty="0" smtClean="0"/>
              <a:t>DATE			:	Datum inklusive Uhrzeit (Stunde, Minute, Sekunde)</a:t>
            </a:r>
            <a:br>
              <a:rPr lang="de-DE" sz="1900" dirty="0" smtClean="0"/>
            </a:br>
            <a:endParaRPr lang="de-DE" sz="19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2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Tabellen anlegen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92907" y="1392371"/>
            <a:ext cx="5385378" cy="211724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144000"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 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213214" y="1392372"/>
            <a:ext cx="5385378" cy="211724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144000"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VARCHAR2(30)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geburtstag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NUMBER(4,1)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63068" y="859984"/>
            <a:ext cx="257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/>
                </a:solidFill>
              </a:rPr>
              <a:t>SYNTAX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558650" y="859984"/>
            <a:ext cx="257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/>
                </a:solidFill>
              </a:rPr>
              <a:t>BEISPIEL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99931"/>
              </p:ext>
            </p:extLst>
          </p:nvPr>
        </p:nvGraphicFramePr>
        <p:xfrm>
          <a:off x="900512" y="3977756"/>
          <a:ext cx="4201804" cy="15186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97330"/>
                <a:gridCol w="1530994"/>
                <a:gridCol w="1173480"/>
              </a:tblGrid>
              <a:tr h="38888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Nachname</a:t>
                      </a:r>
                      <a:endParaRPr lang="de-DE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Geburtstag</a:t>
                      </a:r>
                      <a:endParaRPr lang="de-D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Gewicht</a:t>
                      </a:r>
                      <a:endParaRPr lang="de-DE" sz="1800" b="1" dirty="0"/>
                    </a:p>
                  </a:txBody>
                  <a:tcPr/>
                </a:tc>
              </a:tr>
              <a:tr h="37658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6588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658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Inhaltsplatzhalter 8"/>
          <p:cNvSpPr>
            <a:spLocks noGrp="1"/>
          </p:cNvSpPr>
          <p:nvPr>
            <p:ph idx="1"/>
          </p:nvPr>
        </p:nvSpPr>
        <p:spPr>
          <a:xfrm>
            <a:off x="5756439" y="3884956"/>
            <a:ext cx="6180178" cy="2313778"/>
          </a:xfrm>
        </p:spPr>
        <p:txBody>
          <a:bodyPr>
            <a:normAutofit fontScale="92500"/>
          </a:bodyPr>
          <a:lstStyle/>
          <a:p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Es wird eine Tabelle PERSON angelegt mit den Spalten Nachname, Geburtstag und Gewicht</a:t>
            </a:r>
          </a:p>
          <a:p>
            <a:r>
              <a:rPr lang="de-DE" sz="2000" b="1" dirty="0" smtClean="0">
                <a:solidFill>
                  <a:schemeClr val="dk1"/>
                </a:solidFill>
                <a:cs typeface="Courier New" panose="02070309020205020404" pitchFamily="49" charset="0"/>
              </a:rPr>
              <a:t>NOT NULL:</a:t>
            </a:r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b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</a:br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Beim Einfügen von Daten in die Tabelle muss bei Nachname ein Wert angegeben werden, bei Geburtstag und Gewicht nicht</a:t>
            </a:r>
            <a:endParaRPr lang="de-DE" sz="2000" dirty="0"/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4762005" y="3379160"/>
            <a:ext cx="1796286" cy="101159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6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/>
              <a:t>Tabellen anlegen – CREATE TABLE</a:t>
            </a:r>
            <a:endParaRPr lang="de-DE" sz="3600" dirty="0"/>
          </a:p>
        </p:txBody>
      </p:sp>
      <p:sp>
        <p:nvSpPr>
          <p:cNvPr id="7" name="Rechteck 6"/>
          <p:cNvSpPr/>
          <p:nvPr/>
        </p:nvSpPr>
        <p:spPr>
          <a:xfrm>
            <a:off x="1890597" y="1725408"/>
            <a:ext cx="5614608" cy="211724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144000"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VARCHAR2(30) NOT NULL,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geburtstag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NUMBER(4,1)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1009232" y="4156364"/>
            <a:ext cx="10407964" cy="19570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000" b="1" dirty="0" smtClean="0"/>
              <a:t>HINWEIS</a:t>
            </a:r>
            <a:endParaRPr lang="de-DE" sz="2000" b="1" dirty="0"/>
          </a:p>
          <a:p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Tabelle </a:t>
            </a:r>
            <a:r>
              <a:rPr lang="de-DE" sz="2000" dirty="0">
                <a:solidFill>
                  <a:schemeClr val="dk1"/>
                </a:solidFill>
                <a:cs typeface="Courier New" panose="02070309020205020404" pitchFamily="49" charset="0"/>
              </a:rPr>
              <a:t>wird automatisch </a:t>
            </a:r>
            <a:r>
              <a:rPr lang="de-DE" sz="2000" b="1" dirty="0">
                <a:solidFill>
                  <a:schemeClr val="dk1"/>
                </a:solidFill>
                <a:cs typeface="Courier New" panose="02070309020205020404" pitchFamily="49" charset="0"/>
              </a:rPr>
              <a:t>im Schema des angemeldeten Users </a:t>
            </a:r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gespeichert</a:t>
            </a:r>
          </a:p>
          <a:p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Andere </a:t>
            </a:r>
            <a:r>
              <a:rPr lang="de-DE" sz="2000" dirty="0">
                <a:solidFill>
                  <a:schemeClr val="dk1"/>
                </a:solidFill>
                <a:cs typeface="Courier New" panose="02070309020205020404" pitchFamily="49" charset="0"/>
              </a:rPr>
              <a:t>DB-Nutzer können die Tabelle mit </a:t>
            </a:r>
            <a:r>
              <a:rPr lang="de-DE" sz="2000" b="1" dirty="0" err="1" smtClean="0">
                <a:solidFill>
                  <a:schemeClr val="dk1"/>
                </a:solidFill>
                <a:cs typeface="Courier New" panose="02070309020205020404" pitchFamily="49" charset="0"/>
              </a:rPr>
              <a:t>schemaname.person</a:t>
            </a:r>
            <a:r>
              <a:rPr lang="de-DE" sz="2000" b="1" dirty="0" smtClean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chemeClr val="dk1"/>
                </a:solidFill>
                <a:cs typeface="Courier New" panose="02070309020205020404" pitchFamily="49" charset="0"/>
              </a:rPr>
              <a:t>ansprechen, </a:t>
            </a:r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 wenn </a:t>
            </a:r>
            <a:r>
              <a:rPr lang="de-DE" sz="2000" dirty="0">
                <a:solidFill>
                  <a:schemeClr val="dk1"/>
                </a:solidFill>
                <a:cs typeface="Courier New" panose="02070309020205020404" pitchFamily="49" charset="0"/>
              </a:rPr>
              <a:t>sie die Berechtigung dazu </a:t>
            </a:r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haben </a:t>
            </a:r>
          </a:p>
          <a:p>
            <a:r>
              <a:rPr lang="de-DE" sz="2000" dirty="0" smtClean="0">
                <a:solidFill>
                  <a:schemeClr val="dk1"/>
                </a:solidFill>
                <a:cs typeface="Courier New" panose="02070309020205020404" pitchFamily="49" charset="0"/>
              </a:rPr>
              <a:t>Schemaname entspricht dabei dem Usernamen</a:t>
            </a:r>
            <a:endParaRPr lang="de-DE" sz="2000" dirty="0"/>
          </a:p>
        </p:txBody>
      </p:sp>
      <p:sp>
        <p:nvSpPr>
          <p:cNvPr id="11" name="Textfeld 10"/>
          <p:cNvSpPr txBox="1"/>
          <p:nvPr/>
        </p:nvSpPr>
        <p:spPr>
          <a:xfrm>
            <a:off x="3069777" y="1122201"/>
            <a:ext cx="257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/>
                </a:solidFill>
              </a:rPr>
              <a:t>BEISPIEL</a:t>
            </a:r>
            <a:endParaRPr lang="de-DE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5" y="3764187"/>
            <a:ext cx="8953002" cy="209034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SQLPlus</a:t>
            </a:r>
            <a:r>
              <a:rPr lang="de-DE" dirty="0" smtClean="0"/>
              <a:t> DESCRIBE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2580387"/>
          </a:xfrm>
        </p:spPr>
        <p:txBody>
          <a:bodyPr/>
          <a:lstStyle/>
          <a:p>
            <a:r>
              <a:rPr lang="de-DE" dirty="0" smtClean="0"/>
              <a:t>Um den Aufbau der angelegten Tabelle abzufragen, </a:t>
            </a:r>
            <a:br>
              <a:rPr lang="de-DE" dirty="0" smtClean="0"/>
            </a:br>
            <a:r>
              <a:rPr lang="de-DE" dirty="0" smtClean="0"/>
              <a:t>kann der </a:t>
            </a:r>
            <a:r>
              <a:rPr lang="de-DE" dirty="0" err="1" smtClean="0"/>
              <a:t>SQLPlus</a:t>
            </a:r>
            <a:r>
              <a:rPr lang="de-DE" dirty="0" smtClean="0"/>
              <a:t>-Befehl </a:t>
            </a:r>
            <a:r>
              <a:rPr lang="de-DE" b="1" dirty="0" smtClean="0"/>
              <a:t>DESCRIBE (DESC) </a:t>
            </a:r>
            <a:r>
              <a:rPr lang="de-DE" dirty="0" smtClean="0"/>
              <a:t>verwendet werden.</a:t>
            </a:r>
          </a:p>
          <a:p>
            <a:endParaRPr lang="de-DE" dirty="0"/>
          </a:p>
          <a:p>
            <a:r>
              <a:rPr lang="de-DE" dirty="0" smtClean="0"/>
              <a:t>Durch den Befehl DESC </a:t>
            </a:r>
            <a:r>
              <a:rPr lang="de-DE" dirty="0" err="1" smtClean="0"/>
              <a:t>person</a:t>
            </a:r>
            <a:r>
              <a:rPr lang="de-DE" dirty="0" smtClean="0"/>
              <a:t> wird z.B. der Aufbau der angelegten Tabelle Person angezeigt</a:t>
            </a:r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757549" y="4276668"/>
            <a:ext cx="6828311" cy="126700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7522" y="238537"/>
            <a:ext cx="8495494" cy="742122"/>
          </a:xfrm>
        </p:spPr>
        <p:txBody>
          <a:bodyPr/>
          <a:lstStyle/>
          <a:p>
            <a:r>
              <a:rPr lang="de-DE" sz="3500" dirty="0" smtClean="0"/>
              <a:t>Tabellenstruktur ändern – ALTER TABLE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980659"/>
            <a:ext cx="10407964" cy="52420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dirty="0" err="1" smtClean="0"/>
              <a:t>Attribut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Spalte</a:t>
            </a:r>
            <a:r>
              <a:rPr lang="en-US" sz="2200" b="1" dirty="0" smtClean="0"/>
              <a:t>) </a:t>
            </a:r>
            <a:r>
              <a:rPr lang="en-US" sz="2200" b="1" dirty="0" err="1" smtClean="0"/>
              <a:t>hinzufügen</a:t>
            </a:r>
            <a:endParaRPr lang="en-US" sz="22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300" dirty="0" smtClean="0"/>
          </a:p>
          <a:p>
            <a:pPr lvl="0"/>
            <a:r>
              <a:rPr lang="de-DE" sz="1900" dirty="0" smtClean="0"/>
              <a:t>Der Tabelle </a:t>
            </a:r>
            <a:r>
              <a:rPr lang="de-DE" sz="1900" dirty="0" err="1" smtClean="0"/>
              <a:t>person</a:t>
            </a:r>
            <a:r>
              <a:rPr lang="de-DE" sz="1900" dirty="0" smtClean="0"/>
              <a:t> wird eine Spalte </a:t>
            </a:r>
            <a:r>
              <a:rPr lang="de-DE" sz="1900" dirty="0" err="1" smtClean="0"/>
              <a:t>anz_autos</a:t>
            </a:r>
            <a:r>
              <a:rPr lang="de-DE" sz="1900" dirty="0" smtClean="0"/>
              <a:t> hinzugefügt mit dem Datentyp </a:t>
            </a:r>
            <a:r>
              <a:rPr lang="de-DE" sz="1900" dirty="0" err="1" smtClean="0"/>
              <a:t>Number</a:t>
            </a:r>
            <a:r>
              <a:rPr lang="de-DE" sz="1900" dirty="0" smtClean="0"/>
              <a:t> (ganzzahlig, einstellig)</a:t>
            </a:r>
          </a:p>
          <a:p>
            <a:pPr lvl="0"/>
            <a:endParaRPr lang="de-DE" sz="1100" dirty="0" smtClean="0"/>
          </a:p>
          <a:p>
            <a:pPr marL="0" lvl="0" indent="0">
              <a:buNone/>
            </a:pPr>
            <a:r>
              <a:rPr lang="de-DE" sz="2200" b="1" dirty="0" smtClean="0"/>
              <a:t>Datentyp eines Attributs ändern</a:t>
            </a:r>
          </a:p>
          <a:p>
            <a:pPr marL="0" lvl="0" indent="0">
              <a:buNone/>
            </a:pPr>
            <a:endParaRPr lang="de-DE" sz="1900" b="1" dirty="0" smtClean="0"/>
          </a:p>
          <a:p>
            <a:pPr marL="0" lvl="0" indent="0">
              <a:buNone/>
            </a:pPr>
            <a:endParaRPr lang="de-DE" sz="1900" b="1" dirty="0" smtClean="0"/>
          </a:p>
          <a:p>
            <a:pPr marL="0" lvl="0" indent="0">
              <a:buNone/>
            </a:pPr>
            <a:endParaRPr lang="de-DE" sz="1900" b="1" dirty="0" smtClean="0"/>
          </a:p>
          <a:p>
            <a:pPr lvl="0"/>
            <a:r>
              <a:rPr lang="de-DE" sz="1900" dirty="0" smtClean="0"/>
              <a:t>Bei </a:t>
            </a:r>
            <a:r>
              <a:rPr lang="de-DE" sz="1900" dirty="0"/>
              <a:t>der Tabelle </a:t>
            </a:r>
            <a:r>
              <a:rPr lang="de-DE" sz="1900" dirty="0" err="1"/>
              <a:t>person</a:t>
            </a:r>
            <a:r>
              <a:rPr lang="de-DE" sz="1900" dirty="0"/>
              <a:t> wird die Spalte </a:t>
            </a:r>
            <a:r>
              <a:rPr lang="de-DE" sz="1900" dirty="0" err="1"/>
              <a:t>pnr</a:t>
            </a:r>
            <a:r>
              <a:rPr lang="de-DE" sz="1900" dirty="0"/>
              <a:t> für </a:t>
            </a:r>
            <a:r>
              <a:rPr lang="de-DE" sz="1900" dirty="0" err="1" smtClean="0"/>
              <a:t>anz_autos</a:t>
            </a:r>
            <a:r>
              <a:rPr lang="de-DE" sz="1900" dirty="0" smtClean="0"/>
              <a:t> auf NUMBER(2) abgeändert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569965" y="1515046"/>
            <a:ext cx="4937714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984253" y="1515045"/>
            <a:ext cx="4523642" cy="11569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anz_autos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NUMBER(1));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569962" y="4397307"/>
            <a:ext cx="4937714" cy="1195970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MODIFY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datentyp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984252" y="4397306"/>
            <a:ext cx="4523642" cy="1195970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96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MODIFY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anz_autos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NUMBER(2));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7522" y="238537"/>
            <a:ext cx="8495494" cy="742122"/>
          </a:xfrm>
        </p:spPr>
        <p:txBody>
          <a:bodyPr/>
          <a:lstStyle/>
          <a:p>
            <a:r>
              <a:rPr lang="de-DE" sz="3500" dirty="0" smtClean="0"/>
              <a:t>Tabellenstruktur ändern – ALTER TABLE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116281"/>
            <a:ext cx="10407964" cy="513014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b="1" dirty="0" smtClean="0"/>
              <a:t>Attribute löschen </a:t>
            </a:r>
          </a:p>
          <a:p>
            <a:pPr lvl="0"/>
            <a:endParaRPr lang="de-DE" dirty="0"/>
          </a:p>
          <a:p>
            <a:pPr marL="0" lvl="0" indent="0">
              <a:buNone/>
            </a:pPr>
            <a:endParaRPr lang="de-DE" dirty="0" smtClean="0"/>
          </a:p>
          <a:p>
            <a:pPr marL="0" lvl="0" indent="0">
              <a:buNone/>
            </a:pPr>
            <a:endParaRPr lang="de-DE" dirty="0" smtClean="0"/>
          </a:p>
          <a:p>
            <a:pPr lvl="0"/>
            <a:r>
              <a:rPr lang="de-DE" dirty="0" smtClean="0"/>
              <a:t>Bei </a:t>
            </a:r>
            <a:r>
              <a:rPr lang="de-DE" dirty="0"/>
              <a:t>der Tabelle </a:t>
            </a:r>
            <a:r>
              <a:rPr lang="de-DE" dirty="0" err="1"/>
              <a:t>person</a:t>
            </a:r>
            <a:r>
              <a:rPr lang="de-DE" dirty="0"/>
              <a:t> wird die Spalte </a:t>
            </a:r>
            <a:r>
              <a:rPr lang="de-DE" dirty="0" err="1" smtClean="0"/>
              <a:t>anz_autos</a:t>
            </a:r>
            <a:r>
              <a:rPr lang="de-DE" dirty="0" smtClean="0"/>
              <a:t> gelöscht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sz="500" b="1" dirty="0" smtClean="0"/>
          </a:p>
          <a:p>
            <a:pPr marL="0" indent="0">
              <a:buNone/>
            </a:pPr>
            <a:r>
              <a:rPr lang="de-DE" b="1" dirty="0" smtClean="0"/>
              <a:t>Tabelle umbenennen</a:t>
            </a:r>
            <a:r>
              <a:rPr lang="de-DE" b="1" dirty="0"/>
              <a:t>	</a:t>
            </a:r>
            <a:endParaRPr lang="de-DE" b="1" dirty="0" smtClean="0"/>
          </a:p>
          <a:p>
            <a:pPr marL="0" indent="0">
              <a:buNone/>
            </a:pPr>
            <a:endParaRPr lang="de-DE" b="1" dirty="0"/>
          </a:p>
          <a:p>
            <a:pPr marL="0" lvl="0" indent="0">
              <a:buNone/>
            </a:pPr>
            <a:endParaRPr lang="de-DE" sz="3500" dirty="0"/>
          </a:p>
          <a:p>
            <a:pPr lvl="0"/>
            <a:r>
              <a:rPr lang="de-DE" dirty="0" smtClean="0"/>
              <a:t>Tabelle </a:t>
            </a:r>
            <a:r>
              <a:rPr lang="de-DE" dirty="0" err="1"/>
              <a:t>person</a:t>
            </a:r>
            <a:r>
              <a:rPr lang="de-DE" dirty="0"/>
              <a:t> wird </a:t>
            </a:r>
            <a:r>
              <a:rPr lang="de-DE" dirty="0" smtClean="0"/>
              <a:t>in </a:t>
            </a:r>
            <a:r>
              <a:rPr lang="de-DE" dirty="0" err="1" smtClean="0"/>
              <a:t>mitarbeiter</a:t>
            </a:r>
            <a:r>
              <a:rPr lang="de-DE" dirty="0" smtClean="0"/>
              <a:t> umbenannt</a:t>
            </a:r>
            <a:endParaRPr lang="de-DE" dirty="0"/>
          </a:p>
          <a:p>
            <a:pPr marL="0" indent="0">
              <a:buNone/>
            </a:pPr>
            <a:endParaRPr lang="de-DE" sz="500" b="1" dirty="0"/>
          </a:p>
          <a:p>
            <a:pPr marL="0" indent="0">
              <a:buNone/>
            </a:pPr>
            <a:endParaRPr lang="de-DE" b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1403711" y="1669424"/>
            <a:ext cx="4937714" cy="1240027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spaltenname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818001" y="1669423"/>
            <a:ext cx="4321055" cy="1240027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anz_autos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403711" y="4446272"/>
            <a:ext cx="4937714" cy="10520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tabellenname_alt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RENAME TO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tabellenname_neu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818001" y="4446271"/>
            <a:ext cx="4321055" cy="105200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RENAME TO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mitarbeiter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2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Tabelle löschen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Tabelle löschen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r>
              <a:rPr lang="de-DE" dirty="0" smtClean="0"/>
              <a:t>Wird </a:t>
            </a:r>
            <a:r>
              <a:rPr lang="de-DE" b="1" dirty="0" err="1" smtClean="0"/>
              <a:t>purge</a:t>
            </a:r>
            <a:r>
              <a:rPr lang="de-DE" b="1" dirty="0" smtClean="0"/>
              <a:t> </a:t>
            </a:r>
            <a:r>
              <a:rPr lang="de-DE" dirty="0" smtClean="0"/>
              <a:t>beim Löschen nicht angegeben, wandert die Tabelle in einen </a:t>
            </a:r>
            <a:r>
              <a:rPr lang="de-DE" b="1" dirty="0" smtClean="0"/>
              <a:t>Papierkorb </a:t>
            </a:r>
            <a:r>
              <a:rPr lang="de-DE" dirty="0" smtClean="0"/>
              <a:t>(Recycle Bin).</a:t>
            </a:r>
          </a:p>
          <a:p>
            <a:r>
              <a:rPr lang="de-DE" dirty="0" smtClean="0"/>
              <a:t>Aus dem Recycle Bin kann sie ggf. </a:t>
            </a:r>
            <a:r>
              <a:rPr lang="de-DE" b="1" dirty="0" smtClean="0"/>
              <a:t>wiederhergestellt </a:t>
            </a:r>
            <a:r>
              <a:rPr lang="de-DE" dirty="0" smtClean="0"/>
              <a:t>werden</a:t>
            </a:r>
            <a:endParaRPr lang="de-DE" dirty="0"/>
          </a:p>
          <a:p>
            <a:r>
              <a:rPr lang="de-DE" dirty="0" smtClean="0"/>
              <a:t>Bei </a:t>
            </a:r>
            <a:r>
              <a:rPr lang="de-DE" b="1" dirty="0" smtClean="0"/>
              <a:t>Angabe von PURGE </a:t>
            </a:r>
            <a:r>
              <a:rPr lang="de-DE" dirty="0" smtClean="0"/>
              <a:t>wird die Tabelle </a:t>
            </a:r>
            <a:r>
              <a:rPr lang="de-DE" b="1" dirty="0" smtClean="0"/>
              <a:t>vollständig gelöscht </a:t>
            </a:r>
            <a:r>
              <a:rPr lang="de-DE" dirty="0" smtClean="0"/>
              <a:t>und befindet sich nicht mehr im Recycle Bin</a:t>
            </a:r>
            <a:endParaRPr lang="de-DE" b="1" dirty="0"/>
          </a:p>
        </p:txBody>
      </p:sp>
      <p:sp>
        <p:nvSpPr>
          <p:cNvPr id="4" name="Rechteck 3"/>
          <p:cNvSpPr/>
          <p:nvPr/>
        </p:nvSpPr>
        <p:spPr>
          <a:xfrm>
            <a:off x="1490109" y="1895055"/>
            <a:ext cx="4467631" cy="1240027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(purge);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488064" y="1895054"/>
            <a:ext cx="4689892" cy="1240027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mitarbeiter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500" dirty="0" smtClean="0"/>
              <a:t>Rechte und Rollen</a:t>
            </a:r>
            <a:endParaRPr lang="de-DE" sz="6500" dirty="0"/>
          </a:p>
        </p:txBody>
      </p:sp>
    </p:spTree>
    <p:extLst>
      <p:ext uri="{BB962C8B-B14F-4D97-AF65-F5344CB8AC3E}">
        <p14:creationId xmlns:p14="http://schemas.microsoft.com/office/powerpoint/2010/main" val="22347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635</Words>
  <Application>Microsoft Office PowerPoint</Application>
  <PresentationFormat>Benutzerdefiniert</PresentationFormat>
  <Paragraphs>196</Paragraphs>
  <Slides>19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Fetzen</vt:lpstr>
      <vt:lpstr>DDL</vt:lpstr>
      <vt:lpstr>Datentypen</vt:lpstr>
      <vt:lpstr>Tabellen anlegen</vt:lpstr>
      <vt:lpstr>Tabellen anlegen – CREATE TABLE</vt:lpstr>
      <vt:lpstr>SQLPlus DESCRIBE</vt:lpstr>
      <vt:lpstr>Tabellenstruktur ändern – ALTER TABLE</vt:lpstr>
      <vt:lpstr>Tabellenstruktur ändern – ALTER TABLE</vt:lpstr>
      <vt:lpstr>Tabelle löschen</vt:lpstr>
      <vt:lpstr>Rechte und Rollen</vt:lpstr>
      <vt:lpstr>Welche Rechte können vergeben werden?</vt:lpstr>
      <vt:lpstr>An wen werden Rechte vergeben?</vt:lpstr>
      <vt:lpstr>Wie werden Objekt-Rechte vergeben?</vt:lpstr>
      <vt:lpstr>Wie werden Rollen erzeugt/vergeben?</vt:lpstr>
      <vt:lpstr>Exkurs: Data Dictionary</vt:lpstr>
      <vt:lpstr>Rechte und Rollen Wichtige Data Dictionary Tabellen</vt:lpstr>
      <vt:lpstr>Rechte und Rollen Wichtige Data Dictionary Tabellen</vt:lpstr>
      <vt:lpstr>Rechte und Rollen Wichtige Data Dictionary Tabellen</vt:lpstr>
      <vt:lpstr>Rechte und Rollen Wichtige Data Dictionary Tabellen</vt:lpstr>
      <vt:lpstr>Rechte und Rollen Wichtige Data Dictionary Tabellen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Wiederholung DDL</dc:title>
  <dc:subject>Datenbanken Tutorium</dc:subject>
  <dc:creator>Markus Pesch</dc:creator>
  <cp:lastModifiedBy>Markus Pesch</cp:lastModifiedBy>
  <cp:revision>397</cp:revision>
  <dcterms:created xsi:type="dcterms:W3CDTF">2015-06-20T11:54:00Z</dcterms:created>
  <dcterms:modified xsi:type="dcterms:W3CDTF">2016-09-29T09:13:22Z</dcterms:modified>
</cp:coreProperties>
</file>