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361" r:id="rId4"/>
    <p:sldId id="363" r:id="rId5"/>
    <p:sldId id="370" r:id="rId6"/>
    <p:sldId id="369" r:id="rId7"/>
    <p:sldId id="372" r:id="rId8"/>
    <p:sldId id="373" r:id="rId9"/>
    <p:sldId id="387" r:id="rId10"/>
    <p:sldId id="390" r:id="rId11"/>
    <p:sldId id="391" r:id="rId12"/>
    <p:sldId id="392" r:id="rId13"/>
    <p:sldId id="393" r:id="rId14"/>
    <p:sldId id="394" r:id="rId15"/>
    <p:sldId id="3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4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-7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LRF/toc.htm" TargetMode="External"/><Relationship Id="rId2" Type="http://schemas.openxmlformats.org/officeDocument/2006/relationships/hyperlink" Target="http://docs.oracle.com/database/121/nav/portal_4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bserv.fh-trier.de:8080/webOPACClient/start.do" TargetMode="External"/><Relationship Id="rId4" Type="http://schemas.openxmlformats.org/officeDocument/2006/relationships/hyperlink" Target="http://docs.oracle.com/database/121/SQLQR/toc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45533" y="2011020"/>
            <a:ext cx="9559080" cy="2262781"/>
          </a:xfrm>
        </p:spPr>
        <p:txBody>
          <a:bodyPr/>
          <a:lstStyle/>
          <a:p>
            <a:r>
              <a:rPr lang="de-DE" dirty="0" smtClean="0"/>
              <a:t>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91448" y="4477093"/>
            <a:ext cx="9734178" cy="1126283"/>
          </a:xfrm>
        </p:spPr>
        <p:txBody>
          <a:bodyPr/>
          <a:lstStyle/>
          <a:p>
            <a:r>
              <a:rPr lang="de-DE" sz="3700" dirty="0" smtClean="0"/>
              <a:t>DML – Select, </a:t>
            </a:r>
            <a:r>
              <a:rPr lang="de-DE" sz="3700" dirty="0" err="1" smtClean="0"/>
              <a:t>Join</a:t>
            </a:r>
            <a:r>
              <a:rPr lang="de-DE" sz="3700" dirty="0" smtClean="0"/>
              <a:t>, Union, Unterabfragen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Tabellen-</a:t>
            </a:r>
            <a:r>
              <a:rPr lang="de-DE" dirty="0" err="1" smtClean="0"/>
              <a:t>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 werden oft auf mehrere Tabellen verteilt, um Redundanzen zu vermeiden</a:t>
            </a:r>
          </a:p>
          <a:p>
            <a:r>
              <a:rPr lang="de-DE" dirty="0" smtClean="0"/>
              <a:t>Um diese verteilten Daten in einer SELECT-Abfrage wieder vereinigt anzuzeigen, werden die Tabellen über einen so genannten JOIN-Befehl verbunden</a:t>
            </a:r>
          </a:p>
          <a:p>
            <a:r>
              <a:rPr lang="de-DE" dirty="0" smtClean="0"/>
              <a:t>Man unterscheidet unter anderem zwischen </a:t>
            </a:r>
            <a:endParaRPr lang="de-DE" b="1" dirty="0" smtClean="0"/>
          </a:p>
          <a:p>
            <a:pPr lvl="1"/>
            <a:r>
              <a:rPr lang="de-DE" b="1" dirty="0" smtClean="0"/>
              <a:t>INNER JOIN</a:t>
            </a:r>
          </a:p>
          <a:p>
            <a:pPr lvl="1"/>
            <a:r>
              <a:rPr lang="de-DE" dirty="0" smtClean="0"/>
              <a:t>OUTER JOIN</a:t>
            </a:r>
          </a:p>
          <a:p>
            <a:pPr lvl="1"/>
            <a:r>
              <a:rPr lang="de-DE" dirty="0" smtClean="0"/>
              <a:t>LEFT JOIN </a:t>
            </a:r>
          </a:p>
          <a:p>
            <a:pPr lvl="1"/>
            <a:r>
              <a:rPr lang="de-DE" dirty="0" smtClean="0"/>
              <a:t>RIGHT JOIN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1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Tabellen-</a:t>
            </a:r>
            <a:r>
              <a:rPr lang="de-DE" dirty="0" err="1" smtClean="0"/>
              <a:t>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81547"/>
            <a:ext cx="10407964" cy="2018255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Anzeige von Büchertiteln  und deren Kategorie</a:t>
            </a:r>
          </a:p>
          <a:p>
            <a:r>
              <a:rPr lang="de-DE" dirty="0" smtClean="0"/>
              <a:t>Dazu werden Informationen aus den Tabellen </a:t>
            </a:r>
            <a:r>
              <a:rPr lang="de-DE" dirty="0" err="1" smtClean="0"/>
              <a:t>lib_book</a:t>
            </a:r>
            <a:r>
              <a:rPr lang="de-DE" dirty="0" smtClean="0"/>
              <a:t> und </a:t>
            </a:r>
            <a:r>
              <a:rPr lang="de-DE" dirty="0" err="1" smtClean="0"/>
              <a:t>lib_category</a:t>
            </a:r>
            <a:r>
              <a:rPr lang="de-DE" dirty="0" smtClean="0"/>
              <a:t> benötigt</a:t>
            </a:r>
          </a:p>
          <a:p>
            <a:r>
              <a:rPr lang="de-DE" dirty="0" smtClean="0"/>
              <a:t>Verbindung zwischen den Tabellen kann über Spalte </a:t>
            </a:r>
            <a:r>
              <a:rPr lang="de-DE" dirty="0" err="1" smtClean="0"/>
              <a:t>cat_id</a:t>
            </a:r>
            <a:r>
              <a:rPr lang="de-DE" dirty="0" smtClean="0"/>
              <a:t> hergestellt werden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41885"/>
              </p:ext>
            </p:extLst>
          </p:nvPr>
        </p:nvGraphicFramePr>
        <p:xfrm>
          <a:off x="1248877" y="3061938"/>
          <a:ext cx="4622541" cy="198391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8380"/>
                <a:gridCol w="1470343"/>
                <a:gridCol w="1007890"/>
                <a:gridCol w="1105928"/>
              </a:tblGrid>
              <a:tr h="404743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BOOK_ID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TITLE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…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CAT_ID</a:t>
                      </a:r>
                      <a:endParaRPr lang="de-DE" sz="1500" b="1" dirty="0"/>
                    </a:p>
                  </a:txBody>
                  <a:tcPr/>
                </a:tc>
              </a:tr>
              <a:tr h="394792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792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Der Schwarm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792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PL/SQL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4792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89248"/>
              </p:ext>
            </p:extLst>
          </p:nvPr>
        </p:nvGraphicFramePr>
        <p:xfrm>
          <a:off x="7839924" y="3096516"/>
          <a:ext cx="3169619" cy="16288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032"/>
                <a:gridCol w="1760587"/>
              </a:tblGrid>
              <a:tr h="41583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CAT_NAME</a:t>
                      </a:r>
                      <a:endParaRPr lang="de-DE" sz="1500" b="1" dirty="0"/>
                    </a:p>
                  </a:txBody>
                  <a:tcPr/>
                </a:tc>
              </a:tr>
              <a:tr h="404329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Roman</a:t>
                      </a:r>
                    </a:p>
                  </a:txBody>
                  <a:tcPr/>
                </a:tc>
              </a:tr>
              <a:tr h="404329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Fachbuch</a:t>
                      </a:r>
                    </a:p>
                  </a:txBody>
                  <a:tcPr/>
                </a:tc>
              </a:tr>
              <a:tr h="404329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Kinderbuch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>
          <a:xfrm>
            <a:off x="5643402" y="3714566"/>
            <a:ext cx="2196522" cy="1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5643402" y="3799498"/>
            <a:ext cx="2196522" cy="2543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643402" y="4137426"/>
            <a:ext cx="2196522" cy="3205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049062" y="2642162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lib_book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015138" y="2671013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Lib_category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64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4213" y="79823"/>
            <a:ext cx="8203086" cy="742122"/>
          </a:xfrm>
        </p:spPr>
        <p:txBody>
          <a:bodyPr/>
          <a:lstStyle/>
          <a:p>
            <a:r>
              <a:rPr lang="de-DE" dirty="0" smtClean="0"/>
              <a:t>INNER JOIN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26515" y="4652382"/>
            <a:ext cx="4623033" cy="129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INNER JOIN liefert nur Datensätze, bei denen </a:t>
            </a:r>
            <a:r>
              <a:rPr lang="de-DE" sz="1800" dirty="0" err="1" smtClean="0"/>
              <a:t>cat_id</a:t>
            </a:r>
            <a:r>
              <a:rPr lang="de-DE" sz="1800" dirty="0" smtClean="0"/>
              <a:t> links einer </a:t>
            </a:r>
            <a:r>
              <a:rPr lang="de-DE" sz="1800" dirty="0" err="1" smtClean="0"/>
              <a:t>cat_id</a:t>
            </a:r>
            <a:r>
              <a:rPr lang="de-DE" sz="1800" dirty="0" smtClean="0"/>
              <a:t> rechts zugeordnet werden kann</a:t>
            </a:r>
            <a:endParaRPr lang="de-DE" sz="1800" dirty="0"/>
          </a:p>
        </p:txBody>
      </p:sp>
      <p:sp>
        <p:nvSpPr>
          <p:cNvPr id="8" name="Rechteck 7"/>
          <p:cNvSpPr/>
          <p:nvPr/>
        </p:nvSpPr>
        <p:spPr>
          <a:xfrm>
            <a:off x="2384127" y="685174"/>
            <a:ext cx="6512640" cy="117792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lib_category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700" b="1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lib_book.cat_id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lib_category.cat_id</a:t>
            </a:r>
            <a:r>
              <a:rPr lang="en-US" sz="17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082044" y="2721004"/>
            <a:ext cx="2231117" cy="98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082044" y="2886199"/>
            <a:ext cx="2231117" cy="2325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045808" y="3221489"/>
            <a:ext cx="2267353" cy="3528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854126" y="3614034"/>
            <a:ext cx="3796535" cy="98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68977"/>
              </p:ext>
            </p:extLst>
          </p:nvPr>
        </p:nvGraphicFramePr>
        <p:xfrm>
          <a:off x="1032938" y="4731062"/>
          <a:ext cx="5805807" cy="14725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7118"/>
                <a:gridCol w="1384618"/>
                <a:gridCol w="481330"/>
                <a:gridCol w="838518"/>
                <a:gridCol w="852805"/>
                <a:gridCol w="1181418"/>
              </a:tblGrid>
              <a:tr h="36814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BOOK_ID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TITLE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….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CAT_ID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CAT_ID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CAT_NAME</a:t>
                      </a:r>
                      <a:endParaRPr lang="de-DE" sz="1400" b="1" dirty="0"/>
                    </a:p>
                  </a:txBody>
                  <a:tcPr/>
                </a:tc>
              </a:tr>
              <a:tr h="36814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Roman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14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Der Schwarm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Roman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14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PL/SQL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..-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Fachbuch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feld 32"/>
          <p:cNvSpPr txBox="1"/>
          <p:nvPr/>
        </p:nvSpPr>
        <p:spPr>
          <a:xfrm>
            <a:off x="2169037" y="4242732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JOIN 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 rot="16200000">
            <a:off x="5553922" y="3821087"/>
            <a:ext cx="624167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05543"/>
              </p:ext>
            </p:extLst>
          </p:nvPr>
        </p:nvGraphicFramePr>
        <p:xfrm>
          <a:off x="711481" y="2260098"/>
          <a:ext cx="4622541" cy="17834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8380"/>
                <a:gridCol w="1470343"/>
                <a:gridCol w="1007890"/>
                <a:gridCol w="1105928"/>
              </a:tblGrid>
              <a:tr h="363838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BOOK_ID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TITLE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…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CAT_ID</a:t>
                      </a:r>
                      <a:endParaRPr lang="de-DE" sz="1500" b="1" dirty="0"/>
                    </a:p>
                  </a:txBody>
                  <a:tcPr/>
                </a:tc>
              </a:tr>
              <a:tr h="35489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89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Der Schwarm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89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PL/SQL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893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41983"/>
              </p:ext>
            </p:extLst>
          </p:nvPr>
        </p:nvGraphicFramePr>
        <p:xfrm>
          <a:off x="7285450" y="2260097"/>
          <a:ext cx="3169619" cy="16017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032"/>
                <a:gridCol w="1760587"/>
              </a:tblGrid>
              <a:tr h="408969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CAT_NAME</a:t>
                      </a:r>
                      <a:endParaRPr lang="de-DE" sz="1500" b="1" dirty="0"/>
                    </a:p>
                  </a:txBody>
                  <a:tcPr/>
                </a:tc>
              </a:tr>
              <a:tr h="397655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Roman</a:t>
                      </a:r>
                    </a:p>
                  </a:txBody>
                  <a:tcPr/>
                </a:tc>
              </a:tr>
              <a:tr h="397655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Fachbuch</a:t>
                      </a:r>
                    </a:p>
                  </a:txBody>
                  <a:tcPr/>
                </a:tc>
              </a:tr>
              <a:tr h="397506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Kinderbuch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Gerader Verbinder 21"/>
          <p:cNvCxnSpPr/>
          <p:nvPr/>
        </p:nvCxnSpPr>
        <p:spPr>
          <a:xfrm>
            <a:off x="581423" y="3861882"/>
            <a:ext cx="488265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498440" y="1911217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lib_book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7464516" y="1910884"/>
            <a:ext cx="25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lib_category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588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0202" y="152823"/>
            <a:ext cx="8203086" cy="742122"/>
          </a:xfrm>
        </p:spPr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2766" y="885217"/>
            <a:ext cx="10535128" cy="53015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800" dirty="0" smtClean="0"/>
              <a:t>Über den UNION-Befehl können Datensätze mehrerer Abfragen in einem Ergebnis zusammengefasst werden</a:t>
            </a:r>
          </a:p>
          <a:p>
            <a:pPr>
              <a:lnSpc>
                <a:spcPct val="110000"/>
              </a:lnSpc>
            </a:pPr>
            <a:r>
              <a:rPr lang="de-DE" sz="1800" dirty="0" smtClean="0"/>
              <a:t>Dabei werden mehrfach vorhandene Datensätze entfernt </a:t>
            </a:r>
            <a:br>
              <a:rPr lang="de-DE" sz="1800" dirty="0" smtClean="0"/>
            </a:br>
            <a:r>
              <a:rPr lang="de-DE" sz="1800" dirty="0" smtClean="0"/>
              <a:t>(alternativ UNION ALL: ohne Unterdrückung mehrfach vorkommender Datensätze)</a:t>
            </a:r>
          </a:p>
          <a:p>
            <a:pPr>
              <a:lnSpc>
                <a:spcPct val="110000"/>
              </a:lnSpc>
            </a:pPr>
            <a:r>
              <a:rPr lang="de-DE" sz="1800" dirty="0" smtClean="0"/>
              <a:t>Dazu müssen Datentypen und Anzahl der Spalten beider Abfragen gleich sein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1800" b="1" dirty="0" smtClean="0"/>
              <a:t>Beispiel:</a:t>
            </a:r>
            <a:r>
              <a:rPr lang="de-DE" sz="1800" dirty="0" smtClean="0"/>
              <a:t> Es liegen zwei Tabellen EMPA und EMPB vor, in denen Mitarbeiterdaten für zwei </a:t>
            </a:r>
            <a:br>
              <a:rPr lang="de-DE" sz="1800" dirty="0" smtClean="0"/>
            </a:br>
            <a:r>
              <a:rPr lang="de-DE" sz="1800" dirty="0" smtClean="0"/>
              <a:t> 		</a:t>
            </a:r>
            <a:r>
              <a:rPr lang="de-DE" sz="1800" dirty="0"/>
              <a:t> </a:t>
            </a:r>
            <a:r>
              <a:rPr lang="de-DE" sz="1800" dirty="0" smtClean="0"/>
              <a:t>Unternehmensbereiche separat erfasst werden</a:t>
            </a:r>
          </a:p>
          <a:p>
            <a:pPr marL="0" indent="0">
              <a:buNone/>
            </a:pPr>
            <a:endParaRPr lang="de-DE" sz="18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837279" y="3799383"/>
          <a:ext cx="3520759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1057593"/>
                <a:gridCol w="852805"/>
              </a:tblGrid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HIREDATE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03.03.1980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01.01.1980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  <a:endParaRPr lang="de-D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02.02.1981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823859" y="5425118"/>
          <a:ext cx="3520759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293"/>
                <a:gridCol w="794068"/>
                <a:gridCol w="1057593"/>
                <a:gridCol w="852805"/>
              </a:tblGrid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HDATE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SALARY</a:t>
                      </a:r>
                      <a:endParaRPr lang="de-DE" sz="1300" b="1" dirty="0"/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15.03.1983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4166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01.05.1991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155796" y="3430051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26612" y="4991639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EMPB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44338" y="4692494"/>
            <a:ext cx="3106808" cy="1804302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0" rtlCol="0" anchor="ctr"/>
          <a:lstStyle/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empa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name, salary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empb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819676" y="4088943"/>
          <a:ext cx="1646873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4068"/>
                <a:gridCol w="852805"/>
              </a:tblGrid>
              <a:tr h="274354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3500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43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8939788" y="3654832"/>
            <a:ext cx="15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Pfeil nach links 11"/>
          <p:cNvSpPr/>
          <p:nvPr/>
        </p:nvSpPr>
        <p:spPr>
          <a:xfrm rot="10800000">
            <a:off x="5177825" y="4217670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3660" y="180174"/>
            <a:ext cx="8719355" cy="742122"/>
          </a:xfrm>
        </p:spPr>
        <p:txBody>
          <a:bodyPr/>
          <a:lstStyle/>
          <a:p>
            <a:r>
              <a:rPr lang="de-DE" sz="3000" dirty="0" smtClean="0"/>
              <a:t>Unterabfragen – Rückgabe eines Wertes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7668" y="850650"/>
            <a:ext cx="10865796" cy="57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In einer Abfrage kann eine weitere Abfrage geschachtelt werden </a:t>
            </a:r>
            <a:r>
              <a:rPr lang="de-DE" sz="1900" b="1" dirty="0" smtClean="0">
                <a:sym typeface="Wingdings" panose="05000000000000000000" pitchFamily="2" charset="2"/>
              </a:rPr>
              <a:t> </a:t>
            </a:r>
            <a:r>
              <a:rPr lang="de-DE" sz="1900" b="1" dirty="0" smtClean="0"/>
              <a:t>Unterabfrage</a:t>
            </a:r>
            <a:endParaRPr lang="de-DE" sz="19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35480" y="2328415"/>
            <a:ext cx="5437762" cy="33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01700" indent="-4508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38263" indent="-436563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16075" indent="-37147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de-DE" dirty="0"/>
              <a:t>Option </a:t>
            </a:r>
            <a:r>
              <a:rPr lang="de-DE" dirty="0" smtClean="0"/>
              <a:t>A</a:t>
            </a:r>
          </a:p>
          <a:p>
            <a:pPr marL="457200" indent="-457200" algn="l">
              <a:buAutoNum type="arabicPeriod"/>
            </a:pPr>
            <a:r>
              <a:rPr lang="de-DE" dirty="0" smtClean="0"/>
              <a:t>In welchem Jahr ist Limit erschienen?</a:t>
            </a:r>
            <a:br>
              <a:rPr lang="de-DE" dirty="0" smtClean="0"/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title = ‘Limit‘;   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Year 2011</a:t>
            </a:r>
          </a:p>
          <a:p>
            <a:pPr marL="457200" indent="-457200" algn="l">
              <a:buAutoNum type="arabicPeriod"/>
            </a:pPr>
            <a:r>
              <a:rPr lang="de-DE" dirty="0" smtClean="0"/>
              <a:t>Welche Bücher sind 2011 erschienen?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2011;</a:t>
            </a:r>
            <a:endParaRPr 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677638" y="2329617"/>
            <a:ext cx="6514362" cy="3105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de-DE" sz="1900" b="1" dirty="0" smtClean="0"/>
              <a:t>Option B</a:t>
            </a:r>
          </a:p>
          <a:p>
            <a:pPr marL="457200" indent="-457200">
              <a:lnSpc>
                <a:spcPct val="114000"/>
              </a:lnSpc>
              <a:buAutoNum type="arabicPeriod"/>
            </a:pPr>
            <a:r>
              <a:rPr lang="de-DE" sz="1900" b="1" dirty="0" smtClean="0"/>
              <a:t>Welche Bücher sind im selben Jahr wie Limit erschienen? </a:t>
            </a:r>
            <a:br>
              <a:rPr lang="de-DE" sz="1900" b="1" dirty="0" smtClean="0"/>
            </a:br>
            <a:r>
              <a:rPr lang="de-DE" sz="1900" dirty="0" smtClean="0"/>
              <a:t>Im WHERE-Bereich wird </a:t>
            </a:r>
            <a:r>
              <a:rPr lang="de-DE" sz="1900" b="1" dirty="0" smtClean="0">
                <a:solidFill>
                  <a:srgbClr val="0070C0"/>
                </a:solidFill>
              </a:rPr>
              <a:t>2011 </a:t>
            </a:r>
            <a:r>
              <a:rPr lang="de-DE" sz="1900" dirty="0" smtClean="0"/>
              <a:t>durch eine Abfrage ersetzt, </a:t>
            </a:r>
            <a:r>
              <a:rPr lang="de-DE" sz="1900" dirty="0"/>
              <a:t>die </a:t>
            </a:r>
            <a:r>
              <a:rPr lang="de-DE" sz="1900" dirty="0" smtClean="0"/>
              <a:t>das Erscheinungsjahr für Limit zurückliefert</a:t>
            </a:r>
            <a:br>
              <a:rPr lang="de-DE" sz="1900" dirty="0" smtClean="0"/>
            </a:br>
            <a:r>
              <a:rPr lang="de-DE" sz="500" dirty="0"/>
              <a:t/>
            </a:r>
            <a:br>
              <a:rPr lang="de-DE" sz="500" dirty="0"/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SELECT </a:t>
            </a:r>
            <a:r>
              <a:rPr lang="de-DE" sz="19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de-DE" sz="19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		WHERE title = ‘Limit‘ );</a:t>
            </a:r>
            <a:endParaRPr lang="de-DE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797668" y="1374271"/>
            <a:ext cx="8785990" cy="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800" b="1" dirty="0" err="1" smtClean="0"/>
              <a:t>Anwendungsbsp</a:t>
            </a:r>
            <a:r>
              <a:rPr lang="de-DE" sz="1800" b="1" dirty="0" smtClean="0"/>
              <a:t>: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smtClean="0"/>
              <a:t>Ausgabe aller Bücher, die im selben Jahr erschienen sind wie Limit</a:t>
            </a:r>
            <a:endParaRPr lang="de-DE" sz="18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5596647" y="2519459"/>
            <a:ext cx="0" cy="28891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648765" y="5789969"/>
            <a:ext cx="10448953" cy="78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3" charset="2"/>
              <a:buNone/>
            </a:pPr>
            <a:r>
              <a:rPr lang="de-DE" sz="1800" dirty="0" smtClean="0"/>
              <a:t>Unterabfrage muss wie hier </a:t>
            </a:r>
            <a:r>
              <a:rPr lang="de-DE" sz="1800" b="1" dirty="0" smtClean="0"/>
              <a:t>genau einen Wert </a:t>
            </a:r>
            <a:r>
              <a:rPr lang="de-DE" sz="1800" dirty="0" smtClean="0"/>
              <a:t>zurückliefern, dann können </a:t>
            </a:r>
            <a:r>
              <a:rPr lang="de-DE" sz="1800" b="1" dirty="0" smtClean="0"/>
              <a:t>Vergleichsoperatoren =, &lt;, &gt;, &lt;=, &gt;= </a:t>
            </a:r>
            <a:r>
              <a:rPr lang="de-DE" sz="1800" dirty="0" smtClean="0"/>
              <a:t>verwendet werden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3222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7122" y="985129"/>
            <a:ext cx="10282138" cy="81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Liefert die Unterabfrage eine Liste von Werten zurück, kann mit dem IN-Operator die Gleichheit mit einem Wert aus der Liste geprüft werden</a:t>
            </a:r>
          </a:p>
          <a:p>
            <a:pPr marL="0" indent="0">
              <a:buNone/>
            </a:pPr>
            <a:endParaRPr lang="de-DE" sz="19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72374" y="2869660"/>
            <a:ext cx="5529532" cy="3636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01700" indent="-4508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38263" indent="-436563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16075" indent="-37147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de-DE" dirty="0"/>
              <a:t>Option </a:t>
            </a:r>
            <a:r>
              <a:rPr lang="de-DE" dirty="0" smtClean="0"/>
              <a:t>A</a:t>
            </a:r>
          </a:p>
          <a:p>
            <a:pPr marL="457200" indent="-457200" algn="l">
              <a:buAutoNum type="arabicPeriod"/>
            </a:pPr>
            <a:r>
              <a:rPr lang="de-DE" dirty="0"/>
              <a:t>I</a:t>
            </a:r>
            <a:r>
              <a:rPr lang="de-DE" dirty="0" smtClean="0"/>
              <a:t>n welchem Jahr sind Limit und der Schwarm erschienen?</a:t>
            </a:r>
            <a:br>
              <a:rPr lang="de-DE" dirty="0" smtClean="0"/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title IN (‘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Limit‘,‘Java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5‘);   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2011, 2006</a:t>
            </a:r>
          </a:p>
          <a:p>
            <a:pPr marL="457200" indent="-457200" algn="l">
              <a:buAutoNum type="arabicPeriod"/>
            </a:pPr>
            <a:r>
              <a:rPr lang="de-DE" dirty="0" smtClean="0"/>
              <a:t>Welche Bücher sind 2011 oder 2006 erschienen?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(2011,2006);</a:t>
            </a:r>
            <a:endParaRPr 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e-DE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606301" y="2869660"/>
            <a:ext cx="6368448" cy="3396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900" b="1" dirty="0" smtClean="0"/>
              <a:t>Option B</a:t>
            </a:r>
          </a:p>
          <a:p>
            <a:pPr marL="457200" indent="-457200">
              <a:buAutoNum type="arabicPeriod"/>
            </a:pPr>
            <a:r>
              <a:rPr lang="de-DE" sz="1800" b="1" dirty="0" smtClean="0"/>
              <a:t>Welche Bücher sind im selben Jahr erschienen wie Limit oder Java 5? </a:t>
            </a:r>
            <a:br>
              <a:rPr lang="de-DE" sz="1800" b="1" dirty="0" smtClean="0"/>
            </a:b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title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de-DE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title IN (‘</a:t>
            </a:r>
            <a:r>
              <a:rPr lang="de-DE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Limit‘,‘Java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5‘));</a:t>
            </a:r>
            <a:endParaRPr lang="de-DE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817122" y="1944469"/>
            <a:ext cx="10729610" cy="1163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800" b="1" dirty="0" err="1" smtClean="0"/>
              <a:t>Anwendungsbsp</a:t>
            </a:r>
            <a:r>
              <a:rPr lang="de-DE" sz="1800" b="1" dirty="0" smtClean="0"/>
              <a:t>: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smtClean="0"/>
              <a:t>Ausgabe aller Bücher, die im selben Jahr erschienen sind wie Limit oder Java 5</a:t>
            </a:r>
            <a:endParaRPr lang="de-DE" sz="18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5645213" y="3221284"/>
            <a:ext cx="9727" cy="30447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495051" y="256837"/>
            <a:ext cx="8719355" cy="742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000" dirty="0" smtClean="0"/>
              <a:t>Unterabfragen – Rückgabe mehrerer Werte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8259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3573" y="131533"/>
            <a:ext cx="8468626" cy="742122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590" y="873655"/>
            <a:ext cx="10407964" cy="57508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de-DE" b="1" dirty="0" smtClean="0"/>
              <a:t>Oracle Online-Dokumentation – Database Administration </a:t>
            </a:r>
            <a:r>
              <a:rPr lang="de-DE" sz="1800" dirty="0" smtClean="0">
                <a:hlinkClick r:id="rId2"/>
              </a:rPr>
              <a:t>http://docs.oracle.com/database/121/nav/portal_4.htm</a:t>
            </a:r>
            <a:endParaRPr lang="de-DE" sz="1800" dirty="0" smtClean="0"/>
          </a:p>
          <a:p>
            <a:pPr>
              <a:lnSpc>
                <a:spcPct val="130000"/>
              </a:lnSpc>
            </a:pPr>
            <a:r>
              <a:rPr lang="de-DE" sz="1800" b="1" dirty="0" smtClean="0">
                <a:hlinkClick r:id="rId3"/>
              </a:rPr>
              <a:t>Database SQL Language Reference</a:t>
            </a:r>
            <a:endParaRPr lang="de-DE" sz="1800" b="1" dirty="0" smtClean="0"/>
          </a:p>
          <a:p>
            <a:pPr>
              <a:lnSpc>
                <a:spcPct val="130000"/>
              </a:lnSpc>
            </a:pPr>
            <a:r>
              <a:rPr lang="de-DE" sz="1800" b="1" dirty="0" smtClean="0">
                <a:hlinkClick r:id="rId4"/>
              </a:rPr>
              <a:t>Database SQL Language Quick Reference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endParaRPr lang="de-DE" sz="1800" b="1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de-DE" b="1" dirty="0" smtClean="0">
                <a:hlinkClick r:id="rId5"/>
              </a:rPr>
              <a:t>Zugriff über die FH-Onlinebibliothek</a:t>
            </a:r>
            <a:endParaRPr lang="de-DE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de-DE" sz="1800" b="1" dirty="0" smtClean="0"/>
              <a:t>Datenbanken und SQL,  Edwin Schicker   -   </a:t>
            </a:r>
            <a:r>
              <a:rPr lang="de-DE" sz="1800" dirty="0" smtClean="0"/>
              <a:t>Springer Vieweg</a:t>
            </a:r>
          </a:p>
          <a:p>
            <a:pPr>
              <a:lnSpc>
                <a:spcPct val="130000"/>
              </a:lnSpc>
            </a:pPr>
            <a:r>
              <a:rPr lang="de-DE" sz="1800" b="1" dirty="0" smtClean="0"/>
              <a:t>Datenbanken für Wirtschaftsinformatiker, Sönke </a:t>
            </a:r>
            <a:r>
              <a:rPr lang="de-DE" sz="1800" b="1" dirty="0" err="1" smtClean="0"/>
              <a:t>Cordts</a:t>
            </a:r>
            <a:r>
              <a:rPr lang="de-DE" sz="1800" b="1" dirty="0"/>
              <a:t> </a:t>
            </a:r>
            <a:r>
              <a:rPr lang="de-DE" sz="1800" b="1" dirty="0" smtClean="0"/>
              <a:t>  -   </a:t>
            </a:r>
            <a:r>
              <a:rPr lang="de-DE" sz="1800" dirty="0" smtClean="0"/>
              <a:t>Vieweg + Teubner</a:t>
            </a:r>
            <a:br>
              <a:rPr lang="de-DE" sz="1800" dirty="0" smtClean="0"/>
            </a:br>
            <a:endParaRPr lang="de-DE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de-DE" b="1" dirty="0" err="1" smtClean="0"/>
              <a:t>O‘Reilly</a:t>
            </a:r>
            <a:r>
              <a:rPr lang="de-DE" b="1" dirty="0" smtClean="0"/>
              <a:t> </a:t>
            </a:r>
            <a:r>
              <a:rPr lang="de-DE" b="1" dirty="0"/>
              <a:t>Taschenbibliothek (9,90€)</a:t>
            </a:r>
          </a:p>
          <a:p>
            <a:pPr>
              <a:lnSpc>
                <a:spcPct val="130000"/>
              </a:lnSpc>
            </a:pPr>
            <a:r>
              <a:rPr lang="de-DE" sz="1800" b="1" dirty="0" smtClean="0"/>
              <a:t>SQL kurz &amp; gut, Jonathan </a:t>
            </a:r>
            <a:r>
              <a:rPr lang="de-DE" sz="1800" b="1" dirty="0" err="1" smtClean="0"/>
              <a:t>Gennick</a:t>
            </a:r>
            <a:r>
              <a:rPr lang="de-DE" sz="1800" b="1" dirty="0"/>
              <a:t/>
            </a:r>
            <a:br>
              <a:rPr lang="de-DE" sz="1800" b="1" dirty="0"/>
            </a:br>
            <a:r>
              <a:rPr lang="de-DE" sz="1800" dirty="0" smtClean="0"/>
              <a:t>2. Auflage November 2006 – ISBN: 978-3-89721-522-1</a:t>
            </a:r>
            <a:endParaRPr lang="de-DE" sz="1800" dirty="0"/>
          </a:p>
          <a:p>
            <a:pPr>
              <a:lnSpc>
                <a:spcPct val="130000"/>
              </a:lnSpc>
            </a:pPr>
            <a:r>
              <a:rPr lang="de-DE" sz="1800" b="1" dirty="0" smtClean="0"/>
              <a:t>Oracle PL/SQL – kurz &amp; gut, Steven Feuerstein, Bill </a:t>
            </a:r>
            <a:r>
              <a:rPr lang="de-DE" sz="1800" b="1" dirty="0" err="1" smtClean="0"/>
              <a:t>Pribyl</a:t>
            </a:r>
            <a:r>
              <a:rPr lang="de-DE" sz="1800" b="1" dirty="0" smtClean="0"/>
              <a:t>, Chip Dawes</a:t>
            </a:r>
            <a:br>
              <a:rPr lang="de-DE" sz="1800" b="1" dirty="0" smtClean="0"/>
            </a:br>
            <a:r>
              <a:rPr lang="de-DE" sz="1800" dirty="0" smtClean="0"/>
              <a:t>4. Auflage März 2008, ISBN: 978-3-89721-538-2</a:t>
            </a:r>
          </a:p>
        </p:txBody>
      </p:sp>
    </p:spTree>
    <p:extLst>
      <p:ext uri="{BB962C8B-B14F-4D97-AF65-F5344CB8AC3E}">
        <p14:creationId xmlns:p14="http://schemas.microsoft.com/office/powerpoint/2010/main" val="5982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706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Alle Spalten (Attribute) und Zeilen (Datensätze) einer Tabelle anzeigen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000" dirty="0" smtClean="0"/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800" dirty="0" smtClean="0"/>
              <a:t>Alle Attribute (* = alle ) und alle Datensätze der Tabelle </a:t>
            </a:r>
            <a:r>
              <a:rPr lang="de-DE" sz="1800" dirty="0" err="1" smtClean="0"/>
              <a:t>lib_author</a:t>
            </a:r>
            <a:r>
              <a:rPr lang="de-DE" sz="1800" dirty="0" smtClean="0"/>
              <a:t> anzeigen</a:t>
            </a:r>
          </a:p>
          <a:p>
            <a:pPr marL="0" indent="0">
              <a:buNone/>
            </a:pPr>
            <a:r>
              <a:rPr lang="de-DE" b="1" dirty="0" smtClean="0"/>
              <a:t>Ausgewählte Spalten einer Tabelle anzeigen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endParaRPr lang="de-DE" sz="1100" dirty="0"/>
          </a:p>
          <a:p>
            <a:pPr lvl="0">
              <a:lnSpc>
                <a:spcPct val="130000"/>
              </a:lnSpc>
              <a:spcBef>
                <a:spcPts val="1400"/>
              </a:spcBef>
            </a:pPr>
            <a:r>
              <a:rPr lang="de-DE" sz="1800" dirty="0" smtClean="0"/>
              <a:t>Vorname und Nachname aller Datensätze in der Tabelle </a:t>
            </a:r>
            <a:r>
              <a:rPr lang="de-DE" sz="1800" dirty="0" err="1" smtClean="0"/>
              <a:t>lib_author</a:t>
            </a:r>
            <a:r>
              <a:rPr lang="de-DE" sz="1800" dirty="0" smtClean="0"/>
              <a:t> anzeigen</a:t>
            </a:r>
            <a:endParaRPr 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1099929" y="1990059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10947" y="1990059"/>
            <a:ext cx="4523642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lib_author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99929" y="4213763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10947" y="4213763"/>
            <a:ext cx="4523642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forename, surname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lib_author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Nur Datensätze der Tabelle anzeigen, die bestimmte Bedingungen erfüllen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Nur Datensätze mit bestimmten Attributwerten anzeigen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099929" y="1990059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99929" y="3930732"/>
            <a:ext cx="4734985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title =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37643" y="3930732"/>
            <a:ext cx="5410169" cy="21495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 der Tabelle </a:t>
            </a:r>
            <a:r>
              <a:rPr lang="de-DE" sz="1900" dirty="0" err="1" smtClean="0"/>
              <a:t>lib_book</a:t>
            </a:r>
            <a:r>
              <a:rPr lang="de-DE" sz="1900" dirty="0" smtClean="0"/>
              <a:t>, bei denen der Titel Limit ist </a:t>
            </a:r>
            <a:br>
              <a:rPr lang="de-DE" sz="1900" dirty="0" smtClean="0"/>
            </a:br>
            <a:r>
              <a:rPr lang="de-DE" sz="1900" dirty="0" smtClean="0"/>
              <a:t>(Achtung: </a:t>
            </a:r>
            <a:r>
              <a:rPr lang="de-DE" sz="1900" dirty="0" err="1" smtClean="0"/>
              <a:t>case</a:t>
            </a:r>
            <a:r>
              <a:rPr lang="de-DE" sz="1900" dirty="0" smtClean="0"/>
              <a:t>-sensitive)</a:t>
            </a:r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>
                <a:sym typeface="Wingdings" panose="05000000000000000000" pitchFamily="2" charset="2"/>
              </a:rPr>
              <a:t>Alle Datensätze der Tabelle </a:t>
            </a:r>
            <a:r>
              <a:rPr lang="de-DE" sz="1900" dirty="0" err="1" smtClean="0">
                <a:sym typeface="Wingdings" panose="05000000000000000000" pitchFamily="2" charset="2"/>
              </a:rPr>
              <a:t>lib_book</a:t>
            </a:r>
            <a:r>
              <a:rPr lang="de-DE" sz="1900" dirty="0" smtClean="0">
                <a:sym typeface="Wingdings" panose="05000000000000000000" pitchFamily="2" charset="2"/>
              </a:rPr>
              <a:t>, bei denen die Seitenzahl 182 ist</a:t>
            </a: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99929" y="5166111"/>
            <a:ext cx="4734985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pages = 182;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9315" y="1235033"/>
            <a:ext cx="10917576" cy="4474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b="1" dirty="0" smtClean="0"/>
              <a:t>Datensätze anzeigen, bei denen Attributwert größer/kleiner/ungleich einem Wert ist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 smtClean="0"/>
              <a:t>	Weiter </a:t>
            </a:r>
            <a:r>
              <a:rPr lang="de-DE" sz="2000" b="1" dirty="0"/>
              <a:t>Vergleiche: 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	größer (gleich)/kleiner (gleich): </a:t>
            </a:r>
            <a:r>
              <a:rPr lang="de-DE" sz="2000" dirty="0"/>
              <a:t>&lt;, &gt;, &lt;=, &gt;=</a:t>
            </a:r>
            <a:br>
              <a:rPr lang="de-DE" sz="2000" dirty="0"/>
            </a:br>
            <a:r>
              <a:rPr lang="de-DE" sz="2000" dirty="0" smtClean="0"/>
              <a:t>		ungleich</a:t>
            </a:r>
            <a:r>
              <a:rPr lang="de-DE" sz="2000" dirty="0"/>
              <a:t>:   </a:t>
            </a:r>
            <a:r>
              <a:rPr lang="de-DE" sz="2000" dirty="0" smtClean="0"/>
              <a:t>!= oder &lt;&gt;</a:t>
            </a:r>
          </a:p>
          <a:p>
            <a:pPr marL="0" indent="0">
              <a:buNone/>
            </a:pPr>
            <a:endParaRPr lang="de-DE" sz="500" b="1" dirty="0"/>
          </a:p>
          <a:p>
            <a:pPr marL="0" indent="0">
              <a:buNone/>
            </a:pPr>
            <a:r>
              <a:rPr lang="de-DE" sz="2000" b="1" dirty="0" smtClean="0"/>
              <a:t>Datensätze anzeigen, bei denen Attributwert in Liste von Werten ist</a:t>
            </a:r>
            <a:endParaRPr lang="de-DE" sz="2000" b="1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9929" y="1840678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495803" y="4595751"/>
            <a:ext cx="4952009" cy="172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endParaRPr lang="de-DE" sz="1000" dirty="0" smtClean="0"/>
          </a:p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>
                <a:sym typeface="Wingdings" panose="05000000000000000000" pitchFamily="2" charset="2"/>
              </a:rPr>
              <a:t>Alle Datensätze, bei denen Seitenanzahl 376 oder 182 ist</a:t>
            </a: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b="1" dirty="0" smtClean="0"/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99929" y="4856602"/>
            <a:ext cx="5307403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pages IN(376,182);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266722" y="2000057"/>
            <a:ext cx="5410169" cy="99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Bücher, die mehr als 300 Seiten haben</a:t>
            </a:r>
          </a:p>
        </p:txBody>
      </p:sp>
    </p:spTree>
    <p:extLst>
      <p:ext uri="{BB962C8B-B14F-4D97-AF65-F5344CB8AC3E}">
        <p14:creationId xmlns:p14="http://schemas.microsoft.com/office/powerpoint/2010/main" val="7379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8732" y="1022961"/>
            <a:ext cx="10407964" cy="21596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b="1" dirty="0" smtClean="0"/>
              <a:t>LIKE und Wildcards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 smtClean="0"/>
              <a:t>Ein Wert kann mit dem LIKE-Operator auch auf ein </a:t>
            </a:r>
            <a:r>
              <a:rPr lang="de-DE" sz="1800" b="1" dirty="0" smtClean="0"/>
              <a:t>bestimmtes Muster </a:t>
            </a:r>
            <a:r>
              <a:rPr lang="de-DE" sz="1800" dirty="0" smtClean="0"/>
              <a:t>überprüft werden.	 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 smtClean="0"/>
              <a:t>Dazu werden Wildcards (Platzhalter) verwendet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/>
              <a:t>	</a:t>
            </a:r>
            <a:r>
              <a:rPr lang="de-DE" sz="1800" dirty="0" smtClean="0"/>
              <a:t>%: kein bis beliebig viele  Zeichen</a:t>
            </a:r>
          </a:p>
          <a:p>
            <a:pPr marL="0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de-DE" sz="1800" dirty="0" smtClean="0"/>
              <a:t>	_: genau ein Zeichen</a:t>
            </a:r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885844" y="3100207"/>
            <a:ext cx="5126870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lib_author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surname LIKE ‘M%';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85844" y="4536821"/>
            <a:ext cx="5126871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lib_author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surname LIKE '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M_stermann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89826" y="2954264"/>
            <a:ext cx="5766427" cy="1448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der Nachname mit großem </a:t>
            </a:r>
            <a:r>
              <a:rPr lang="de-DE" sz="1900" dirty="0"/>
              <a:t>M</a:t>
            </a:r>
            <a:r>
              <a:rPr lang="de-DE" sz="1900" dirty="0" smtClean="0"/>
              <a:t> anfängt: </a:t>
            </a:r>
            <a:br>
              <a:rPr lang="de-DE" sz="1900" dirty="0" smtClean="0"/>
            </a:br>
            <a:r>
              <a:rPr lang="de-DE" sz="1900" dirty="0" err="1" smtClean="0"/>
              <a:t>z.B</a:t>
            </a:r>
            <a:r>
              <a:rPr lang="de-DE" sz="1900" dirty="0" smtClean="0"/>
              <a:t>: Mustermann, Meyer</a:t>
            </a:r>
            <a:br>
              <a:rPr lang="de-DE" sz="1900" dirty="0" smtClean="0"/>
            </a:br>
            <a:r>
              <a:rPr lang="de-DE" sz="1900" i="1" dirty="0"/>
              <a:t>Nicht: </a:t>
            </a:r>
            <a:r>
              <a:rPr lang="de-DE" sz="1900" i="1" dirty="0" err="1"/>
              <a:t>mueller</a:t>
            </a:r>
            <a:r>
              <a:rPr lang="de-DE" sz="1900" i="1" dirty="0"/>
              <a:t>, </a:t>
            </a:r>
            <a:r>
              <a:rPr lang="de-DE" sz="1900" i="1" dirty="0" err="1"/>
              <a:t>meier</a:t>
            </a:r>
            <a:r>
              <a:rPr lang="de-DE" sz="1900" i="1" dirty="0"/>
              <a:t>…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89826" y="4480877"/>
            <a:ext cx="5709266" cy="1791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Nachname mit großem </a:t>
            </a:r>
            <a:r>
              <a:rPr lang="de-DE" sz="1900" i="1" dirty="0" smtClean="0"/>
              <a:t>M </a:t>
            </a:r>
            <a:r>
              <a:rPr lang="de-DE" sz="1900" dirty="0" smtClean="0"/>
              <a:t>anfängt, dann ein Zeichen und dann </a:t>
            </a:r>
            <a:r>
              <a:rPr lang="de-DE" sz="1900" i="1" dirty="0" err="1" smtClean="0"/>
              <a:t>stermann</a:t>
            </a:r>
            <a:r>
              <a:rPr lang="de-DE" sz="1900" i="1" dirty="0" smtClean="0"/>
              <a:t> </a:t>
            </a:r>
            <a:r>
              <a:rPr lang="de-DE" sz="1900" dirty="0" smtClean="0"/>
              <a:t>folgt: </a:t>
            </a:r>
            <a:br>
              <a:rPr lang="de-DE" sz="1900" dirty="0" smtClean="0"/>
            </a:br>
            <a:r>
              <a:rPr lang="de-DE" sz="1900" dirty="0" err="1" smtClean="0"/>
              <a:t>z.B</a:t>
            </a:r>
            <a:r>
              <a:rPr lang="de-DE" sz="1900" dirty="0" smtClean="0"/>
              <a:t>: Mastermann, Mistermann….</a:t>
            </a:r>
            <a:br>
              <a:rPr lang="de-DE" sz="1900" dirty="0" smtClean="0"/>
            </a:br>
            <a:r>
              <a:rPr lang="de-DE" sz="1900" i="1" dirty="0" smtClean="0"/>
              <a:t>Nicht: Meistermann, mastermann</a:t>
            </a:r>
          </a:p>
        </p:txBody>
      </p:sp>
    </p:spTree>
    <p:extLst>
      <p:ext uri="{BB962C8B-B14F-4D97-AF65-F5344CB8AC3E}">
        <p14:creationId xmlns:p14="http://schemas.microsoft.com/office/powerpoint/2010/main" val="32296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59564"/>
            <a:ext cx="10407964" cy="475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Verknüpfung von Bedingungen</a:t>
            </a:r>
          </a:p>
          <a:p>
            <a:pPr marL="0" indent="0">
              <a:buNone/>
            </a:pPr>
            <a:r>
              <a:rPr lang="de-DE" dirty="0" smtClean="0"/>
              <a:t>Mit Hilfe der Operatoren AND und OR können Bedingungen miteinander verknüpft werden</a:t>
            </a:r>
          </a:p>
        </p:txBody>
      </p:sp>
      <p:sp>
        <p:nvSpPr>
          <p:cNvPr id="6" name="Rechteck 5"/>
          <p:cNvSpPr/>
          <p:nvPr/>
        </p:nvSpPr>
        <p:spPr>
          <a:xfrm>
            <a:off x="1099930" y="2666923"/>
            <a:ext cx="5126870" cy="144879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LIKE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&gt; 200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303912" y="2703338"/>
            <a:ext cx="5440784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der Titel mit großem M anfängt und die Seitenanzahl größer als 200 ist</a:t>
            </a:r>
            <a:endParaRPr lang="de-DE" sz="1900" i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1099930" y="4331033"/>
            <a:ext cx="5126870" cy="136486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&gt; 100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&lt; 50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303912" y="4488873"/>
            <a:ext cx="5440784" cy="142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die Seitenanzahl größer 100 oder kleiner 50 ist.</a:t>
            </a:r>
            <a:endParaRPr lang="de-DE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14627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Filtern und Anzeigen der Daten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477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1" dirty="0" smtClean="0"/>
              <a:t>Negation von Bedingungen</a:t>
            </a:r>
          </a:p>
          <a:p>
            <a:pPr marL="0" indent="0">
              <a:buNone/>
            </a:pPr>
            <a:r>
              <a:rPr lang="de-DE" sz="1900" dirty="0" smtClean="0"/>
              <a:t>Der Operator NOT führt dazu, dass alle Datensätze angezeigt werden, bei denen die Bedingung nicht zutrifft.</a:t>
            </a:r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sz="1900" dirty="0"/>
          </a:p>
          <a:p>
            <a:pPr marL="0" indent="0">
              <a:buNone/>
            </a:pPr>
            <a:endParaRPr lang="de-DE" sz="500" dirty="0" smtClean="0"/>
          </a:p>
          <a:p>
            <a:pPr marL="0" indent="0">
              <a:buNone/>
            </a:pPr>
            <a:r>
              <a:rPr lang="de-DE" sz="1900" b="1" dirty="0" smtClean="0"/>
              <a:t>Filtern von NULL-Werten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63794" y="2287793"/>
            <a:ext cx="5402506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die Seitenzahl </a:t>
            </a:r>
            <a:r>
              <a:rPr lang="de-DE" sz="1900" b="1" dirty="0" smtClean="0"/>
              <a:t>NICHT </a:t>
            </a:r>
            <a:r>
              <a:rPr lang="de-DE" sz="1900" dirty="0" smtClean="0"/>
              <a:t>100, 200 oder 300 ist</a:t>
            </a:r>
            <a:endParaRPr lang="de-DE" sz="1900" i="1" dirty="0" smtClean="0"/>
          </a:p>
        </p:txBody>
      </p:sp>
      <p:sp>
        <p:nvSpPr>
          <p:cNvPr id="10" name="Rechteck 9"/>
          <p:cNvSpPr/>
          <p:nvPr/>
        </p:nvSpPr>
        <p:spPr>
          <a:xfrm>
            <a:off x="1190496" y="2243376"/>
            <a:ext cx="5573298" cy="10405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pages NOT IN(100, 200, 300);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63794" y="3898779"/>
            <a:ext cx="5054580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1400"/>
              </a:spcBef>
            </a:pPr>
            <a:r>
              <a:rPr lang="de-DE" sz="1900" dirty="0" smtClean="0"/>
              <a:t>Alle Datensätze, bei denen das Jahr NULL ist </a:t>
            </a:r>
            <a:br>
              <a:rPr lang="de-DE" sz="1900" dirty="0" smtClean="0"/>
            </a:br>
            <a:r>
              <a:rPr lang="de-DE" sz="1900" dirty="0" smtClean="0"/>
              <a:t>(hier ist auch </a:t>
            </a:r>
            <a:r>
              <a:rPr lang="de-DE" sz="1900" b="1" dirty="0" smtClean="0"/>
              <a:t>IS NOT NULL </a:t>
            </a:r>
            <a:r>
              <a:rPr lang="de-DE" sz="1900" dirty="0" smtClean="0"/>
              <a:t>möglich)</a:t>
            </a:r>
            <a:endParaRPr lang="de-DE" sz="1900" i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1190496" y="3900253"/>
            <a:ext cx="5573298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year IS NULL;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190497" y="5334346"/>
            <a:ext cx="9438174" cy="144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400"/>
              </a:spcBef>
              <a:buNone/>
            </a:pPr>
            <a:r>
              <a:rPr lang="de-DE" sz="1900" i="1" dirty="0" smtClean="0"/>
              <a:t>Achtung, da NULL für einen nicht definierten Wert steht, liefern Vergleiche mit NULL niemals TRUE zurück. </a:t>
            </a:r>
            <a:br>
              <a:rPr lang="de-DE" sz="1900" i="1" dirty="0" smtClean="0"/>
            </a:br>
            <a:r>
              <a:rPr lang="de-DE" sz="1900" i="1" dirty="0" smtClean="0"/>
              <a:t>SELECT …. WHERE </a:t>
            </a:r>
            <a:r>
              <a:rPr lang="de-DE" sz="1900" i="1" dirty="0" err="1" smtClean="0"/>
              <a:t>year</a:t>
            </a:r>
            <a:r>
              <a:rPr lang="de-DE" sz="1900" i="1" dirty="0" smtClean="0"/>
              <a:t> = NULL  </a:t>
            </a:r>
            <a:r>
              <a:rPr lang="de-DE" sz="1900" i="1" dirty="0" smtClean="0">
                <a:sym typeface="Wingdings" panose="05000000000000000000" pitchFamily="2" charset="2"/>
              </a:rPr>
              <a:t> kein Ergebnis</a:t>
            </a:r>
            <a:endParaRPr lang="de-DE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14717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6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Filtern und Anzeigen der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1055734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Um Duplikate (mehrfach vorkommende Werte) zu unterdrücken, kann der </a:t>
            </a:r>
            <a:r>
              <a:rPr lang="de-DE" b="1" dirty="0" smtClean="0"/>
              <a:t>DISTINCT-Befehl </a:t>
            </a:r>
            <a:r>
              <a:rPr lang="de-DE" dirty="0" smtClean="0"/>
              <a:t>verwendet werden	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98795" y="2394204"/>
            <a:ext cx="3781719" cy="10405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279010" y="2394204"/>
            <a:ext cx="5835192" cy="128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smtClean="0"/>
              <a:t>Unterdrückt Wiederholung identischer Datensätze</a:t>
            </a:r>
            <a:endParaRPr lang="de-DE" sz="1900" dirty="0"/>
          </a:p>
        </p:txBody>
      </p:sp>
      <p:sp>
        <p:nvSpPr>
          <p:cNvPr id="6" name="Rechteck 5"/>
          <p:cNvSpPr/>
          <p:nvPr/>
        </p:nvSpPr>
        <p:spPr>
          <a:xfrm>
            <a:off x="1098796" y="4054892"/>
            <a:ext cx="3781719" cy="104059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title,year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279011" y="4054892"/>
            <a:ext cx="6372520" cy="128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smtClean="0"/>
              <a:t>Jede vorhandene Kombination aus Titel und Jahr wird nur einmal angezeigt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9251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863</Words>
  <Application>Microsoft Office PowerPoint</Application>
  <PresentationFormat>Benutzerdefiniert</PresentationFormat>
  <Paragraphs>295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Fetzen</vt:lpstr>
      <vt:lpstr>Wiederholung</vt:lpstr>
      <vt:lpstr>Literatur</vt:lpstr>
      <vt:lpstr>Filtern und Anzeigen der Daten</vt:lpstr>
      <vt:lpstr>Filtern und Anzeigen der Daten </vt:lpstr>
      <vt:lpstr>Filtern und Anzeigen der Daten </vt:lpstr>
      <vt:lpstr>Filtern und Anzeigen der Daten </vt:lpstr>
      <vt:lpstr>Filtern und Anzeigen der Daten </vt:lpstr>
      <vt:lpstr>Filtern und Anzeigen der Daten </vt:lpstr>
      <vt:lpstr>Filtern und Anzeigen der Daten</vt:lpstr>
      <vt:lpstr>Tabellen-Join</vt:lpstr>
      <vt:lpstr>Tabellen-Join</vt:lpstr>
      <vt:lpstr>INNER JOIN</vt:lpstr>
      <vt:lpstr>UNION</vt:lpstr>
      <vt:lpstr>Unterabfragen – Rückgabe eines Wertes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 DML</dc:title>
  <dc:subject>Grundlagen Datenbanken</dc:subject>
  <dc:creator>Markus Pesch</dc:creator>
  <cp:lastModifiedBy>Markus Pesch</cp:lastModifiedBy>
  <cp:revision>391</cp:revision>
  <dcterms:created xsi:type="dcterms:W3CDTF">2015-06-20T11:54:00Z</dcterms:created>
  <dcterms:modified xsi:type="dcterms:W3CDTF">2016-09-29T07:08:12Z</dcterms:modified>
</cp:coreProperties>
</file>