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450" r:id="rId3"/>
    <p:sldId id="434" r:id="rId4"/>
    <p:sldId id="451" r:id="rId5"/>
    <p:sldId id="452" r:id="rId6"/>
    <p:sldId id="455" r:id="rId7"/>
    <p:sldId id="456" r:id="rId8"/>
    <p:sldId id="457" r:id="rId9"/>
    <p:sldId id="459" r:id="rId10"/>
    <p:sldId id="461" r:id="rId11"/>
    <p:sldId id="454" r:id="rId12"/>
    <p:sldId id="462" r:id="rId13"/>
    <p:sldId id="4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-10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err="1" smtClean="0"/>
              <a:t>Constraints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err="1" smtClean="0"/>
              <a:t>Constraints</a:t>
            </a:r>
            <a:r>
              <a:rPr lang="de-DE" sz="3700" dirty="0" smtClean="0"/>
              <a:t> anlegen und löschen,</a:t>
            </a:r>
          </a:p>
          <a:p>
            <a:r>
              <a:rPr lang="de-DE" sz="3700" dirty="0" smtClean="0"/>
              <a:t>Data </a:t>
            </a:r>
            <a:r>
              <a:rPr lang="de-DE" sz="3700" dirty="0" err="1" smtClean="0"/>
              <a:t>Dictionary</a:t>
            </a:r>
            <a:r>
              <a:rPr lang="de-DE" sz="3700" dirty="0" smtClean="0"/>
              <a:t> Tabellen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27" y="176661"/>
            <a:ext cx="8203086" cy="742122"/>
          </a:xfrm>
        </p:spPr>
        <p:txBody>
          <a:bodyPr/>
          <a:lstStyle/>
          <a:p>
            <a:r>
              <a:rPr lang="de-DE" sz="3500" dirty="0" smtClean="0"/>
              <a:t>Check </a:t>
            </a:r>
            <a:r>
              <a:rPr lang="de-DE" sz="3500" dirty="0" err="1" smtClean="0"/>
              <a:t>Constraint</a:t>
            </a:r>
            <a:r>
              <a:rPr lang="de-DE" sz="3500" dirty="0" smtClean="0"/>
              <a:t>	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2843" y="917682"/>
            <a:ext cx="10836685" cy="920845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Legt Regeln fest, die jeder Datensatz in einer Tabelle erfüllen muss</a:t>
            </a:r>
            <a:endParaRPr lang="de-DE" sz="900" dirty="0"/>
          </a:p>
          <a:p>
            <a:r>
              <a:rPr lang="de-DE" b="1" dirty="0" smtClean="0"/>
              <a:t>Beispiel:</a:t>
            </a:r>
            <a:r>
              <a:rPr lang="de-DE" dirty="0" smtClean="0"/>
              <a:t> Titel muss länger als 2 Zeichen sein und das Jahr darf nicht vor1900 liegen</a:t>
            </a:r>
          </a:p>
        </p:txBody>
      </p:sp>
      <p:sp>
        <p:nvSpPr>
          <p:cNvPr id="5" name="Rechteck 4"/>
          <p:cNvSpPr/>
          <p:nvPr/>
        </p:nvSpPr>
        <p:spPr>
          <a:xfrm>
            <a:off x="574064" y="2641665"/>
            <a:ext cx="5476540" cy="238753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16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NUMBER(7),</a:t>
            </a:r>
            <a:endParaRPr lang="en-US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title VARCHAR2(40)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NUMBER(2,0),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year NUMBER(4,0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chbook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CHECK (length(title)&gt;2 AND YEAR &gt; 1900)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37024" y="2650278"/>
            <a:ext cx="5204749" cy="102677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chbook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CHECK(length(title)&gt;2 AND YEAR &gt; 1900)</a:t>
            </a:r>
            <a:r>
              <a:rPr lang="de-DE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02736" y="2209419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00" dirty="0"/>
          </a:p>
          <a:p>
            <a:r>
              <a:rPr lang="de-DE" b="1" dirty="0" smtClean="0"/>
              <a:t>Check </a:t>
            </a:r>
            <a:r>
              <a:rPr lang="de-DE" b="1" dirty="0" err="1" smtClean="0"/>
              <a:t>Constraint</a:t>
            </a:r>
            <a:r>
              <a:rPr lang="de-DE" b="1" dirty="0" smtClean="0"/>
              <a:t> bei </a:t>
            </a:r>
            <a:r>
              <a:rPr lang="de-DE" b="1" dirty="0"/>
              <a:t>Tabellenerzeugung anlegen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206248" y="2208304"/>
            <a:ext cx="59772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00" dirty="0"/>
          </a:p>
          <a:p>
            <a:r>
              <a:rPr lang="de-DE" b="1" dirty="0" smtClean="0"/>
              <a:t>Check </a:t>
            </a:r>
            <a:r>
              <a:rPr lang="de-DE" b="1" dirty="0" err="1" smtClean="0"/>
              <a:t>Constraint</a:t>
            </a:r>
            <a:r>
              <a:rPr lang="de-DE" b="1" dirty="0" smtClean="0"/>
              <a:t> nach </a:t>
            </a:r>
            <a:r>
              <a:rPr lang="de-DE" b="1" dirty="0"/>
              <a:t>Tabellenerzeugung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r>
              <a:rPr lang="de-DE" dirty="0" smtClean="0"/>
              <a:t> löschen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43068" y="1683652"/>
            <a:ext cx="7592182" cy="105185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CONSTRAINT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0041" y="3135238"/>
            <a:ext cx="10407964" cy="145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Beispiel</a:t>
            </a:r>
          </a:p>
          <a:p>
            <a:pPr marL="0" indent="0">
              <a:buNone/>
            </a:pPr>
            <a:r>
              <a:rPr lang="de-DE" dirty="0" smtClean="0"/>
              <a:t>Mit </a:t>
            </a:r>
            <a:r>
              <a:rPr lang="de-DE" dirty="0"/>
              <a:t>folgendem Befehl wird der </a:t>
            </a:r>
            <a:r>
              <a:rPr lang="de-DE" dirty="0" smtClean="0"/>
              <a:t>Primary Key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b="1" dirty="0" err="1" smtClean="0"/>
              <a:t>pkbook</a:t>
            </a:r>
            <a:r>
              <a:rPr lang="de-DE" b="1" dirty="0" smtClean="0"/>
              <a:t> </a:t>
            </a:r>
            <a:r>
              <a:rPr lang="de-DE" dirty="0" smtClean="0"/>
              <a:t>gelöscht</a:t>
            </a:r>
            <a:r>
              <a:rPr lang="de-DE" dirty="0"/>
              <a:t>, der für die Tabelle </a:t>
            </a:r>
            <a:r>
              <a:rPr lang="de-DE" b="1" dirty="0" err="1" smtClean="0"/>
              <a:t>lib_book</a:t>
            </a:r>
            <a:r>
              <a:rPr lang="de-DE" b="1" dirty="0" smtClean="0"/>
              <a:t> </a:t>
            </a:r>
            <a:r>
              <a:rPr lang="de-DE" dirty="0" smtClean="0"/>
              <a:t>angelegt </a:t>
            </a:r>
            <a:r>
              <a:rPr lang="de-DE" dirty="0"/>
              <a:t>wurde.</a:t>
            </a:r>
          </a:p>
          <a:p>
            <a:endParaRPr lang="de-DE" sz="1800" b="1" dirty="0" smtClean="0"/>
          </a:p>
        </p:txBody>
      </p:sp>
      <p:sp>
        <p:nvSpPr>
          <p:cNvPr id="7" name="Rechteck 6"/>
          <p:cNvSpPr/>
          <p:nvPr/>
        </p:nvSpPr>
        <p:spPr>
          <a:xfrm>
            <a:off x="1243068" y="4664739"/>
            <a:ext cx="7592182" cy="105185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CONSTRAINT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pkbook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730041" y="1079810"/>
            <a:ext cx="10407964" cy="145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SYNTAX</a:t>
            </a:r>
            <a:endParaRPr lang="de-DE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9972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400" y="2011020"/>
            <a:ext cx="8304212" cy="2262781"/>
          </a:xfrm>
        </p:spPr>
        <p:txBody>
          <a:bodyPr/>
          <a:lstStyle/>
          <a:p>
            <a:r>
              <a:rPr lang="de-DE" sz="5500" dirty="0" smtClean="0"/>
              <a:t>CONSTRAINTS im</a:t>
            </a:r>
            <a:br>
              <a:rPr lang="de-DE" sz="5500" dirty="0" smtClean="0"/>
            </a:br>
            <a:r>
              <a:rPr lang="de-DE" sz="5500" dirty="0" smtClean="0"/>
              <a:t>Data </a:t>
            </a:r>
            <a:r>
              <a:rPr lang="de-DE" sz="5500" dirty="0" err="1" smtClean="0"/>
              <a:t>Dictionary</a:t>
            </a:r>
            <a:endParaRPr lang="de-DE" sz="5500" dirty="0"/>
          </a:p>
        </p:txBody>
      </p:sp>
    </p:spTree>
    <p:extLst>
      <p:ext uri="{BB962C8B-B14F-4D97-AF65-F5344CB8AC3E}">
        <p14:creationId xmlns:p14="http://schemas.microsoft.com/office/powerpoint/2010/main" val="21618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60713"/>
            <a:ext cx="8203086" cy="742122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Dictionary</a:t>
            </a:r>
            <a:r>
              <a:rPr lang="de-DE" dirty="0" smtClean="0"/>
              <a:t>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2494"/>
            <a:ext cx="10407964" cy="57198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USER_CONSTRAINTS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einhaltet</a:t>
            </a:r>
            <a:r>
              <a:rPr lang="en-US" dirty="0" smtClean="0"/>
              <a:t> </a:t>
            </a:r>
            <a:r>
              <a:rPr lang="en-US" dirty="0" err="1"/>
              <a:t>alle</a:t>
            </a:r>
            <a:r>
              <a:rPr lang="en-US" dirty="0"/>
              <a:t> Constraints des </a:t>
            </a:r>
            <a:r>
              <a:rPr lang="en-US" dirty="0" err="1"/>
              <a:t>angemeldeten</a:t>
            </a:r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r>
              <a:rPr lang="en-US" b="1" dirty="0" err="1" smtClean="0"/>
              <a:t>Wichtige</a:t>
            </a:r>
            <a:r>
              <a:rPr lang="en-US" b="1" dirty="0" smtClean="0"/>
              <a:t> </a:t>
            </a:r>
            <a:r>
              <a:rPr lang="en-US" b="1" dirty="0" err="1" smtClean="0"/>
              <a:t>Spalten</a:t>
            </a:r>
            <a:endParaRPr lang="en-US" b="1" dirty="0"/>
          </a:p>
          <a:p>
            <a:pPr lvl="1"/>
            <a:r>
              <a:rPr lang="en-US" dirty="0" smtClean="0"/>
              <a:t>CONSTRAINT_NAME: 	Name des Constraints</a:t>
            </a:r>
          </a:p>
          <a:p>
            <a:pPr lvl="1"/>
            <a:r>
              <a:rPr lang="en-US" dirty="0" smtClean="0"/>
              <a:t>R_CONSTAINT_NAME:	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Fremdschlüssel</a:t>
            </a:r>
            <a:r>
              <a:rPr lang="en-US" dirty="0"/>
              <a:t> </a:t>
            </a:r>
            <a:r>
              <a:rPr lang="en-US" dirty="0" smtClean="0"/>
              <a:t>- Name des Constraints, der </a:t>
            </a:r>
            <a:r>
              <a:rPr lang="en-US" dirty="0" err="1" smtClean="0"/>
              <a:t>referenziert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1"/>
            <a:r>
              <a:rPr lang="en-US" dirty="0" smtClean="0"/>
              <a:t>TABLE_NAME: 			Name der </a:t>
            </a:r>
            <a:r>
              <a:rPr lang="en-US" dirty="0" err="1" smtClean="0"/>
              <a:t>Tabelle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der Constraint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 lvl="1"/>
            <a:r>
              <a:rPr lang="en-US" dirty="0" smtClean="0"/>
              <a:t>CONSTRAINT_TYPE: 		p:Primary Key, r: Foreign Key, c: Check Constraint, u: Unique Key</a:t>
            </a:r>
          </a:p>
          <a:p>
            <a:pPr lvl="1"/>
            <a:r>
              <a:rPr lang="en-US" dirty="0" smtClean="0"/>
              <a:t>SEARCH_CONDITION: 	</a:t>
            </a:r>
            <a:r>
              <a:rPr lang="en-US" dirty="0" err="1" smtClean="0"/>
              <a:t>Für</a:t>
            </a:r>
            <a:r>
              <a:rPr lang="en-US" dirty="0" smtClean="0"/>
              <a:t> Check Constraints: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überprüfende</a:t>
            </a:r>
            <a:r>
              <a:rPr lang="en-US" dirty="0" smtClean="0"/>
              <a:t> </a:t>
            </a:r>
            <a:r>
              <a:rPr lang="en-US" dirty="0" err="1" smtClean="0"/>
              <a:t>Bedingung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USER_CONS_COLUMNS</a:t>
            </a:r>
            <a:endParaRPr lang="de-DE" b="1" dirty="0"/>
          </a:p>
          <a:p>
            <a:r>
              <a:rPr lang="de-DE" dirty="0" smtClean="0"/>
              <a:t>Beinhaltet Spalten, für die </a:t>
            </a:r>
            <a:r>
              <a:rPr lang="de-DE" dirty="0" err="1" smtClean="0"/>
              <a:t>Constraints</a:t>
            </a:r>
            <a:r>
              <a:rPr lang="de-DE" dirty="0" smtClean="0"/>
              <a:t> des angemeldeten Users definiert sind</a:t>
            </a:r>
          </a:p>
          <a:p>
            <a:r>
              <a:rPr lang="de-DE" b="1" dirty="0" smtClean="0"/>
              <a:t>Wichtige Spalten</a:t>
            </a:r>
          </a:p>
          <a:p>
            <a:pPr lvl="1"/>
            <a:r>
              <a:rPr lang="de-DE" dirty="0" smtClean="0"/>
              <a:t>CONSTRAINT_NAME:	Name des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smtClean="0"/>
              <a:t>TABLE_NAME:			Name der Tabelle, für die der </a:t>
            </a:r>
            <a:r>
              <a:rPr lang="de-DE" dirty="0" err="1" smtClean="0"/>
              <a:t>Constraint</a:t>
            </a:r>
            <a:r>
              <a:rPr lang="de-DE" dirty="0" smtClean="0"/>
              <a:t> definiert ist</a:t>
            </a:r>
          </a:p>
          <a:p>
            <a:pPr lvl="1"/>
            <a:r>
              <a:rPr lang="de-DE" dirty="0" smtClean="0"/>
              <a:t>COLUMN_NAME:		Spalte, für die der </a:t>
            </a:r>
            <a:r>
              <a:rPr lang="de-DE" dirty="0" err="1" smtClean="0"/>
              <a:t>Constraint</a:t>
            </a:r>
            <a:r>
              <a:rPr lang="de-DE" dirty="0" smtClean="0"/>
              <a:t> definiert 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0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22962"/>
            <a:ext cx="10028513" cy="4588259"/>
          </a:xfrm>
        </p:spPr>
        <p:txBody>
          <a:bodyPr/>
          <a:lstStyle/>
          <a:p>
            <a:r>
              <a:rPr lang="de-DE" dirty="0" smtClean="0"/>
              <a:t>Integritätsregeln, die zum Beispiel beim Einfügen, Ändern und Löschen von Datensätzen eingehalten werden müssen</a:t>
            </a:r>
          </a:p>
          <a:p>
            <a:pPr marL="0" indent="0">
              <a:buNone/>
            </a:pPr>
            <a:endParaRPr lang="de-DE" sz="1000" dirty="0" smtClean="0"/>
          </a:p>
          <a:p>
            <a:r>
              <a:rPr lang="de-DE" b="1" dirty="0" smtClean="0"/>
              <a:t>Arten von </a:t>
            </a:r>
            <a:r>
              <a:rPr lang="de-DE" b="1" dirty="0" err="1" smtClean="0"/>
              <a:t>Constraints</a:t>
            </a:r>
            <a:endParaRPr lang="de-DE" b="1" dirty="0" smtClean="0"/>
          </a:p>
          <a:p>
            <a:pPr lvl="1"/>
            <a:r>
              <a:rPr lang="de-DE" dirty="0" smtClean="0"/>
              <a:t>Primary Key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smtClean="0"/>
              <a:t>Unique Key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Constraints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47370"/>
            <a:ext cx="8203086" cy="742122"/>
          </a:xfrm>
        </p:spPr>
        <p:txBody>
          <a:bodyPr/>
          <a:lstStyle/>
          <a:p>
            <a:r>
              <a:rPr lang="de-DE" dirty="0" smtClean="0"/>
              <a:t>Primary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6034" y="980660"/>
            <a:ext cx="10593422" cy="209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Ein oder mehrere Spalten einer Tabelle werden als Primärschlüssel festgelegt</a:t>
            </a:r>
          </a:p>
          <a:p>
            <a:pPr marL="0" indent="0">
              <a:buNone/>
            </a:pPr>
            <a:r>
              <a:rPr lang="de-DE" b="1" dirty="0" smtClean="0"/>
              <a:t>Primärschlüssel</a:t>
            </a:r>
          </a:p>
          <a:p>
            <a:r>
              <a:rPr lang="de-DE" dirty="0" smtClean="0"/>
              <a:t>Über Wert in Primärschlüssel-Spalte(n) kann jeder Datensatz eindeutig identifiziert werden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347359"/>
              </p:ext>
            </p:extLst>
          </p:nvPr>
        </p:nvGraphicFramePr>
        <p:xfrm>
          <a:off x="1080474" y="3452399"/>
          <a:ext cx="4595387" cy="174130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/>
                <a:gridCol w="1533843"/>
                <a:gridCol w="956355"/>
                <a:gridCol w="953061"/>
              </a:tblGrid>
              <a:tr h="36219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BOOK_ID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TITLE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YEAR</a:t>
                      </a:r>
                      <a:endParaRPr lang="de-DE" sz="15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Schwarm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2000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Limit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2005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Erlösung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2006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Vergebung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2007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080474" y="3379278"/>
            <a:ext cx="1152128" cy="1842224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448309" y="5219320"/>
            <a:ext cx="416457" cy="496111"/>
          </a:xfrm>
          <a:prstGeom prst="bentUpArrow">
            <a:avLst/>
          </a:prstGeom>
          <a:solidFill>
            <a:schemeClr val="accent3"/>
          </a:solidFill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428673" y="2950864"/>
            <a:ext cx="2593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LIB_BOOK</a:t>
            </a:r>
            <a:endParaRPr lang="de-DE" sz="2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040949" y="5290883"/>
            <a:ext cx="3141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Primärschlüssel auf Spalte </a:t>
            </a:r>
            <a:r>
              <a:rPr lang="de-DE" sz="2000" b="1" dirty="0" err="1" smtClean="0"/>
              <a:t>book_id</a:t>
            </a:r>
            <a:endParaRPr lang="de-DE" sz="2000" b="1" dirty="0"/>
          </a:p>
        </p:txBody>
      </p:sp>
      <p:graphicFrame>
        <p:nvGraphicFramePr>
          <p:cNvPr id="1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086528"/>
              </p:ext>
            </p:extLst>
          </p:nvPr>
        </p:nvGraphicFramePr>
        <p:xfrm>
          <a:off x="7339749" y="3456035"/>
          <a:ext cx="1988185" cy="17413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8705"/>
                <a:gridCol w="919480"/>
              </a:tblGrid>
              <a:tr h="36219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BOOK_ID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GEN_ID</a:t>
                      </a:r>
                      <a:endParaRPr lang="de-DE" sz="15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7312665" y="3412098"/>
            <a:ext cx="1041525" cy="1786112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26902" y="2952342"/>
            <a:ext cx="3715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LIB_BELONGS_TO_GENRE</a:t>
            </a:r>
            <a:endParaRPr lang="de-DE" sz="2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8036925" y="5290069"/>
            <a:ext cx="32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Primärschlüssel auf Spalten </a:t>
            </a:r>
            <a:r>
              <a:rPr lang="de-DE" sz="2000" b="1" dirty="0" err="1" smtClean="0"/>
              <a:t>book_id</a:t>
            </a:r>
            <a:r>
              <a:rPr lang="de-DE" sz="2000" b="1" dirty="0" smtClean="0"/>
              <a:t>, </a:t>
            </a:r>
            <a:r>
              <a:rPr lang="de-DE" sz="2000" b="1" dirty="0" err="1" smtClean="0"/>
              <a:t>gen_id</a:t>
            </a:r>
            <a:endParaRPr lang="de-DE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8346229" y="3412098"/>
            <a:ext cx="912634" cy="1786112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Nach oben gebogener Pfeil 21"/>
          <p:cNvSpPr/>
          <p:nvPr/>
        </p:nvSpPr>
        <p:spPr>
          <a:xfrm rot="5400000">
            <a:off x="7485943" y="5224983"/>
            <a:ext cx="416457" cy="496111"/>
          </a:xfrm>
          <a:prstGeom prst="bentUpArrow">
            <a:avLst/>
          </a:prstGeom>
          <a:solidFill>
            <a:schemeClr val="accent3"/>
          </a:solidFill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7" grpId="0" animBg="1"/>
      <p:bldP spid="19" grpId="0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357" y="11048"/>
            <a:ext cx="8203086" cy="742122"/>
          </a:xfrm>
        </p:spPr>
        <p:txBody>
          <a:bodyPr/>
          <a:lstStyle/>
          <a:p>
            <a:r>
              <a:rPr lang="de-DE" dirty="0" smtClean="0"/>
              <a:t>Primary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4577" y="914670"/>
            <a:ext cx="10758990" cy="5533263"/>
          </a:xfrm>
        </p:spPr>
        <p:txBody>
          <a:bodyPr>
            <a:normAutofit/>
          </a:bodyPr>
          <a:lstStyle/>
          <a:p>
            <a:endParaRPr lang="de-DE" sz="1800" dirty="0"/>
          </a:p>
          <a:p>
            <a:pPr marL="0" indent="0">
              <a:buNone/>
            </a:pPr>
            <a:endParaRPr lang="de-DE" sz="2500" dirty="0" smtClean="0"/>
          </a:p>
          <a:p>
            <a:pPr marL="0" indent="0">
              <a:buNone/>
            </a:pPr>
            <a:endParaRPr lang="de-DE" sz="100" dirty="0" smtClean="0"/>
          </a:p>
          <a:p>
            <a:r>
              <a:rPr lang="de-DE" sz="1800" b="1" dirty="0" smtClean="0"/>
              <a:t>Primärschlüssel bei Tabellenerzeugung anlegen</a:t>
            </a:r>
            <a:br>
              <a:rPr lang="de-DE" sz="1800" b="1" dirty="0" smtClean="0"/>
            </a:br>
            <a:endParaRPr lang="de-DE" sz="1800" b="1" dirty="0" smtClean="0"/>
          </a:p>
          <a:p>
            <a:endParaRPr lang="de-DE" sz="1800" b="1" dirty="0" smtClean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pPr marL="0" indent="0">
              <a:buNone/>
            </a:pPr>
            <a:endParaRPr lang="de-DE" sz="500" dirty="0" smtClean="0"/>
          </a:p>
          <a:p>
            <a:r>
              <a:rPr lang="de-DE" sz="1800" b="1" dirty="0" smtClean="0"/>
              <a:t>Primärschlüssel nach Tabellenerzeugung hinzufügen</a:t>
            </a:r>
            <a:endParaRPr lang="de-DE" sz="1800" b="1" dirty="0"/>
          </a:p>
        </p:txBody>
      </p:sp>
      <p:sp>
        <p:nvSpPr>
          <p:cNvPr id="5" name="Rechteck 4"/>
          <p:cNvSpPr/>
          <p:nvPr/>
        </p:nvSpPr>
        <p:spPr>
          <a:xfrm>
            <a:off x="422057" y="2604571"/>
            <a:ext cx="5190803" cy="1972091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NUMBER(7),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VARCHAR2(40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NUMBER(2,0),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NUMBER(4,0),</a:t>
            </a:r>
          </a:p>
          <a:p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pkbook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KEY(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690681" y="2611292"/>
            <a:ext cx="6197284" cy="1972091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16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NUMBER(7)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pkbook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title VARCHAR2(40)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NUMBER(2,0),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year NUMBER(4,0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82987" y="5417907"/>
            <a:ext cx="5859745" cy="94190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CONSTRAINT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pkbook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5109"/>
              </p:ext>
            </p:extLst>
          </p:nvPr>
        </p:nvGraphicFramePr>
        <p:xfrm>
          <a:off x="3220559" y="839190"/>
          <a:ext cx="4386471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0383"/>
                <a:gridCol w="1416793"/>
                <a:gridCol w="948964"/>
                <a:gridCol w="880331"/>
              </a:tblGrid>
              <a:tr h="21514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BOOK_ID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TITLE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CAT_ID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YEAR</a:t>
                      </a:r>
                      <a:endParaRPr lang="de-DE" sz="1600" dirty="0"/>
                    </a:p>
                  </a:txBody>
                  <a:tcPr/>
                </a:tc>
              </a:tr>
              <a:tr h="21514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Schwarm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2000</a:t>
                      </a:r>
                      <a:endParaRPr lang="de-DE" sz="1600" dirty="0"/>
                    </a:p>
                  </a:txBody>
                  <a:tcPr/>
                </a:tc>
              </a:tr>
              <a:tr h="21514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Limit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2005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220559" y="839190"/>
            <a:ext cx="1152128" cy="1005840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2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9385" y="91250"/>
            <a:ext cx="8203086" cy="586485"/>
          </a:xfrm>
        </p:spPr>
        <p:txBody>
          <a:bodyPr/>
          <a:lstStyle/>
          <a:p>
            <a:r>
              <a:rPr lang="de-DE" sz="3500" dirty="0" err="1" smtClean="0"/>
              <a:t>Foreign</a:t>
            </a:r>
            <a:r>
              <a:rPr lang="de-DE" sz="3500" dirty="0" smtClean="0"/>
              <a:t> Key </a:t>
            </a:r>
            <a:r>
              <a:rPr lang="de-DE" sz="3500" dirty="0" err="1" smtClean="0"/>
              <a:t>Constraint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5020" y="3898518"/>
            <a:ext cx="11293813" cy="27552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1700" b="1" dirty="0"/>
              <a:t>Was passiert, wenn in </a:t>
            </a:r>
            <a:r>
              <a:rPr lang="de-DE" sz="1700" b="1" dirty="0" smtClean="0"/>
              <a:t>LIB_BOOK-Tabelle Datensatz </a:t>
            </a:r>
            <a:r>
              <a:rPr lang="de-DE" sz="1700" b="1" dirty="0"/>
              <a:t>mit CAT_ID </a:t>
            </a:r>
            <a:r>
              <a:rPr lang="de-DE" sz="1700" b="1" dirty="0" smtClean="0"/>
              <a:t>eingefügt wird, die nicht in LIB_CATEGORY vorhanden ist</a:t>
            </a:r>
            <a:endParaRPr lang="de-DE" sz="17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1700" dirty="0">
                <a:sym typeface="Wingdings" panose="05000000000000000000" pitchFamily="2" charset="2"/>
              </a:rPr>
              <a:t>		</a:t>
            </a:r>
            <a:r>
              <a:rPr lang="de-DE" sz="1700" b="1" dirty="0" smtClean="0">
                <a:sym typeface="Wingdings" panose="05000000000000000000" pitchFamily="2" charset="2"/>
              </a:rPr>
              <a:t>Datensatz wird nicht eingefügt</a:t>
            </a:r>
            <a:r>
              <a:rPr lang="de-DE" sz="1700" dirty="0" smtClean="0">
                <a:sym typeface="Wingdings" panose="05000000000000000000" pitchFamily="2" charset="2"/>
              </a:rPr>
              <a:t>, da FOREIGN KEY-</a:t>
            </a:r>
            <a:r>
              <a:rPr lang="de-DE" sz="1700" dirty="0" err="1" smtClean="0">
                <a:sym typeface="Wingdings" panose="05000000000000000000" pitchFamily="2" charset="2"/>
              </a:rPr>
              <a:t>Constraint</a:t>
            </a:r>
            <a:r>
              <a:rPr lang="de-DE" sz="1700" dirty="0" smtClean="0">
                <a:sym typeface="Wingdings" panose="05000000000000000000" pitchFamily="2" charset="2"/>
              </a:rPr>
              <a:t> verletzt wird</a:t>
            </a:r>
            <a:endParaRPr lang="de-DE" sz="1700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endParaRPr lang="de-DE" sz="500" b="1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1700" b="1" dirty="0"/>
              <a:t>Was passiert, wenn </a:t>
            </a:r>
            <a:r>
              <a:rPr lang="de-DE" sz="1700" b="1" dirty="0" smtClean="0"/>
              <a:t>aus </a:t>
            </a:r>
            <a:r>
              <a:rPr lang="de-DE" sz="1700" b="1" dirty="0" err="1" smtClean="0"/>
              <a:t>lib_category</a:t>
            </a:r>
            <a:r>
              <a:rPr lang="de-DE" sz="1700" b="1" dirty="0" smtClean="0"/>
              <a:t> ein Eintrag gelöscht wird, dessen </a:t>
            </a:r>
            <a:r>
              <a:rPr lang="de-DE" sz="1700" b="1" dirty="0" err="1" smtClean="0"/>
              <a:t>cat_id</a:t>
            </a:r>
            <a:r>
              <a:rPr lang="de-DE" sz="1700" b="1" dirty="0" smtClean="0"/>
              <a:t> in </a:t>
            </a:r>
            <a:r>
              <a:rPr lang="de-DE" sz="1700" b="1" dirty="0" err="1" smtClean="0"/>
              <a:t>lib_book</a:t>
            </a:r>
            <a:r>
              <a:rPr lang="de-DE" sz="1700" b="1" dirty="0" smtClean="0"/>
              <a:t> referenziert wird?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1700" b="1" dirty="0" smtClean="0"/>
              <a:t>		ON DELETE NO ACTION</a:t>
            </a:r>
            <a:r>
              <a:rPr lang="de-DE" sz="1700" dirty="0" smtClean="0"/>
              <a:t>(</a:t>
            </a:r>
            <a:r>
              <a:rPr lang="de-DE" sz="1700" dirty="0" err="1" smtClean="0">
                <a:sym typeface="Wingdings" panose="05000000000000000000" pitchFamily="2" charset="2"/>
              </a:rPr>
              <a:t>default</a:t>
            </a:r>
            <a:r>
              <a:rPr lang="de-DE" sz="1700" dirty="0" smtClean="0">
                <a:sym typeface="Wingdings" panose="05000000000000000000" pitchFamily="2" charset="2"/>
              </a:rPr>
              <a:t>): </a:t>
            </a:r>
            <a:r>
              <a:rPr lang="de-DE" sz="1700" dirty="0">
                <a:sym typeface="Wingdings" panose="05000000000000000000" pitchFamily="2" charset="2"/>
              </a:rPr>
              <a:t>Löschvorgang wird nicht </a:t>
            </a:r>
            <a:r>
              <a:rPr lang="de-DE" sz="1700" dirty="0" smtClean="0">
                <a:sym typeface="Wingdings" panose="05000000000000000000" pitchFamily="2" charset="2"/>
              </a:rPr>
              <a:t>durchgeführt</a:t>
            </a:r>
            <a:r>
              <a:rPr lang="de-DE" sz="1700" dirty="0">
                <a:sym typeface="Wingdings" panose="05000000000000000000" pitchFamily="2" charset="2"/>
              </a:rPr>
              <a:t>		</a:t>
            </a:r>
            <a:endParaRPr lang="de-DE" sz="17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1700" dirty="0" smtClean="0">
                <a:sym typeface="Wingdings" panose="05000000000000000000" pitchFamily="2" charset="2"/>
              </a:rPr>
              <a:t>		</a:t>
            </a:r>
            <a:r>
              <a:rPr lang="de-DE" sz="1700" b="1" dirty="0" smtClean="0">
                <a:sym typeface="Wingdings" panose="05000000000000000000" pitchFamily="2" charset="2"/>
              </a:rPr>
              <a:t>ON DELETE CASCADE: </a:t>
            </a:r>
            <a:r>
              <a:rPr lang="de-DE" sz="1700" dirty="0" smtClean="0">
                <a:sym typeface="Wingdings" panose="05000000000000000000" pitchFamily="2" charset="2"/>
              </a:rPr>
              <a:t>In Buch-Tabelle werden referenzierende Einträge  gelöscht</a:t>
            </a:r>
            <a:endParaRPr lang="de-DE" sz="17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1700" dirty="0">
                <a:sym typeface="Wingdings" panose="05000000000000000000" pitchFamily="2" charset="2"/>
              </a:rPr>
              <a:t>		</a:t>
            </a:r>
            <a:r>
              <a:rPr lang="de-DE" sz="1700" b="1" dirty="0" smtClean="0">
                <a:sym typeface="Wingdings" panose="05000000000000000000" pitchFamily="2" charset="2"/>
              </a:rPr>
              <a:t>ON DELETE SET NULL: </a:t>
            </a:r>
            <a:r>
              <a:rPr lang="de-DE" sz="1700" dirty="0" smtClean="0">
                <a:sym typeface="Wingdings" panose="05000000000000000000" pitchFamily="2" charset="2"/>
              </a:rPr>
              <a:t>In Buch-Tabelle wird referenzierende CAT-ID auf NULL gesetzt</a:t>
            </a:r>
            <a:endParaRPr lang="de-DE" sz="1700" dirty="0"/>
          </a:p>
        </p:txBody>
      </p:sp>
      <p:graphicFrame>
        <p:nvGraphicFramePr>
          <p:cNvPr id="1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252576"/>
              </p:ext>
            </p:extLst>
          </p:nvPr>
        </p:nvGraphicFramePr>
        <p:xfrm>
          <a:off x="1507787" y="1956695"/>
          <a:ext cx="4259012" cy="1661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7734"/>
                <a:gridCol w="1315435"/>
                <a:gridCol w="919505"/>
                <a:gridCol w="916338"/>
              </a:tblGrid>
              <a:tr h="297222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BOOK_ID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TITLE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YEAR</a:t>
                      </a:r>
                      <a:endParaRPr lang="de-DE" sz="1500" dirty="0"/>
                    </a:p>
                  </a:txBody>
                  <a:tcPr/>
                </a:tc>
              </a:tr>
              <a:tr h="31137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Schwarm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2000</a:t>
                      </a:r>
                      <a:endParaRPr lang="de-DE" sz="1600" dirty="0"/>
                    </a:p>
                  </a:txBody>
                  <a:tcPr/>
                </a:tc>
              </a:tr>
              <a:tr h="31137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Limit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2005</a:t>
                      </a:r>
                      <a:endParaRPr lang="de-DE" sz="1600" dirty="0"/>
                    </a:p>
                  </a:txBody>
                  <a:tcPr/>
                </a:tc>
              </a:tr>
              <a:tr h="31137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Java 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2006</a:t>
                      </a:r>
                      <a:endParaRPr lang="de-DE" sz="1600" dirty="0"/>
                    </a:p>
                  </a:txBody>
                  <a:tcPr/>
                </a:tc>
              </a:tr>
              <a:tr h="31137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Peter Pan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2007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3929121" y="1914495"/>
            <a:ext cx="936374" cy="1783500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502492"/>
              </p:ext>
            </p:extLst>
          </p:nvPr>
        </p:nvGraphicFramePr>
        <p:xfrm>
          <a:off x="7249589" y="1979694"/>
          <a:ext cx="2736304" cy="147431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882"/>
                <a:gridCol w="1485422"/>
              </a:tblGrid>
              <a:tr h="38237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CAT_NAME</a:t>
                      </a:r>
                      <a:endParaRPr lang="de-DE" sz="1500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Fachbuch</a:t>
                      </a:r>
                      <a:endParaRPr lang="de-DE" sz="1600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Roman</a:t>
                      </a:r>
                      <a:endParaRPr lang="de-DE" sz="1600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Kinderbuch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7226778" y="1948126"/>
            <a:ext cx="1152128" cy="1551292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865495" y="3083652"/>
            <a:ext cx="2362156" cy="8174"/>
          </a:xfrm>
          <a:prstGeom prst="straightConnector1">
            <a:avLst/>
          </a:prstGeom>
          <a:ln w="63500">
            <a:solidFill>
              <a:schemeClr val="accent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nhaltsplatzhalter 2"/>
          <p:cNvSpPr txBox="1">
            <a:spLocks/>
          </p:cNvSpPr>
          <p:nvPr/>
        </p:nvSpPr>
        <p:spPr>
          <a:xfrm>
            <a:off x="5536108" y="2668331"/>
            <a:ext cx="1440160" cy="4907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REFERENZ</a:t>
            </a:r>
            <a:endParaRPr lang="de-DE" sz="2200" b="1" i="1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529675" y="1594578"/>
            <a:ext cx="25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LIB_CATEGORY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416725" y="1616750"/>
            <a:ext cx="25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LIB_BOOK</a:t>
            </a:r>
            <a:endParaRPr lang="de-DE" b="1" dirty="0"/>
          </a:p>
        </p:txBody>
      </p:sp>
      <p:sp>
        <p:nvSpPr>
          <p:cNvPr id="27" name="Inhaltsplatzhalter 2"/>
          <p:cNvSpPr txBox="1">
            <a:spLocks/>
          </p:cNvSpPr>
          <p:nvPr/>
        </p:nvSpPr>
        <p:spPr>
          <a:xfrm>
            <a:off x="749029" y="748147"/>
            <a:ext cx="11263611" cy="8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Definiert </a:t>
            </a:r>
            <a:r>
              <a:rPr lang="de-DE" sz="1800" dirty="0"/>
              <a:t>einen Fremdschlüssel für eine Spalte einer Tabelle</a:t>
            </a:r>
          </a:p>
          <a:p>
            <a:pPr>
              <a:lnSpc>
                <a:spcPct val="100000"/>
              </a:lnSpc>
            </a:pPr>
            <a:r>
              <a:rPr lang="de-DE" sz="1800" dirty="0" smtClean="0"/>
              <a:t>Fremdschlüssel-Spalte referenziert Primärschlüssel (bzw. Unique Key-Spalte) einer Tabelle</a:t>
            </a:r>
          </a:p>
        </p:txBody>
      </p:sp>
    </p:spTree>
    <p:extLst>
      <p:ext uri="{BB962C8B-B14F-4D97-AF65-F5344CB8AC3E}">
        <p14:creationId xmlns:p14="http://schemas.microsoft.com/office/powerpoint/2010/main" val="21177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34984"/>
            <a:ext cx="8203086" cy="742122"/>
          </a:xfrm>
        </p:spPr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graphicFrame>
        <p:nvGraphicFramePr>
          <p:cNvPr id="1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780797"/>
              </p:ext>
            </p:extLst>
          </p:nvPr>
        </p:nvGraphicFramePr>
        <p:xfrm>
          <a:off x="1269008" y="998030"/>
          <a:ext cx="4429696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1368152"/>
                <a:gridCol w="956355"/>
                <a:gridCol w="953061"/>
              </a:tblGrid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BOOK_ID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TITLE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CAT_ID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YEAR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Schwarm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2000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Limit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2005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Java 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2006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Peter Pan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2007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3725692" y="955827"/>
            <a:ext cx="1071707" cy="1480447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490221"/>
              </p:ext>
            </p:extLst>
          </p:nvPr>
        </p:nvGraphicFramePr>
        <p:xfrm>
          <a:off x="7181494" y="1011297"/>
          <a:ext cx="2736304" cy="13471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882"/>
                <a:gridCol w="1485422"/>
              </a:tblGrid>
              <a:tr h="349389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CAT_ID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CAT_NAME</a:t>
                      </a:r>
                      <a:endParaRPr lang="de-DE" sz="1200" dirty="0"/>
                    </a:p>
                  </a:txBody>
                  <a:tcPr/>
                </a:tc>
              </a:tr>
              <a:tr h="3325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Fachbuch</a:t>
                      </a:r>
                      <a:endParaRPr lang="de-DE" sz="1200" dirty="0"/>
                    </a:p>
                  </a:txBody>
                  <a:tcPr/>
                </a:tc>
              </a:tr>
              <a:tr h="3325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Roman</a:t>
                      </a:r>
                      <a:endParaRPr lang="de-DE" sz="1200" dirty="0"/>
                    </a:p>
                  </a:txBody>
                  <a:tcPr/>
                </a:tc>
              </a:tr>
              <a:tr h="3325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Kinderbuch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7158683" y="979730"/>
            <a:ext cx="1152128" cy="1386796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797400" y="2193080"/>
            <a:ext cx="2362156" cy="8174"/>
          </a:xfrm>
          <a:prstGeom prst="straightConnector1">
            <a:avLst/>
          </a:prstGeom>
          <a:ln w="63500">
            <a:solidFill>
              <a:schemeClr val="accent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nhaltsplatzhalter 2"/>
          <p:cNvSpPr txBox="1">
            <a:spLocks/>
          </p:cNvSpPr>
          <p:nvPr/>
        </p:nvSpPr>
        <p:spPr>
          <a:xfrm>
            <a:off x="5468013" y="1777759"/>
            <a:ext cx="1440160" cy="4907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REFERENZ</a:t>
            </a:r>
            <a:endParaRPr lang="de-DE" sz="2200" b="1" i="1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708340" y="682310"/>
            <a:ext cx="259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LIB_CATEGORY</a:t>
            </a:r>
            <a:endParaRPr lang="de-DE" sz="1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611278" y="697311"/>
            <a:ext cx="259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LIB_BOOK</a:t>
            </a:r>
            <a:endParaRPr lang="de-DE" sz="1400" b="1" dirty="0"/>
          </a:p>
        </p:txBody>
      </p:sp>
      <p:sp>
        <p:nvSpPr>
          <p:cNvPr id="26" name="Rechteck 25"/>
          <p:cNvSpPr/>
          <p:nvPr/>
        </p:nvSpPr>
        <p:spPr>
          <a:xfrm>
            <a:off x="836579" y="2977831"/>
            <a:ext cx="10466963" cy="1500583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NUMBER(7),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 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VARCHAR2(40)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NUMBER(2)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fkcat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REFERENCES LIB_CATEGORY(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ON DELETE SET 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year 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NUMBER(4,0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36579" y="4539915"/>
            <a:ext cx="10466963" cy="1646653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NUMBER(7),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 VARCHAR2(40)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NUMBER(2)</a:t>
            </a:r>
            <a:r>
              <a:rPr lang="en-US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year NUMBER(4,0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fkcat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KEY(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)REFERENCES LIB_CATEGORY(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)ON DELETE SET NULL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411604" y="2556576"/>
            <a:ext cx="713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Fremdschlüssel bei Tabellenerzeugung festlegen 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17209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2202" y="113177"/>
            <a:ext cx="8203086" cy="742122"/>
          </a:xfrm>
        </p:spPr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graphicFrame>
        <p:nvGraphicFramePr>
          <p:cNvPr id="1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743507"/>
              </p:ext>
            </p:extLst>
          </p:nvPr>
        </p:nvGraphicFramePr>
        <p:xfrm>
          <a:off x="1298191" y="1272167"/>
          <a:ext cx="4429696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1368152"/>
                <a:gridCol w="956355"/>
                <a:gridCol w="953061"/>
              </a:tblGrid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BOOK_ID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TITLE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CAT_ID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YEAR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Schwarm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2000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Limit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2005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Java 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2006</a:t>
                      </a:r>
                      <a:endParaRPr lang="de-DE" sz="1200" dirty="0"/>
                    </a:p>
                  </a:txBody>
                  <a:tcPr/>
                </a:tc>
              </a:tr>
              <a:tr h="25368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Peter Pan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2007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3754875" y="1229964"/>
            <a:ext cx="1071707" cy="1480447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5360"/>
              </p:ext>
            </p:extLst>
          </p:nvPr>
        </p:nvGraphicFramePr>
        <p:xfrm>
          <a:off x="7210677" y="1285434"/>
          <a:ext cx="2736304" cy="13471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882"/>
                <a:gridCol w="1485422"/>
              </a:tblGrid>
              <a:tr h="349389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CAT_ID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CAT_NAME</a:t>
                      </a:r>
                      <a:endParaRPr lang="de-DE" sz="1200" dirty="0"/>
                    </a:p>
                  </a:txBody>
                  <a:tcPr/>
                </a:tc>
              </a:tr>
              <a:tr h="3325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Fachbuch</a:t>
                      </a:r>
                      <a:endParaRPr lang="de-DE" sz="1200" dirty="0"/>
                    </a:p>
                  </a:txBody>
                  <a:tcPr/>
                </a:tc>
              </a:tr>
              <a:tr h="3325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Roman</a:t>
                      </a:r>
                      <a:endParaRPr lang="de-DE" sz="1200" dirty="0"/>
                    </a:p>
                  </a:txBody>
                  <a:tcPr/>
                </a:tc>
              </a:tr>
              <a:tr h="3325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Kinderbuch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7187866" y="1253867"/>
            <a:ext cx="1152128" cy="1386796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/>
          <p:cNvSpPr txBox="1">
            <a:spLocks/>
          </p:cNvSpPr>
          <p:nvPr/>
        </p:nvSpPr>
        <p:spPr>
          <a:xfrm>
            <a:off x="5497196" y="2051896"/>
            <a:ext cx="1440160" cy="4907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REFERENZ</a:t>
            </a:r>
            <a:endParaRPr lang="de-DE" sz="2200" b="1" i="1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737523" y="956447"/>
            <a:ext cx="259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LIB_CATEGORY</a:t>
            </a:r>
            <a:endParaRPr lang="de-DE" sz="1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640461" y="971448"/>
            <a:ext cx="259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LIB_BOOK</a:t>
            </a:r>
            <a:endParaRPr lang="de-DE" sz="1400" b="1" dirty="0"/>
          </a:p>
        </p:txBody>
      </p:sp>
      <p:sp>
        <p:nvSpPr>
          <p:cNvPr id="28" name="Rechteck 27"/>
          <p:cNvSpPr/>
          <p:nvPr/>
        </p:nvSpPr>
        <p:spPr>
          <a:xfrm>
            <a:off x="1702425" y="3643955"/>
            <a:ext cx="6559600" cy="142422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fkcat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REFERENCES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lib_category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)ON DELETE SET NULL;</a:t>
            </a:r>
            <a:endParaRPr lang="de-DE" sz="15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30525" y="2974751"/>
            <a:ext cx="713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Fremdschlüssel nach Tabellenerzeugung festlegen</a:t>
            </a:r>
            <a:endParaRPr lang="de-DE" sz="2200" b="1" dirty="0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4848521" y="2467648"/>
            <a:ext cx="2362156" cy="8174"/>
          </a:xfrm>
          <a:prstGeom prst="straightConnector1">
            <a:avLst/>
          </a:prstGeom>
          <a:ln w="63500">
            <a:solidFill>
              <a:schemeClr val="accent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34984"/>
            <a:ext cx="8203086" cy="742122"/>
          </a:xfrm>
        </p:spPr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40007" y="740306"/>
            <a:ext cx="1108882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Weitere </a:t>
            </a:r>
            <a:r>
              <a:rPr lang="de-DE" sz="2200" b="1" dirty="0" err="1" smtClean="0"/>
              <a:t>Constraint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Clauses</a:t>
            </a:r>
            <a:endParaRPr lang="de-DE" sz="2200" b="1" dirty="0" smtClean="0"/>
          </a:p>
          <a:p>
            <a:endParaRPr lang="de-DE" sz="2200" b="1" dirty="0"/>
          </a:p>
          <a:p>
            <a:endParaRPr lang="de-DE" sz="2200" b="1" dirty="0" smtClean="0"/>
          </a:p>
          <a:p>
            <a:endParaRPr lang="de-DE" sz="2200" b="1" dirty="0"/>
          </a:p>
          <a:p>
            <a:endParaRPr lang="de-DE" sz="2200" b="1" dirty="0" smtClean="0"/>
          </a:p>
          <a:p>
            <a:endParaRPr lang="de-DE" sz="2200" b="1" dirty="0"/>
          </a:p>
          <a:p>
            <a:endParaRPr lang="de-DE" sz="2200" b="1" dirty="0" smtClean="0"/>
          </a:p>
          <a:p>
            <a:endParaRPr lang="de-DE" sz="2200" b="1" dirty="0"/>
          </a:p>
          <a:p>
            <a:r>
              <a:rPr lang="de-DE" sz="1700" b="1" dirty="0" smtClean="0"/>
              <a:t>INITIALLY DEFFERED: </a:t>
            </a:r>
            <a:r>
              <a:rPr lang="de-DE" sz="1700" dirty="0" smtClean="0"/>
              <a:t>Einhaltung des </a:t>
            </a:r>
            <a:r>
              <a:rPr lang="de-DE" sz="1700" dirty="0" err="1" smtClean="0"/>
              <a:t>Constraints</a:t>
            </a:r>
            <a:r>
              <a:rPr lang="de-DE" sz="1700" dirty="0" smtClean="0"/>
              <a:t> wird standardmäßig erst bei Commit geprüft</a:t>
            </a:r>
          </a:p>
          <a:p>
            <a:endParaRPr lang="de-DE" sz="1700" dirty="0"/>
          </a:p>
          <a:p>
            <a:r>
              <a:rPr lang="de-DE" sz="1700" b="1" dirty="0"/>
              <a:t>I</a:t>
            </a:r>
            <a:r>
              <a:rPr lang="de-DE" sz="1700" b="1" dirty="0" smtClean="0"/>
              <a:t>NITIALLY IMMEDIATE: </a:t>
            </a:r>
            <a:r>
              <a:rPr lang="de-DE" sz="1700" dirty="0" smtClean="0"/>
              <a:t>Einhaltung des </a:t>
            </a:r>
            <a:r>
              <a:rPr lang="de-DE" sz="1700" dirty="0" err="1" smtClean="0"/>
              <a:t>Constraints</a:t>
            </a:r>
            <a:r>
              <a:rPr lang="de-DE" sz="1700" dirty="0" smtClean="0"/>
              <a:t> wird </a:t>
            </a:r>
            <a:r>
              <a:rPr lang="de-DE" sz="1700" dirty="0"/>
              <a:t>standardmäßig </a:t>
            </a:r>
            <a:r>
              <a:rPr lang="de-DE" sz="1700" dirty="0" smtClean="0"/>
              <a:t>direkt nach SQL-Befehl geprüft</a:t>
            </a:r>
          </a:p>
          <a:p>
            <a:endParaRPr lang="de-DE" sz="1700" dirty="0"/>
          </a:p>
          <a:p>
            <a:r>
              <a:rPr lang="de-DE" sz="1700" b="1" dirty="0" smtClean="0"/>
              <a:t>DEFERRABLE:</a:t>
            </a:r>
            <a:r>
              <a:rPr lang="de-DE" sz="1700" dirty="0" smtClean="0"/>
              <a:t> Erlaubt, dass die Prüfung eines </a:t>
            </a:r>
            <a:r>
              <a:rPr lang="de-DE" sz="1700" dirty="0" err="1" smtClean="0"/>
              <a:t>Contraints</a:t>
            </a:r>
            <a:r>
              <a:rPr lang="de-DE" sz="1700" dirty="0" smtClean="0"/>
              <a:t> mit Hilfe des Befehls:</a:t>
            </a:r>
          </a:p>
          <a:p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700" dirty="0" smtClean="0"/>
              <a:t>				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CONSTRAINT </a:t>
            </a:r>
            <a:r>
              <a:rPr lang="de-DE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DEFFERED </a:t>
            </a:r>
          </a:p>
          <a:p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/>
              <a:t>	</a:t>
            </a:r>
            <a:r>
              <a:rPr lang="de-DE" sz="1700" dirty="0" smtClean="0"/>
              <a:t>	  	verzögert und erst am Ende einer Transaktion (COMMIT) durchgeführt wird </a:t>
            </a:r>
            <a:endParaRPr lang="de-DE" sz="1700" dirty="0"/>
          </a:p>
        </p:txBody>
      </p:sp>
      <p:sp>
        <p:nvSpPr>
          <p:cNvPr id="16" name="Rechteck 15"/>
          <p:cNvSpPr/>
          <p:nvPr/>
        </p:nvSpPr>
        <p:spPr>
          <a:xfrm>
            <a:off x="1099930" y="1298283"/>
            <a:ext cx="6559600" cy="172275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pPr>
              <a:spcBef>
                <a:spcPts val="2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CONSTRAINT </a:t>
            </a:r>
            <a:r>
              <a:rPr lang="en-US" sz="17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fkcat</a:t>
            </a: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</a:t>
            </a: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sz="17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REFERENCES </a:t>
            </a:r>
            <a:r>
              <a:rPr lang="en-US" sz="17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lib_category</a:t>
            </a: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ON DELETE CASCADE 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SET NULL</a:t>
            </a:r>
          </a:p>
          <a:p>
            <a:pPr>
              <a:spcBef>
                <a:spcPts val="200"/>
              </a:spcBef>
            </a:pPr>
            <a:r>
              <a:rPr lang="de-DE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INITIALLY DEFERRED | INITIALLY IMMEDIATE </a:t>
            </a:r>
          </a:p>
          <a:p>
            <a:pPr>
              <a:spcBef>
                <a:spcPts val="200"/>
              </a:spcBef>
            </a:pPr>
            <a:r>
              <a:rPr lang="de-DE" sz="1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DEFERRABLE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02345"/>
            <a:ext cx="8203086" cy="742122"/>
          </a:xfrm>
        </p:spPr>
        <p:txBody>
          <a:bodyPr/>
          <a:lstStyle/>
          <a:p>
            <a:r>
              <a:rPr lang="de-DE" sz="3500" dirty="0" smtClean="0"/>
              <a:t>UNIQUE KEY </a:t>
            </a:r>
            <a:r>
              <a:rPr lang="de-DE" sz="3500" dirty="0" err="1" smtClean="0"/>
              <a:t>Constraint</a:t>
            </a:r>
            <a:r>
              <a:rPr lang="de-DE" sz="3500" dirty="0" smtClean="0"/>
              <a:t>	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3115" y="708282"/>
            <a:ext cx="10836685" cy="1134965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Wird für eine oder mehrere Spalten angelegt</a:t>
            </a:r>
          </a:p>
          <a:p>
            <a:pPr lvl="1"/>
            <a:r>
              <a:rPr lang="de-DE" dirty="0" smtClean="0"/>
              <a:t>Bei einer Spalte: Jeder Wert in dieser Spalte muss eindeutig sein</a:t>
            </a:r>
          </a:p>
          <a:p>
            <a:pPr lvl="1"/>
            <a:r>
              <a:rPr lang="de-DE" dirty="0" smtClean="0"/>
              <a:t>Bei mehreren Spalten: Jede Wertkombination in diesen Spalten muss eindeutig sein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12329" y="3640256"/>
            <a:ext cx="5190803" cy="180723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NUMBER(7),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VARCHAR2(40)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NUMBER(2,0),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NUMBER(4,0),</a:t>
            </a:r>
          </a:p>
          <a:p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utitle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UNIQUE(title) )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680952" y="3640256"/>
            <a:ext cx="6197284" cy="180723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16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NUMBER(7)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title VARCHAR2(40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CONSTRAINT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utitle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UNIQUE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NUMBER(2,0),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year NUMBER(4,0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62837" y="5893542"/>
            <a:ext cx="5859745" cy="821855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CONSTRAINT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utitlle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UNIQUE(title);</a:t>
            </a:r>
            <a:endParaRPr lang="de-DE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985153"/>
              </p:ext>
            </p:extLst>
          </p:nvPr>
        </p:nvGraphicFramePr>
        <p:xfrm>
          <a:off x="1129110" y="1973508"/>
          <a:ext cx="4135940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1211"/>
                <a:gridCol w="1212181"/>
                <a:gridCol w="838518"/>
                <a:gridCol w="944030"/>
              </a:tblGrid>
              <a:tr h="19283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BOOK_ID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TITLE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CAT_ID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YEAR</a:t>
                      </a:r>
                      <a:endParaRPr lang="de-DE" sz="1400" dirty="0"/>
                    </a:p>
                  </a:txBody>
                  <a:tcPr/>
                </a:tc>
              </a:tr>
              <a:tr h="27337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Schwarm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2000</a:t>
                      </a:r>
                      <a:endParaRPr lang="de-DE" sz="1400" dirty="0"/>
                    </a:p>
                  </a:txBody>
                  <a:tcPr/>
                </a:tc>
              </a:tr>
              <a:tr h="27337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Limit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2005</a:t>
                      </a:r>
                      <a:endParaRPr lang="de-DE" sz="1400" dirty="0"/>
                    </a:p>
                  </a:txBody>
                  <a:tcPr/>
                </a:tc>
              </a:tr>
              <a:tr h="27337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Erlösung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2006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243174" y="1925650"/>
            <a:ext cx="1239327" cy="1267058"/>
          </a:xfrm>
          <a:prstGeom prst="rect">
            <a:avLst/>
          </a:prstGeom>
          <a:noFill/>
          <a:ln w="666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3482500" y="2857964"/>
            <a:ext cx="2362156" cy="8174"/>
          </a:xfrm>
          <a:prstGeom prst="straightConnector1">
            <a:avLst/>
          </a:prstGeom>
          <a:ln w="63500">
            <a:solidFill>
              <a:schemeClr val="accent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5844656" y="2273262"/>
            <a:ext cx="3844093" cy="8662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UNIQUE </a:t>
            </a:r>
            <a:r>
              <a:rPr lang="de-D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KEY auf TITLE: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/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Es dürfen 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keine zwei Bücher mit gleichem Titel eingetragen werden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796656" y="3265923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00" dirty="0"/>
          </a:p>
          <a:p>
            <a:r>
              <a:rPr lang="de-DE" b="1" dirty="0" smtClean="0"/>
              <a:t>Unique </a:t>
            </a:r>
            <a:r>
              <a:rPr lang="de-DE" b="1" dirty="0" err="1" smtClean="0"/>
              <a:t>Constraint</a:t>
            </a:r>
            <a:r>
              <a:rPr lang="de-DE" b="1" dirty="0" smtClean="0"/>
              <a:t> bei </a:t>
            </a:r>
            <a:r>
              <a:rPr lang="de-DE" b="1" dirty="0"/>
              <a:t>Tabellenerzeugung anlegen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96656" y="5551639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sz="100" dirty="0"/>
          </a:p>
          <a:p>
            <a:r>
              <a:rPr lang="de-DE" b="1" dirty="0" smtClean="0"/>
              <a:t>Unique </a:t>
            </a:r>
            <a:r>
              <a:rPr lang="de-DE" b="1" dirty="0" err="1" smtClean="0"/>
              <a:t>Constraint</a:t>
            </a:r>
            <a:r>
              <a:rPr lang="de-DE" b="1" dirty="0" smtClean="0"/>
              <a:t> nach </a:t>
            </a:r>
            <a:r>
              <a:rPr lang="de-DE" b="1" dirty="0"/>
              <a:t>Tabellenerzeugung anlegen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9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583</Words>
  <Application>Microsoft Office PowerPoint</Application>
  <PresentationFormat>Benutzerdefiniert</PresentationFormat>
  <Paragraphs>307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Fetzen</vt:lpstr>
      <vt:lpstr>Constraints</vt:lpstr>
      <vt:lpstr>Constraints</vt:lpstr>
      <vt:lpstr>Primary Key Constraint</vt:lpstr>
      <vt:lpstr>Primary Key Constraint</vt:lpstr>
      <vt:lpstr>Foreign Key Constraint</vt:lpstr>
      <vt:lpstr>Foreign Key Constraint</vt:lpstr>
      <vt:lpstr>Foreign Key Constraint</vt:lpstr>
      <vt:lpstr>Foreign Key Constraint</vt:lpstr>
      <vt:lpstr>UNIQUE KEY Constraint </vt:lpstr>
      <vt:lpstr>Check Constraint </vt:lpstr>
      <vt:lpstr>Constraints löschen</vt:lpstr>
      <vt:lpstr>CONSTRAINTS im Data Dictionary</vt:lpstr>
      <vt:lpstr>Data Dictionary Tabellen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 Constraints</dc:title>
  <dc:subject>Datenbank Tutorium</dc:subject>
  <dc:creator>Markus Pesch</dc:creator>
  <cp:lastModifiedBy>Markus Pesch</cp:lastModifiedBy>
  <cp:revision>486</cp:revision>
  <dcterms:created xsi:type="dcterms:W3CDTF">2015-06-20T11:54:00Z</dcterms:created>
  <dcterms:modified xsi:type="dcterms:W3CDTF">2016-09-29T09:47:23Z</dcterms:modified>
</cp:coreProperties>
</file>