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470" r:id="rId3"/>
    <p:sldId id="463" r:id="rId4"/>
    <p:sldId id="482" r:id="rId5"/>
    <p:sldId id="484" r:id="rId6"/>
    <p:sldId id="473" r:id="rId7"/>
    <p:sldId id="483" r:id="rId8"/>
    <p:sldId id="486" r:id="rId9"/>
    <p:sldId id="4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  <a:srgbClr val="654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7457" autoAdjust="0"/>
  </p:normalViewPr>
  <p:slideViewPr>
    <p:cSldViewPr snapToGrid="0">
      <p:cViewPr varScale="1">
        <p:scale>
          <a:sx n="98" d="100"/>
          <a:sy n="98" d="100"/>
        </p:scale>
        <p:origin x="11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Tutorium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15/16</a:t>
            </a: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smtClean="0"/>
              <a:t>PL/SQL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700" dirty="0" err="1" smtClean="0"/>
              <a:t>Procedures</a:t>
            </a:r>
            <a:r>
              <a:rPr lang="de-DE" sz="3700" dirty="0" smtClean="0"/>
              <a:t> und </a:t>
            </a:r>
            <a:r>
              <a:rPr lang="de-DE" sz="3700" dirty="0" err="1" smtClean="0"/>
              <a:t>Functions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874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PL/SQL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 </a:t>
            </a:r>
            <a:r>
              <a:rPr lang="de-DE" dirty="0"/>
              <a:t>innerhalb des </a:t>
            </a:r>
            <a:r>
              <a:rPr lang="de-DE" dirty="0" smtClean="0"/>
              <a:t>Oracle-Datenbanksystems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 unterscheidet unter anderem zwischen folgenden Programmeinheiten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Dem anonymen Block</a:t>
            </a:r>
          </a:p>
          <a:p>
            <a:pPr lvl="1">
              <a:lnSpc>
                <a:spcPct val="150000"/>
              </a:lnSpc>
            </a:pPr>
            <a:r>
              <a:rPr lang="de-DE" b="1" dirty="0" err="1" smtClean="0"/>
              <a:t>Functions</a:t>
            </a:r>
            <a:endParaRPr lang="de-DE" b="1" dirty="0" smtClean="0"/>
          </a:p>
          <a:p>
            <a:pPr lvl="1">
              <a:lnSpc>
                <a:spcPct val="150000"/>
              </a:lnSpc>
            </a:pPr>
            <a:r>
              <a:rPr lang="de-DE" b="1" dirty="0" err="1" smtClean="0"/>
              <a:t>Procedures</a:t>
            </a:r>
            <a:endParaRPr lang="de-DE" b="1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Trigger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781" y="116622"/>
            <a:ext cx="8203086" cy="742122"/>
          </a:xfrm>
        </p:spPr>
        <p:txBody>
          <a:bodyPr/>
          <a:lstStyle/>
          <a:p>
            <a:r>
              <a:rPr lang="de-DE" sz="3500" dirty="0" smtClean="0"/>
              <a:t>Anonymer Block vs. Prozedur</a:t>
            </a:r>
            <a:endParaRPr lang="de-DE" sz="3500" dirty="0"/>
          </a:p>
        </p:txBody>
      </p:sp>
      <p:sp>
        <p:nvSpPr>
          <p:cNvPr id="4" name="Textfeld 3"/>
          <p:cNvSpPr txBox="1"/>
          <p:nvPr/>
        </p:nvSpPr>
        <p:spPr>
          <a:xfrm>
            <a:off x="642023" y="2313895"/>
            <a:ext cx="4059084" cy="22898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700" b="1" dirty="0">
                <a:latin typeface="+mj-lt"/>
              </a:rPr>
              <a:t>DECLARE</a:t>
            </a:r>
          </a:p>
          <a:p>
            <a:pPr>
              <a:lnSpc>
                <a:spcPct val="120000"/>
              </a:lnSpc>
              <a:tabLst>
                <a:tab pos="174625" algn="l"/>
              </a:tabLst>
            </a:pPr>
            <a:r>
              <a:rPr lang="de-DE" sz="1700" b="1" dirty="0">
                <a:latin typeface="+mj-lt"/>
              </a:rPr>
              <a:t>	</a:t>
            </a:r>
            <a:r>
              <a:rPr lang="de-DE" sz="1700" dirty="0" smtClean="0">
                <a:latin typeface="+mj-lt"/>
              </a:rPr>
              <a:t>-- </a:t>
            </a:r>
            <a:r>
              <a:rPr lang="de-DE" sz="1700" dirty="0">
                <a:latin typeface="+mj-lt"/>
              </a:rPr>
              <a:t>Variablen deklarieren, optional</a:t>
            </a:r>
          </a:p>
          <a:p>
            <a:pPr>
              <a:lnSpc>
                <a:spcPct val="120000"/>
              </a:lnSpc>
            </a:pPr>
            <a:r>
              <a:rPr lang="de-DE" sz="1700" b="1" dirty="0" smtClean="0">
                <a:latin typeface="+mj-lt"/>
              </a:rPr>
              <a:t>BEGIN</a:t>
            </a:r>
            <a:endParaRPr lang="de-DE" sz="1700" b="1" dirty="0">
              <a:latin typeface="+mj-lt"/>
            </a:endParaRPr>
          </a:p>
          <a:p>
            <a:pPr defTabSz="622300">
              <a:lnSpc>
                <a:spcPct val="120000"/>
              </a:lnSpc>
              <a:tabLst>
                <a:tab pos="174625" algn="l"/>
                <a:tab pos="712788" algn="l"/>
              </a:tabLst>
            </a:pPr>
            <a:r>
              <a:rPr lang="de-DE" sz="1700" dirty="0" smtClean="0">
                <a:latin typeface="+mj-lt"/>
              </a:rPr>
              <a:t>	-- </a:t>
            </a:r>
            <a:r>
              <a:rPr lang="de-DE" sz="1700" dirty="0">
                <a:latin typeface="+mj-lt"/>
              </a:rPr>
              <a:t>Auszuführende Aktionen</a:t>
            </a:r>
          </a:p>
          <a:p>
            <a:pPr defTabSz="622300">
              <a:lnSpc>
                <a:spcPct val="120000"/>
              </a:lnSpc>
              <a:tabLst>
                <a:tab pos="266700" algn="l"/>
              </a:tabLst>
            </a:pPr>
            <a:r>
              <a:rPr lang="de-DE" sz="1700" b="1" dirty="0">
                <a:latin typeface="+mj-lt"/>
              </a:rPr>
              <a:t>EXCEPTION</a:t>
            </a:r>
          </a:p>
          <a:p>
            <a:pPr defTabSz="622300">
              <a:lnSpc>
                <a:spcPct val="120000"/>
              </a:lnSpc>
              <a:tabLst>
                <a:tab pos="174625" algn="l"/>
              </a:tabLst>
            </a:pPr>
            <a:r>
              <a:rPr lang="de-DE" sz="1700" dirty="0">
                <a:latin typeface="+mj-lt"/>
              </a:rPr>
              <a:t>	</a:t>
            </a:r>
            <a:r>
              <a:rPr lang="de-DE" sz="1700" dirty="0" smtClean="0">
                <a:latin typeface="+mj-lt"/>
              </a:rPr>
              <a:t>-- </a:t>
            </a:r>
            <a:r>
              <a:rPr lang="de-DE" sz="1700" dirty="0">
                <a:latin typeface="+mj-lt"/>
              </a:rPr>
              <a:t>Ausnahmebehandlung, optional</a:t>
            </a:r>
          </a:p>
          <a:p>
            <a:pPr defTabSz="622300">
              <a:lnSpc>
                <a:spcPct val="120000"/>
              </a:lnSpc>
              <a:tabLst>
                <a:tab pos="266700" algn="l"/>
              </a:tabLst>
            </a:pPr>
            <a:r>
              <a:rPr lang="de-DE" sz="1700" b="1" dirty="0">
                <a:latin typeface="+mj-lt"/>
              </a:rPr>
              <a:t>END</a:t>
            </a:r>
            <a:r>
              <a:rPr lang="de-DE" sz="1700" b="1" dirty="0" smtClean="0">
                <a:latin typeface="+mj-lt"/>
              </a:rPr>
              <a:t>;</a:t>
            </a:r>
            <a:endParaRPr lang="de-DE" sz="1700" b="1" dirty="0">
              <a:latin typeface="+mj-lt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21030" y="2294439"/>
            <a:ext cx="6501313" cy="24068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22300">
              <a:lnSpc>
                <a:spcPct val="12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CREATE OR REPLACE PROCEDURE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p_name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in_str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VARCHAR2)</a:t>
            </a:r>
          </a:p>
          <a:p>
            <a:pPr defTabSz="622300">
              <a:lnSpc>
                <a:spcPct val="12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AS</a:t>
            </a:r>
          </a:p>
          <a:p>
            <a:pPr defTabSz="622300">
              <a:lnSpc>
                <a:spcPct val="120000"/>
              </a:lnSpc>
            </a:pP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-- </a:t>
            </a:r>
            <a:r>
              <a:rPr lang="en-US" sz="1600" dirty="0" err="1" smtClean="0">
                <a:latin typeface="+mj-lt"/>
              </a:rPr>
              <a:t>Variablen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deklarieren</a:t>
            </a:r>
            <a:endParaRPr lang="en-US" sz="1600" dirty="0" smtClean="0">
              <a:latin typeface="+mj-lt"/>
            </a:endParaRPr>
          </a:p>
          <a:p>
            <a:pPr defTabSz="622300">
              <a:lnSpc>
                <a:spcPct val="120000"/>
              </a:lnSpc>
            </a:pPr>
            <a:r>
              <a:rPr lang="en-US" sz="1600" dirty="0" smtClean="0">
                <a:latin typeface="+mj-lt"/>
              </a:rPr>
              <a:t>BEGIN</a:t>
            </a:r>
            <a:endParaRPr lang="en-US" sz="1600" dirty="0">
              <a:latin typeface="+mj-lt"/>
            </a:endParaRPr>
          </a:p>
          <a:p>
            <a:pPr defTabSz="622300">
              <a:lnSpc>
                <a:spcPct val="120000"/>
              </a:lnSpc>
            </a:pPr>
            <a:r>
              <a:rPr lang="en-US" sz="1600" dirty="0">
                <a:latin typeface="+mj-lt"/>
              </a:rPr>
              <a:t>   </a:t>
            </a:r>
            <a:r>
              <a:rPr lang="en-US" sz="1600" dirty="0" smtClean="0">
                <a:latin typeface="+mj-lt"/>
              </a:rPr>
              <a:t> -- </a:t>
            </a:r>
            <a:r>
              <a:rPr lang="en-US" sz="1600" dirty="0" err="1" smtClean="0">
                <a:latin typeface="+mj-lt"/>
              </a:rPr>
              <a:t>Auszuführende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Aktionen</a:t>
            </a:r>
            <a:endParaRPr lang="en-US" sz="1600" dirty="0">
              <a:latin typeface="+mj-lt"/>
            </a:endParaRPr>
          </a:p>
          <a:p>
            <a:pPr defTabSz="622300">
              <a:lnSpc>
                <a:spcPct val="120000"/>
              </a:lnSpc>
            </a:pPr>
            <a:r>
              <a:rPr lang="en-US" sz="1600" dirty="0">
                <a:latin typeface="+mj-lt"/>
              </a:rPr>
              <a:t>EXCEPTION</a:t>
            </a:r>
          </a:p>
          <a:p>
            <a:pPr defTabSz="622300">
              <a:lnSpc>
                <a:spcPct val="120000"/>
              </a:lnSpc>
            </a:pPr>
            <a:r>
              <a:rPr lang="en-US" sz="1600" dirty="0">
                <a:latin typeface="+mj-lt"/>
              </a:rPr>
              <a:t>    </a:t>
            </a:r>
            <a:r>
              <a:rPr lang="en-US" sz="1600" dirty="0" smtClean="0">
                <a:latin typeface="+mj-lt"/>
              </a:rPr>
              <a:t>-- </a:t>
            </a:r>
            <a:r>
              <a:rPr lang="en-US" sz="1600" dirty="0" err="1" smtClean="0">
                <a:latin typeface="+mj-lt"/>
              </a:rPr>
              <a:t>Ausnahmebehandlung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END;</a:t>
            </a:r>
            <a:endParaRPr lang="de-DE" sz="1600" dirty="0">
              <a:latin typeface="+mj-lt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93387" y="4834647"/>
            <a:ext cx="10972168" cy="1164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 smtClean="0"/>
              <a:t>Achtung, in </a:t>
            </a:r>
            <a:r>
              <a:rPr lang="de-DE" sz="1800" b="1" dirty="0" err="1" smtClean="0"/>
              <a:t>SQLPlus</a:t>
            </a:r>
            <a:r>
              <a:rPr lang="de-DE" sz="1800" b="1" dirty="0" smtClean="0"/>
              <a:t> </a:t>
            </a:r>
          </a:p>
          <a:p>
            <a:r>
              <a:rPr lang="de-DE" sz="1800" dirty="0" smtClean="0"/>
              <a:t>Wenn eine Prozedur/Funktion mit Fehlern angelegt wurde, können diese in mit </a:t>
            </a:r>
            <a:r>
              <a:rPr lang="de-DE" sz="1800" b="1" dirty="0" smtClean="0"/>
              <a:t>„</a:t>
            </a:r>
            <a:r>
              <a:rPr lang="de-DE" sz="1800" b="1" dirty="0" err="1" smtClean="0"/>
              <a:t>sho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err</a:t>
            </a:r>
            <a:r>
              <a:rPr lang="de-DE" sz="1800" b="1" dirty="0" smtClean="0"/>
              <a:t>“ </a:t>
            </a:r>
            <a:r>
              <a:rPr lang="de-DE" sz="1800" dirty="0" smtClean="0"/>
              <a:t>angezeigt werden</a:t>
            </a:r>
          </a:p>
        </p:txBody>
      </p:sp>
      <p:sp>
        <p:nvSpPr>
          <p:cNvPr id="10" name="Rechteck 9"/>
          <p:cNvSpPr/>
          <p:nvPr/>
        </p:nvSpPr>
        <p:spPr>
          <a:xfrm>
            <a:off x="671196" y="1061435"/>
            <a:ext cx="4964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Anonymer Block</a:t>
            </a: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Wird nicht in der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Datenbank </a:t>
            </a:r>
            <a:br>
              <a:rPr lang="de-DE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 gespeichert und direkt ausgeführt 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389125" y="1061435"/>
            <a:ext cx="67023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Prozedur</a:t>
            </a: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Wird in Datenbank gespeichert und kann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de-DE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 über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Prozedurnamen aufgerufen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werden. 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0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smtClean="0"/>
              <a:t>einer Prozeduren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8645" y="1479175"/>
            <a:ext cx="10407964" cy="40742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Parameterliste ist optional</a:t>
            </a:r>
          </a:p>
          <a:p>
            <a:r>
              <a:rPr lang="de-DE" sz="2000" dirty="0" smtClean="0"/>
              <a:t>Datentypen der Parameter werden ohne Länge angegeben (VARCHAR2, statt VARCHAR2(50)) </a:t>
            </a:r>
          </a:p>
          <a:p>
            <a:r>
              <a:rPr lang="de-DE" sz="2000" dirty="0" smtClean="0"/>
              <a:t>Unterschiedliche Parameterkennzeichnungen:</a:t>
            </a:r>
          </a:p>
          <a:p>
            <a:pPr lvl="1"/>
            <a:r>
              <a:rPr lang="de-DE" sz="1800" dirty="0" smtClean="0"/>
              <a:t>IN 	- Eingabeparameter: Über diesen Parameter kann ein Wert vom Aufrufer an die Prozedur übergeben werden</a:t>
            </a:r>
          </a:p>
          <a:p>
            <a:pPr lvl="1"/>
            <a:r>
              <a:rPr lang="de-DE" sz="1800" dirty="0"/>
              <a:t>OUT </a:t>
            </a:r>
            <a:r>
              <a:rPr lang="de-DE" sz="1800" dirty="0" smtClean="0"/>
              <a:t>	- Ausgabeparameter: Über diese Variable wird ein Wert von der Prozedur an den Aufrufer zurückgegeben</a:t>
            </a:r>
          </a:p>
        </p:txBody>
      </p:sp>
    </p:spTree>
    <p:extLst>
      <p:ext uri="{BB962C8B-B14F-4D97-AF65-F5344CB8AC3E}">
        <p14:creationId xmlns:p14="http://schemas.microsoft.com/office/powerpoint/2010/main" val="20012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610" y="61049"/>
            <a:ext cx="8203086" cy="742122"/>
          </a:xfrm>
        </p:spPr>
        <p:txBody>
          <a:bodyPr/>
          <a:lstStyle/>
          <a:p>
            <a:r>
              <a:rPr lang="de-DE" dirty="0" smtClean="0"/>
              <a:t>Prozeduren und Out-Parameter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13141" y="4251041"/>
            <a:ext cx="5717757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622300"/>
            <a:r>
              <a:rPr lang="en-US" sz="1600" b="1" dirty="0">
                <a:latin typeface="Calibri" panose="020F0502020204030204" pitchFamily="34" charset="0"/>
              </a:rPr>
              <a:t>CREATE OR REPLACE PROCEDURE </a:t>
            </a:r>
            <a:r>
              <a:rPr lang="en-US" sz="1600" b="1" dirty="0" err="1" smtClean="0">
                <a:latin typeface="Calibri" panose="020F0502020204030204" pitchFamily="34" charset="0"/>
              </a:rPr>
              <a:t>b_title</a:t>
            </a:r>
            <a:r>
              <a:rPr lang="en-US" sz="1600" b="1" dirty="0" smtClean="0">
                <a:latin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in_bid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</a:rPr>
              <a:t>IN </a:t>
            </a:r>
            <a:r>
              <a:rPr lang="en-US" sz="1600" b="1" dirty="0" smtClean="0">
                <a:latin typeface="Calibri" panose="020F0502020204030204" pitchFamily="34" charset="0"/>
              </a:rPr>
              <a:t>NUMBER)  AS</a:t>
            </a:r>
            <a:endParaRPr lang="en-US" sz="1600" b="1" dirty="0">
              <a:latin typeface="Calibri" panose="020F0502020204030204" pitchFamily="34" charset="0"/>
            </a:endParaRPr>
          </a:p>
          <a:p>
            <a:pPr defTabSz="622300"/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  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v_title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lib_book.title%TYPE</a:t>
            </a:r>
            <a:r>
              <a:rPr lang="en-US" sz="1600" dirty="0" smtClean="0">
                <a:latin typeface="Calibri" panose="020F0502020204030204" pitchFamily="34" charset="0"/>
              </a:rPr>
              <a:t>;</a:t>
            </a:r>
          </a:p>
          <a:p>
            <a:pPr defTabSz="622300"/>
            <a:r>
              <a:rPr lang="en-US" sz="1600" b="1" dirty="0" smtClean="0">
                <a:latin typeface="Calibri" panose="020F0502020204030204" pitchFamily="34" charset="0"/>
              </a:rPr>
              <a:t>BEGIN</a:t>
            </a:r>
            <a:endParaRPr lang="en-US" sz="1600" b="1" dirty="0">
              <a:latin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sz="1600" dirty="0" smtClean="0">
                <a:latin typeface="Calibri" panose="020F0502020204030204" pitchFamily="34" charset="0"/>
              </a:rPr>
              <a:t>	SELECT title INTO </a:t>
            </a:r>
            <a:r>
              <a:rPr lang="de-DE" sz="1600" b="1" dirty="0" err="1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v_title</a:t>
            </a:r>
            <a:r>
              <a:rPr lang="de-DE" sz="16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de-DE" sz="1600" dirty="0" smtClean="0">
                <a:latin typeface="Calibri" panose="020F0502020204030204" pitchFamily="34" charset="0"/>
              </a:rPr>
              <a:t>FROM   </a:t>
            </a:r>
            <a:r>
              <a:rPr lang="de-DE" sz="1600" dirty="0" err="1">
                <a:latin typeface="Calibri" panose="020F0502020204030204" pitchFamily="34" charset="0"/>
              </a:rPr>
              <a:t>lib_book</a:t>
            </a:r>
            <a:endParaRPr lang="de-DE" sz="1600" dirty="0">
              <a:latin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sz="1600" dirty="0">
                <a:latin typeface="Calibri" panose="020F0502020204030204" pitchFamily="34" charset="0"/>
              </a:rPr>
              <a:t>	</a:t>
            </a:r>
            <a:r>
              <a:rPr lang="de-DE" sz="1600" dirty="0" smtClean="0">
                <a:latin typeface="Calibri" panose="020F0502020204030204" pitchFamily="34" charset="0"/>
              </a:rPr>
              <a:t>WHERE </a:t>
            </a:r>
            <a:r>
              <a:rPr lang="de-DE" sz="1600" dirty="0" err="1" smtClean="0">
                <a:latin typeface="Calibri" panose="020F0502020204030204" pitchFamily="34" charset="0"/>
              </a:rPr>
              <a:t>book_id</a:t>
            </a:r>
            <a:r>
              <a:rPr lang="de-DE" sz="1600" dirty="0" smtClean="0">
                <a:latin typeface="Calibri" panose="020F0502020204030204" pitchFamily="34" charset="0"/>
              </a:rPr>
              <a:t> = </a:t>
            </a:r>
            <a:r>
              <a:rPr lang="de-DE" sz="16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in_bid</a:t>
            </a:r>
            <a:r>
              <a:rPr lang="de-DE" sz="1600" dirty="0" smtClean="0">
                <a:latin typeface="Calibri" panose="020F0502020204030204" pitchFamily="34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sz="1600" dirty="0">
                <a:latin typeface="Calibri" panose="020F0502020204030204" pitchFamily="34" charset="0"/>
              </a:rPr>
              <a:t>	</a:t>
            </a:r>
            <a:r>
              <a:rPr lang="de-DE" sz="1600" dirty="0" smtClean="0">
                <a:latin typeface="Calibri" panose="020F0502020204030204" pitchFamily="34" charset="0"/>
              </a:rPr>
              <a:t>DBMS_OUTPUT.PUT_LINE(‘ID: ‘||</a:t>
            </a:r>
            <a:r>
              <a:rPr lang="de-DE" sz="1600" b="1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in_bid</a:t>
            </a:r>
            <a:r>
              <a:rPr lang="de-DE" sz="1600" dirty="0" smtClean="0">
                <a:latin typeface="Calibri" panose="020F0502020204030204" pitchFamily="34" charset="0"/>
              </a:rPr>
              <a:t>||‘, Titel: ‘||</a:t>
            </a:r>
            <a:r>
              <a:rPr lang="de-DE" sz="16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v_title</a:t>
            </a:r>
            <a:r>
              <a:rPr lang="de-DE" sz="1600" dirty="0" smtClean="0">
                <a:latin typeface="Calibri" panose="020F0502020204030204" pitchFamily="34" charset="0"/>
              </a:rPr>
              <a:t>);</a:t>
            </a:r>
            <a:endParaRPr lang="de-DE" sz="1600" dirty="0">
              <a:latin typeface="Calibri" panose="020F0502020204030204" pitchFamily="34" charset="0"/>
            </a:endParaRPr>
          </a:p>
          <a:p>
            <a:pPr defTabSz="622300"/>
            <a:r>
              <a:rPr lang="en-US" sz="1600" b="1" dirty="0" smtClean="0">
                <a:latin typeface="Calibri" panose="020F0502020204030204" pitchFamily="34" charset="0"/>
              </a:rPr>
              <a:t>EXCEPTION</a:t>
            </a:r>
          </a:p>
          <a:p>
            <a:pPr defTabSz="622300"/>
            <a:r>
              <a:rPr lang="en-US" sz="1600" dirty="0" smtClean="0">
                <a:latin typeface="Calibri" panose="020F0502020204030204" pitchFamily="34" charset="0"/>
              </a:rPr>
              <a:t>      </a:t>
            </a:r>
            <a:r>
              <a:rPr lang="de-DE" sz="1600" dirty="0" smtClean="0">
                <a:latin typeface="Calibri" panose="020F0502020204030204" pitchFamily="34" charset="0"/>
              </a:rPr>
              <a:t>--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</a:rPr>
              <a:t>END</a:t>
            </a:r>
            <a:r>
              <a:rPr lang="en-US" sz="1600" b="1" dirty="0">
                <a:latin typeface="Calibri" panose="020F0502020204030204" pitchFamily="34" charset="0"/>
              </a:rPr>
              <a:t>;</a:t>
            </a:r>
            <a:endParaRPr lang="de-DE" sz="1600" b="1" dirty="0">
              <a:latin typeface="Calibri" panose="020F050202020403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524597" y="4255202"/>
            <a:ext cx="5292678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defTabSz="622300">
              <a:lnSpc>
                <a:spcPct val="120000"/>
              </a:lnSpc>
              <a:defRPr sz="1600" b="1">
                <a:solidFill>
                  <a:schemeClr val="dk1"/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CREATE OR REPLACE PROCEDURE </a:t>
            </a:r>
            <a:r>
              <a:rPr lang="en-US" dirty="0" err="1" smtClean="0">
                <a:latin typeface="Calibri" panose="020F0502020204030204" pitchFamily="34" charset="0"/>
              </a:rPr>
              <a:t>b_title_o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in_bid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 </a:t>
            </a:r>
            <a:r>
              <a:rPr lang="en-US" dirty="0" smtClean="0">
                <a:latin typeface="Calibri" panose="020F0502020204030204" pitchFamily="34" charset="0"/>
              </a:rPr>
              <a:t>NUMBER,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out_title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OUT VARCHAR2)  AS</a:t>
            </a:r>
            <a:endParaRPr lang="en-US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BEGIN</a:t>
            </a:r>
            <a:endParaRPr lang="en-US" dirty="0">
              <a:latin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b="0" dirty="0">
                <a:latin typeface="Calibri" panose="020F0502020204030204" pitchFamily="34" charset="0"/>
              </a:rPr>
              <a:t>	SELECT title INTO </a:t>
            </a:r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out_title</a:t>
            </a:r>
            <a:r>
              <a:rPr lang="de-DE" b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		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b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de-DE" b="0" dirty="0">
                <a:latin typeface="Calibri" panose="020F0502020204030204" pitchFamily="34" charset="0"/>
              </a:rPr>
              <a:t>FROM   </a:t>
            </a:r>
            <a:r>
              <a:rPr lang="de-DE" b="0" dirty="0" err="1">
                <a:latin typeface="Calibri" panose="020F0502020204030204" pitchFamily="34" charset="0"/>
              </a:rPr>
              <a:t>lib_book</a:t>
            </a:r>
            <a:endParaRPr lang="de-DE" b="0" dirty="0">
              <a:latin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b="0" dirty="0">
                <a:latin typeface="Calibri" panose="020F0502020204030204" pitchFamily="34" charset="0"/>
              </a:rPr>
              <a:t>		WHERE </a:t>
            </a:r>
            <a:r>
              <a:rPr lang="de-DE" b="0" dirty="0" err="1">
                <a:latin typeface="Calibri" panose="020F0502020204030204" pitchFamily="34" charset="0"/>
              </a:rPr>
              <a:t>book_id</a:t>
            </a:r>
            <a:r>
              <a:rPr lang="de-DE" b="0" dirty="0">
                <a:latin typeface="Calibri" panose="020F0502020204030204" pitchFamily="34" charset="0"/>
              </a:rPr>
              <a:t> =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in_bid</a:t>
            </a:r>
            <a:r>
              <a:rPr lang="de-DE" b="0" dirty="0" smtClean="0">
                <a:latin typeface="Calibri" panose="020F0502020204030204" pitchFamily="34" charset="0"/>
              </a:rPr>
              <a:t>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en-US" dirty="0" smtClean="0">
                <a:latin typeface="Calibri" panose="020F0502020204030204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de-DE" dirty="0" smtClean="0">
                <a:latin typeface="Calibri" panose="020F0502020204030204" pitchFamily="34" charset="0"/>
              </a:rPr>
              <a:t>         ---</a:t>
            </a:r>
            <a:endParaRPr lang="en-US" b="0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END</a:t>
            </a:r>
            <a:r>
              <a:rPr lang="en-US" dirty="0">
                <a:latin typeface="Calibri" panose="020F0502020204030204" pitchFamily="34" charset="0"/>
              </a:rPr>
              <a:t>;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039133" y="2660364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Ohne Out-Parameter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7891304" y="2648648"/>
            <a:ext cx="230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Mit Out-Parameter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1587847" y="1156854"/>
            <a:ext cx="8886102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622300"/>
            <a:r>
              <a:rPr lang="en-US" sz="1600" b="1" dirty="0">
                <a:latin typeface="Calibri" panose="020F0502020204030204" pitchFamily="34" charset="0"/>
              </a:rPr>
              <a:t>CREATE OR REPLACE PROCEDURE </a:t>
            </a:r>
            <a:r>
              <a:rPr lang="en-US" sz="1600" b="1" dirty="0" err="1" smtClean="0">
                <a:latin typeface="Calibri" panose="020F0502020204030204" pitchFamily="34" charset="0"/>
              </a:rPr>
              <a:t>b_title_o_p</a:t>
            </a:r>
            <a:r>
              <a:rPr lang="en-US" sz="1600" b="1" dirty="0" smtClean="0">
                <a:latin typeface="Calibri" panose="020F0502020204030204" pitchFamily="34" charset="0"/>
              </a:rPr>
              <a:t> AS</a:t>
            </a:r>
            <a:endParaRPr lang="en-US" sz="1600" b="1" dirty="0">
              <a:latin typeface="Calibri" panose="020F0502020204030204" pitchFamily="34" charset="0"/>
            </a:endParaRPr>
          </a:p>
          <a:p>
            <a:pPr defTabSz="622300"/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  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v_title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lib_book.title%TYPE</a:t>
            </a:r>
            <a:r>
              <a:rPr lang="en-US" sz="1600" dirty="0" smtClean="0">
                <a:latin typeface="Calibri" panose="020F0502020204030204" pitchFamily="34" charset="0"/>
              </a:rPr>
              <a:t>;</a:t>
            </a:r>
          </a:p>
          <a:p>
            <a:pPr defTabSz="622300"/>
            <a:r>
              <a:rPr lang="en-US" sz="1600" b="1" dirty="0" smtClean="0">
                <a:latin typeface="Calibri" panose="020F0502020204030204" pitchFamily="34" charset="0"/>
              </a:rPr>
              <a:t>BEGIN</a:t>
            </a:r>
            <a:endParaRPr lang="en-US" sz="1600" b="1" dirty="0">
              <a:latin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sz="1600" dirty="0" smtClean="0">
                <a:latin typeface="Calibri" panose="020F0502020204030204" pitchFamily="34" charset="0"/>
              </a:rPr>
              <a:t>	SELECT title INTO </a:t>
            </a:r>
            <a:r>
              <a:rPr lang="de-DE" sz="1600" b="1" dirty="0" err="1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v_title</a:t>
            </a:r>
            <a:r>
              <a:rPr lang="de-DE" sz="16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de-DE" sz="1600" dirty="0" smtClean="0">
                <a:latin typeface="Calibri" panose="020F0502020204030204" pitchFamily="34" charset="0"/>
              </a:rPr>
              <a:t>FROM   </a:t>
            </a:r>
            <a:r>
              <a:rPr lang="de-DE" sz="1600" dirty="0" err="1" smtClean="0">
                <a:latin typeface="Calibri" panose="020F0502020204030204" pitchFamily="34" charset="0"/>
              </a:rPr>
              <a:t>lib_book</a:t>
            </a:r>
            <a:r>
              <a:rPr lang="de-DE" sz="1600" dirty="0" smtClean="0">
                <a:latin typeface="Calibri" panose="020F0502020204030204" pitchFamily="34" charset="0"/>
              </a:rPr>
              <a:t> WHERE </a:t>
            </a:r>
            <a:r>
              <a:rPr lang="de-DE" sz="1600" dirty="0" err="1" smtClean="0">
                <a:latin typeface="Calibri" panose="020F0502020204030204" pitchFamily="34" charset="0"/>
              </a:rPr>
              <a:t>book_id</a:t>
            </a:r>
            <a:r>
              <a:rPr lang="de-DE" sz="1600" dirty="0" smtClean="0">
                <a:latin typeface="Calibri" panose="020F0502020204030204" pitchFamily="34" charset="0"/>
              </a:rPr>
              <a:t> = </a:t>
            </a:r>
            <a:r>
              <a:rPr lang="de-DE" sz="16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5</a:t>
            </a:r>
            <a:r>
              <a:rPr lang="de-DE" sz="1600" dirty="0" smtClean="0">
                <a:latin typeface="Calibri" panose="020F0502020204030204" pitchFamily="34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sz="1600" dirty="0">
                <a:latin typeface="Calibri" panose="020F0502020204030204" pitchFamily="34" charset="0"/>
              </a:rPr>
              <a:t>	</a:t>
            </a:r>
            <a:r>
              <a:rPr lang="de-DE" sz="1600" dirty="0" smtClean="0">
                <a:latin typeface="Calibri" panose="020F0502020204030204" pitchFamily="34" charset="0"/>
              </a:rPr>
              <a:t>DBMS_OUTPUT.PUT_LINE(‘ID: ‘||</a:t>
            </a:r>
            <a:r>
              <a:rPr lang="de-DE" sz="16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5</a:t>
            </a:r>
            <a:r>
              <a:rPr lang="de-DE" sz="1600" dirty="0" smtClean="0">
                <a:latin typeface="Calibri" panose="020F0502020204030204" pitchFamily="34" charset="0"/>
              </a:rPr>
              <a:t>||‘, Titel: ‘||</a:t>
            </a:r>
            <a:r>
              <a:rPr lang="de-DE" sz="16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v_title</a:t>
            </a:r>
            <a:r>
              <a:rPr lang="de-DE" sz="1600" dirty="0" smtClean="0">
                <a:latin typeface="Calibri" panose="020F0502020204030204" pitchFamily="34" charset="0"/>
              </a:rPr>
              <a:t>);</a:t>
            </a:r>
            <a:endParaRPr lang="de-DE" sz="1600" dirty="0">
              <a:latin typeface="Calibri" panose="020F0502020204030204" pitchFamily="34" charset="0"/>
            </a:endParaRPr>
          </a:p>
          <a:p>
            <a:pPr defTabSz="622300"/>
            <a:r>
              <a:rPr lang="en-US" sz="1600" b="1" dirty="0" smtClean="0">
                <a:latin typeface="Calibri" panose="020F0502020204030204" pitchFamily="34" charset="0"/>
              </a:rPr>
              <a:t>EXCEPTION</a:t>
            </a:r>
            <a:endParaRPr lang="en-US" sz="1600" b="1" dirty="0">
              <a:latin typeface="Calibri" panose="020F0502020204030204" pitchFamily="34" charset="0"/>
            </a:endParaRPr>
          </a:p>
          <a:p>
            <a:pPr defTabSz="622300"/>
            <a:r>
              <a:rPr lang="en-US" sz="1600" dirty="0">
                <a:latin typeface="Calibri" panose="020F0502020204030204" pitchFamily="34" charset="0"/>
              </a:rPr>
              <a:t>   </a:t>
            </a:r>
            <a:r>
              <a:rPr lang="en-US" sz="1600" dirty="0" smtClean="0">
                <a:latin typeface="Calibri" panose="020F0502020204030204" pitchFamily="34" charset="0"/>
              </a:rPr>
              <a:t>   WHEN others THEN</a:t>
            </a:r>
          </a:p>
          <a:p>
            <a:r>
              <a:rPr lang="en-US" sz="1600" dirty="0">
                <a:latin typeface="Calibri" panose="020F0502020204030204" pitchFamily="34" charset="0"/>
              </a:rPr>
              <a:t>	</a:t>
            </a:r>
            <a:r>
              <a:rPr lang="de-DE" sz="1600" dirty="0" smtClean="0">
                <a:latin typeface="Calibri" panose="020F0502020204030204" pitchFamily="34" charset="0"/>
              </a:rPr>
              <a:t>RAISE_APPLICATION_ERROR</a:t>
            </a:r>
            <a:r>
              <a:rPr lang="de-DE" sz="1600" dirty="0">
                <a:latin typeface="Calibri" panose="020F0502020204030204" pitchFamily="34" charset="0"/>
              </a:rPr>
              <a:t>(-20010,'proc</a:t>
            </a:r>
            <a:r>
              <a:rPr lang="de-DE" sz="1600" dirty="0" smtClean="0">
                <a:latin typeface="Calibri" panose="020F0502020204030204" pitchFamily="34" charset="0"/>
              </a:rPr>
              <a:t>'||</a:t>
            </a:r>
            <a:r>
              <a:rPr lang="en-AU" sz="1600" dirty="0" smtClean="0">
                <a:latin typeface="Calibri" panose="020F0502020204030204" pitchFamily="34" charset="0"/>
              </a:rPr>
              <a:t>‘</a:t>
            </a:r>
            <a:r>
              <a:rPr lang="en-AU" sz="1600" dirty="0" err="1" smtClean="0">
                <a:latin typeface="Calibri" panose="020F0502020204030204" pitchFamily="34" charset="0"/>
              </a:rPr>
              <a:t>b_title_o_p</a:t>
            </a:r>
            <a:r>
              <a:rPr lang="en-AU" sz="1600" dirty="0" smtClean="0">
                <a:latin typeface="Calibri" panose="020F0502020204030204" pitchFamily="34" charset="0"/>
              </a:rPr>
              <a:t>: </a:t>
            </a:r>
            <a:r>
              <a:rPr lang="en-AU" sz="1600" dirty="0">
                <a:latin typeface="Calibri" panose="020F0502020204030204" pitchFamily="34" charset="0"/>
              </a:rPr>
              <a:t>'|| </a:t>
            </a:r>
            <a:r>
              <a:rPr lang="en-AU" sz="1600" dirty="0" err="1">
                <a:latin typeface="Calibri" panose="020F0502020204030204" pitchFamily="34" charset="0"/>
              </a:rPr>
              <a:t>substr</a:t>
            </a:r>
            <a:r>
              <a:rPr lang="en-AU" sz="1600" dirty="0">
                <a:latin typeface="Calibri" panose="020F0502020204030204" pitchFamily="34" charset="0"/>
              </a:rPr>
              <a:t>(SQLERRM,1,80));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</a:rPr>
              <a:t>END;</a:t>
            </a:r>
            <a:endParaRPr lang="de-DE" sz="1600" b="1" dirty="0">
              <a:latin typeface="Calibri" panose="020F05020202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673775" y="684433"/>
            <a:ext cx="2386764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2300">
              <a:lnSpc>
                <a:spcPct val="120000"/>
              </a:lnSpc>
            </a:pPr>
            <a:r>
              <a:rPr lang="de-DE" sz="2200" b="1" dirty="0" smtClean="0">
                <a:latin typeface="Calibri" panose="020F0502020204030204" pitchFamily="34" charset="0"/>
              </a:rPr>
              <a:t>Ohne Parameter</a:t>
            </a:r>
            <a:endParaRPr lang="de-DE" sz="2200" b="1" dirty="0">
              <a:latin typeface="Calibri" panose="020F0502020204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978637" y="3747239"/>
            <a:ext cx="2386764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2300">
              <a:lnSpc>
                <a:spcPct val="120000"/>
              </a:lnSpc>
            </a:pPr>
            <a:r>
              <a:rPr lang="de-DE" sz="2200" b="1" dirty="0" smtClean="0">
                <a:latin typeface="Calibri" panose="020F0502020204030204" pitchFamily="34" charset="0"/>
              </a:rPr>
              <a:t>Mit IN-Parameter</a:t>
            </a:r>
            <a:endParaRPr lang="de-DE" sz="2200" b="1" dirty="0">
              <a:latin typeface="Calibri" panose="020F050202020403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321257" y="3756604"/>
            <a:ext cx="369935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2300">
              <a:lnSpc>
                <a:spcPct val="120000"/>
              </a:lnSpc>
            </a:pPr>
            <a:r>
              <a:rPr lang="de-DE" sz="2200" b="1" dirty="0" smtClean="0">
                <a:latin typeface="Calibri" panose="020F0502020204030204" pitchFamily="34" charset="0"/>
              </a:rPr>
              <a:t>Mit IN- und OUT -Parameter</a:t>
            </a:r>
            <a:endParaRPr lang="de-DE" sz="2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6390" y="112075"/>
            <a:ext cx="8203086" cy="742122"/>
          </a:xfrm>
        </p:spPr>
        <p:txBody>
          <a:bodyPr/>
          <a:lstStyle/>
          <a:p>
            <a:r>
              <a:rPr lang="de-DE" dirty="0" smtClean="0"/>
              <a:t>Aufruf der Prozedur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95492" y="1442955"/>
            <a:ext cx="5379396" cy="10895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622300">
              <a:lnSpc>
                <a:spcPct val="120000"/>
              </a:lnSpc>
            </a:pPr>
            <a:r>
              <a:rPr lang="en-US" b="1" dirty="0">
                <a:latin typeface="Calibri" panose="020F0502020204030204" pitchFamily="34" charset="0"/>
              </a:rPr>
              <a:t>CREATE OR REPLACE PROCEDURE </a:t>
            </a:r>
            <a:r>
              <a:rPr lang="en-US" b="1" dirty="0" err="1" smtClean="0">
                <a:latin typeface="Calibri" panose="020F0502020204030204" pitchFamily="34" charset="0"/>
              </a:rPr>
              <a:t>b_title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</a:p>
          <a:p>
            <a:pPr defTabSz="622300">
              <a:lnSpc>
                <a:spcPct val="120000"/>
              </a:lnSpc>
            </a:pPr>
            <a:r>
              <a:rPr lang="en-US" b="1" dirty="0" smtClean="0">
                <a:latin typeface="Calibri" panose="020F0502020204030204" pitchFamily="34" charset="0"/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in_bid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</a:rPr>
              <a:t>IN NUMBER)</a:t>
            </a:r>
          </a:p>
          <a:p>
            <a:pPr defTabSz="622300">
              <a:lnSpc>
                <a:spcPct val="120000"/>
              </a:lnSpc>
            </a:pPr>
            <a:r>
              <a:rPr lang="en-US" b="1" dirty="0" smtClean="0">
                <a:latin typeface="Calibri" panose="020F0502020204030204" pitchFamily="34" charset="0"/>
              </a:rPr>
              <a:t>AS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24671" y="1442955"/>
            <a:ext cx="5363969" cy="10895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622300">
              <a:lnSpc>
                <a:spcPct val="120000"/>
              </a:lnSpc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</a:rPr>
              <a:t>CREATE OR REPLACE PROCEDURE </a:t>
            </a:r>
            <a:r>
              <a:rPr lang="en-US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b_title_o</a:t>
            </a: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</a:rPr>
              <a:t/>
            </a:r>
            <a:br>
              <a:rPr lang="en-US" b="1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</a:rPr>
              <a:t>   (</a:t>
            </a:r>
            <a:r>
              <a:rPr lang="en-US" b="1" dirty="0" err="1">
                <a:solidFill>
                  <a:schemeClr val="dk1"/>
                </a:solidFill>
                <a:latin typeface="Calibri" panose="020F0502020204030204" pitchFamily="34" charset="0"/>
              </a:rPr>
              <a:t>in_bid</a:t>
            </a: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</a:rPr>
              <a:t> IN NUMBER, </a:t>
            </a:r>
            <a:r>
              <a:rPr lang="en-US" b="1" dirty="0" err="1">
                <a:solidFill>
                  <a:schemeClr val="dk1"/>
                </a:solidFill>
                <a:latin typeface="Calibri" panose="020F0502020204030204" pitchFamily="34" charset="0"/>
              </a:rPr>
              <a:t>out_title</a:t>
            </a: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</a:rPr>
              <a:t> VARCHAR2)  AS</a:t>
            </a:r>
          </a:p>
          <a:p>
            <a:pPr defTabSz="622300">
              <a:lnSpc>
                <a:spcPct val="120000"/>
              </a:lnSpc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</a:rPr>
              <a:t>    </a:t>
            </a:r>
            <a:r>
              <a:rPr lang="en-US" b="1" dirty="0" smtClean="0">
                <a:latin typeface="Calibri" panose="020F0502020204030204" pitchFamily="34" charset="0"/>
              </a:rPr>
              <a:t>…</a:t>
            </a:r>
            <a:endParaRPr lang="en-US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464020" y="955702"/>
            <a:ext cx="30989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 smtClean="0"/>
              <a:t>Ohne OUT-Parameter</a:t>
            </a:r>
            <a:endParaRPr lang="de-DE" sz="2200" dirty="0"/>
          </a:p>
        </p:txBody>
      </p:sp>
      <p:sp>
        <p:nvSpPr>
          <p:cNvPr id="10" name="Rechteck 9"/>
          <p:cNvSpPr/>
          <p:nvPr/>
        </p:nvSpPr>
        <p:spPr>
          <a:xfrm>
            <a:off x="7089660" y="955701"/>
            <a:ext cx="29546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 smtClean="0"/>
              <a:t>Mit OUT-Parameter	</a:t>
            </a:r>
            <a:endParaRPr lang="de-DE" sz="2200" dirty="0"/>
          </a:p>
        </p:txBody>
      </p:sp>
      <p:sp>
        <p:nvSpPr>
          <p:cNvPr id="9" name="Rechteck 8"/>
          <p:cNvSpPr/>
          <p:nvPr/>
        </p:nvSpPr>
        <p:spPr>
          <a:xfrm>
            <a:off x="2253432" y="2708041"/>
            <a:ext cx="15776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 smtClean="0"/>
              <a:t>IN </a:t>
            </a:r>
            <a:r>
              <a:rPr lang="de-DE" sz="2200" b="1" dirty="0" err="1" smtClean="0"/>
              <a:t>SQLPlus</a:t>
            </a:r>
            <a:endParaRPr lang="de-DE" sz="2200" dirty="0"/>
          </a:p>
        </p:txBody>
      </p:sp>
      <p:sp>
        <p:nvSpPr>
          <p:cNvPr id="12" name="Textfeld 11"/>
          <p:cNvSpPr txBox="1"/>
          <p:nvPr/>
        </p:nvSpPr>
        <p:spPr>
          <a:xfrm>
            <a:off x="485773" y="4875059"/>
            <a:ext cx="5379396" cy="1006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b="1" kern="1000" spc="-1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BEGIN</a:t>
            </a:r>
            <a:endParaRPr lang="en-GB" kern="1000" spc="-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GB" kern="1000" spc="-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GB" kern="1000" spc="-1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b_title</a:t>
            </a:r>
            <a:r>
              <a:rPr lang="en-GB" kern="1000" spc="-1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(1);</a:t>
            </a:r>
            <a:endParaRPr lang="en-GB" kern="1000" spc="-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GB" b="1" kern="1000" spc="-1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END</a:t>
            </a:r>
            <a:r>
              <a:rPr lang="en-GB" b="1" kern="1000" spc="-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de-DE" b="1" kern="1000" spc="-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5773" y="3166634"/>
            <a:ext cx="5379396" cy="4247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tabLst>
                <a:tab pos="268288" algn="l"/>
              </a:tabLst>
            </a:pP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EXEC </a:t>
            </a:r>
            <a:r>
              <a:rPr lang="de-DE" kern="1000" spc="-1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b_title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(1)</a:t>
            </a:r>
            <a:endParaRPr lang="de-DE" b="1" kern="1000" spc="-100" dirty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584178" y="4401997"/>
            <a:ext cx="29161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 smtClean="0"/>
              <a:t>IM anonymen Block</a:t>
            </a:r>
            <a:endParaRPr lang="de-DE" sz="2200" dirty="0"/>
          </a:p>
        </p:txBody>
      </p:sp>
      <p:sp>
        <p:nvSpPr>
          <p:cNvPr id="15" name="Rechteck 14"/>
          <p:cNvSpPr/>
          <p:nvPr/>
        </p:nvSpPr>
        <p:spPr>
          <a:xfrm>
            <a:off x="7882523" y="2714522"/>
            <a:ext cx="15776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 smtClean="0"/>
              <a:t>IN </a:t>
            </a:r>
            <a:r>
              <a:rPr lang="de-DE" sz="2200" b="1" dirty="0" err="1" smtClean="0"/>
              <a:t>SQLPlus</a:t>
            </a:r>
            <a:endParaRPr lang="de-DE" sz="2200" dirty="0"/>
          </a:p>
        </p:txBody>
      </p:sp>
      <p:sp>
        <p:nvSpPr>
          <p:cNvPr id="16" name="Textfeld 15"/>
          <p:cNvSpPr txBox="1"/>
          <p:nvPr/>
        </p:nvSpPr>
        <p:spPr>
          <a:xfrm>
            <a:off x="6241331" y="4823180"/>
            <a:ext cx="5379396" cy="19205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b="1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10000"/>
              </a:lnSpc>
            </a:pPr>
            <a:r>
              <a:rPr lang="en-GB" b="1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GB" b="1" kern="1000" spc="-100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v_char</a:t>
            </a:r>
            <a:r>
              <a:rPr lang="en-GB" b="1" kern="1000" spc="-1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VARCHAR2(40</a:t>
            </a:r>
            <a:r>
              <a:rPr lang="en-GB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GB" b="1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10000"/>
              </a:lnSpc>
            </a:pPr>
            <a:r>
              <a:rPr lang="en-GB" b="1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GB" kern="1000" spc="-1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b_title_o</a:t>
            </a:r>
            <a:r>
              <a:rPr lang="en-GB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(1, </a:t>
            </a:r>
            <a:r>
              <a:rPr lang="en-GB" b="1" kern="1000" spc="-100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v_char</a:t>
            </a:r>
            <a:r>
              <a:rPr lang="en-GB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); 	DBMS_OUTPUT.PUT_LINE(</a:t>
            </a:r>
            <a:r>
              <a:rPr lang="en-GB" b="1" kern="1000" spc="-100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v_char</a:t>
            </a:r>
            <a:r>
              <a:rPr lang="en-GB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GB" b="1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END</a:t>
            </a:r>
            <a:r>
              <a:rPr lang="en-GB" b="1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;</a:t>
            </a:r>
            <a:endParaRPr lang="de-DE" b="1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241325" y="3173115"/>
            <a:ext cx="5379396" cy="10895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tabLst>
                <a:tab pos="268288" algn="l"/>
              </a:tabLst>
            </a:pPr>
            <a:r>
              <a:rPr lang="de-DE" b="1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de-DE" b="1" kern="1000" spc="-100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vname</a:t>
            </a:r>
            <a:r>
              <a:rPr lang="de-DE" b="1" kern="1000" spc="-1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VARCHAR2(40)</a:t>
            </a:r>
          </a:p>
          <a:p>
            <a:pPr>
              <a:lnSpc>
                <a:spcPct val="120000"/>
              </a:lnSpc>
              <a:tabLst>
                <a:tab pos="444500" algn="l"/>
              </a:tabLst>
            </a:pPr>
            <a:r>
              <a:rPr lang="de-DE" b="1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EXEC </a:t>
            </a:r>
            <a:r>
              <a:rPr lang="de-DE" kern="1000" spc="-1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b_title_o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(1,</a:t>
            </a:r>
            <a:r>
              <a:rPr lang="de-DE" b="1" kern="1000" spc="-1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:vname</a:t>
            </a: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444500" algn="l"/>
              </a:tabLst>
            </a:pP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PRINT </a:t>
            </a:r>
            <a:r>
              <a:rPr lang="de-DE" b="1" kern="1000" spc="-1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:</a:t>
            </a:r>
            <a:r>
              <a:rPr lang="de-DE" b="1" kern="1000" spc="-100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vname</a:t>
            </a:r>
            <a:endParaRPr lang="de-DE" b="1" kern="1000" spc="-100" dirty="0">
              <a:solidFill>
                <a:schemeClr val="accent2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213275" y="4350118"/>
            <a:ext cx="29161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 smtClean="0"/>
              <a:t>IM anonymen Block</a:t>
            </a:r>
            <a:endParaRPr lang="de-DE" sz="2200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6038327" y="955701"/>
            <a:ext cx="10160" cy="57880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2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animBg="1"/>
      <p:bldP spid="14" grpId="0"/>
      <p:bldP spid="15" grpId="0"/>
      <p:bldP spid="1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781" y="197304"/>
            <a:ext cx="8203086" cy="742122"/>
          </a:xfrm>
        </p:spPr>
        <p:txBody>
          <a:bodyPr/>
          <a:lstStyle/>
          <a:p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89223" y="1275602"/>
            <a:ext cx="10407964" cy="20323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2200" dirty="0" smtClean="0"/>
              <a:t>Wird in der Datenbank gespeichert und kann über Funktionsnamen aufgerufen werden </a:t>
            </a:r>
          </a:p>
          <a:p>
            <a:pPr>
              <a:lnSpc>
                <a:spcPct val="150000"/>
              </a:lnSpc>
            </a:pPr>
            <a:r>
              <a:rPr lang="de-DE" sz="2200" dirty="0" smtClean="0"/>
              <a:t>Kann im Gegensatz  zur </a:t>
            </a:r>
            <a:r>
              <a:rPr lang="de-DE" sz="2200" dirty="0" err="1" smtClean="0"/>
              <a:t>Procedure</a:t>
            </a:r>
            <a:r>
              <a:rPr lang="de-DE" sz="2200" dirty="0" smtClean="0"/>
              <a:t> in SQL-Befehlen aufgerufen werden</a:t>
            </a:r>
          </a:p>
          <a:p>
            <a:pPr>
              <a:lnSpc>
                <a:spcPct val="150000"/>
              </a:lnSpc>
            </a:pPr>
            <a:r>
              <a:rPr lang="de-DE" sz="2200" dirty="0" smtClean="0"/>
              <a:t>Liefern mit RETURN immer ein Ergebnis zurück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Kann wie die Prozedur optional mit IN- und OUT-Parametern erzeugt werden</a:t>
            </a:r>
          </a:p>
        </p:txBody>
      </p:sp>
    </p:spTree>
    <p:extLst>
      <p:ext uri="{BB962C8B-B14F-4D97-AF65-F5344CB8AC3E}">
        <p14:creationId xmlns:p14="http://schemas.microsoft.com/office/powerpoint/2010/main" val="14658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781" y="116622"/>
            <a:ext cx="8203086" cy="742122"/>
          </a:xfrm>
        </p:spPr>
        <p:txBody>
          <a:bodyPr/>
          <a:lstStyle/>
          <a:p>
            <a:r>
              <a:rPr lang="de-DE" sz="3500" dirty="0" err="1" smtClean="0"/>
              <a:t>Function</a:t>
            </a:r>
            <a:endParaRPr lang="de-DE" sz="3500" dirty="0"/>
          </a:p>
        </p:txBody>
      </p:sp>
      <p:sp>
        <p:nvSpPr>
          <p:cNvPr id="4" name="Textfeld 3"/>
          <p:cNvSpPr txBox="1"/>
          <p:nvPr/>
        </p:nvSpPr>
        <p:spPr>
          <a:xfrm>
            <a:off x="378233" y="1488885"/>
            <a:ext cx="5208183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CREATE OR REPLACE </a:t>
            </a:r>
            <a:r>
              <a:rPr lang="de-DE" b="1" kern="1000" spc="-1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FUNCTION </a:t>
            </a:r>
            <a:r>
              <a:rPr lang="de-DE" kern="1000" spc="-1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f_print</a:t>
            </a:r>
            <a:endParaRPr lang="de-DE" kern="1000" spc="-100" dirty="0" smtClean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b="1" kern="1000" spc="-1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RETURN varchar2 </a:t>
            </a:r>
            <a:r>
              <a:rPr lang="de-DE" b="1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AS</a:t>
            </a:r>
            <a:endParaRPr lang="de-DE" b="1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b="1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BEGIN</a:t>
            </a:r>
            <a:endParaRPr lang="de-DE" b="1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  </a:t>
            </a:r>
            <a:r>
              <a:rPr lang="en-US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b="1" kern="1000" spc="-1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RETURN </a:t>
            </a:r>
            <a:r>
              <a:rPr lang="en-US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(‘HALLO WELT’);</a:t>
            </a:r>
            <a:endParaRPr lang="de-DE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b="1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EXCEPTION</a:t>
            </a:r>
          </a:p>
          <a:p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WHEN others THEN</a:t>
            </a: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     RAISE_APPLICATION_ERROR</a:t>
            </a: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(-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20010,</a:t>
            </a:r>
            <a:r>
              <a:rPr lang="en-AU" kern="1000" spc="-10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’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</a:t>
            </a:r>
            <a:r>
              <a:rPr lang="en-AU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_print:</a:t>
            </a:r>
            <a:r>
              <a:rPr lang="en-AU" kern="1000" spc="-10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'</a:t>
            </a:r>
            <a:r>
              <a:rPr lang="en-AU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			|| </a:t>
            </a:r>
            <a:r>
              <a:rPr lang="en-AU" kern="1000" spc="-1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substr</a:t>
            </a:r>
            <a:r>
              <a:rPr lang="en-AU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(SQLERRM,1,80));</a:t>
            </a:r>
            <a:endParaRPr lang="en-US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b="1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8233" y="4269035"/>
            <a:ext cx="5208183" cy="24191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b="1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AUSGABE über SQLPLUS</a:t>
            </a:r>
          </a:p>
          <a:p>
            <a:pPr>
              <a:lnSpc>
                <a:spcPct val="120000"/>
              </a:lnSpc>
            </a:pP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 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SELECT </a:t>
            </a:r>
            <a:r>
              <a:rPr lang="de-DE" b="1" kern="1000" spc="-100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f_print</a:t>
            </a:r>
            <a:r>
              <a:rPr lang="de-DE" b="1" kern="1000" spc="-1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FROM dual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	SELECT title, </a:t>
            </a:r>
            <a:r>
              <a:rPr lang="de-DE" b="1" kern="1000" spc="-100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f_print</a:t>
            </a:r>
            <a:endParaRPr lang="de-DE" b="1" kern="1000" spc="-100" dirty="0">
              <a:solidFill>
                <a:schemeClr val="accent2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lang="de-DE" kern="1000" spc="-1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lib_book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;</a:t>
            </a:r>
            <a:endParaRPr lang="de-DE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de-DE" b="1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ODER</a:t>
            </a:r>
          </a:p>
          <a:p>
            <a:pPr lvl="0">
              <a:lnSpc>
                <a:spcPct val="120000"/>
              </a:lnSpc>
            </a:pP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 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EXEC DBMS_OUTPUT.PUT_LINE(</a:t>
            </a:r>
            <a:r>
              <a:rPr lang="de-DE" b="1" kern="1000" spc="-100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f_print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); </a:t>
            </a:r>
            <a:endParaRPr lang="de-DE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921741" y="1477306"/>
            <a:ext cx="6089801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CREATE OR REPLACE </a:t>
            </a:r>
            <a:r>
              <a:rPr lang="de-DE" b="1" kern="1000" spc="-1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FUNCTION </a:t>
            </a:r>
            <a:r>
              <a:rPr lang="de-DE" kern="1000" spc="-1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f_printi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(</a:t>
            </a:r>
            <a:r>
              <a:rPr lang="de-DE" kern="1000" spc="-1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in_str</a:t>
            </a: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IN 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VARCHAR2)</a:t>
            </a:r>
          </a:p>
          <a:p>
            <a:r>
              <a:rPr lang="de-DE" b="1" kern="1000" spc="-1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RETURN varchar2 </a:t>
            </a:r>
            <a:r>
              <a:rPr lang="de-DE" b="1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AS</a:t>
            </a:r>
            <a:endParaRPr lang="de-DE" b="1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b="1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BEGIN</a:t>
            </a:r>
            <a:endParaRPr lang="de-DE" b="1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  </a:t>
            </a:r>
            <a:r>
              <a:rPr lang="en-US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b="1" kern="1000" spc="-1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RETURN </a:t>
            </a:r>
            <a:r>
              <a:rPr lang="en-US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kern="1000" spc="-1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in_str</a:t>
            </a:r>
            <a:r>
              <a:rPr lang="en-US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||</a:t>
            </a:r>
            <a:r>
              <a:rPr lang="en-US" kern="1000" spc="-1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in_str</a:t>
            </a:r>
            <a:r>
              <a:rPr lang="en-US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);</a:t>
            </a:r>
            <a:endParaRPr lang="de-DE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b="1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EXCEPTION</a:t>
            </a:r>
          </a:p>
          <a:p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WHEN others THEN</a:t>
            </a: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     RAISE_APPLICATION_ERROR</a:t>
            </a: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(-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20010,</a:t>
            </a:r>
            <a:r>
              <a:rPr lang="en-AU" kern="1000" spc="-100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 '</a:t>
            </a:r>
            <a:r>
              <a:rPr lang="de-DE" kern="1000" spc="-1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func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AU" kern="1000" spc="-1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f_printi</a:t>
            </a:r>
            <a:r>
              <a:rPr lang="en-AU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:</a:t>
            </a:r>
            <a:r>
              <a:rPr lang="en-AU" kern="1000" spc="-10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'</a:t>
            </a:r>
            <a:r>
              <a:rPr lang="en-AU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AU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		|| </a:t>
            </a:r>
            <a:r>
              <a:rPr lang="en-AU" kern="1000" spc="-1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substr</a:t>
            </a:r>
            <a:r>
              <a:rPr lang="en-AU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(SQLERRM,1,80));</a:t>
            </a:r>
            <a:endParaRPr lang="en-US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b="1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921741" y="4269035"/>
            <a:ext cx="6089801" cy="24191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b="1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AUSGABE über SQLPLUS</a:t>
            </a:r>
          </a:p>
          <a:p>
            <a:pPr>
              <a:lnSpc>
                <a:spcPct val="120000"/>
              </a:lnSpc>
            </a:pP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 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SELECT </a:t>
            </a:r>
            <a:r>
              <a:rPr lang="de-DE" b="1" kern="1000" spc="-100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f_printi</a:t>
            </a:r>
            <a:r>
              <a:rPr lang="de-DE" b="1" kern="1000" spc="-1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(‘hallo‘) </a:t>
            </a: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FROM dual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	SELECT title</a:t>
            </a:r>
            <a:r>
              <a:rPr lang="de-DE" b="1" kern="1000" spc="-10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,</a:t>
            </a:r>
            <a:r>
              <a:rPr lang="de-DE" b="1" kern="1000" spc="-1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b="1" kern="1000" spc="-100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f_printi</a:t>
            </a:r>
            <a:r>
              <a:rPr lang="de-DE" b="1" kern="1000" spc="-1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(title)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lang="de-DE" kern="1000" spc="-1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lib_book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;</a:t>
            </a:r>
            <a:endParaRPr lang="de-DE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de-DE" b="1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ODER</a:t>
            </a:r>
          </a:p>
          <a:p>
            <a:pPr lvl="0">
              <a:lnSpc>
                <a:spcPct val="120000"/>
              </a:lnSpc>
            </a:pP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 </a:t>
            </a:r>
            <a:r>
              <a:rPr lang="de-DE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EXEC DBMS_OUTPUT.PUT_LINE(</a:t>
            </a:r>
            <a:r>
              <a:rPr lang="de-DE" b="1" kern="1000" spc="-100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f_printi</a:t>
            </a:r>
            <a:r>
              <a:rPr lang="de-DE" b="1" kern="1000" spc="-1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(‘ha‘)</a:t>
            </a:r>
            <a:r>
              <a:rPr lang="de-DE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0" name="Rechteck 9"/>
          <p:cNvSpPr/>
          <p:nvPr/>
        </p:nvSpPr>
        <p:spPr>
          <a:xfrm>
            <a:off x="1557895" y="952581"/>
            <a:ext cx="28488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 smtClean="0"/>
              <a:t>Ohne IN-Parameter</a:t>
            </a:r>
            <a:endParaRPr lang="de-DE" sz="2200" dirty="0"/>
          </a:p>
        </p:txBody>
      </p:sp>
      <p:sp>
        <p:nvSpPr>
          <p:cNvPr id="11" name="Rechteck 10"/>
          <p:cNvSpPr/>
          <p:nvPr/>
        </p:nvSpPr>
        <p:spPr>
          <a:xfrm>
            <a:off x="7491549" y="952581"/>
            <a:ext cx="29546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 smtClean="0"/>
              <a:t>Mit IN-Parameter	</a:t>
            </a:r>
            <a:endParaRPr lang="de-DE" sz="2200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5755939" y="900154"/>
            <a:ext cx="10160" cy="57880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6859" y="238537"/>
            <a:ext cx="8595400" cy="742122"/>
          </a:xfrm>
        </p:spPr>
        <p:txBody>
          <a:bodyPr/>
          <a:lstStyle/>
          <a:p>
            <a:r>
              <a:rPr lang="de-DE" sz="3700" dirty="0" smtClean="0"/>
              <a:t>Prozeduren und Funktionen löschen</a:t>
            </a:r>
            <a:endParaRPr lang="de-DE" sz="3700" dirty="0"/>
          </a:p>
        </p:txBody>
      </p:sp>
      <p:sp>
        <p:nvSpPr>
          <p:cNvPr id="6" name="Textfeld 5"/>
          <p:cNvSpPr txBox="1"/>
          <p:nvPr/>
        </p:nvSpPr>
        <p:spPr>
          <a:xfrm>
            <a:off x="1287016" y="2929588"/>
            <a:ext cx="4280066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sz="2000" b="1" kern="1000" spc="-100" dirty="0" smtClean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sz="2000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  DROP FUNCTION </a:t>
            </a:r>
            <a:r>
              <a:rPr lang="de-DE" sz="2000" kern="1000" spc="-1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func_name</a:t>
            </a:r>
            <a:r>
              <a:rPr lang="de-DE" sz="2000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;</a:t>
            </a:r>
            <a:endParaRPr lang="de-DE" sz="2000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endParaRPr lang="de-DE" sz="2000" b="1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522404" y="2929587"/>
            <a:ext cx="4168007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sz="2000" b="1" kern="1000" spc="-100" dirty="0" smtClean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sz="2000" kern="1000" spc="-1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  DROP </a:t>
            </a:r>
            <a:r>
              <a:rPr lang="de-DE" sz="2000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PROCEDURE </a:t>
            </a:r>
            <a:r>
              <a:rPr lang="de-DE" sz="2000" kern="1000" spc="-1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proc_name</a:t>
            </a:r>
            <a:r>
              <a:rPr lang="de-DE" sz="2000" kern="1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;</a:t>
            </a:r>
            <a:endParaRPr lang="de-DE" sz="2000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endParaRPr lang="de-DE" sz="2000" b="1" kern="1000" spc="-100" dirty="0">
              <a:solidFill>
                <a:schemeClr val="accent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002620" y="2364522"/>
            <a:ext cx="2723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 smtClean="0"/>
              <a:t>FUNCTION löschen</a:t>
            </a:r>
            <a:endParaRPr lang="de-DE" sz="2200" dirty="0"/>
          </a:p>
        </p:txBody>
      </p:sp>
      <p:sp>
        <p:nvSpPr>
          <p:cNvPr id="10" name="Rechteck 9"/>
          <p:cNvSpPr/>
          <p:nvPr/>
        </p:nvSpPr>
        <p:spPr>
          <a:xfrm>
            <a:off x="7103538" y="2364521"/>
            <a:ext cx="2953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 smtClean="0"/>
              <a:t>PROCEDURE löschen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1637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321</Words>
  <Application>Microsoft Office PowerPoint</Application>
  <PresentationFormat>Breitbild</PresentationFormat>
  <Paragraphs>139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</vt:lpstr>
      <vt:lpstr>Wingdings 3</vt:lpstr>
      <vt:lpstr>Fetzen</vt:lpstr>
      <vt:lpstr>PL/SQL</vt:lpstr>
      <vt:lpstr>PL/SQL</vt:lpstr>
      <vt:lpstr>Anonymer Block vs. Prozedur</vt:lpstr>
      <vt:lpstr>Parameter einer Prozeduren</vt:lpstr>
      <vt:lpstr>Prozeduren und Out-Parameter</vt:lpstr>
      <vt:lpstr>Aufruf der Prozedur</vt:lpstr>
      <vt:lpstr>Function</vt:lpstr>
      <vt:lpstr>Function</vt:lpstr>
      <vt:lpstr>Prozeduren und Funktionen löschen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Müller</dc:creator>
  <cp:lastModifiedBy>Sarah Müller</cp:lastModifiedBy>
  <cp:revision>559</cp:revision>
  <dcterms:created xsi:type="dcterms:W3CDTF">2015-06-20T11:54:00Z</dcterms:created>
  <dcterms:modified xsi:type="dcterms:W3CDTF">2015-12-16T06:52:06Z</dcterms:modified>
</cp:coreProperties>
</file>