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383" r:id="rId3"/>
    <p:sldId id="384" r:id="rId4"/>
    <p:sldId id="386" r:id="rId5"/>
    <p:sldId id="387" r:id="rId6"/>
    <p:sldId id="388" r:id="rId7"/>
    <p:sldId id="389" r:id="rId8"/>
    <p:sldId id="390" r:id="rId9"/>
    <p:sldId id="392" r:id="rId10"/>
    <p:sldId id="393" r:id="rId11"/>
    <p:sldId id="395" r:id="rId12"/>
    <p:sldId id="391" r:id="rId13"/>
    <p:sldId id="39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7457" autoAdjust="0"/>
  </p:normalViewPr>
  <p:slideViewPr>
    <p:cSldViewPr snapToGrid="0">
      <p:cViewPr varScale="1">
        <p:scale>
          <a:sx n="98" d="100"/>
          <a:sy n="98" d="100"/>
        </p:scale>
        <p:origin x="3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7FECC-87DA-446C-A89A-DCA762730E02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028E-ED0D-4315-9028-90F24433F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48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5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1983" y="2011020"/>
            <a:ext cx="8562629" cy="2262781"/>
          </a:xfrm>
        </p:spPr>
        <p:txBody>
          <a:bodyPr anchor="b">
            <a:noAutofit/>
          </a:bodyPr>
          <a:lstStyle>
            <a:lvl1pPr algn="l">
              <a:defRPr sz="9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983" y="4379816"/>
            <a:ext cx="8562629" cy="1126283"/>
          </a:xfrm>
        </p:spPr>
        <p:txBody>
          <a:bodyPr anchor="t">
            <a:noAutofit/>
          </a:bodyPr>
          <a:lstStyle>
            <a:lvl1pPr marL="0" indent="0" algn="l">
              <a:buNone/>
              <a:defRPr sz="3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92241" y="5100753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1067385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030" y="620392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9930" y="238537"/>
            <a:ext cx="8203086" cy="742122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>
            <a:lvl1pPr marL="542925" indent="-542925">
              <a:lnSpc>
                <a:spcPct val="120000"/>
              </a:lnSpc>
              <a:defRPr sz="2100"/>
            </a:lvl1pPr>
            <a:lvl2pPr marL="901700" indent="-450850">
              <a:lnSpc>
                <a:spcPct val="120000"/>
              </a:lnSpc>
              <a:defRPr sz="1900"/>
            </a:lvl2pPr>
            <a:lvl3pPr marL="1338263" indent="-436563">
              <a:lnSpc>
                <a:spcPct val="120000"/>
              </a:lnSpc>
              <a:defRPr sz="1700"/>
            </a:lvl3pPr>
            <a:lvl4pPr marL="1616075" indent="-371475"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1" y="6189517"/>
            <a:ext cx="1099929" cy="56232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extfeld 6"/>
          <p:cNvSpPr txBox="1"/>
          <p:nvPr userDrawn="1"/>
        </p:nvSpPr>
        <p:spPr>
          <a:xfrm>
            <a:off x="282470" y="6273947"/>
            <a:ext cx="64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900" b="1" smtClean="0">
                <a:solidFill>
                  <a:schemeClr val="bg1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19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7335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6670" y="624110"/>
            <a:ext cx="99579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670" y="2133600"/>
            <a:ext cx="995794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37" name="Picture 3" descr="C:\Biggi\Studium\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13" y="85379"/>
            <a:ext cx="2544283" cy="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ußzeilenplatzhalter 3"/>
          <p:cNvSpPr txBox="1">
            <a:spLocks/>
          </p:cNvSpPr>
          <p:nvPr userDrawn="1"/>
        </p:nvSpPr>
        <p:spPr>
          <a:xfrm>
            <a:off x="6752481" y="6143809"/>
            <a:ext cx="4755413" cy="5826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4000"/>
              </a:lnSpc>
              <a:defRPr/>
            </a:pPr>
            <a:r>
              <a:rPr lang="de-DE" altLang="de-DE" sz="1400" b="1" dirty="0" smtClean="0"/>
              <a:t>Tutorium</a:t>
            </a:r>
            <a:r>
              <a:rPr lang="de-DE" altLang="de-DE" sz="1400" b="1" baseline="0" dirty="0" smtClean="0"/>
              <a:t> </a:t>
            </a:r>
            <a:r>
              <a:rPr lang="de-DE" altLang="de-DE" sz="1400" b="1" dirty="0" smtClean="0"/>
              <a:t>GDB</a:t>
            </a:r>
          </a:p>
          <a:p>
            <a:pPr algn="r">
              <a:lnSpc>
                <a:spcPct val="114000"/>
              </a:lnSpc>
              <a:defRPr/>
            </a:pPr>
            <a:r>
              <a:rPr lang="de-DE" altLang="de-DE" sz="1400" b="0" baseline="0" dirty="0" smtClean="0">
                <a:latin typeface="Arial" charset="0"/>
              </a:rPr>
              <a:t>WS 15/16</a:t>
            </a:r>
          </a:p>
          <a:p>
            <a:pPr algn="r">
              <a:lnSpc>
                <a:spcPct val="114000"/>
              </a:lnSpc>
              <a:defRPr/>
            </a:pPr>
            <a:endParaRPr lang="de-DE" altLang="de-DE" sz="14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Tabellen </a:t>
            </a:r>
            <a:r>
              <a:rPr lang="de-DE" dirty="0" err="1" smtClean="0"/>
              <a:t>Join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700" dirty="0" err="1" smtClean="0"/>
              <a:t>Left</a:t>
            </a:r>
            <a:r>
              <a:rPr lang="de-DE" sz="3700" dirty="0"/>
              <a:t> </a:t>
            </a:r>
            <a:r>
              <a:rPr lang="de-DE" sz="3700" dirty="0" err="1" smtClean="0"/>
              <a:t>Join</a:t>
            </a:r>
            <a:r>
              <a:rPr lang="de-DE" sz="3700" dirty="0" smtClean="0"/>
              <a:t>, </a:t>
            </a:r>
            <a:r>
              <a:rPr lang="de-DE" sz="3700" dirty="0" err="1" smtClean="0"/>
              <a:t>Right</a:t>
            </a:r>
            <a:r>
              <a:rPr lang="de-DE" sz="3700" dirty="0"/>
              <a:t> </a:t>
            </a:r>
            <a:r>
              <a:rPr lang="de-DE" sz="3700" dirty="0" err="1" smtClean="0"/>
              <a:t>Join</a:t>
            </a:r>
            <a:r>
              <a:rPr lang="de-DE" sz="3700" dirty="0" smtClean="0"/>
              <a:t>, </a:t>
            </a:r>
            <a:r>
              <a:rPr lang="de-DE" sz="3700" dirty="0" err="1" smtClean="0"/>
              <a:t>Outer</a:t>
            </a:r>
            <a:r>
              <a:rPr lang="de-DE" sz="3700" dirty="0" smtClean="0"/>
              <a:t> </a:t>
            </a:r>
            <a:r>
              <a:rPr lang="de-DE" sz="3700" dirty="0" err="1" smtClean="0"/>
              <a:t>Join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2874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 smtClean="0"/>
              <a:t>Wiederholung reguläre Ausdrücke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2108" y="1166477"/>
            <a:ext cx="10407964" cy="457275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</a:t>
            </a:r>
            <a:r>
              <a:rPr lang="de-DE" b="1" dirty="0" smtClean="0"/>
              <a:t>Sonderzeichen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</a:t>
            </a:r>
            <a:r>
              <a:rPr lang="de-DE" b="1" dirty="0" smtClean="0"/>
              <a:t>Gruppierung</a:t>
            </a:r>
            <a:endParaRPr lang="de-DE" b="1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23949"/>
              </p:ext>
            </p:extLst>
          </p:nvPr>
        </p:nvGraphicFramePr>
        <p:xfrm>
          <a:off x="1649977" y="1755377"/>
          <a:ext cx="8085585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824"/>
                <a:gridCol w="4752528"/>
                <a:gridCol w="208823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Muster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Erlaubte Eingabe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Beispiel-Eingabe</a:t>
                      </a:r>
                      <a:endParaRPr lang="de-DE" sz="1500" b="1" dirty="0"/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de-DE" sz="15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de-DE" sz="15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aseline="0" dirty="0" smtClean="0"/>
                        <a:t>Steht für ein beliebiges Zeichen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G</a:t>
                      </a:r>
                      <a:endParaRPr lang="de-DE" sz="1500" dirty="0"/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de-DE" sz="15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^hallo</a:t>
                      </a:r>
                      <a:endParaRPr lang="de-DE" sz="15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String fängt</a:t>
                      </a:r>
                      <a:r>
                        <a:rPr lang="de-DE" sz="1500" baseline="0" dirty="0" smtClean="0"/>
                        <a:t> mit einem hallo an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hallo23kd</a:t>
                      </a:r>
                      <a:endParaRPr lang="de-DE" sz="1500" dirty="0"/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de-DE" sz="15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hallo$</a:t>
                      </a:r>
                      <a:endParaRPr lang="de-DE" sz="15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String endet mit einem hallo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sdlf3jhallo</a:t>
                      </a:r>
                      <a:endParaRPr lang="de-DE" sz="1500" dirty="0"/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de-DE" sz="15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</a:t>
                      </a:r>
                      <a:r>
                        <a:rPr lang="de-DE" sz="15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q]</a:t>
                      </a:r>
                      <a:endParaRPr lang="de-DE" sz="15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Jedes Zeichen außer </a:t>
                      </a:r>
                      <a:r>
                        <a:rPr lang="de-DE" sz="1500" dirty="0" smtClean="0"/>
                        <a:t>q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56794"/>
              </p:ext>
            </p:extLst>
          </p:nvPr>
        </p:nvGraphicFramePr>
        <p:xfrm>
          <a:off x="1649977" y="4334743"/>
          <a:ext cx="816793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958"/>
                <a:gridCol w="4733553"/>
                <a:gridCol w="190542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Muster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Erlaubte Eingabe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Beispiel-Eingabe</a:t>
                      </a:r>
                      <a:endParaRPr lang="de-DE" sz="1500" b="1" dirty="0"/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(hallo)+</a:t>
                      </a:r>
                      <a:endParaRPr lang="de-DE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aseline="0" dirty="0" smtClean="0"/>
                        <a:t>Einmal bis beliebig oft die Zeichenfolge hallo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hallohallohallo</a:t>
                      </a:r>
                      <a:endParaRPr lang="de-DE" sz="1500" dirty="0"/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L(am)*</a:t>
                      </a:r>
                      <a:r>
                        <a:rPr lang="de-DE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etta</a:t>
                      </a:r>
                      <a:endParaRPr lang="de-DE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am</a:t>
                      </a:r>
                      <a:r>
                        <a:rPr lang="de-DE" sz="1500" baseline="0" dirty="0" smtClean="0"/>
                        <a:t> kann keinmal bis beliebig oft wiederholt werden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Lamamametta</a:t>
                      </a:r>
                      <a:endParaRPr lang="de-DE" sz="1500" dirty="0"/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Fiat (Panda)? </a:t>
                      </a:r>
                      <a:endParaRPr lang="de-DE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Zeichenfolge Panda kann angegeben oder nicht </a:t>
                      </a:r>
                      <a:r>
                        <a:rPr lang="de-DE" sz="1500" dirty="0" err="1" smtClean="0"/>
                        <a:t>angegen</a:t>
                      </a:r>
                      <a:r>
                        <a:rPr lang="de-DE" sz="1500" baseline="0" dirty="0" smtClean="0"/>
                        <a:t> werden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Fiat oder Fiat Panda</a:t>
                      </a:r>
                      <a:endParaRPr lang="de-DE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23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 smtClean="0"/>
              <a:t>Wiederholung reguläre Ausdrücke</a:t>
            </a:r>
            <a:endParaRPr lang="de-DE" sz="3500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06308"/>
              </p:ext>
            </p:extLst>
          </p:nvPr>
        </p:nvGraphicFramePr>
        <p:xfrm>
          <a:off x="1607579" y="2308671"/>
          <a:ext cx="849694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4096900"/>
                <a:gridCol w="223980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Muster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Erlaubte Eingabe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Beispiel-Eingabe</a:t>
                      </a:r>
                      <a:endParaRPr lang="de-DE" sz="1400" b="1" dirty="0"/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</a:t>
                      </a:r>
                      <a:r>
                        <a:rPr lang="de-DE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Essen ist (</a:t>
                      </a:r>
                      <a:r>
                        <a:rPr lang="de-DE" sz="14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schlecht|gut</a:t>
                      </a:r>
                      <a:r>
                        <a:rPr lang="de-DE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e-DE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Auswahl des</a:t>
                      </a:r>
                      <a:r>
                        <a:rPr lang="de-DE" sz="1400" baseline="0" dirty="0" smtClean="0"/>
                        <a:t> Teilstrings schlecht oder gut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Das</a:t>
                      </a:r>
                      <a:r>
                        <a:rPr lang="de-DE" sz="1400" baseline="0" dirty="0" smtClean="0"/>
                        <a:t> Essen ist schlecht</a:t>
                      </a:r>
                    </a:p>
                    <a:p>
                      <a:r>
                        <a:rPr lang="de-DE" sz="1400" baseline="0" dirty="0" smtClean="0"/>
                        <a:t>ODER  Das Essen ist gut</a:t>
                      </a:r>
                      <a:endParaRPr lang="de-DE" sz="1400" dirty="0"/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([0][1-9]|[1][0-2]</a:t>
                      </a:r>
                      <a:endParaRPr lang="de-DE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Erlaubt ist die Eingabe 01 bis 09 oder 10 bis 12. 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07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1228200" y="1138503"/>
            <a:ext cx="9851603" cy="7594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 smtClean="0"/>
              <a:t>Alternativen</a:t>
            </a:r>
          </a:p>
          <a:p>
            <a:r>
              <a:rPr lang="de-DE" sz="1600" dirty="0" smtClean="0"/>
              <a:t>Mit | (für oder) können in runden Klammern verschiedene Alternativen angegeben werden.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049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 smtClean="0"/>
              <a:t>Aufbau </a:t>
            </a:r>
            <a:r>
              <a:rPr lang="de-DE" sz="3500" dirty="0" err="1" smtClean="0"/>
              <a:t>regexp_Like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070043"/>
            <a:ext cx="10407964" cy="55253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900" dirty="0" err="1" smtClean="0"/>
              <a:t>regexp_like</a:t>
            </a:r>
            <a:r>
              <a:rPr lang="de-DE" sz="1900" dirty="0" smtClean="0"/>
              <a:t> überprüft, ob ein String einem regulären Ausdruck entspricht</a:t>
            </a:r>
          </a:p>
          <a:p>
            <a:pPr>
              <a:lnSpc>
                <a:spcPct val="110000"/>
              </a:lnSpc>
            </a:pPr>
            <a:r>
              <a:rPr lang="de-DE" sz="1900" dirty="0" smtClean="0"/>
              <a:t>Verhält sich wie LIKE-Befehl</a:t>
            </a:r>
            <a:endParaRPr lang="de-DE" sz="3000" dirty="0"/>
          </a:p>
          <a:p>
            <a:pPr>
              <a:lnSpc>
                <a:spcPct val="110000"/>
              </a:lnSpc>
            </a:pPr>
            <a:r>
              <a:rPr lang="de-DE" sz="1900" dirty="0" smtClean="0"/>
              <a:t>Alle Datensätze, bei denen String dem Pattern entspricht, </a:t>
            </a:r>
            <a:r>
              <a:rPr lang="de-DE" sz="1900" dirty="0"/>
              <a:t>werden </a:t>
            </a:r>
            <a:r>
              <a:rPr lang="de-DE" sz="1900" dirty="0" smtClean="0"/>
              <a:t>zurückgegeben</a:t>
            </a:r>
          </a:p>
          <a:p>
            <a:pPr marL="0" indent="0">
              <a:lnSpc>
                <a:spcPct val="110000"/>
              </a:lnSpc>
              <a:buNone/>
            </a:pPr>
            <a:endParaRPr lang="de-DE" sz="1500" dirty="0"/>
          </a:p>
          <a:p>
            <a:pPr marL="0" indent="0">
              <a:lnSpc>
                <a:spcPct val="110000"/>
              </a:lnSpc>
              <a:buNone/>
            </a:pPr>
            <a:endParaRPr lang="de-DE" sz="1900" b="1" dirty="0" smtClean="0"/>
          </a:p>
          <a:p>
            <a:pPr marL="0" indent="0">
              <a:lnSpc>
                <a:spcPct val="110000"/>
              </a:lnSpc>
              <a:buNone/>
            </a:pPr>
            <a:endParaRPr lang="de-DE" sz="1900" b="1" dirty="0"/>
          </a:p>
          <a:p>
            <a:pPr marL="0" indent="0">
              <a:lnSpc>
                <a:spcPct val="110000"/>
              </a:lnSpc>
              <a:buNone/>
            </a:pPr>
            <a:r>
              <a:rPr lang="de-DE" sz="1900" b="1" dirty="0" smtClean="0"/>
              <a:t>Aufbau</a:t>
            </a:r>
            <a:endParaRPr lang="de-DE" sz="1900" b="1" dirty="0"/>
          </a:p>
          <a:p>
            <a:pPr>
              <a:lnSpc>
                <a:spcPct val="110000"/>
              </a:lnSpc>
            </a:pPr>
            <a:r>
              <a:rPr lang="de-DE" sz="1800" b="1" dirty="0" smtClean="0">
                <a:solidFill>
                  <a:schemeClr val="bg2">
                    <a:lumMod val="50000"/>
                  </a:schemeClr>
                </a:solidFill>
              </a:rPr>
              <a:t>String: </a:t>
            </a:r>
            <a:r>
              <a:rPr lang="de-DE" sz="1800" dirty="0" err="1" smtClean="0"/>
              <a:t>Überüfung</a:t>
            </a:r>
            <a:r>
              <a:rPr lang="de-DE" sz="1800" dirty="0" smtClean="0"/>
              <a:t>, ob String zu regulärem Ausdruck passt</a:t>
            </a:r>
          </a:p>
          <a:p>
            <a:pPr>
              <a:lnSpc>
                <a:spcPct val="110000"/>
              </a:lnSpc>
            </a:pP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Pattern</a:t>
            </a:r>
            <a:r>
              <a:rPr lang="de-DE" sz="1800" dirty="0" smtClean="0"/>
              <a:t>: regulärer Ausdruck in einfachen Hochkomma</a:t>
            </a:r>
          </a:p>
          <a:p>
            <a:pPr>
              <a:lnSpc>
                <a:spcPct val="110000"/>
              </a:lnSpc>
            </a:pPr>
            <a:r>
              <a:rPr lang="de-DE" sz="1800" b="1" dirty="0" smtClean="0">
                <a:solidFill>
                  <a:srgbClr val="FF0000"/>
                </a:solidFill>
              </a:rPr>
              <a:t>Parameter</a:t>
            </a:r>
            <a:r>
              <a:rPr lang="de-DE" sz="1800" dirty="0" smtClean="0"/>
              <a:t>: </a:t>
            </a:r>
            <a:br>
              <a:rPr lang="de-DE" sz="1800" dirty="0" smtClean="0"/>
            </a:br>
            <a:r>
              <a:rPr lang="de-DE" sz="1800" dirty="0" smtClean="0"/>
              <a:t>	‘i‘	nicht </a:t>
            </a:r>
            <a:r>
              <a:rPr lang="de-DE" sz="1800" dirty="0" err="1" smtClean="0"/>
              <a:t>case</a:t>
            </a:r>
            <a:r>
              <a:rPr lang="de-DE" sz="1800" dirty="0" smtClean="0"/>
              <a:t> </a:t>
            </a:r>
            <a:r>
              <a:rPr lang="de-DE" sz="1800" dirty="0"/>
              <a:t>s</a:t>
            </a:r>
            <a:r>
              <a:rPr lang="de-DE" sz="1800" dirty="0" smtClean="0"/>
              <a:t>ensitiv</a:t>
            </a:r>
            <a:br>
              <a:rPr lang="de-DE" sz="1800" dirty="0" smtClean="0"/>
            </a:br>
            <a:r>
              <a:rPr lang="de-DE" sz="1800" dirty="0" smtClean="0"/>
              <a:t>     ‘c</a:t>
            </a:r>
            <a:r>
              <a:rPr lang="de-DE" sz="1800" dirty="0"/>
              <a:t>‘	</a:t>
            </a:r>
            <a:r>
              <a:rPr lang="de-DE" sz="1800" dirty="0" err="1"/>
              <a:t>case</a:t>
            </a:r>
            <a:r>
              <a:rPr lang="de-DE" sz="1800" dirty="0"/>
              <a:t> </a:t>
            </a:r>
            <a:r>
              <a:rPr lang="de-DE" sz="1800" dirty="0" smtClean="0"/>
              <a:t>sensitiv</a:t>
            </a:r>
            <a:endParaRPr lang="de-DE" sz="1800" dirty="0"/>
          </a:p>
        </p:txBody>
      </p:sp>
      <p:sp>
        <p:nvSpPr>
          <p:cNvPr id="4" name="Rechteck 3"/>
          <p:cNvSpPr/>
          <p:nvPr/>
        </p:nvSpPr>
        <p:spPr>
          <a:xfrm>
            <a:off x="1628850" y="2529113"/>
            <a:ext cx="7338903" cy="89954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regexp_like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600" dirty="0" smtClean="0"/>
              <a:t>‘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pattern</a:t>
            </a:r>
            <a:r>
              <a:rPr lang="de-DE" sz="1600" dirty="0" smtClean="0"/>
              <a:t>‘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</a:rPr>
              <a:t>parameter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4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</a:t>
            </a:r>
            <a:r>
              <a:rPr lang="de-DE" dirty="0" err="1" smtClean="0"/>
              <a:t>regexp_like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Gebe alle Autoren zurück, deren Vorname Max oder Mark ist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623646" y="2213303"/>
            <a:ext cx="7338903" cy="89954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lib_author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regexp_like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(forename, </a:t>
            </a:r>
            <a:r>
              <a:rPr lang="de-DE" sz="1600" dirty="0" smtClean="0"/>
              <a:t>‘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x|rk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sz="1600" dirty="0" smtClean="0"/>
              <a:t>‘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600" dirty="0"/>
              <a:t>‘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z="1600" dirty="0"/>
              <a:t> ‘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Tabellen-</a:t>
            </a:r>
            <a:r>
              <a:rPr lang="de-DE" dirty="0" err="1" smtClean="0"/>
              <a:t>Join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 verteilten Daten in einer SELECT-Abfrage vereinigt anzuzeigen, werden die Tabellen über einen JOIN-Befehl verbunden</a:t>
            </a:r>
          </a:p>
          <a:p>
            <a:r>
              <a:rPr lang="de-DE" dirty="0" smtClean="0"/>
              <a:t>Man unterscheidet zwischen </a:t>
            </a:r>
          </a:p>
          <a:p>
            <a:pPr lvl="1"/>
            <a:r>
              <a:rPr lang="de-DE" dirty="0" smtClean="0"/>
              <a:t>INNER JOIN</a:t>
            </a:r>
          </a:p>
          <a:p>
            <a:pPr lvl="1"/>
            <a:r>
              <a:rPr lang="de-DE" dirty="0" smtClean="0"/>
              <a:t>OUTER JOIN</a:t>
            </a:r>
          </a:p>
          <a:p>
            <a:pPr lvl="1"/>
            <a:r>
              <a:rPr lang="de-DE" dirty="0" smtClean="0"/>
              <a:t>LEFT JOIN </a:t>
            </a:r>
          </a:p>
          <a:p>
            <a:pPr lvl="1"/>
            <a:r>
              <a:rPr lang="de-DE" dirty="0" smtClean="0"/>
              <a:t>RIGHT JOIN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88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4213" y="176612"/>
            <a:ext cx="8203086" cy="742122"/>
          </a:xfrm>
        </p:spPr>
        <p:txBody>
          <a:bodyPr/>
          <a:lstStyle/>
          <a:p>
            <a:r>
              <a:rPr lang="de-DE" dirty="0" smtClean="0"/>
              <a:t>INNER JOIN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26515" y="4652382"/>
            <a:ext cx="4623033" cy="1293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800" dirty="0" smtClean="0"/>
              <a:t>INNER JOIN liefert nur Datensätze, bei denen </a:t>
            </a:r>
            <a:r>
              <a:rPr lang="de-DE" sz="1800" dirty="0" err="1" smtClean="0"/>
              <a:t>Deptno</a:t>
            </a:r>
            <a:r>
              <a:rPr lang="de-DE" sz="1800" dirty="0" smtClean="0"/>
              <a:t> links einer </a:t>
            </a:r>
            <a:r>
              <a:rPr lang="de-DE" sz="1800" dirty="0" err="1" smtClean="0"/>
              <a:t>Deptno</a:t>
            </a:r>
            <a:r>
              <a:rPr lang="de-DE" sz="1800" dirty="0" smtClean="0"/>
              <a:t> rechts zugeordnet werden kann und fügt diese zusammen. </a:t>
            </a:r>
            <a:endParaRPr lang="de-DE" sz="18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38937"/>
              </p:ext>
            </p:extLst>
          </p:nvPr>
        </p:nvGraphicFramePr>
        <p:xfrm>
          <a:off x="1208084" y="2218218"/>
          <a:ext cx="3612573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….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..-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67479"/>
              </p:ext>
            </p:extLst>
          </p:nvPr>
        </p:nvGraphicFramePr>
        <p:xfrm>
          <a:off x="6878163" y="2294439"/>
          <a:ext cx="3698240" cy="16093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54405"/>
                <a:gridCol w="1551305"/>
                <a:gridCol w="1192530"/>
              </a:tblGrid>
              <a:tr h="329146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DEPTNO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DNAME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LOC</a:t>
                      </a:r>
                      <a:endParaRPr lang="de-DE" sz="1500" b="1" dirty="0"/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40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BOSTON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24529" y="907032"/>
            <a:ext cx="6512640" cy="101019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700" b="1" i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emp.deptno</a:t>
            </a:r>
            <a:r>
              <a:rPr lang="en-US" sz="17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i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dept.deptno</a:t>
            </a:r>
            <a:r>
              <a:rPr lang="en-US" sz="17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711685" y="2649764"/>
            <a:ext cx="2231117" cy="980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4696130" y="2870894"/>
            <a:ext cx="2246672" cy="806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695919" y="3091963"/>
            <a:ext cx="2267353" cy="1120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679538" y="3446822"/>
            <a:ext cx="2283734" cy="6801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1134213" y="3832439"/>
            <a:ext cx="3796535" cy="983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829015" y="3764377"/>
            <a:ext cx="3796535" cy="983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675907"/>
              </p:ext>
            </p:extLst>
          </p:nvPr>
        </p:nvGraphicFramePr>
        <p:xfrm>
          <a:off x="513343" y="4573592"/>
          <a:ext cx="6449929" cy="1447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58"/>
                <a:gridCol w="932983"/>
                <a:gridCol w="440055"/>
                <a:gridCol w="852805"/>
                <a:gridCol w="852805"/>
                <a:gridCol w="1368743"/>
                <a:gridCol w="1059180"/>
              </a:tblGrid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….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LOC</a:t>
                      </a:r>
                      <a:endParaRPr lang="de-DE" sz="1300" b="1" dirty="0"/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..-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feld 32"/>
          <p:cNvSpPr txBox="1"/>
          <p:nvPr/>
        </p:nvSpPr>
        <p:spPr>
          <a:xfrm>
            <a:off x="2169037" y="4242732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JOIN 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34" name="Pfeil nach links 33"/>
          <p:cNvSpPr/>
          <p:nvPr/>
        </p:nvSpPr>
        <p:spPr>
          <a:xfrm rot="16200000">
            <a:off x="5553922" y="3821087"/>
            <a:ext cx="624167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726492" y="1896364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439404" y="1947589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DEPT</a:t>
            </a:r>
            <a:endParaRPr lang="de-D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0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34" grpId="0" animBg="1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4213" y="176612"/>
            <a:ext cx="8203086" cy="742122"/>
          </a:xfrm>
        </p:spPr>
        <p:txBody>
          <a:bodyPr/>
          <a:lstStyle/>
          <a:p>
            <a:r>
              <a:rPr lang="de-DE" dirty="0" smtClean="0"/>
              <a:t>LEFT JOIN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26515" y="4652382"/>
            <a:ext cx="4849175" cy="1293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800" dirty="0" smtClean="0"/>
              <a:t>LEFT JOIN liefert alle Datensätze der linken Tabelle und nur Datensätze der rechten Tabelle, wenn eine DEPTNO links einer DEPTNO rechts entspricht.</a:t>
            </a:r>
            <a:endParaRPr lang="de-DE" sz="18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1208084" y="2218218"/>
          <a:ext cx="3612573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….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..-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6878163" y="2294439"/>
          <a:ext cx="3698240" cy="16093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54405"/>
                <a:gridCol w="1551305"/>
                <a:gridCol w="1192530"/>
              </a:tblGrid>
              <a:tr h="329146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DEPTNO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DNAME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LOC</a:t>
                      </a:r>
                      <a:endParaRPr lang="de-DE" sz="1500" b="1" dirty="0"/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40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BOSTON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24528" y="907032"/>
            <a:ext cx="7338903" cy="101019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OUTER JOIN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700" b="1" i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emp.deptno</a:t>
            </a:r>
            <a:r>
              <a:rPr lang="en-US" sz="1700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i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dept.deptno</a:t>
            </a:r>
            <a:r>
              <a:rPr lang="en-US" sz="1700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711685" y="2649764"/>
            <a:ext cx="2231117" cy="980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4696130" y="2870894"/>
            <a:ext cx="2246672" cy="806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695919" y="3091963"/>
            <a:ext cx="2267353" cy="1120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679538" y="3446822"/>
            <a:ext cx="2283734" cy="6801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829015" y="3764377"/>
            <a:ext cx="3796535" cy="983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49007"/>
              </p:ext>
            </p:extLst>
          </p:nvPr>
        </p:nvGraphicFramePr>
        <p:xfrm>
          <a:off x="863910" y="4556836"/>
          <a:ext cx="6183949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6293"/>
                <a:gridCol w="794068"/>
                <a:gridCol w="440055"/>
                <a:gridCol w="852805"/>
                <a:gridCol w="852805"/>
                <a:gridCol w="1368743"/>
                <a:gridCol w="1059180"/>
              </a:tblGrid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….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LOC</a:t>
                      </a:r>
                      <a:endParaRPr lang="de-DE" sz="1300" b="1" dirty="0"/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..-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feld 32"/>
          <p:cNvSpPr txBox="1"/>
          <p:nvPr/>
        </p:nvSpPr>
        <p:spPr>
          <a:xfrm>
            <a:off x="2278092" y="4141470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JOIN 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34" name="Pfeil nach links 33"/>
          <p:cNvSpPr/>
          <p:nvPr/>
        </p:nvSpPr>
        <p:spPr>
          <a:xfrm rot="16200000">
            <a:off x="5553922" y="3821087"/>
            <a:ext cx="624167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726492" y="1896364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439404" y="1947589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DEPT</a:t>
            </a:r>
            <a:endParaRPr lang="de-D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1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34" grpId="0" animBg="1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4213" y="176612"/>
            <a:ext cx="8203086" cy="742122"/>
          </a:xfrm>
        </p:spPr>
        <p:txBody>
          <a:bodyPr/>
          <a:lstStyle/>
          <a:p>
            <a:r>
              <a:rPr lang="de-DE" dirty="0" smtClean="0"/>
              <a:t>RIGHT JOIN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1208084" y="2218218"/>
          <a:ext cx="3612573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….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..-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6878163" y="2294439"/>
          <a:ext cx="3698240" cy="16093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54405"/>
                <a:gridCol w="1551305"/>
                <a:gridCol w="1192530"/>
              </a:tblGrid>
              <a:tr h="329146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DEPTNO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DNAME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LOC</a:t>
                      </a:r>
                      <a:endParaRPr lang="de-DE" sz="1500" b="1" dirty="0"/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40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BOSTON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24528" y="907032"/>
            <a:ext cx="7338903" cy="101019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 OUTER JOIN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700" b="1" i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emp.deptno</a:t>
            </a:r>
            <a:r>
              <a:rPr lang="en-US" sz="17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i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dept.deptno</a:t>
            </a:r>
            <a:r>
              <a:rPr lang="en-US" sz="17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711685" y="2649764"/>
            <a:ext cx="2231117" cy="980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4696130" y="2870894"/>
            <a:ext cx="2246672" cy="806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695919" y="3091963"/>
            <a:ext cx="2267353" cy="1120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679538" y="3446822"/>
            <a:ext cx="2283734" cy="6801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1134213" y="3820392"/>
            <a:ext cx="3796535" cy="983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65760"/>
              </p:ext>
            </p:extLst>
          </p:nvPr>
        </p:nvGraphicFramePr>
        <p:xfrm>
          <a:off x="582169" y="4500071"/>
          <a:ext cx="6449929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3358"/>
                <a:gridCol w="932983"/>
                <a:gridCol w="440055"/>
                <a:gridCol w="852805"/>
                <a:gridCol w="852805"/>
                <a:gridCol w="1368743"/>
                <a:gridCol w="1059180"/>
              </a:tblGrid>
              <a:tr h="271761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….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LOC</a:t>
                      </a:r>
                      <a:endParaRPr lang="de-DE" sz="1300" b="1" dirty="0"/>
                    </a:p>
                  </a:txBody>
                  <a:tcPr/>
                </a:tc>
              </a:tr>
              <a:tr h="271761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1761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1761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..-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1761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1761"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OPERATIONS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BOSTON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feld 32"/>
          <p:cNvSpPr txBox="1"/>
          <p:nvPr/>
        </p:nvSpPr>
        <p:spPr>
          <a:xfrm>
            <a:off x="2278092" y="4130739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JOIN 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34" name="Pfeil nach links 33"/>
          <p:cNvSpPr/>
          <p:nvPr/>
        </p:nvSpPr>
        <p:spPr>
          <a:xfrm rot="16200000">
            <a:off x="5450298" y="3734080"/>
            <a:ext cx="624167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726492" y="1896364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439404" y="1947589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DEPT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>
          <a:xfrm>
            <a:off x="7087188" y="4628908"/>
            <a:ext cx="4927832" cy="1293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800" dirty="0" smtClean="0"/>
              <a:t>RIGHT JOIN liefert alle Datensätze der rechten Tabelle und nur Datensätze der linken Tabelle, wenn eine DEPTNO rechts einer DEPTNO links entspricht.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7213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42" grpId="0"/>
      <p:bldP spid="43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4213" y="176612"/>
            <a:ext cx="8203086" cy="742122"/>
          </a:xfrm>
        </p:spPr>
        <p:txBody>
          <a:bodyPr/>
          <a:lstStyle/>
          <a:p>
            <a:r>
              <a:rPr lang="de-DE" dirty="0" smtClean="0"/>
              <a:t>OUTER JOIN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26516" y="4691711"/>
            <a:ext cx="4800014" cy="1293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800" dirty="0" err="1" smtClean="0"/>
              <a:t>Outer</a:t>
            </a:r>
            <a:r>
              <a:rPr lang="de-DE" sz="1800" dirty="0" smtClean="0"/>
              <a:t> JOIN liefert alle Datensätze beider Tabellen und verbindet Datensätze, wenn </a:t>
            </a:r>
            <a:r>
              <a:rPr lang="de-DE" sz="1800" dirty="0" err="1" smtClean="0"/>
              <a:t>Deptno</a:t>
            </a:r>
            <a:r>
              <a:rPr lang="de-DE" sz="1800" dirty="0" smtClean="0"/>
              <a:t> links einer </a:t>
            </a:r>
            <a:r>
              <a:rPr lang="de-DE" sz="1800" dirty="0" err="1" smtClean="0"/>
              <a:t>Deptno</a:t>
            </a:r>
            <a:r>
              <a:rPr lang="de-DE" sz="1800" dirty="0" smtClean="0"/>
              <a:t> rechts zugeordnet werden kann. </a:t>
            </a:r>
            <a:endParaRPr lang="de-DE" sz="18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1208084" y="2218218"/>
          <a:ext cx="3612573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….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..-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6878163" y="2294439"/>
          <a:ext cx="3698240" cy="16093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54405"/>
                <a:gridCol w="1551305"/>
                <a:gridCol w="1192530"/>
              </a:tblGrid>
              <a:tr h="329146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DEPTNO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DNAME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LOC</a:t>
                      </a:r>
                      <a:endParaRPr lang="de-DE" sz="1500" b="1" dirty="0"/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40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BOSTON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24528" y="907032"/>
            <a:ext cx="7338903" cy="101019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FULL OUTER JOIN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emp.deptno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dept.deptno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711685" y="2649764"/>
            <a:ext cx="2231117" cy="980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4696130" y="2870894"/>
            <a:ext cx="2246672" cy="806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695919" y="3091963"/>
            <a:ext cx="2267353" cy="1120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679538" y="3446822"/>
            <a:ext cx="2283734" cy="6801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45545"/>
              </p:ext>
            </p:extLst>
          </p:nvPr>
        </p:nvGraphicFramePr>
        <p:xfrm>
          <a:off x="924347" y="4553346"/>
          <a:ext cx="6038925" cy="2026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6293"/>
                <a:gridCol w="794068"/>
                <a:gridCol w="295031"/>
                <a:gridCol w="852805"/>
                <a:gridCol w="852805"/>
                <a:gridCol w="1368743"/>
                <a:gridCol w="1059180"/>
              </a:tblGrid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…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LOC</a:t>
                      </a:r>
                      <a:endParaRPr lang="de-DE" sz="1300" b="1" dirty="0"/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4372"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OPERATIONS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BOSTON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feld 32"/>
          <p:cNvSpPr txBox="1"/>
          <p:nvPr/>
        </p:nvSpPr>
        <p:spPr>
          <a:xfrm>
            <a:off x="2630082" y="4176502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JOIN 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34" name="Pfeil nach links 33"/>
          <p:cNvSpPr/>
          <p:nvPr/>
        </p:nvSpPr>
        <p:spPr>
          <a:xfrm rot="16200000">
            <a:off x="5553922" y="3821087"/>
            <a:ext cx="624167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726492" y="1896364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439404" y="1947589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DEPT</a:t>
            </a:r>
            <a:endParaRPr lang="de-D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2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34" grpId="0" animBg="1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 smtClean="0"/>
              <a:t>Reguläre Ausdrücke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700" dirty="0" err="1" smtClean="0"/>
              <a:t>Regexp_like</a:t>
            </a:r>
            <a:r>
              <a:rPr lang="de-DE" sz="3700" dirty="0" smtClean="0"/>
              <a:t>()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1971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/>
              <a:t>Wiederholung reguläre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7010" y="980659"/>
            <a:ext cx="10407964" cy="4826754"/>
          </a:xfrm>
        </p:spPr>
        <p:txBody>
          <a:bodyPr/>
          <a:lstStyle/>
          <a:p>
            <a:r>
              <a:rPr lang="de-DE" b="1" dirty="0" smtClean="0"/>
              <a:t>Zeichenklasse: </a:t>
            </a:r>
            <a:r>
              <a:rPr lang="de-DE" dirty="0" smtClean="0"/>
              <a:t>aus allen Zeichen in [..] wird genau ein Zeichen gewählt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sz="1300" b="1" dirty="0" smtClean="0"/>
          </a:p>
          <a:p>
            <a:r>
              <a:rPr lang="de-DE" b="1" dirty="0" smtClean="0"/>
              <a:t>Beispiel</a:t>
            </a:r>
            <a:r>
              <a:rPr lang="de-DE" dirty="0" smtClean="0"/>
              <a:t>: Verwendung mehrerer Zeichenklassen</a:t>
            </a:r>
            <a:endParaRPr lang="de-DE" dirty="0"/>
          </a:p>
          <a:p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99594"/>
              </p:ext>
            </p:extLst>
          </p:nvPr>
        </p:nvGraphicFramePr>
        <p:xfrm>
          <a:off x="1611610" y="1722781"/>
          <a:ext cx="734481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3960440"/>
                <a:gridCol w="1800201"/>
              </a:tblGrid>
              <a:tr h="259229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Muster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Erlaubte Eingabe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Beispiel-Eingabe</a:t>
                      </a:r>
                      <a:endParaRPr lang="de-DE" sz="1400" b="1" dirty="0"/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[1234]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Ein Zeichen: 1,2,3 oder 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Kürzer: [1-4]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Zahl zwischen 1 und 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[a-c]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Ein Buchstabe von a</a:t>
                      </a:r>
                      <a:r>
                        <a:rPr lang="de-DE" sz="1400" baseline="0" dirty="0" smtClean="0"/>
                        <a:t> bis </a:t>
                      </a:r>
                      <a:r>
                        <a:rPr lang="de-DE" sz="1400" dirty="0" smtClean="0"/>
                        <a:t>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</a:t>
                      </a:r>
                      <a:endParaRPr lang="de-DE" sz="1400" dirty="0"/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[</a:t>
                      </a:r>
                      <a:r>
                        <a:rPr lang="de-DE" sz="1400" dirty="0" smtClean="0"/>
                        <a:t>1-37-9]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Zahl zwischen 1 und 3 oder zwischen </a:t>
                      </a:r>
                      <a:r>
                        <a:rPr lang="de-DE" sz="1400" dirty="0" smtClean="0"/>
                        <a:t>7 </a:t>
                      </a:r>
                      <a:r>
                        <a:rPr lang="de-DE" sz="1400" dirty="0" smtClean="0"/>
                        <a:t>und </a:t>
                      </a:r>
                      <a:r>
                        <a:rPr lang="de-DE" sz="1400" dirty="0" smtClean="0"/>
                        <a:t>9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45580"/>
              </p:ext>
            </p:extLst>
          </p:nvPr>
        </p:nvGraphicFramePr>
        <p:xfrm>
          <a:off x="1611610" y="4523364"/>
          <a:ext cx="74168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3960440"/>
                <a:gridCol w="1872208"/>
              </a:tblGrid>
              <a:tr h="33528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Muster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Erlaubte Eingabe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Beispiel-Eingabe</a:t>
                      </a:r>
                      <a:endParaRPr lang="de-DE" sz="1400" b="1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[1-5],[037]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Zahlen 1-5 mit Nachkommastellen 0, 3 oder 7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3,3</a:t>
                      </a:r>
                      <a:endParaRPr lang="de-DE" sz="14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[1-9]-[1-9]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Eine Zahl von 1-9, gefolgt von einem Minus und einer weiteren Zahl von 1-9 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3-4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75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/>
              <a:t>Wiederholung reguläre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66739" y="1118305"/>
            <a:ext cx="10407964" cy="415704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smtClean="0"/>
              <a:t>Mengenangabe</a:t>
            </a:r>
            <a:endParaRPr lang="de-DE" b="1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18766"/>
              </p:ext>
            </p:extLst>
          </p:nvPr>
        </p:nvGraphicFramePr>
        <p:xfrm>
          <a:off x="1564869" y="1796021"/>
          <a:ext cx="8921547" cy="4352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329"/>
                <a:gridCol w="5795638"/>
                <a:gridCol w="1667580"/>
              </a:tblGrid>
              <a:tr h="334900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latin typeface="Calibri" panose="020F0502020204030204" pitchFamily="34" charset="0"/>
                        </a:rPr>
                        <a:t>Muster</a:t>
                      </a:r>
                      <a:endParaRPr lang="de-DE" sz="16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latin typeface="Calibri" panose="020F0502020204030204" pitchFamily="34" charset="0"/>
                        </a:rPr>
                        <a:t>Erlaubte Eingabe</a:t>
                      </a:r>
                      <a:endParaRPr lang="de-DE" sz="16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latin typeface="Calibri" panose="020F0502020204030204" pitchFamily="34" charset="0"/>
                        </a:rPr>
                        <a:t>Beispiel-Eingabe</a:t>
                      </a:r>
                      <a:endParaRPr lang="de-DE" sz="16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7156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[12]*</a:t>
                      </a:r>
                      <a:endParaRPr lang="de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aseline="0" dirty="0" smtClean="0">
                          <a:latin typeface="Calibri" panose="020F0502020204030204" pitchFamily="34" charset="0"/>
                        </a:rPr>
                        <a:t>Kein-, ein- oder mehrmaliges Vorkommen von 1 oder 2</a:t>
                      </a:r>
                      <a:endParaRPr lang="de-DE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1212</a:t>
                      </a:r>
                      <a:endParaRPr lang="de-DE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7156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a*</a:t>
                      </a:r>
                      <a:endParaRPr lang="de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Kein-,</a:t>
                      </a:r>
                      <a:r>
                        <a:rPr lang="de-DE" sz="1600" baseline="0" dirty="0" smtClean="0">
                          <a:latin typeface="Calibri" panose="020F0502020204030204" pitchFamily="34" charset="0"/>
                        </a:rPr>
                        <a:t> ein- oder mehrmaliges Vorkommen von a</a:t>
                      </a:r>
                      <a:endParaRPr lang="de-DE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atin typeface="Calibri" panose="020F0502020204030204" pitchFamily="34" charset="0"/>
                        </a:rPr>
                        <a:t>aaaaaaa</a:t>
                      </a:r>
                      <a:endParaRPr lang="de-DE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7156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[a-c]?</a:t>
                      </a:r>
                      <a:endParaRPr lang="de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Kein- oder einmaliges Vorkommen</a:t>
                      </a:r>
                      <a:r>
                        <a:rPr lang="de-DE" sz="16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eines Zeichens zwischen a</a:t>
                      </a:r>
                      <a:r>
                        <a:rPr lang="de-DE" sz="1600" baseline="0" dirty="0" smtClean="0">
                          <a:latin typeface="Calibri" panose="020F0502020204030204" pitchFamily="34" charset="0"/>
                        </a:rPr>
                        <a:t> und c</a:t>
                      </a:r>
                      <a:endParaRPr lang="de-DE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de-DE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3490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z?</a:t>
                      </a:r>
                      <a:endParaRPr lang="de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Kein- oder einmaliges Vorkommen des</a:t>
                      </a:r>
                      <a:r>
                        <a:rPr lang="de-DE" sz="1600" baseline="0" dirty="0" smtClean="0">
                          <a:latin typeface="Calibri" panose="020F0502020204030204" pitchFamily="34" charset="0"/>
                        </a:rPr>
                        <a:t> Zeichens </a:t>
                      </a:r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z</a:t>
                      </a:r>
                      <a:endParaRPr lang="de-DE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z</a:t>
                      </a:r>
                      <a:endParaRPr lang="de-DE" sz="16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7156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[157]+</a:t>
                      </a:r>
                      <a:endParaRPr lang="de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Einmaliges oder mehrmaliges</a:t>
                      </a:r>
                      <a:r>
                        <a:rPr lang="de-DE" sz="1600" baseline="0" dirty="0" smtClean="0">
                          <a:latin typeface="Calibri" panose="020F0502020204030204" pitchFamily="34" charset="0"/>
                        </a:rPr>
                        <a:t> Vorkommen </a:t>
                      </a:r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der Ziffer 1, 5 oder 7</a:t>
                      </a:r>
                      <a:endParaRPr lang="de-DE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7517555</a:t>
                      </a:r>
                    </a:p>
                  </a:txBody>
                  <a:tcPr/>
                </a:tc>
              </a:tr>
              <a:tr h="699125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[0-9]{2,5}</a:t>
                      </a:r>
                      <a:endParaRPr lang="de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Zweimaliges </a:t>
                      </a:r>
                      <a:r>
                        <a:rPr lang="de-DE" sz="1600" baseline="0" dirty="0" smtClean="0">
                          <a:latin typeface="Calibri" panose="020F0502020204030204" pitchFamily="34" charset="0"/>
                        </a:rPr>
                        <a:t>bis fünfmaliges Vorkommen einer </a:t>
                      </a:r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Ziffer zwischen 0</a:t>
                      </a:r>
                      <a:r>
                        <a:rPr lang="de-DE" sz="1600" baseline="0" dirty="0" smtClean="0">
                          <a:latin typeface="Calibri" panose="020F0502020204030204" pitchFamily="34" charset="0"/>
                        </a:rPr>
                        <a:t> und </a:t>
                      </a:r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9</a:t>
                      </a:r>
                      <a:endParaRPr lang="de-DE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1253</a:t>
                      </a:r>
                    </a:p>
                  </a:txBody>
                  <a:tcPr/>
                </a:tc>
              </a:tr>
              <a:tr h="497156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[1-8]{4}</a:t>
                      </a:r>
                      <a:endParaRPr lang="de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Genau viermaliges Vorkommen</a:t>
                      </a:r>
                      <a:r>
                        <a:rPr lang="de-DE" sz="1600" baseline="0" dirty="0" smtClean="0">
                          <a:latin typeface="Calibri" panose="020F0502020204030204" pitchFamily="34" charset="0"/>
                        </a:rPr>
                        <a:t> einer Ziffer zwischen 1 und 8</a:t>
                      </a:r>
                      <a:endParaRPr lang="de-DE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5734</a:t>
                      </a:r>
                    </a:p>
                  </a:txBody>
                  <a:tcPr/>
                </a:tc>
              </a:tr>
              <a:tr h="497156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A{3,}</a:t>
                      </a:r>
                      <a:endParaRPr lang="de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3 maliges bis unendliches Vorkommen des Buchstaben </a:t>
                      </a:r>
                      <a:r>
                        <a:rPr lang="de-DE" sz="1600" baseline="0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de-DE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alibri" panose="020F0502020204030204" pitchFamily="34" charset="0"/>
                        </a:rPr>
                        <a:t>AAAAAA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0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988</Words>
  <Application>Microsoft Office PowerPoint</Application>
  <PresentationFormat>Breitbild</PresentationFormat>
  <Paragraphs>495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Wingdings 3</vt:lpstr>
      <vt:lpstr>Fetzen</vt:lpstr>
      <vt:lpstr>Tabellen Join</vt:lpstr>
      <vt:lpstr>Tabellen-Join</vt:lpstr>
      <vt:lpstr>INNER JOIN</vt:lpstr>
      <vt:lpstr>LEFT JOIN</vt:lpstr>
      <vt:lpstr>RIGHT JOIN</vt:lpstr>
      <vt:lpstr>OUTER JOIN</vt:lpstr>
      <vt:lpstr>Reguläre Ausdrücke</vt:lpstr>
      <vt:lpstr>Wiederholung reguläre Ausdrücke</vt:lpstr>
      <vt:lpstr>Wiederholung reguläre Ausdrücke</vt:lpstr>
      <vt:lpstr>Wiederholung reguläre Ausdrücke</vt:lpstr>
      <vt:lpstr>Wiederholung reguläre Ausdrücke</vt:lpstr>
      <vt:lpstr>Aufbau regexp_Like</vt:lpstr>
      <vt:lpstr>Beispiel regexp_like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Müller</dc:creator>
  <cp:lastModifiedBy>Sarah Müller</cp:lastModifiedBy>
  <cp:revision>449</cp:revision>
  <dcterms:created xsi:type="dcterms:W3CDTF">2015-06-20T11:54:00Z</dcterms:created>
  <dcterms:modified xsi:type="dcterms:W3CDTF">2016-01-20T11:36:50Z</dcterms:modified>
</cp:coreProperties>
</file>