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470" r:id="rId3"/>
    <p:sldId id="487" r:id="rId4"/>
    <p:sldId id="488" r:id="rId5"/>
    <p:sldId id="489" r:id="rId6"/>
    <p:sldId id="490" r:id="rId7"/>
    <p:sldId id="494" r:id="rId8"/>
    <p:sldId id="495" r:id="rId9"/>
    <p:sldId id="491" r:id="rId10"/>
    <p:sldId id="492" r:id="rId11"/>
    <p:sldId id="4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654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11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7FECC-87DA-446C-A89A-DCA762730E02}" type="datetimeFigureOut">
              <a:rPr lang="de-DE" smtClean="0"/>
              <a:t>05.01.2016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2028E-ED0D-4315-9028-90F24433F0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41983" y="2011020"/>
            <a:ext cx="8562629" cy="2262781"/>
          </a:xfrm>
        </p:spPr>
        <p:txBody>
          <a:bodyPr anchor="b">
            <a:noAutofit/>
          </a:bodyPr>
          <a:lstStyle>
            <a:lvl1pPr algn="l">
              <a:defRPr sz="9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983" y="4379816"/>
            <a:ext cx="8562629" cy="1126283"/>
          </a:xfrm>
        </p:spPr>
        <p:txBody>
          <a:bodyPr anchor="t">
            <a:noAutofit/>
          </a:bodyPr>
          <a:lstStyle>
            <a:lvl1pPr marL="0" indent="0" algn="l">
              <a:buNone/>
              <a:defRPr sz="35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92241" y="510075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1067385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030" y="620392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9930" y="238537"/>
            <a:ext cx="8203086" cy="742122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de-DE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30" y="1338470"/>
            <a:ext cx="10407964" cy="4572752"/>
          </a:xfrm>
        </p:spPr>
        <p:txBody>
          <a:bodyPr/>
          <a:lstStyle>
            <a:lvl1pPr marL="542925" indent="-542925">
              <a:lnSpc>
                <a:spcPct val="120000"/>
              </a:lnSpc>
              <a:defRPr sz="2100"/>
            </a:lvl1pPr>
            <a:lvl2pPr marL="901700" indent="-450850">
              <a:lnSpc>
                <a:spcPct val="120000"/>
              </a:lnSpc>
              <a:defRPr sz="1900"/>
            </a:lvl2pPr>
            <a:lvl3pPr marL="1338263" indent="-436563">
              <a:lnSpc>
                <a:spcPct val="120000"/>
              </a:lnSpc>
              <a:defRPr sz="1700"/>
            </a:lvl3pPr>
            <a:lvl4pPr marL="1616075" indent="-371475"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8" name="Freeform 11"/>
          <p:cNvSpPr/>
          <p:nvPr userDrawn="1"/>
        </p:nvSpPr>
        <p:spPr bwMode="auto">
          <a:xfrm flipV="1">
            <a:off x="1" y="6189517"/>
            <a:ext cx="1099929" cy="56232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extfeld 6"/>
          <p:cNvSpPr txBox="1"/>
          <p:nvPr userDrawn="1"/>
        </p:nvSpPr>
        <p:spPr>
          <a:xfrm>
            <a:off x="282470" y="6273947"/>
            <a:ext cx="6410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900" b="1" smtClean="0">
                <a:solidFill>
                  <a:schemeClr val="bg1"/>
                </a:solidFill>
              </a:rPr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19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7335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6670" y="624110"/>
            <a:ext cx="995794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6670" y="2133600"/>
            <a:ext cx="995794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37" name="Picture 3" descr="C:\Biggi\Studium\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13" y="85379"/>
            <a:ext cx="2544283" cy="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ußzeilenplatzhalter 3"/>
          <p:cNvSpPr txBox="1">
            <a:spLocks/>
          </p:cNvSpPr>
          <p:nvPr userDrawn="1"/>
        </p:nvSpPr>
        <p:spPr>
          <a:xfrm>
            <a:off x="6752481" y="6143809"/>
            <a:ext cx="4755413" cy="58261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4000"/>
              </a:lnSpc>
              <a:defRPr/>
            </a:pPr>
            <a:r>
              <a:rPr lang="de-DE" altLang="de-DE" sz="1400" b="1" dirty="0" smtClean="0"/>
              <a:t>Tutorium GDB</a:t>
            </a:r>
          </a:p>
          <a:p>
            <a:pPr algn="r">
              <a:lnSpc>
                <a:spcPct val="114000"/>
              </a:lnSpc>
              <a:defRPr/>
            </a:pPr>
            <a:r>
              <a:rPr lang="de-DE" altLang="de-DE" sz="1400" b="0" baseline="0" dirty="0" smtClean="0">
                <a:latin typeface="Arial" charset="0"/>
              </a:rPr>
              <a:t>WS 15/16</a:t>
            </a:r>
          </a:p>
          <a:p>
            <a:pPr algn="r">
              <a:lnSpc>
                <a:spcPct val="114000"/>
              </a:lnSpc>
              <a:defRPr/>
            </a:pPr>
            <a:endParaRPr lang="de-DE" altLang="de-DE" sz="1400" b="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 dirty="0" smtClean="0"/>
              <a:t>PL/SQL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700" dirty="0" smtClean="0"/>
              <a:t>Trigger</a:t>
            </a:r>
            <a:endParaRPr lang="de-DE" sz="3700" dirty="0"/>
          </a:p>
        </p:txBody>
      </p:sp>
    </p:spTree>
    <p:extLst>
      <p:ext uri="{BB962C8B-B14F-4D97-AF65-F5344CB8AC3E}">
        <p14:creationId xmlns:p14="http://schemas.microsoft.com/office/powerpoint/2010/main" val="28740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749" y="141260"/>
            <a:ext cx="8855544" cy="742122"/>
          </a:xfrm>
        </p:spPr>
        <p:txBody>
          <a:bodyPr/>
          <a:lstStyle/>
          <a:p>
            <a:r>
              <a:rPr lang="de-DE" dirty="0" smtClean="0"/>
              <a:t>Trigger und </a:t>
            </a:r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62001" y="1761692"/>
            <a:ext cx="11429999" cy="4197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OR REPLACE </a:t>
            </a:r>
            <a:r>
              <a:rPr lang="de-DE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libcategory_catid_iu</a:t>
            </a:r>
            <a:endParaRPr lang="de-DE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 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OR UPDATE OF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cat_id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ON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lib_category</a:t>
            </a:r>
            <a:endParaRPr lang="de-DE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 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</a:t>
            </a:r>
            <a:endParaRPr lang="de-DE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v_catid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lib_category.cat_id%TYPE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</a:p>
          <a:p>
            <a:pPr>
              <a:lnSpc>
                <a:spcPct val="114000"/>
              </a:lnSpc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DISTINCT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cat_id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INTO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v_catid</a:t>
            </a:r>
            <a:endParaRPr lang="de-DE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lib_book</a:t>
            </a:r>
            <a:endParaRPr lang="de-DE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cat_id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</a:t>
            </a:r>
            <a:r>
              <a:rPr lang="de-DE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de-DE" b="1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NEW.</a:t>
            </a:r>
            <a:r>
              <a:rPr lang="de-DE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cat_id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WHEN 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NO_DATA_FOUND 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114000"/>
              </a:lnSpc>
            </a:pP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RAISE_APPLICATION_ERROR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(-20100</a:t>
            </a: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,'Fuer Kategorie ist kein Buch angelegt');</a:t>
            </a:r>
          </a:p>
          <a:p>
            <a:pPr>
              <a:lnSpc>
                <a:spcPct val="114000"/>
              </a:lnSpc>
            </a:pPr>
            <a:r>
              <a:rPr lang="de-DE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de-DE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44749" y="1116301"/>
            <a:ext cx="11322996" cy="470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b="1" dirty="0" smtClean="0"/>
              <a:t>Fehlermeldung, wenn in </a:t>
            </a:r>
            <a:r>
              <a:rPr lang="de-DE" sz="1800" b="1" dirty="0" err="1" smtClean="0"/>
              <a:t>lib_category</a:t>
            </a:r>
            <a:r>
              <a:rPr lang="de-DE" sz="1800" b="1" dirty="0" smtClean="0"/>
              <a:t> Kategorie eingefügt wird, die in </a:t>
            </a:r>
            <a:r>
              <a:rPr lang="de-DE" sz="1800" b="1" dirty="0" err="1" smtClean="0"/>
              <a:t>lib_book</a:t>
            </a:r>
            <a:r>
              <a:rPr lang="de-DE" sz="1800" b="1" dirty="0" smtClean="0"/>
              <a:t> nicht vorhanden ist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7480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749" y="138024"/>
            <a:ext cx="8855544" cy="742122"/>
          </a:xfrm>
        </p:spPr>
        <p:txBody>
          <a:bodyPr/>
          <a:lstStyle/>
          <a:p>
            <a:r>
              <a:rPr lang="de-DE" sz="3500" dirty="0" smtClean="0"/>
              <a:t>Trigger und </a:t>
            </a:r>
            <a:r>
              <a:rPr lang="de-DE" sz="3500" dirty="0" err="1" smtClean="0"/>
              <a:t>Foreign</a:t>
            </a:r>
            <a:r>
              <a:rPr lang="de-DE" sz="3500" dirty="0" smtClean="0"/>
              <a:t> Key </a:t>
            </a:r>
            <a:r>
              <a:rPr lang="de-DE" sz="3500" dirty="0" err="1" smtClean="0"/>
              <a:t>Constraints</a:t>
            </a:r>
            <a:endParaRPr lang="de-DE" sz="35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4749" y="880146"/>
            <a:ext cx="11322996" cy="58657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800" b="1" dirty="0" smtClean="0"/>
              <a:t>Problem: 	</a:t>
            </a:r>
            <a:r>
              <a:rPr lang="de-DE" sz="1800" dirty="0" err="1" smtClean="0"/>
              <a:t>Foreign</a:t>
            </a:r>
            <a:r>
              <a:rPr lang="de-DE" sz="1800" dirty="0" smtClean="0"/>
              <a:t> Key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lässt standardmäßig nicht zu, dass in </a:t>
            </a:r>
            <a:r>
              <a:rPr lang="de-DE" sz="1800" dirty="0" err="1" smtClean="0"/>
              <a:t>lib_book</a:t>
            </a:r>
            <a:r>
              <a:rPr lang="de-DE" sz="1800" dirty="0" smtClean="0"/>
              <a:t> Buch zu nicht 						vorhandener Kategorie eingefügt wird</a:t>
            </a:r>
          </a:p>
          <a:p>
            <a:pPr marL="0" indent="0">
              <a:buNone/>
            </a:pPr>
            <a:endParaRPr lang="de-DE" sz="1800" dirty="0" smtClean="0"/>
          </a:p>
          <a:p>
            <a:pPr marL="0" indent="0">
              <a:buNone/>
            </a:pPr>
            <a:endParaRPr lang="de-DE" sz="1900" b="1" dirty="0" smtClean="0"/>
          </a:p>
          <a:p>
            <a:pPr marL="0" indent="0">
              <a:buNone/>
            </a:pPr>
            <a:endParaRPr lang="de-DE" sz="1900" b="1" dirty="0"/>
          </a:p>
          <a:p>
            <a:pPr marL="0" indent="0">
              <a:buNone/>
            </a:pPr>
            <a:endParaRPr lang="de-DE" sz="1900" b="1" dirty="0" smtClean="0"/>
          </a:p>
          <a:p>
            <a:pPr marL="0" indent="0">
              <a:buNone/>
            </a:pPr>
            <a:endParaRPr lang="de-DE" sz="1100" b="1" dirty="0"/>
          </a:p>
          <a:p>
            <a:pPr marL="0" indent="0">
              <a:buNone/>
            </a:pPr>
            <a:r>
              <a:rPr lang="de-DE" sz="1800" b="1" dirty="0" smtClean="0"/>
              <a:t>Lösung: 		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ändern - </a:t>
            </a:r>
            <a:r>
              <a:rPr lang="de-DE" sz="1800" dirty="0"/>
              <a:t>Ü</a:t>
            </a:r>
            <a:r>
              <a:rPr lang="de-DE" sz="1800" dirty="0" smtClean="0"/>
              <a:t>berprüfung erst beim nächsten COMMIT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sz="1800" cap="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sz="1800" cap="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fk_lib_book_is_a_lib_cat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de-DE" sz="1800" cap="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lib_category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cat_id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1800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deferrable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initially</a:t>
            </a:r>
            <a:r>
              <a:rPr lang="de-DE" sz="1800" b="1" cap="al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cap="al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deferred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 smtClean="0"/>
              <a:t>Vorgehen: 	</a:t>
            </a:r>
            <a:r>
              <a:rPr lang="de-DE" sz="1800" dirty="0" smtClean="0"/>
              <a:t>1. Einfügen eines Buchs mit neuer Kategorie-ID in </a:t>
            </a:r>
            <a:r>
              <a:rPr lang="de-DE" sz="1800" dirty="0" err="1" smtClean="0"/>
              <a:t>lib_book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sz="1800" dirty="0" smtClean="0"/>
              <a:t>	  	2. Einfügen der neuen Kategorie in </a:t>
            </a:r>
            <a:r>
              <a:rPr lang="de-DE" sz="1800" dirty="0" err="1" smtClean="0"/>
              <a:t>lib_category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	</a:t>
            </a:r>
            <a:r>
              <a:rPr lang="de-DE" sz="1800" dirty="0" smtClean="0"/>
              <a:t>		3. COMMIT</a:t>
            </a:r>
            <a:endParaRPr lang="de-DE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87" y="1663678"/>
            <a:ext cx="2172003" cy="16099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90" y="2087600"/>
            <a:ext cx="2200582" cy="762106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3942690" y="2468653"/>
            <a:ext cx="30957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058096" y="2130099"/>
            <a:ext cx="2864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FK_LIB_BOOK_IS_A_LIB_CAT</a:t>
            </a:r>
            <a:endParaRPr lang="de-DE" sz="1600" dirty="0"/>
          </a:p>
        </p:txBody>
      </p:sp>
      <p:sp>
        <p:nvSpPr>
          <p:cNvPr id="12" name="Rechteck 11"/>
          <p:cNvSpPr/>
          <p:nvPr/>
        </p:nvSpPr>
        <p:spPr>
          <a:xfrm>
            <a:off x="6425547" y="1622268"/>
            <a:ext cx="4001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TRIGGER</a:t>
            </a:r>
            <a:r>
              <a:rPr lang="de-DE" sz="1600" dirty="0" smtClean="0"/>
              <a:t>: Kategorie-Check in </a:t>
            </a:r>
            <a:r>
              <a:rPr lang="de-DE" sz="1600" dirty="0" err="1" smtClean="0"/>
              <a:t>lib_book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2858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PL/SQL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Programmiersprache </a:t>
            </a:r>
            <a:r>
              <a:rPr lang="de-DE" dirty="0"/>
              <a:t>innerhalb des </a:t>
            </a:r>
            <a:r>
              <a:rPr lang="de-DE" dirty="0" smtClean="0"/>
              <a:t>Oracle-Datenbanksystems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 unterscheidet unter anderem zwischen folgenden Programmeinheiten</a:t>
            </a:r>
          </a:p>
          <a:p>
            <a:pPr lvl="1">
              <a:lnSpc>
                <a:spcPct val="150000"/>
              </a:lnSpc>
            </a:pPr>
            <a:r>
              <a:rPr lang="de-DE" sz="2100" dirty="0" smtClean="0"/>
              <a:t>Dem anonymen Block</a:t>
            </a:r>
          </a:p>
          <a:p>
            <a:pPr lvl="1">
              <a:lnSpc>
                <a:spcPct val="150000"/>
              </a:lnSpc>
            </a:pPr>
            <a:r>
              <a:rPr lang="de-DE" sz="2100" dirty="0" err="1" smtClean="0"/>
              <a:t>Functions</a:t>
            </a:r>
            <a:endParaRPr lang="de-DE" sz="2100" dirty="0" smtClean="0"/>
          </a:p>
          <a:p>
            <a:pPr lvl="1">
              <a:lnSpc>
                <a:spcPct val="150000"/>
              </a:lnSpc>
            </a:pPr>
            <a:r>
              <a:rPr lang="de-DE" sz="2100" dirty="0" err="1" smtClean="0"/>
              <a:t>Procedures</a:t>
            </a:r>
            <a:endParaRPr lang="de-DE" sz="2100" dirty="0" smtClean="0"/>
          </a:p>
          <a:p>
            <a:pPr lvl="1">
              <a:lnSpc>
                <a:spcPct val="150000"/>
              </a:lnSpc>
            </a:pPr>
            <a:r>
              <a:rPr lang="de-DE" sz="2100" b="1" dirty="0" smtClean="0"/>
              <a:t>Trigger</a:t>
            </a:r>
            <a:endParaRPr lang="de-DE" sz="2100" b="1" dirty="0"/>
          </a:p>
        </p:txBody>
      </p:sp>
    </p:spTree>
    <p:extLst>
      <p:ext uri="{BB962C8B-B14F-4D97-AF65-F5344CB8AC3E}">
        <p14:creationId xmlns:p14="http://schemas.microsoft.com/office/powerpoint/2010/main" val="35422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5294" y="1146029"/>
            <a:ext cx="10982600" cy="526449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de-DE" dirty="0" smtClean="0"/>
              <a:t>Trigger ist ein benannter PL/SQL-Block, der in der Datenbank gespeichert wird (wie Prozeduren und Funktionen)</a:t>
            </a:r>
          </a:p>
          <a:p>
            <a:pPr>
              <a:spcBef>
                <a:spcPts val="1200"/>
              </a:spcBef>
            </a:pPr>
            <a:r>
              <a:rPr lang="de-DE" dirty="0" smtClean="0"/>
              <a:t>Wird immer dann ausgelöst, wenn ein spezifiziertes Event ausgelöst wird</a:t>
            </a:r>
          </a:p>
          <a:p>
            <a:pPr>
              <a:spcBef>
                <a:spcPts val="1200"/>
              </a:spcBef>
            </a:pPr>
            <a:endParaRPr lang="de-DE" sz="100" dirty="0" smtClean="0"/>
          </a:p>
          <a:p>
            <a:pPr>
              <a:spcBef>
                <a:spcPts val="1200"/>
              </a:spcBef>
            </a:pPr>
            <a:r>
              <a:rPr lang="de-DE" b="1" dirty="0" smtClean="0"/>
              <a:t>Mögliche Events</a:t>
            </a:r>
          </a:p>
          <a:p>
            <a:pPr lvl="1">
              <a:spcBef>
                <a:spcPts val="1200"/>
              </a:spcBef>
            </a:pPr>
            <a:r>
              <a:rPr lang="de-DE" dirty="0" smtClean="0"/>
              <a:t>DML-Trigger: Insert, Update, Delete eines Datensatzes in einer bestimmten Tabelle</a:t>
            </a:r>
          </a:p>
          <a:p>
            <a:pPr lvl="1">
              <a:spcBef>
                <a:spcPts val="1200"/>
              </a:spcBef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System-Trigger: Hochfahren der Datenbank, Löschen eines Schemas…</a:t>
            </a:r>
          </a:p>
          <a:p>
            <a:pPr lvl="1">
              <a:spcBef>
                <a:spcPts val="1200"/>
              </a:spcBef>
            </a:pPr>
            <a:endParaRPr lang="de-DE" sz="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de-DE" b="1" dirty="0" smtClean="0"/>
              <a:t>Arten von DML-Triggern</a:t>
            </a:r>
          </a:p>
          <a:p>
            <a:pPr lvl="1">
              <a:spcBef>
                <a:spcPts val="1200"/>
              </a:spcBef>
            </a:pPr>
            <a:r>
              <a:rPr lang="de-DE" b="1" dirty="0" err="1" smtClean="0"/>
              <a:t>Row</a:t>
            </a:r>
            <a:r>
              <a:rPr lang="de-DE" b="1" dirty="0" smtClean="0"/>
              <a:t>-Level </a:t>
            </a:r>
            <a:r>
              <a:rPr lang="de-DE" dirty="0" smtClean="0"/>
              <a:t>– wird für jede Zeile ausgeführt, die im DML-Statement angesprochen wird</a:t>
            </a:r>
          </a:p>
          <a:p>
            <a:pPr lvl="1">
              <a:spcBef>
                <a:spcPts val="1200"/>
              </a:spcBef>
            </a:pPr>
            <a:r>
              <a:rPr lang="de-DE" b="1" dirty="0" smtClean="0"/>
              <a:t>Statement-Level </a:t>
            </a:r>
            <a:r>
              <a:rPr lang="de-DE" dirty="0" smtClean="0"/>
              <a:t>– wird einmal ausgeführt für das ganze DML-Statement</a:t>
            </a:r>
          </a:p>
        </p:txBody>
      </p:sp>
    </p:spTree>
    <p:extLst>
      <p:ext uri="{BB962C8B-B14F-4D97-AF65-F5344CB8AC3E}">
        <p14:creationId xmlns:p14="http://schemas.microsoft.com/office/powerpoint/2010/main" val="9615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DML-Trigger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12104" y="3378490"/>
            <a:ext cx="5306717" cy="15954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dirty="0" smtClean="0">
                <a:solidFill>
                  <a:schemeClr val="tx1"/>
                </a:solidFill>
              </a:rPr>
              <a:t>für </a:t>
            </a:r>
            <a:r>
              <a:rPr lang="de-DE" sz="1700" dirty="0">
                <a:solidFill>
                  <a:schemeClr val="tx1"/>
                </a:solidFill>
              </a:rPr>
              <a:t>jede Zeile, </a:t>
            </a:r>
            <a:r>
              <a:rPr lang="de-DE" sz="1700" dirty="0" smtClean="0">
                <a:solidFill>
                  <a:schemeClr val="tx1"/>
                </a:solidFill>
              </a:rPr>
              <a:t>die vom DML-Event betroffen ist, </a:t>
            </a:r>
            <a:r>
              <a:rPr lang="de-DE" sz="1700" dirty="0">
                <a:solidFill>
                  <a:schemeClr val="tx1"/>
                </a:solidFill>
              </a:rPr>
              <a:t>wird Trigger gefeuert</a:t>
            </a:r>
          </a:p>
          <a:p>
            <a:pPr marL="0" indent="0">
              <a:buNone/>
            </a:pPr>
            <a:r>
              <a:rPr lang="de-DE" sz="1700" dirty="0">
                <a:solidFill>
                  <a:schemeClr val="tx1"/>
                </a:solidFill>
              </a:rPr>
              <a:t>Ohne FOR EACH ROW: </a:t>
            </a:r>
            <a:r>
              <a:rPr lang="de-DE" sz="1700" dirty="0" smtClean="0">
                <a:solidFill>
                  <a:schemeClr val="tx1"/>
                </a:solidFill>
              </a:rPr>
              <a:t>Trigger </a:t>
            </a:r>
            <a:r>
              <a:rPr lang="de-DE" sz="1700" dirty="0">
                <a:solidFill>
                  <a:schemeClr val="tx1"/>
                </a:solidFill>
              </a:rPr>
              <a:t>wird nur einmal </a:t>
            </a:r>
            <a:r>
              <a:rPr lang="de-DE" sz="1700" dirty="0" smtClean="0">
                <a:solidFill>
                  <a:schemeClr val="tx1"/>
                </a:solidFill>
              </a:rPr>
              <a:t>pro DML-Statement </a:t>
            </a:r>
            <a:r>
              <a:rPr lang="de-DE" sz="1700" dirty="0">
                <a:solidFill>
                  <a:schemeClr val="tx1"/>
                </a:solidFill>
              </a:rPr>
              <a:t>gefeuert</a:t>
            </a:r>
            <a:endParaRPr lang="de-DE" sz="1700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24371" y="1311400"/>
            <a:ext cx="5449046" cy="48197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60000"/>
              </a:lnSpc>
            </a:pP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REPLACE 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alt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t_name</a:t>
            </a: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lnSpc>
                <a:spcPct val="160000"/>
              </a:lnSpc>
            </a:pP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BEFORE | </a:t>
            </a: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} </a:t>
            </a:r>
          </a:p>
          <a:p>
            <a:pPr lvl="0">
              <a:lnSpc>
                <a:spcPct val="160000"/>
              </a:lnSpc>
            </a:pP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[OR] | UPDATE [OR] | DELETE} </a:t>
            </a:r>
            <a:endParaRPr lang="de-DE" alt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60000"/>
              </a:lnSpc>
            </a:pP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de-DE" altLang="de-DE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spalte_name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ON </a:t>
            </a:r>
            <a:r>
              <a:rPr lang="de-DE" alt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alt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60000"/>
              </a:lnSpc>
            </a:pPr>
            <a:r>
              <a:rPr lang="de-DE" alt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alt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ROW] </a:t>
            </a:r>
            <a:endParaRPr lang="de-DE" altLang="de-DE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60000"/>
              </a:lnSpc>
            </a:pP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lvl="0">
              <a:lnSpc>
                <a:spcPct val="160000"/>
              </a:lnSpc>
            </a:pP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Variablen</a:t>
            </a:r>
          </a:p>
          <a:p>
            <a:pPr lvl="0">
              <a:lnSpc>
                <a:spcPct val="160000"/>
              </a:lnSpc>
            </a:pP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lvl="0">
              <a:lnSpc>
                <a:spcPct val="160000"/>
              </a:lnSpc>
            </a:pP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Befehle</a:t>
            </a:r>
          </a:p>
          <a:p>
            <a:pPr lvl="0">
              <a:lnSpc>
                <a:spcPct val="160000"/>
              </a:lnSpc>
            </a:pP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lvl="0">
              <a:lnSpc>
                <a:spcPct val="160000"/>
              </a:lnSpc>
            </a:pP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 Ausnahmebehandlung</a:t>
            </a:r>
            <a:endParaRPr lang="de-DE" alt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60000"/>
              </a:lnSpc>
            </a:pPr>
            <a:r>
              <a:rPr lang="de-DE" altLang="de-D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e-DE" alt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de-DE" altLang="de-DE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312104" y="1353797"/>
            <a:ext cx="4868640" cy="3928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None/>
            </a:pPr>
            <a:r>
              <a:rPr lang="de-DE" dirty="0"/>
              <a:t>Trigger wird vor/nach dem Event gefeuert</a:t>
            </a:r>
          </a:p>
        </p:txBody>
      </p:sp>
      <p:sp>
        <p:nvSpPr>
          <p:cNvPr id="6" name="Rechteck 5"/>
          <p:cNvSpPr/>
          <p:nvPr/>
        </p:nvSpPr>
        <p:spPr>
          <a:xfrm>
            <a:off x="6312104" y="1938091"/>
            <a:ext cx="4663456" cy="3928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None/>
            </a:pPr>
            <a:r>
              <a:rPr lang="de-DE" dirty="0"/>
              <a:t>DML-EVENT, auf das reagiert werden soll</a:t>
            </a:r>
          </a:p>
        </p:txBody>
      </p:sp>
      <p:sp>
        <p:nvSpPr>
          <p:cNvPr id="7" name="Rechteck 6"/>
          <p:cNvSpPr/>
          <p:nvPr/>
        </p:nvSpPr>
        <p:spPr>
          <a:xfrm>
            <a:off x="6312104" y="2522385"/>
            <a:ext cx="5844870" cy="7719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Font typeface="Wingdings 3" charset="2"/>
              <a:buNone/>
            </a:pPr>
            <a:r>
              <a:rPr lang="de-DE" sz="1700" dirty="0"/>
              <a:t>Tabelle, auf die sich DML-Event beziehen </a:t>
            </a:r>
            <a:r>
              <a:rPr lang="de-DE" sz="1700" dirty="0" smtClean="0"/>
              <a:t>soll;</a:t>
            </a:r>
            <a:endParaRPr lang="de-DE" sz="1700" dirty="0"/>
          </a:p>
          <a:p>
            <a:pPr>
              <a:lnSpc>
                <a:spcPct val="120000"/>
              </a:lnSpc>
              <a:buClr>
                <a:schemeClr val="accent1"/>
              </a:buClr>
              <a:buFont typeface="Wingdings 3" charset="2"/>
              <a:buNone/>
            </a:pPr>
            <a:r>
              <a:rPr lang="de-DE" sz="1700" dirty="0"/>
              <a:t>bei UPDATE kann auch Spalte angegeben werden</a:t>
            </a:r>
          </a:p>
        </p:txBody>
      </p:sp>
      <p:cxnSp>
        <p:nvCxnSpPr>
          <p:cNvPr id="9" name="Gerade Verbindung mit Pfeil 8"/>
          <p:cNvCxnSpPr>
            <a:endCxn id="5" idx="1"/>
          </p:cNvCxnSpPr>
          <p:nvPr/>
        </p:nvCxnSpPr>
        <p:spPr>
          <a:xfrm flipV="1">
            <a:off x="2753139" y="1550229"/>
            <a:ext cx="3558965" cy="387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1"/>
          </p:cNvCxnSpPr>
          <p:nvPr/>
        </p:nvCxnSpPr>
        <p:spPr>
          <a:xfrm flipV="1">
            <a:off x="5084867" y="2134523"/>
            <a:ext cx="1227237" cy="250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465352" y="2764346"/>
            <a:ext cx="1846752" cy="144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09574" y="3174858"/>
            <a:ext cx="3902530" cy="443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DML-Trigger - :NEW und :OLD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12843" y="1079770"/>
            <a:ext cx="11264629" cy="5340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542925" indent="-54292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1700" indent="-45085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38263" indent="-436563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16075" indent="-371475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de-DE" dirty="0" smtClean="0"/>
              <a:t>Bei ROW-Level Triggern (FOR EACH ROW), werden Zeilen-Werte über </a:t>
            </a:r>
            <a:r>
              <a:rPr lang="de-DE" b="1" dirty="0" smtClean="0"/>
              <a:t>:NEW / :OLD </a:t>
            </a:r>
            <a:r>
              <a:rPr lang="de-DE" dirty="0" smtClean="0"/>
              <a:t>angesprochen</a:t>
            </a:r>
          </a:p>
          <a:p>
            <a:pPr>
              <a:lnSpc>
                <a:spcPct val="130000"/>
              </a:lnSpc>
            </a:pPr>
            <a:r>
              <a:rPr lang="de-DE" dirty="0" smtClean="0"/>
              <a:t>:NEW </a:t>
            </a:r>
            <a:r>
              <a:rPr lang="de-DE" dirty="0"/>
              <a:t>b</a:t>
            </a:r>
            <a:r>
              <a:rPr lang="de-DE" dirty="0" smtClean="0"/>
              <a:t>einhaltet alte Werte der Zeile;  :OLD beinhaltet neue Werte der Zeile</a:t>
            </a:r>
          </a:p>
          <a:p>
            <a:pPr>
              <a:lnSpc>
                <a:spcPct val="130000"/>
              </a:lnSpc>
            </a:pPr>
            <a:r>
              <a:rPr lang="de-DE" dirty="0"/>
              <a:t>Einzelne Spaltenwerte werden über :</a:t>
            </a:r>
            <a:r>
              <a:rPr lang="de-DE" dirty="0" err="1"/>
              <a:t>NEW.spaltenname</a:t>
            </a:r>
            <a:r>
              <a:rPr lang="de-DE" dirty="0"/>
              <a:t> </a:t>
            </a:r>
            <a:r>
              <a:rPr lang="de-DE" dirty="0" smtClean="0"/>
              <a:t>angesprochen</a:t>
            </a:r>
          </a:p>
          <a:p>
            <a:pPr>
              <a:lnSpc>
                <a:spcPct val="130000"/>
              </a:lnSpc>
            </a:pPr>
            <a:r>
              <a:rPr lang="de-DE" b="1" dirty="0" smtClean="0"/>
              <a:t>Bei Insert-Statement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:OLD enthält NULL-Werte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:NEW enthält einzufügende Werte</a:t>
            </a:r>
          </a:p>
          <a:p>
            <a:pPr>
              <a:lnSpc>
                <a:spcPct val="130000"/>
              </a:lnSpc>
            </a:pPr>
            <a:r>
              <a:rPr lang="de-DE" b="1" dirty="0" smtClean="0"/>
              <a:t>Bei DELETE-Statements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:OLD enthält Werte der zu löschenden Zeile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:NEW enthält NULL-Werte</a:t>
            </a:r>
          </a:p>
          <a:p>
            <a:pPr>
              <a:lnSpc>
                <a:spcPct val="130000"/>
              </a:lnSpc>
            </a:pPr>
            <a:r>
              <a:rPr lang="de-DE" b="1" dirty="0" smtClean="0"/>
              <a:t>Bei UPDATE-Statements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:OLD enthält Werte der Zeile </a:t>
            </a:r>
            <a:r>
              <a:rPr lang="de-DE" dirty="0"/>
              <a:t>v</a:t>
            </a:r>
            <a:r>
              <a:rPr lang="de-DE" dirty="0" smtClean="0"/>
              <a:t>or UPDATE</a:t>
            </a:r>
          </a:p>
          <a:p>
            <a:pPr lvl="1">
              <a:lnSpc>
                <a:spcPct val="130000"/>
              </a:lnSpc>
            </a:pPr>
            <a:r>
              <a:rPr lang="de-DE" dirty="0" smtClean="0"/>
              <a:t>:NEW </a:t>
            </a:r>
            <a:r>
              <a:rPr lang="de-DE" dirty="0" err="1" smtClean="0"/>
              <a:t>enhält</a:t>
            </a:r>
            <a:r>
              <a:rPr lang="de-DE" dirty="0" smtClean="0"/>
              <a:t> Werte der Zeile nach UPDATE</a:t>
            </a:r>
          </a:p>
          <a:p>
            <a:pPr>
              <a:lnSpc>
                <a:spcPct val="130000"/>
              </a:lnSpc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681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DML-Trigger - :NEW und :OLD</a:t>
            </a:r>
            <a:endParaRPr lang="de-DE" dirty="0"/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1099930" y="1416293"/>
            <a:ext cx="10407964" cy="44135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800" b="1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rental_i</a:t>
            </a:r>
            <a:endParaRPr lang="en-US" sz="1800" b="1" kern="1000" spc="-1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OF lend ON </a:t>
            </a:r>
            <a:r>
              <a:rPr lang="en-US" sz="1800" b="1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lib_rental</a:t>
            </a:r>
            <a:endParaRPr lang="en-US" sz="1800" b="1" kern="1000" spc="-1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(:</a:t>
            </a:r>
            <a:r>
              <a:rPr lang="en-US" sz="1800" b="1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NEW.lend</a:t>
            </a:r>
            <a:r>
              <a:rPr lang="en-US" sz="1800" b="1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:</a:t>
            </a:r>
            <a:r>
              <a:rPr lang="en-US" sz="1800" b="1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OLD.lend</a:t>
            </a: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pPr marL="0" indent="0">
              <a:spcBef>
                <a:spcPts val="0"/>
              </a:spcBef>
              <a:buNone/>
              <a:tabLst>
                <a:tab pos="363538" algn="l"/>
              </a:tabLst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RAISE_APPLICATION_ERROR(-20001, 'Das lend-Datum </a:t>
            </a:r>
            <a:r>
              <a:rPr lang="en-US" sz="1800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darf</a:t>
            </a: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geändert</a:t>
            </a: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000" spc="-1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werden</a:t>
            </a: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  <a:tabLst>
                <a:tab pos="363538" algn="l"/>
              </a:tabLst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OTHERS THEN</a:t>
            </a:r>
            <a:b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v_err_msg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:='Trigger: 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klausur_i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'||SUBSTR(SQLERRM,1,80);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RAISE_APPLICATION_ERROR(-20020,v_err_msg);</a:t>
            </a:r>
            <a:endParaRPr lang="en-US" sz="1800" kern="1000" spc="-100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kern="1000" spc="-1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de-DE" sz="1800" kern="1000" spc="-1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9930" y="102349"/>
            <a:ext cx="8203086" cy="742122"/>
          </a:xfrm>
        </p:spPr>
        <p:txBody>
          <a:bodyPr/>
          <a:lstStyle/>
          <a:p>
            <a:r>
              <a:rPr lang="de-DE" dirty="0" smtClean="0"/>
              <a:t>Trigger und Sequenzen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847" y="933856"/>
            <a:ext cx="10817230" cy="5525310"/>
          </a:xfrm>
        </p:spPr>
        <p:txBody>
          <a:bodyPr>
            <a:normAutofit/>
          </a:bodyPr>
          <a:lstStyle/>
          <a:p>
            <a:r>
              <a:rPr lang="de-DE" sz="2000" dirty="0" smtClean="0"/>
              <a:t>Ein Trigger kann verwendet werden, um beim Einfügen einer Zeile als Primärschlüssel-Wert eine fortlaufende Nummer zu vergeben</a:t>
            </a:r>
          </a:p>
          <a:p>
            <a:r>
              <a:rPr lang="de-DE" sz="2000" dirty="0" smtClean="0"/>
              <a:t>Dazu wird zuerst eine Sequenz angelegt</a:t>
            </a: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sequence_name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WITH 1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INCREMENT BY 1					/* optional */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MAXVALUE 99999				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optional */</a:t>
            </a:r>
          </a:p>
          <a:p>
            <a:pPr marL="0" indent="0">
              <a:buNone/>
            </a:pP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err="1" smtClean="0"/>
              <a:t>sequence_name.NEXTVAL</a:t>
            </a:r>
            <a:r>
              <a:rPr lang="de-DE" sz="2000" dirty="0" smtClean="0"/>
              <a:t> gibt die nächste Sequenz-</a:t>
            </a:r>
            <a:r>
              <a:rPr lang="de-DE" sz="2000" dirty="0" err="1" smtClean="0"/>
              <a:t>Numemr</a:t>
            </a:r>
            <a:r>
              <a:rPr lang="de-DE" sz="2000" dirty="0" smtClean="0"/>
              <a:t> zurück</a:t>
            </a:r>
          </a:p>
          <a:p>
            <a:pPr lvl="1"/>
            <a:r>
              <a:rPr lang="de-DE" sz="1800" dirty="0" smtClean="0"/>
              <a:t>Beim ersten Aufruf wird die Nummer hinter „START WITH“ zurückgegeben</a:t>
            </a:r>
          </a:p>
          <a:p>
            <a:pPr lvl="1"/>
            <a:r>
              <a:rPr lang="de-DE" sz="1800" dirty="0" smtClean="0"/>
              <a:t>	Bei jedem weiteren Aufruf wird die Nummer um den Wert hinter „INCREMENT BY“ erhöht</a:t>
            </a:r>
          </a:p>
          <a:p>
            <a:r>
              <a:rPr lang="de-DE" sz="1800" dirty="0" err="1" smtClean="0"/>
              <a:t>sequence_name.CURRVAL</a:t>
            </a:r>
            <a:r>
              <a:rPr lang="de-DE" sz="1800" dirty="0" smtClean="0"/>
              <a:t> gibt die aktuelle Nummer zurück und erhöht sie nicht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4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Trigger und Sequenzen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32299" y="980659"/>
            <a:ext cx="11079876" cy="5595239"/>
          </a:xfrm>
        </p:spPr>
        <p:txBody>
          <a:bodyPr>
            <a:normAutofit/>
          </a:bodyPr>
          <a:lstStyle/>
          <a:p>
            <a:r>
              <a:rPr lang="de-DE" dirty="0" smtClean="0"/>
              <a:t>Beispiel: Beim Einfügen in die Tabelle </a:t>
            </a:r>
            <a:r>
              <a:rPr lang="de-DE" dirty="0" err="1" smtClean="0"/>
              <a:t>lib_book</a:t>
            </a:r>
            <a:r>
              <a:rPr lang="de-DE" dirty="0" smtClean="0"/>
              <a:t> soll als Buch-ID eine fortlaufende Nummer aus einer Sequenz verwendet werden, die bei 100 beginnt.</a:t>
            </a:r>
          </a:p>
          <a:p>
            <a:r>
              <a:rPr lang="de-DE" dirty="0" smtClean="0"/>
              <a:t>Sequenz anlegen</a:t>
            </a:r>
          </a:p>
          <a:p>
            <a:pPr marL="0" indent="0">
              <a:buNone/>
            </a:pPr>
            <a:endParaRPr lang="de-DE" sz="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CREATE SEQUENCE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book_seq</a:t>
            </a:r>
            <a:endParaRPr lang="de-DE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START WITH 100;</a:t>
            </a:r>
          </a:p>
          <a:p>
            <a:pPr marL="0" indent="0">
              <a:spcBef>
                <a:spcPts val="0"/>
              </a:spcBef>
              <a:buNone/>
            </a:pPr>
            <a:endParaRPr lang="de-DE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/>
              <a:t>TRIGGER verwenden, der beim Einfügen die Sequenz-Nummer zuordnet</a:t>
            </a:r>
          </a:p>
          <a:p>
            <a:pPr marL="0" indent="0">
              <a:buNone/>
            </a:pPr>
            <a:endParaRPr lang="de-DE" sz="9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 smtClean="0"/>
              <a:t>	</a:t>
            </a:r>
            <a:r>
              <a:rPr lang="de-DE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lib_book_pk_i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lib_book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EACH ROW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spcBef>
                <a:spcPts val="0"/>
              </a:spcBef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NEW.book_id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book_seq.NEXTVAL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58775" lvl="1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749" y="141260"/>
            <a:ext cx="8855544" cy="742122"/>
          </a:xfrm>
        </p:spPr>
        <p:txBody>
          <a:bodyPr/>
          <a:lstStyle/>
          <a:p>
            <a:r>
              <a:rPr lang="de-DE" dirty="0" smtClean="0"/>
              <a:t>Trigger und </a:t>
            </a:r>
            <a:r>
              <a:rPr lang="de-DE" dirty="0" err="1" smtClean="0"/>
              <a:t>Foreign</a:t>
            </a:r>
            <a:r>
              <a:rPr lang="de-DE" dirty="0" smtClean="0"/>
              <a:t> Key </a:t>
            </a:r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4749" y="1157590"/>
            <a:ext cx="11322996" cy="4430783"/>
          </a:xfrm>
        </p:spPr>
        <p:txBody>
          <a:bodyPr>
            <a:normAutofit/>
          </a:bodyPr>
          <a:lstStyle/>
          <a:p>
            <a:r>
              <a:rPr lang="de-DE" sz="2000" b="1" dirty="0" smtClean="0"/>
              <a:t>Beispiel</a:t>
            </a:r>
            <a:r>
              <a:rPr lang="de-DE" sz="2000" b="1" dirty="0"/>
              <a:t>: </a:t>
            </a:r>
            <a:r>
              <a:rPr lang="de-DE" sz="2000" dirty="0"/>
              <a:t>Der </a:t>
            </a:r>
            <a:r>
              <a:rPr lang="de-DE" sz="2000" dirty="0" err="1"/>
              <a:t>Foreign</a:t>
            </a:r>
            <a:r>
              <a:rPr lang="de-DE" sz="2000" dirty="0"/>
              <a:t> Key FK_LIB_BOOK_IS_A_LIB_CAT stellt sicher, dass nur Bücher einer Kategorie eingetragen werden, die bereits in </a:t>
            </a:r>
            <a:r>
              <a:rPr lang="de-DE" sz="2000" dirty="0" err="1"/>
              <a:t>lib_category</a:t>
            </a:r>
            <a:r>
              <a:rPr lang="de-DE" sz="2000" dirty="0"/>
              <a:t> angelegt </a:t>
            </a:r>
            <a:r>
              <a:rPr lang="de-DE" sz="2000" dirty="0" smtClean="0"/>
              <a:t>ist</a:t>
            </a:r>
          </a:p>
          <a:p>
            <a:endParaRPr lang="de-DE" sz="500" dirty="0" smtClean="0"/>
          </a:p>
          <a:p>
            <a:r>
              <a:rPr lang="de-DE" sz="2000" dirty="0" smtClean="0"/>
              <a:t>Durch einen Trigger soll zusätzlich sichergestellt werden, dass eine Kategorie nur angelegt werden darf, wenn auch ein Buch zu dieser Kategorie vorhanden ist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08" y="3608191"/>
            <a:ext cx="2172003" cy="16099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711" y="4032113"/>
            <a:ext cx="2200582" cy="762106"/>
          </a:xfrm>
          <a:prstGeom prst="rect">
            <a:avLst/>
          </a:prstGeom>
        </p:spPr>
      </p:pic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4104011" y="4413166"/>
            <a:ext cx="30957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219417" y="4074612"/>
            <a:ext cx="2864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b="1" dirty="0" smtClean="0"/>
              <a:t>FK_LIB_BOOK_IS_A_LIB_CAT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985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462</Words>
  <Application>Microsoft Office PowerPoint</Application>
  <PresentationFormat>Breitbild</PresentationFormat>
  <Paragraphs>124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Times New Roman</vt:lpstr>
      <vt:lpstr>Wingdings 3</vt:lpstr>
      <vt:lpstr>Fetzen</vt:lpstr>
      <vt:lpstr>PL/SQL</vt:lpstr>
      <vt:lpstr>PL/SQL</vt:lpstr>
      <vt:lpstr>Trigger</vt:lpstr>
      <vt:lpstr>DML-Trigger</vt:lpstr>
      <vt:lpstr>DML-Trigger - :NEW und :OLD</vt:lpstr>
      <vt:lpstr>DML-Trigger - :NEW und :OLD</vt:lpstr>
      <vt:lpstr>Trigger und Sequenzen</vt:lpstr>
      <vt:lpstr>Trigger und Sequenzen</vt:lpstr>
      <vt:lpstr>Trigger und Foreign Key Constraints</vt:lpstr>
      <vt:lpstr>Trigger und Foreign Key Constraints</vt:lpstr>
      <vt:lpstr>Trigger und Foreign Key Constraints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Müller</dc:creator>
  <cp:lastModifiedBy>Sarah Müller</cp:lastModifiedBy>
  <cp:revision>579</cp:revision>
  <dcterms:created xsi:type="dcterms:W3CDTF">2015-06-20T11:54:00Z</dcterms:created>
  <dcterms:modified xsi:type="dcterms:W3CDTF">2016-01-05T20:09:45Z</dcterms:modified>
</cp:coreProperties>
</file>