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56" r:id="rId2"/>
    <p:sldId id="450" r:id="rId3"/>
    <p:sldId id="463" r:id="rId4"/>
    <p:sldId id="464" r:id="rId5"/>
    <p:sldId id="465" r:id="rId6"/>
    <p:sldId id="468" r:id="rId7"/>
    <p:sldId id="466" r:id="rId8"/>
    <p:sldId id="467" r:id="rId9"/>
    <p:sldId id="469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9E00"/>
    <a:srgbClr val="654A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799B23B-EC83-4686-B30A-512413B5E67A}" styleName="Helle Formatvorlage 3 - Akz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Helle Formatvorlag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Helle Formatvorlage 3 - Akz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ittlere Formatvorlage 1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E25E649-3F16-4E02-A733-19D2CDBF48F0}" styleName="Mittlere Formatvorlage 3 - Akz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ittlere Formatvorlag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55" autoAdjust="0"/>
    <p:restoredTop sz="87457" autoAdjust="0"/>
  </p:normalViewPr>
  <p:slideViewPr>
    <p:cSldViewPr snapToGrid="0">
      <p:cViewPr varScale="1">
        <p:scale>
          <a:sx n="103" d="100"/>
          <a:sy n="103" d="100"/>
        </p:scale>
        <p:origin x="-1038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9" d="100"/>
          <a:sy n="89" d="100"/>
        </p:scale>
        <p:origin x="-3822" y="-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D7FECC-87DA-446C-A89A-DCA762730E02}" type="datetimeFigureOut">
              <a:rPr lang="de-DE" smtClean="0"/>
              <a:t>29.09.2016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92028E-ED0D-4315-9028-90F24433F0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62910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92028E-ED0D-4315-9028-90F24433F071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87182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92028E-ED0D-4315-9028-90F24433F071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58749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941983" y="2011020"/>
            <a:ext cx="8562629" cy="2262781"/>
          </a:xfrm>
        </p:spPr>
        <p:txBody>
          <a:bodyPr anchor="b">
            <a:noAutofit/>
          </a:bodyPr>
          <a:lstStyle>
            <a:lvl1pPr algn="l">
              <a:defRPr sz="9000" b="1"/>
            </a:lvl1pPr>
          </a:lstStyle>
          <a:p>
            <a:r>
              <a:rPr lang="de-DE" dirty="0" smtClean="0"/>
              <a:t>VIM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41983" y="4379816"/>
            <a:ext cx="8562629" cy="1126283"/>
          </a:xfrm>
        </p:spPr>
        <p:txBody>
          <a:bodyPr anchor="t">
            <a:noAutofit/>
          </a:bodyPr>
          <a:lstStyle>
            <a:lvl1pPr marL="0" indent="0" algn="l">
              <a:buNone/>
              <a:defRPr sz="35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492241" y="5100753"/>
            <a:ext cx="1146283" cy="370396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1067385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33030" y="6203925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99930" y="238537"/>
            <a:ext cx="8203086" cy="742122"/>
          </a:xfrm>
        </p:spPr>
        <p:txBody>
          <a:bodyPr>
            <a:noAutofit/>
          </a:bodyPr>
          <a:lstStyle>
            <a:lvl1pPr algn="ctr">
              <a:defRPr sz="4000" b="1"/>
            </a:lvl1pPr>
          </a:lstStyle>
          <a:p>
            <a:r>
              <a:rPr lang="de-DE" dirty="0" smtClean="0"/>
              <a:t>VIM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9930" y="1338470"/>
            <a:ext cx="10407964" cy="4572752"/>
          </a:xfrm>
        </p:spPr>
        <p:txBody>
          <a:bodyPr/>
          <a:lstStyle>
            <a:lvl1pPr marL="542925" indent="-542925">
              <a:lnSpc>
                <a:spcPct val="120000"/>
              </a:lnSpc>
              <a:defRPr sz="2100"/>
            </a:lvl1pPr>
            <a:lvl2pPr marL="901700" indent="-450850">
              <a:lnSpc>
                <a:spcPct val="120000"/>
              </a:lnSpc>
              <a:defRPr sz="1900"/>
            </a:lvl2pPr>
            <a:lvl3pPr marL="1338263" indent="-436563">
              <a:lnSpc>
                <a:spcPct val="120000"/>
              </a:lnSpc>
              <a:defRPr sz="1700"/>
            </a:lvl3pPr>
            <a:lvl4pPr marL="1616075" indent="-371475">
              <a:lnSpc>
                <a:spcPct val="120000"/>
              </a:lnSpc>
              <a:defRPr sz="1600"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8" name="Freeform 11"/>
          <p:cNvSpPr/>
          <p:nvPr userDrawn="1"/>
        </p:nvSpPr>
        <p:spPr bwMode="auto">
          <a:xfrm flipV="1">
            <a:off x="1" y="6189517"/>
            <a:ext cx="1099929" cy="562324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Textfeld 6"/>
          <p:cNvSpPr txBox="1"/>
          <p:nvPr userDrawn="1"/>
        </p:nvSpPr>
        <p:spPr>
          <a:xfrm>
            <a:off x="282470" y="6273947"/>
            <a:ext cx="64100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lang="en-US" sz="1900" b="1" smtClean="0">
                <a:solidFill>
                  <a:schemeClr val="bg1"/>
                </a:solidFill>
              </a:rPr>
              <a:pPr marL="0" marR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lang="en-US" sz="1900" b="1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17335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46670" y="624110"/>
            <a:ext cx="9957941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46670" y="2133600"/>
            <a:ext cx="9957942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pic>
        <p:nvPicPr>
          <p:cNvPr id="37" name="Picture 3" descr="C:\Biggi\Studium\logo.png"/>
          <p:cNvPicPr>
            <a:picLocks noChangeAspect="1" noChangeArrowheads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8113" y="85379"/>
            <a:ext cx="2544283" cy="769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Fußzeilenplatzhalter 3"/>
          <p:cNvSpPr txBox="1">
            <a:spLocks/>
          </p:cNvSpPr>
          <p:nvPr userDrawn="1"/>
        </p:nvSpPr>
        <p:spPr>
          <a:xfrm>
            <a:off x="6752481" y="6143809"/>
            <a:ext cx="4755413" cy="582612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14000"/>
              </a:lnSpc>
              <a:defRPr/>
            </a:pPr>
            <a:r>
              <a:rPr lang="de-DE" altLang="de-DE" sz="1400" b="1" dirty="0" smtClean="0"/>
              <a:t>Tutorium GDB</a:t>
            </a:r>
          </a:p>
          <a:p>
            <a:pPr algn="r">
              <a:lnSpc>
                <a:spcPct val="114000"/>
              </a:lnSpc>
              <a:defRPr/>
            </a:pPr>
            <a:r>
              <a:rPr lang="de-DE" altLang="de-DE" sz="1400" b="0" baseline="0" dirty="0" smtClean="0">
                <a:latin typeface="Arial" charset="0"/>
              </a:rPr>
              <a:t>WS </a:t>
            </a:r>
            <a:r>
              <a:rPr lang="de-DE" altLang="de-DE" sz="1400" b="0" baseline="0" dirty="0" smtClean="0">
                <a:latin typeface="Arial" charset="0"/>
              </a:rPr>
              <a:t>16/17</a:t>
            </a:r>
            <a:endParaRPr lang="de-DE" altLang="de-DE" sz="1400" b="0" baseline="0" dirty="0" smtClean="0">
              <a:latin typeface="Arial" charset="0"/>
            </a:endParaRPr>
          </a:p>
          <a:p>
            <a:pPr algn="r">
              <a:lnSpc>
                <a:spcPct val="114000"/>
              </a:lnSpc>
              <a:defRPr/>
            </a:pPr>
            <a:endParaRPr lang="de-DE" altLang="de-DE" sz="1400" b="0" dirty="0">
              <a:latin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z="6000" dirty="0" err="1" smtClean="0"/>
              <a:t>Wait</a:t>
            </a:r>
            <a:r>
              <a:rPr lang="de-DE" sz="6000" dirty="0" smtClean="0"/>
              <a:t>-</a:t>
            </a:r>
            <a:r>
              <a:rPr lang="de-DE" sz="6000" dirty="0" err="1" smtClean="0"/>
              <a:t>For</a:t>
            </a:r>
            <a:r>
              <a:rPr lang="de-DE" sz="6000" dirty="0" smtClean="0"/>
              <a:t>-Graph</a:t>
            </a:r>
            <a:endParaRPr lang="de-DE" sz="60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sz="3700" dirty="0" smtClean="0"/>
              <a:t>Erkennen von Dead-Locks</a:t>
            </a:r>
            <a:endParaRPr lang="de-DE" sz="3700" dirty="0"/>
          </a:p>
        </p:txBody>
      </p:sp>
    </p:spTree>
    <p:extLst>
      <p:ext uri="{BB962C8B-B14F-4D97-AF65-F5344CB8AC3E}">
        <p14:creationId xmlns:p14="http://schemas.microsoft.com/office/powerpoint/2010/main" val="2874023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Concurrency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99930" y="1322962"/>
            <a:ext cx="10028513" cy="4588259"/>
          </a:xfrm>
        </p:spPr>
        <p:txBody>
          <a:bodyPr>
            <a:normAutofit/>
          </a:bodyPr>
          <a:lstStyle/>
          <a:p>
            <a:r>
              <a:rPr lang="de-DE" dirty="0" smtClean="0"/>
              <a:t>Ein Datenbanksystem muss Zugriffe von vielen Nutzern gleichzeitig verarbeiten</a:t>
            </a:r>
          </a:p>
          <a:p>
            <a:endParaRPr lang="de-DE" dirty="0" smtClean="0"/>
          </a:p>
          <a:p>
            <a:r>
              <a:rPr lang="de-DE" dirty="0" smtClean="0"/>
              <a:t>Dabei kann es vorkommen, dass zur gleichen Zeit mehrere Personen versuchen, eine Tabelle zu bearbeiten </a:t>
            </a:r>
          </a:p>
          <a:p>
            <a:endParaRPr lang="de-DE" dirty="0" smtClean="0"/>
          </a:p>
          <a:p>
            <a:r>
              <a:rPr lang="de-DE" dirty="0" smtClean="0"/>
              <a:t>Um sicherzustellen, dass die Daten nicht inkonsistent werden und z.B. zwei Personen gleichzeitig einen Datensatz ändern, werden sogenannte </a:t>
            </a:r>
            <a:r>
              <a:rPr lang="de-DE" b="1" dirty="0" smtClean="0"/>
              <a:t>Locks </a:t>
            </a:r>
            <a:r>
              <a:rPr lang="de-DE" dirty="0" smtClean="0"/>
              <a:t>beantragt</a:t>
            </a:r>
          </a:p>
        </p:txBody>
      </p:sp>
    </p:spTree>
    <p:extLst>
      <p:ext uri="{BB962C8B-B14F-4D97-AF65-F5344CB8AC3E}">
        <p14:creationId xmlns:p14="http://schemas.microsoft.com/office/powerpoint/2010/main" val="1952507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Locks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99930" y="980659"/>
            <a:ext cx="10407964" cy="516722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b="1" dirty="0" smtClean="0"/>
              <a:t>Vereinfachte Modell</a:t>
            </a:r>
          </a:p>
          <a:p>
            <a:r>
              <a:rPr lang="de-DE" dirty="0" smtClean="0"/>
              <a:t>Greift ein Nutzer auf einen Datensatz einer Tabelle zu, wird dieser Satz durch einen Lock gesperrt</a:t>
            </a:r>
          </a:p>
          <a:p>
            <a:r>
              <a:rPr lang="de-DE" dirty="0" smtClean="0"/>
              <a:t>Erst wenn die Transaktion des Nutzers beendet ist (nach einem Commit/Rollback), werden diese Locks freigegeben</a:t>
            </a:r>
          </a:p>
          <a:p>
            <a:endParaRPr lang="de-DE" b="1" dirty="0" smtClean="0"/>
          </a:p>
          <a:p>
            <a:pPr marL="0" indent="0">
              <a:buNone/>
            </a:pPr>
            <a:r>
              <a:rPr lang="de-DE" b="1" dirty="0" smtClean="0"/>
              <a:t>Arten von Locks</a:t>
            </a:r>
            <a:endParaRPr lang="de-DE" b="1" dirty="0"/>
          </a:p>
          <a:p>
            <a:r>
              <a:rPr lang="de-DE" dirty="0" err="1" smtClean="0"/>
              <a:t>Shared</a:t>
            </a:r>
            <a:r>
              <a:rPr lang="de-DE" dirty="0" smtClean="0"/>
              <a:t> Lock (S)</a:t>
            </a:r>
          </a:p>
          <a:p>
            <a:pPr lvl="1"/>
            <a:r>
              <a:rPr lang="de-DE" dirty="0" smtClean="0"/>
              <a:t>Wird auf einen Datensatz angewendet, wenn dieser </a:t>
            </a:r>
            <a:r>
              <a:rPr lang="de-DE" b="1" dirty="0" err="1" smtClean="0"/>
              <a:t>gelesend</a:t>
            </a:r>
            <a:r>
              <a:rPr lang="de-DE" b="1" dirty="0" smtClean="0"/>
              <a:t> </a:t>
            </a:r>
            <a:r>
              <a:rPr lang="de-DE" dirty="0" smtClean="0"/>
              <a:t>wird</a:t>
            </a:r>
          </a:p>
          <a:p>
            <a:r>
              <a:rPr lang="de-DE" dirty="0" err="1" smtClean="0"/>
              <a:t>Exclusive</a:t>
            </a:r>
            <a:r>
              <a:rPr lang="de-DE" dirty="0" smtClean="0"/>
              <a:t> Lock (X)</a:t>
            </a:r>
          </a:p>
          <a:p>
            <a:pPr lvl="1"/>
            <a:r>
              <a:rPr lang="de-DE" dirty="0" smtClean="0"/>
              <a:t>Wird auf einen Datensatz angewendet, wenn dieser </a:t>
            </a:r>
            <a:r>
              <a:rPr lang="de-DE" b="1" dirty="0" smtClean="0"/>
              <a:t>geändert </a:t>
            </a:r>
            <a:r>
              <a:rPr lang="de-DE" dirty="0" smtClean="0"/>
              <a:t>wird (Update)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06701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99930" y="82894"/>
            <a:ext cx="8203086" cy="742122"/>
          </a:xfrm>
        </p:spPr>
        <p:txBody>
          <a:bodyPr/>
          <a:lstStyle/>
          <a:p>
            <a:r>
              <a:rPr lang="de-DE" dirty="0" smtClean="0"/>
              <a:t>Lock Regeln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35020" y="918837"/>
            <a:ext cx="11517549" cy="535550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de-DE" b="1" dirty="0" smtClean="0"/>
              <a:t>Besitzt eine Transaktion einen S-Lock auf einen Datensatz…</a:t>
            </a:r>
          </a:p>
          <a:p>
            <a:r>
              <a:rPr lang="de-DE" b="1" dirty="0"/>
              <a:t>k</a:t>
            </a:r>
            <a:r>
              <a:rPr lang="de-DE" b="1" dirty="0" smtClean="0"/>
              <a:t>ann jede andere Transaktion einen S-Lock auf den Datensatz erhalten:</a:t>
            </a:r>
          </a:p>
          <a:p>
            <a:pPr lvl="1"/>
            <a:r>
              <a:rPr lang="de-DE" dirty="0" smtClean="0"/>
              <a:t>Heißt: Mehrere Transaktionen können auf denselben Datensatz zugreifen und teilen sich einen S-Lock</a:t>
            </a:r>
          </a:p>
          <a:p>
            <a:pPr lvl="1"/>
            <a:r>
              <a:rPr lang="de-DE" dirty="0" smtClean="0"/>
              <a:t>Das gilt nur, wenn zwischendurch kein X-Lock beantragt wurde</a:t>
            </a:r>
          </a:p>
          <a:p>
            <a:r>
              <a:rPr lang="de-DE" b="1" dirty="0"/>
              <a:t>k</a:t>
            </a:r>
            <a:r>
              <a:rPr lang="de-DE" b="1" dirty="0" smtClean="0"/>
              <a:t>ann keine andere Transaktion einen X-Lock auf den Datensatz erhalten</a:t>
            </a:r>
          </a:p>
          <a:p>
            <a:pPr lvl="1"/>
            <a:r>
              <a:rPr lang="de-DE" dirty="0" smtClean="0"/>
              <a:t>Heißt: Es </a:t>
            </a:r>
            <a:r>
              <a:rPr lang="de-DE" dirty="0"/>
              <a:t>kann keine Transaktion den Datensatz ändern, wenn dieser gelesen </a:t>
            </a:r>
            <a:r>
              <a:rPr lang="de-DE" dirty="0" smtClean="0"/>
              <a:t>wird</a:t>
            </a:r>
          </a:p>
          <a:p>
            <a:pPr lvl="1"/>
            <a:r>
              <a:rPr lang="de-DE" dirty="0" smtClean="0"/>
              <a:t>Um einen X-Lock zu setzen, muss die Transaktion warten, bis alle S-Locks freigegeben wurden (durch Commit)</a:t>
            </a:r>
          </a:p>
          <a:p>
            <a:pPr marL="450850" lvl="1" indent="0">
              <a:buNone/>
            </a:pPr>
            <a:endParaRPr lang="de-DE" dirty="0" smtClean="0"/>
          </a:p>
          <a:p>
            <a:pPr marL="0" indent="0">
              <a:buNone/>
            </a:pPr>
            <a:r>
              <a:rPr lang="de-DE" b="1" dirty="0" smtClean="0"/>
              <a:t>Besitzt eine Transaktion einen X-Lock auf einen Datensatz…</a:t>
            </a:r>
          </a:p>
          <a:p>
            <a:r>
              <a:rPr lang="de-DE" b="1" dirty="0" smtClean="0"/>
              <a:t>kann keine andere Transaktion einen X-/S-Lock auf den Datensatz erhalten</a:t>
            </a:r>
          </a:p>
          <a:p>
            <a:pPr lvl="1"/>
            <a:r>
              <a:rPr lang="de-DE" dirty="0" smtClean="0"/>
              <a:t>Heißt: Wenn der Datensatz von einer Transaktion geändert wird, kann keine andere Transaktion diesen lesen oder ändern</a:t>
            </a:r>
          </a:p>
          <a:p>
            <a:pPr lvl="1"/>
            <a:r>
              <a:rPr lang="de-DE" dirty="0" smtClean="0"/>
              <a:t>Die Transaktion muss warten, bis der X-Lock freigegeben wird</a:t>
            </a:r>
            <a:br>
              <a:rPr lang="de-DE" dirty="0" smtClean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62516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Lock-Regeln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First </a:t>
            </a:r>
            <a:r>
              <a:rPr lang="de-DE" dirty="0" err="1"/>
              <a:t>come</a:t>
            </a:r>
            <a:r>
              <a:rPr lang="de-DE" dirty="0"/>
              <a:t>, </a:t>
            </a:r>
            <a:r>
              <a:rPr lang="de-DE" dirty="0" err="1"/>
              <a:t>first</a:t>
            </a:r>
            <a:r>
              <a:rPr lang="de-DE" dirty="0"/>
              <a:t> </a:t>
            </a:r>
            <a:r>
              <a:rPr lang="de-DE" dirty="0" err="1"/>
              <a:t>serve</a:t>
            </a:r>
            <a:r>
              <a:rPr lang="de-DE" dirty="0"/>
              <a:t> </a:t>
            </a:r>
            <a:r>
              <a:rPr lang="de-DE" dirty="0">
                <a:sym typeface="Wingdings" panose="05000000000000000000" pitchFamily="2" charset="2"/>
              </a:rPr>
              <a:t></a:t>
            </a:r>
            <a:r>
              <a:rPr lang="de-DE" dirty="0"/>
              <a:t> Locks, die zuerst angefordert wurden, werden zuerst </a:t>
            </a:r>
            <a:r>
              <a:rPr lang="de-DE" dirty="0" smtClean="0"/>
              <a:t>bearbeitet</a:t>
            </a:r>
          </a:p>
          <a:p>
            <a:endParaRPr lang="de-DE" dirty="0" smtClean="0"/>
          </a:p>
          <a:p>
            <a:r>
              <a:rPr lang="de-DE" dirty="0" smtClean="0"/>
              <a:t>Besitzt eine Transaktion einen S-Lock auf einen Datensatz und möchte einen X-Lock für den gleichen Satz beantragen, wird der S-Lock in einen X-Lock umgewandelt, sofern keine Locks anderer Transaktionen vorhanden sind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2016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Dead Lock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Ein Dead Lock liegt vor, wenn zwei Transaktionen sich gegenseitig blockieren: </a:t>
            </a:r>
          </a:p>
          <a:p>
            <a:pPr lvl="1"/>
            <a:r>
              <a:rPr lang="de-DE" dirty="0" smtClean="0"/>
              <a:t>Transaktion A wartet darauf, dass Transaktion B einen Lock freigibt und B wartet darauf, dass A einen Lock freigibt</a:t>
            </a:r>
          </a:p>
          <a:p>
            <a:pPr lvl="1"/>
            <a:r>
              <a:rPr lang="de-DE" dirty="0" smtClean="0"/>
              <a:t>Er kann erkannt werden, indem ein so genannter </a:t>
            </a:r>
            <a:r>
              <a:rPr lang="de-DE" dirty="0" err="1" smtClean="0"/>
              <a:t>Wait</a:t>
            </a:r>
            <a:r>
              <a:rPr lang="de-DE" dirty="0" smtClean="0"/>
              <a:t>-</a:t>
            </a:r>
            <a:r>
              <a:rPr lang="de-DE" dirty="0" err="1" smtClean="0"/>
              <a:t>For</a:t>
            </a:r>
            <a:r>
              <a:rPr lang="de-DE" dirty="0" smtClean="0"/>
              <a:t>-Graph angefertigt wird</a:t>
            </a:r>
          </a:p>
          <a:p>
            <a:pPr lvl="1"/>
            <a:r>
              <a:rPr lang="de-DE" dirty="0" smtClean="0"/>
              <a:t>In diesem Graph wird abgebildet, welche Transaktion auf welche Transaktion wartet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87896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29113" y="82895"/>
            <a:ext cx="8203086" cy="742122"/>
          </a:xfrm>
        </p:spPr>
        <p:txBody>
          <a:bodyPr/>
          <a:lstStyle/>
          <a:p>
            <a:r>
              <a:rPr lang="de-DE" dirty="0" smtClean="0"/>
              <a:t>Beispiel</a:t>
            </a:r>
            <a:endParaRPr lang="de-DE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7508654"/>
              </p:ext>
            </p:extLst>
          </p:nvPr>
        </p:nvGraphicFramePr>
        <p:xfrm>
          <a:off x="2667874" y="2894688"/>
          <a:ext cx="5125564" cy="3352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36058"/>
                <a:gridCol w="2042809"/>
                <a:gridCol w="1546697"/>
              </a:tblGrid>
              <a:tr h="291164">
                <a:tc>
                  <a:txBody>
                    <a:bodyPr/>
                    <a:lstStyle/>
                    <a:p>
                      <a:r>
                        <a:rPr lang="de-DE" sz="1600" b="1" dirty="0" smtClean="0"/>
                        <a:t>Zeitachse</a:t>
                      </a:r>
                      <a:endParaRPr lang="de-DE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/>
                        <a:t>Operation</a:t>
                      </a:r>
                      <a:endParaRPr lang="de-DE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/>
                        <a:t>Transaktion</a:t>
                      </a:r>
                      <a:endParaRPr lang="de-DE" sz="1600" b="1" dirty="0"/>
                    </a:p>
                  </a:txBody>
                  <a:tcPr/>
                </a:tc>
              </a:tr>
              <a:tr h="291164"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T1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err="1" smtClean="0"/>
                        <a:t>Fetch</a:t>
                      </a:r>
                      <a:r>
                        <a:rPr lang="de-DE" sz="1600" dirty="0" smtClean="0"/>
                        <a:t> A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T1</a:t>
                      </a:r>
                      <a:endParaRPr lang="de-DE" sz="1600" dirty="0"/>
                    </a:p>
                  </a:txBody>
                  <a:tcPr/>
                </a:tc>
              </a:tr>
              <a:tr h="291164"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T2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err="1" smtClean="0"/>
                        <a:t>Fetch</a:t>
                      </a:r>
                      <a:r>
                        <a:rPr lang="de-DE" sz="1600" dirty="0" smtClean="0"/>
                        <a:t> b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T2</a:t>
                      </a:r>
                      <a:endParaRPr lang="de-DE" sz="1600" dirty="0"/>
                    </a:p>
                  </a:txBody>
                  <a:tcPr/>
                </a:tc>
              </a:tr>
              <a:tr h="291164"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T3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err="1" smtClean="0"/>
                        <a:t>Fetch</a:t>
                      </a:r>
                      <a:r>
                        <a:rPr lang="de-DE" sz="1600" dirty="0" smtClean="0"/>
                        <a:t> a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T3</a:t>
                      </a:r>
                      <a:endParaRPr lang="de-DE" sz="1600" dirty="0"/>
                    </a:p>
                  </a:txBody>
                  <a:tcPr/>
                </a:tc>
              </a:tr>
              <a:tr h="291164"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T4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err="1" smtClean="0"/>
                        <a:t>Fetch</a:t>
                      </a:r>
                      <a:r>
                        <a:rPr lang="de-DE" sz="1600" dirty="0" smtClean="0"/>
                        <a:t> c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T2</a:t>
                      </a:r>
                      <a:endParaRPr lang="de-DE" sz="1600" dirty="0"/>
                    </a:p>
                  </a:txBody>
                  <a:tcPr/>
                </a:tc>
              </a:tr>
              <a:tr h="291164"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T5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err="1" smtClean="0"/>
                        <a:t>Fetch</a:t>
                      </a:r>
                      <a:r>
                        <a:rPr lang="de-DE" sz="1600" dirty="0" smtClean="0"/>
                        <a:t> c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T3</a:t>
                      </a:r>
                      <a:endParaRPr lang="de-DE" sz="1600" dirty="0"/>
                    </a:p>
                  </a:txBody>
                  <a:tcPr/>
                </a:tc>
              </a:tr>
              <a:tr h="291164"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T6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Update a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T3</a:t>
                      </a:r>
                      <a:endParaRPr lang="de-DE" sz="1600" dirty="0"/>
                    </a:p>
                  </a:txBody>
                  <a:tcPr/>
                </a:tc>
              </a:tr>
              <a:tr h="291164"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T7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Update c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T1</a:t>
                      </a:r>
                      <a:endParaRPr lang="de-DE" sz="1600" dirty="0"/>
                    </a:p>
                  </a:txBody>
                  <a:tcPr/>
                </a:tc>
              </a:tr>
              <a:tr h="291164"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T8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Update b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T2</a:t>
                      </a:r>
                      <a:endParaRPr lang="de-DE" sz="1600" dirty="0"/>
                    </a:p>
                  </a:txBody>
                  <a:tcPr/>
                </a:tc>
              </a:tr>
              <a:tr h="291164"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T9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err="1" smtClean="0"/>
                        <a:t>commit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T2</a:t>
                      </a:r>
                      <a:endParaRPr lang="de-DE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Inhaltsplatzhalter 2"/>
          <p:cNvSpPr txBox="1">
            <a:spLocks/>
          </p:cNvSpPr>
          <p:nvPr/>
        </p:nvSpPr>
        <p:spPr>
          <a:xfrm>
            <a:off x="895649" y="825017"/>
            <a:ext cx="10407964" cy="45727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542925" indent="-542925" algn="l" defTabSz="4572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01700" indent="-450850" algn="l" defTabSz="4572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338263" indent="-436563" algn="l" defTabSz="4572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16075" indent="-371475" algn="l" defTabSz="4572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</a:pPr>
            <a:r>
              <a:rPr lang="de-DE" sz="1700" dirty="0" smtClean="0"/>
              <a:t>Folgender Ablauf beschreibt, in welcher Reihenfolge Transaktionen auf Datensätze zugreifen. </a:t>
            </a:r>
          </a:p>
          <a:p>
            <a:pPr>
              <a:spcBef>
                <a:spcPts val="500"/>
              </a:spcBef>
            </a:pPr>
            <a:r>
              <a:rPr lang="de-DE" sz="1700" b="1" dirty="0" err="1" smtClean="0"/>
              <a:t>Fetch</a:t>
            </a:r>
            <a:r>
              <a:rPr lang="de-DE" sz="1700" b="1" dirty="0" smtClean="0"/>
              <a:t> A:</a:t>
            </a:r>
            <a:r>
              <a:rPr lang="de-DE" sz="1700" dirty="0" smtClean="0"/>
              <a:t> lesender Zugriff auf Datensatz A, </a:t>
            </a:r>
            <a:r>
              <a:rPr lang="de-DE" sz="1700" dirty="0" err="1" smtClean="0"/>
              <a:t>Shared</a:t>
            </a:r>
            <a:r>
              <a:rPr lang="de-DE" sz="1700" dirty="0" smtClean="0"/>
              <a:t> Lock auf A</a:t>
            </a:r>
          </a:p>
          <a:p>
            <a:pPr>
              <a:spcBef>
                <a:spcPts val="500"/>
              </a:spcBef>
            </a:pPr>
            <a:r>
              <a:rPr lang="de-DE" sz="1700" b="1" dirty="0" smtClean="0"/>
              <a:t>Update A: </a:t>
            </a:r>
            <a:r>
              <a:rPr lang="de-DE" sz="1700" dirty="0" smtClean="0"/>
              <a:t>modifizierender Zugriff auf Datensatz A, </a:t>
            </a:r>
            <a:r>
              <a:rPr lang="de-DE" sz="1700" dirty="0" err="1" smtClean="0"/>
              <a:t>Exclusive</a:t>
            </a:r>
            <a:r>
              <a:rPr lang="de-DE" sz="1700" dirty="0" smtClean="0"/>
              <a:t> Lock auf A</a:t>
            </a:r>
          </a:p>
          <a:p>
            <a:pPr>
              <a:spcBef>
                <a:spcPts val="500"/>
              </a:spcBef>
            </a:pPr>
            <a:r>
              <a:rPr lang="de-DE" sz="1700" b="1" dirty="0" smtClean="0"/>
              <a:t>Frage: Liegt zum Zeitpunkt T9 ein Deadlock vor</a:t>
            </a:r>
            <a:endParaRPr lang="de-DE" sz="1700" b="1" dirty="0"/>
          </a:p>
        </p:txBody>
      </p:sp>
    </p:spTree>
    <p:extLst>
      <p:ext uri="{BB962C8B-B14F-4D97-AF65-F5344CB8AC3E}">
        <p14:creationId xmlns:p14="http://schemas.microsoft.com/office/powerpoint/2010/main" val="883232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865" y="0"/>
            <a:ext cx="8203086" cy="742122"/>
          </a:xfrm>
        </p:spPr>
        <p:txBody>
          <a:bodyPr/>
          <a:lstStyle/>
          <a:p>
            <a:r>
              <a:rPr lang="de-DE" dirty="0" smtClean="0"/>
              <a:t>Beispiel</a:t>
            </a:r>
            <a:endParaRPr lang="de-DE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5126504"/>
              </p:ext>
            </p:extLst>
          </p:nvPr>
        </p:nvGraphicFramePr>
        <p:xfrm>
          <a:off x="1191820" y="3612257"/>
          <a:ext cx="3777616" cy="304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7768"/>
                <a:gridCol w="1238568"/>
                <a:gridCol w="1351280"/>
              </a:tblGrid>
              <a:tr h="267985">
                <a:tc>
                  <a:txBody>
                    <a:bodyPr/>
                    <a:lstStyle/>
                    <a:p>
                      <a:r>
                        <a:rPr lang="de-DE" sz="1400" b="1" dirty="0" smtClean="0"/>
                        <a:t>Zeitachse</a:t>
                      </a:r>
                      <a:endParaRPr lang="de-DE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1" dirty="0" smtClean="0"/>
                        <a:t>Operation</a:t>
                      </a:r>
                      <a:endParaRPr lang="de-DE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1" dirty="0" smtClean="0"/>
                        <a:t>Transaktion</a:t>
                      </a:r>
                      <a:endParaRPr lang="de-DE" sz="1400" b="1" dirty="0"/>
                    </a:p>
                  </a:txBody>
                  <a:tcPr/>
                </a:tc>
              </a:tr>
              <a:tr h="267985"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T1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err="1" smtClean="0"/>
                        <a:t>Fetch</a:t>
                      </a:r>
                      <a:r>
                        <a:rPr lang="de-DE" sz="1400" dirty="0" smtClean="0"/>
                        <a:t> A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T1</a:t>
                      </a:r>
                      <a:endParaRPr lang="de-DE" sz="1400" dirty="0"/>
                    </a:p>
                  </a:txBody>
                  <a:tcPr/>
                </a:tc>
              </a:tr>
              <a:tr h="267985"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T2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err="1" smtClean="0"/>
                        <a:t>Fetch</a:t>
                      </a:r>
                      <a:r>
                        <a:rPr lang="de-DE" sz="1400" dirty="0" smtClean="0"/>
                        <a:t> b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T2</a:t>
                      </a:r>
                      <a:endParaRPr lang="de-DE" sz="1400" dirty="0"/>
                    </a:p>
                  </a:txBody>
                  <a:tcPr/>
                </a:tc>
              </a:tr>
              <a:tr h="267985"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T3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err="1" smtClean="0"/>
                        <a:t>Fetch</a:t>
                      </a:r>
                      <a:r>
                        <a:rPr lang="de-DE" sz="1400" dirty="0" smtClean="0"/>
                        <a:t> a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T3</a:t>
                      </a:r>
                      <a:endParaRPr lang="de-DE" sz="1400" dirty="0"/>
                    </a:p>
                  </a:txBody>
                  <a:tcPr/>
                </a:tc>
              </a:tr>
              <a:tr h="267985"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T4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err="1" smtClean="0"/>
                        <a:t>Fetch</a:t>
                      </a:r>
                      <a:r>
                        <a:rPr lang="de-DE" sz="1400" dirty="0" smtClean="0"/>
                        <a:t> c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T2</a:t>
                      </a:r>
                      <a:endParaRPr lang="de-DE" sz="1400" dirty="0"/>
                    </a:p>
                  </a:txBody>
                  <a:tcPr/>
                </a:tc>
              </a:tr>
              <a:tr h="267985"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T5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err="1" smtClean="0"/>
                        <a:t>Fetch</a:t>
                      </a:r>
                      <a:r>
                        <a:rPr lang="de-DE" sz="1400" dirty="0" smtClean="0"/>
                        <a:t> c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T3</a:t>
                      </a:r>
                      <a:endParaRPr lang="de-DE" sz="1400" dirty="0"/>
                    </a:p>
                  </a:txBody>
                  <a:tcPr/>
                </a:tc>
              </a:tr>
              <a:tr h="267985"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T6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Update a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T3</a:t>
                      </a:r>
                      <a:endParaRPr lang="de-DE" sz="1400" dirty="0"/>
                    </a:p>
                  </a:txBody>
                  <a:tcPr/>
                </a:tc>
              </a:tr>
              <a:tr h="267985"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T7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Update c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T1</a:t>
                      </a:r>
                      <a:endParaRPr lang="de-DE" sz="1400" dirty="0"/>
                    </a:p>
                  </a:txBody>
                  <a:tcPr/>
                </a:tc>
              </a:tr>
              <a:tr h="267985"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T8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Update b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T2</a:t>
                      </a:r>
                      <a:endParaRPr lang="de-DE" sz="1400" dirty="0"/>
                    </a:p>
                  </a:txBody>
                  <a:tcPr/>
                </a:tc>
              </a:tr>
              <a:tr h="288534"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T9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err="1" smtClean="0"/>
                        <a:t>commit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T2</a:t>
                      </a:r>
                      <a:endParaRPr lang="de-DE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Inhaltsplatzhalter 2"/>
          <p:cNvSpPr txBox="1">
            <a:spLocks/>
          </p:cNvSpPr>
          <p:nvPr/>
        </p:nvSpPr>
        <p:spPr>
          <a:xfrm>
            <a:off x="740007" y="679102"/>
            <a:ext cx="10407964" cy="29331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542925" indent="-542925" algn="l" defTabSz="4572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01700" indent="-450850" algn="l" defTabSz="4572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338263" indent="-436563" algn="l" defTabSz="4572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16075" indent="-371475" algn="l" defTabSz="4572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spcBef>
                <a:spcPts val="500"/>
              </a:spcBef>
              <a:buAutoNum type="arabicPeriod"/>
            </a:pPr>
            <a:r>
              <a:rPr lang="de-DE" sz="1700" b="1" dirty="0" smtClean="0"/>
              <a:t>Fertige eine Tabelle an, in der für jeden Datensatz A bis C eingetragen wird, welche Locks beantragt und wieder freigegeben wurden</a:t>
            </a:r>
          </a:p>
          <a:p>
            <a:pPr marL="358775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de-DE" sz="1500" b="1" dirty="0" smtClean="0">
                <a:solidFill>
                  <a:srgbClr val="FF0000"/>
                </a:solidFill>
              </a:rPr>
              <a:t>T1: Transaktion 1 beantragt einen </a:t>
            </a:r>
            <a:r>
              <a:rPr lang="de-DE" sz="1500" b="1" dirty="0" err="1" smtClean="0">
                <a:solidFill>
                  <a:srgbClr val="FF0000"/>
                </a:solidFill>
              </a:rPr>
              <a:t>Shared</a:t>
            </a:r>
            <a:r>
              <a:rPr lang="de-DE" sz="1500" b="1" dirty="0" smtClean="0">
                <a:solidFill>
                  <a:srgbClr val="FF0000"/>
                </a:solidFill>
              </a:rPr>
              <a:t> Lock für Ressource A  	-   T1(S)</a:t>
            </a:r>
          </a:p>
          <a:p>
            <a:pPr marL="358775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de-DE" sz="1500" b="1" dirty="0" smtClean="0">
                <a:solidFill>
                  <a:srgbClr val="00B0F0"/>
                </a:solidFill>
              </a:rPr>
              <a:t>T2: Transaktion 2 beantragt einen </a:t>
            </a:r>
            <a:r>
              <a:rPr lang="de-DE" sz="1500" b="1" dirty="0" err="1" smtClean="0">
                <a:solidFill>
                  <a:srgbClr val="00B0F0"/>
                </a:solidFill>
              </a:rPr>
              <a:t>Shared</a:t>
            </a:r>
            <a:r>
              <a:rPr lang="de-DE" sz="1500" b="1" dirty="0" smtClean="0">
                <a:solidFill>
                  <a:srgbClr val="00B0F0"/>
                </a:solidFill>
              </a:rPr>
              <a:t> Lock für Ressource B   	-   T2(S)</a:t>
            </a:r>
          </a:p>
          <a:p>
            <a:pPr marL="358775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de-DE" sz="1500" b="1" dirty="0" smtClean="0">
                <a:solidFill>
                  <a:srgbClr val="00B050"/>
                </a:solidFill>
              </a:rPr>
              <a:t>T3: Transaktion 3 beantragt einen </a:t>
            </a:r>
            <a:r>
              <a:rPr lang="de-DE" sz="1500" b="1" dirty="0" err="1" smtClean="0">
                <a:solidFill>
                  <a:srgbClr val="00B050"/>
                </a:solidFill>
              </a:rPr>
              <a:t>Shared</a:t>
            </a:r>
            <a:r>
              <a:rPr lang="de-DE" sz="1500" b="1" dirty="0" smtClean="0">
                <a:solidFill>
                  <a:srgbClr val="00B050"/>
                </a:solidFill>
              </a:rPr>
              <a:t> Lock für Ressource A   	-   T3(S)</a:t>
            </a:r>
          </a:p>
          <a:p>
            <a:pPr marL="358775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de-DE" sz="1500" b="1" dirty="0" smtClean="0">
                <a:solidFill>
                  <a:srgbClr val="002060"/>
                </a:solidFill>
              </a:rPr>
              <a:t>T4: </a:t>
            </a:r>
            <a:r>
              <a:rPr lang="de-DE" sz="1500" b="1" dirty="0">
                <a:solidFill>
                  <a:srgbClr val="002060"/>
                </a:solidFill>
              </a:rPr>
              <a:t>Transaktion </a:t>
            </a:r>
            <a:r>
              <a:rPr lang="de-DE" sz="1500" b="1" dirty="0" smtClean="0">
                <a:solidFill>
                  <a:srgbClr val="002060"/>
                </a:solidFill>
              </a:rPr>
              <a:t>2 </a:t>
            </a:r>
            <a:r>
              <a:rPr lang="de-DE" sz="1500" b="1" dirty="0">
                <a:solidFill>
                  <a:srgbClr val="002060"/>
                </a:solidFill>
              </a:rPr>
              <a:t>beantragt einen </a:t>
            </a:r>
            <a:r>
              <a:rPr lang="de-DE" sz="1500" b="1" dirty="0" err="1">
                <a:solidFill>
                  <a:srgbClr val="002060"/>
                </a:solidFill>
              </a:rPr>
              <a:t>Shared</a:t>
            </a:r>
            <a:r>
              <a:rPr lang="de-DE" sz="1500" b="1" dirty="0">
                <a:solidFill>
                  <a:srgbClr val="002060"/>
                </a:solidFill>
              </a:rPr>
              <a:t> Lock für Ressource </a:t>
            </a:r>
            <a:r>
              <a:rPr lang="de-DE" sz="1500" b="1" dirty="0" smtClean="0">
                <a:solidFill>
                  <a:srgbClr val="002060"/>
                </a:solidFill>
              </a:rPr>
              <a:t>C   	-   T2(S)</a:t>
            </a:r>
          </a:p>
          <a:p>
            <a:pPr marL="358775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de-DE" sz="1500" b="1" dirty="0" smtClean="0">
                <a:solidFill>
                  <a:schemeClr val="accent5">
                    <a:lumMod val="75000"/>
                  </a:schemeClr>
                </a:solidFill>
              </a:rPr>
              <a:t>T5: </a:t>
            </a:r>
            <a:r>
              <a:rPr lang="de-DE" sz="1500" b="1" dirty="0">
                <a:solidFill>
                  <a:schemeClr val="accent5">
                    <a:lumMod val="75000"/>
                  </a:schemeClr>
                </a:solidFill>
              </a:rPr>
              <a:t>Transaktion </a:t>
            </a:r>
            <a:r>
              <a:rPr lang="de-DE" sz="1500" b="1" dirty="0" smtClean="0">
                <a:solidFill>
                  <a:schemeClr val="accent5">
                    <a:lumMod val="75000"/>
                  </a:schemeClr>
                </a:solidFill>
              </a:rPr>
              <a:t>3 </a:t>
            </a:r>
            <a:r>
              <a:rPr lang="de-DE" sz="1500" b="1" dirty="0">
                <a:solidFill>
                  <a:schemeClr val="accent5">
                    <a:lumMod val="75000"/>
                  </a:schemeClr>
                </a:solidFill>
              </a:rPr>
              <a:t>beantragt einen </a:t>
            </a:r>
            <a:r>
              <a:rPr lang="de-DE" sz="1500" b="1" dirty="0" err="1">
                <a:solidFill>
                  <a:schemeClr val="accent5">
                    <a:lumMod val="75000"/>
                  </a:schemeClr>
                </a:solidFill>
              </a:rPr>
              <a:t>Shared</a:t>
            </a:r>
            <a:r>
              <a:rPr lang="de-DE" sz="1500" b="1" dirty="0">
                <a:solidFill>
                  <a:schemeClr val="accent5">
                    <a:lumMod val="75000"/>
                  </a:schemeClr>
                </a:solidFill>
              </a:rPr>
              <a:t> Lock für Ressource C   </a:t>
            </a:r>
            <a:r>
              <a:rPr lang="de-DE" sz="1500" b="1" dirty="0" smtClean="0">
                <a:solidFill>
                  <a:schemeClr val="accent5">
                    <a:lumMod val="75000"/>
                  </a:schemeClr>
                </a:solidFill>
              </a:rPr>
              <a:t>	-   T3(S)</a:t>
            </a:r>
          </a:p>
          <a:p>
            <a:pPr marL="358775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de-DE" sz="1500" b="1" dirty="0" smtClean="0">
                <a:solidFill>
                  <a:schemeClr val="bg1">
                    <a:lumMod val="50000"/>
                  </a:schemeClr>
                </a:solidFill>
              </a:rPr>
              <a:t>T6: </a:t>
            </a:r>
            <a:r>
              <a:rPr lang="de-DE" sz="1500" b="1" dirty="0">
                <a:solidFill>
                  <a:schemeClr val="bg1">
                    <a:lumMod val="50000"/>
                  </a:schemeClr>
                </a:solidFill>
              </a:rPr>
              <a:t>Transaktion </a:t>
            </a:r>
            <a:r>
              <a:rPr lang="de-DE" sz="1500" b="1" dirty="0" smtClean="0">
                <a:solidFill>
                  <a:schemeClr val="bg1">
                    <a:lumMod val="50000"/>
                  </a:schemeClr>
                </a:solidFill>
              </a:rPr>
              <a:t>3 </a:t>
            </a:r>
            <a:r>
              <a:rPr lang="de-DE" sz="1500" b="1" dirty="0">
                <a:solidFill>
                  <a:schemeClr val="bg1">
                    <a:lumMod val="50000"/>
                  </a:schemeClr>
                </a:solidFill>
              </a:rPr>
              <a:t>beantragt einen </a:t>
            </a:r>
            <a:r>
              <a:rPr lang="de-DE" sz="1500" b="1" dirty="0" err="1" smtClean="0">
                <a:solidFill>
                  <a:schemeClr val="bg1">
                    <a:lumMod val="50000"/>
                  </a:schemeClr>
                </a:solidFill>
              </a:rPr>
              <a:t>Exclusive</a:t>
            </a:r>
            <a:r>
              <a:rPr lang="de-DE" sz="1500" b="1" dirty="0" smtClean="0">
                <a:solidFill>
                  <a:schemeClr val="bg1">
                    <a:lumMod val="50000"/>
                  </a:schemeClr>
                </a:solidFill>
              </a:rPr>
              <a:t> Lock </a:t>
            </a:r>
            <a:r>
              <a:rPr lang="de-DE" sz="1500" b="1" dirty="0">
                <a:solidFill>
                  <a:schemeClr val="bg1">
                    <a:lumMod val="50000"/>
                  </a:schemeClr>
                </a:solidFill>
              </a:rPr>
              <a:t>für Ressource A</a:t>
            </a:r>
            <a:r>
              <a:rPr lang="de-DE" sz="1500" b="1" dirty="0" smtClean="0">
                <a:solidFill>
                  <a:schemeClr val="bg1">
                    <a:lumMod val="50000"/>
                  </a:schemeClr>
                </a:solidFill>
              </a:rPr>
              <a:t>  	-   T3(X)</a:t>
            </a:r>
          </a:p>
          <a:p>
            <a:pPr marL="358775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de-DE" sz="1500" b="1" dirty="0" smtClean="0">
                <a:solidFill>
                  <a:srgbClr val="FFC000"/>
                </a:solidFill>
              </a:rPr>
              <a:t>T7:</a:t>
            </a:r>
            <a:r>
              <a:rPr lang="de-DE" sz="1500" b="1" dirty="0">
                <a:solidFill>
                  <a:srgbClr val="FFC000"/>
                </a:solidFill>
              </a:rPr>
              <a:t> Transaktion </a:t>
            </a:r>
            <a:r>
              <a:rPr lang="de-DE" sz="1500" b="1" dirty="0" smtClean="0">
                <a:solidFill>
                  <a:srgbClr val="FFC000"/>
                </a:solidFill>
              </a:rPr>
              <a:t>1 </a:t>
            </a:r>
            <a:r>
              <a:rPr lang="de-DE" sz="1500" b="1" dirty="0">
                <a:solidFill>
                  <a:srgbClr val="FFC000"/>
                </a:solidFill>
              </a:rPr>
              <a:t>beantragt einen </a:t>
            </a:r>
            <a:r>
              <a:rPr lang="de-DE" sz="1500" b="1" dirty="0" err="1" smtClean="0">
                <a:solidFill>
                  <a:srgbClr val="FFC000"/>
                </a:solidFill>
              </a:rPr>
              <a:t>Exclusive</a:t>
            </a:r>
            <a:r>
              <a:rPr lang="de-DE" sz="1500" b="1" dirty="0" smtClean="0">
                <a:solidFill>
                  <a:srgbClr val="FFC000"/>
                </a:solidFill>
              </a:rPr>
              <a:t> Lock </a:t>
            </a:r>
            <a:r>
              <a:rPr lang="de-DE" sz="1500" b="1" dirty="0">
                <a:solidFill>
                  <a:srgbClr val="FFC000"/>
                </a:solidFill>
              </a:rPr>
              <a:t>für Ressource C   </a:t>
            </a:r>
            <a:r>
              <a:rPr lang="de-DE" sz="1500" b="1" dirty="0" smtClean="0">
                <a:solidFill>
                  <a:srgbClr val="FFC000"/>
                </a:solidFill>
              </a:rPr>
              <a:t>-   T1(X)</a:t>
            </a:r>
          </a:p>
          <a:p>
            <a:pPr marL="358775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de-DE" sz="1500" b="1" dirty="0" smtClean="0">
                <a:solidFill>
                  <a:srgbClr val="654A39"/>
                </a:solidFill>
              </a:rPr>
              <a:t>T8:</a:t>
            </a:r>
            <a:r>
              <a:rPr lang="de-DE" sz="1500" b="1" dirty="0">
                <a:solidFill>
                  <a:srgbClr val="654A39"/>
                </a:solidFill>
              </a:rPr>
              <a:t> Transaktion </a:t>
            </a:r>
            <a:r>
              <a:rPr lang="de-DE" sz="1500" b="1" dirty="0" smtClean="0">
                <a:solidFill>
                  <a:srgbClr val="654A39"/>
                </a:solidFill>
              </a:rPr>
              <a:t>2 </a:t>
            </a:r>
            <a:r>
              <a:rPr lang="de-DE" sz="1500" b="1" dirty="0">
                <a:solidFill>
                  <a:srgbClr val="654A39"/>
                </a:solidFill>
              </a:rPr>
              <a:t>beantragt einen </a:t>
            </a:r>
            <a:r>
              <a:rPr lang="de-DE" sz="1500" b="1" dirty="0" err="1" smtClean="0">
                <a:solidFill>
                  <a:srgbClr val="654A39"/>
                </a:solidFill>
              </a:rPr>
              <a:t>Exclusive</a:t>
            </a:r>
            <a:r>
              <a:rPr lang="de-DE" sz="1500" b="1" dirty="0" smtClean="0">
                <a:solidFill>
                  <a:srgbClr val="654A39"/>
                </a:solidFill>
              </a:rPr>
              <a:t> Lock </a:t>
            </a:r>
            <a:r>
              <a:rPr lang="de-DE" sz="1500" b="1" dirty="0">
                <a:solidFill>
                  <a:srgbClr val="654A39"/>
                </a:solidFill>
              </a:rPr>
              <a:t>für Ressource </a:t>
            </a:r>
            <a:r>
              <a:rPr lang="de-DE" sz="1500" b="1" dirty="0" smtClean="0">
                <a:solidFill>
                  <a:srgbClr val="654A39"/>
                </a:solidFill>
              </a:rPr>
              <a:t>B   </a:t>
            </a:r>
            <a:r>
              <a:rPr lang="de-DE" sz="1500" b="1" dirty="0">
                <a:solidFill>
                  <a:srgbClr val="654A39"/>
                </a:solidFill>
              </a:rPr>
              <a:t>-   </a:t>
            </a:r>
            <a:r>
              <a:rPr lang="de-DE" sz="1500" b="1" dirty="0" smtClean="0">
                <a:solidFill>
                  <a:srgbClr val="654A39"/>
                </a:solidFill>
              </a:rPr>
              <a:t>T2(X)</a:t>
            </a:r>
          </a:p>
          <a:p>
            <a:pPr marL="358775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de-DE" sz="1500" b="1" dirty="0" smtClean="0">
                <a:solidFill>
                  <a:schemeClr val="tx1"/>
                </a:solidFill>
              </a:rPr>
              <a:t>T9</a:t>
            </a:r>
            <a:r>
              <a:rPr lang="de-DE" sz="1500" b="1" dirty="0">
                <a:solidFill>
                  <a:schemeClr val="tx1"/>
                </a:solidFill>
              </a:rPr>
              <a:t> Transaktion </a:t>
            </a:r>
            <a:r>
              <a:rPr lang="de-DE" sz="1500" b="1" dirty="0" smtClean="0">
                <a:solidFill>
                  <a:schemeClr val="tx1"/>
                </a:solidFill>
              </a:rPr>
              <a:t>2 beendet die Transaktion durch ein Commit</a:t>
            </a:r>
          </a:p>
          <a:p>
            <a:pPr marL="0" indent="0">
              <a:spcBef>
                <a:spcPts val="500"/>
              </a:spcBef>
              <a:buNone/>
            </a:pPr>
            <a:endParaRPr lang="de-DE" sz="1700" dirty="0"/>
          </a:p>
        </p:txBody>
      </p:sp>
      <p:graphicFrame>
        <p:nvGraphicFramePr>
          <p:cNvPr id="6" name="Inhaltsplatzhalt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91844033"/>
              </p:ext>
            </p:extLst>
          </p:nvPr>
        </p:nvGraphicFramePr>
        <p:xfrm>
          <a:off x="7152617" y="3586117"/>
          <a:ext cx="3587769" cy="1341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43330"/>
                <a:gridCol w="2344439"/>
              </a:tblGrid>
              <a:tr h="291164">
                <a:tc>
                  <a:txBody>
                    <a:bodyPr/>
                    <a:lstStyle/>
                    <a:p>
                      <a:r>
                        <a:rPr lang="de-DE" sz="1600" b="1" dirty="0" smtClean="0"/>
                        <a:t>Ressource</a:t>
                      </a:r>
                      <a:endParaRPr lang="de-DE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/>
                        <a:t>Locks</a:t>
                      </a:r>
                      <a:endParaRPr lang="de-DE" sz="1600" b="1" dirty="0"/>
                    </a:p>
                  </a:txBody>
                  <a:tcPr/>
                </a:tc>
              </a:tr>
              <a:tr h="291164"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A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291164"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B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/>
                </a:tc>
              </a:tr>
              <a:tr h="291164"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C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Rechteck 2"/>
          <p:cNvSpPr/>
          <p:nvPr/>
        </p:nvSpPr>
        <p:spPr>
          <a:xfrm>
            <a:off x="8424897" y="3887345"/>
            <a:ext cx="6960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T1(S)</a:t>
            </a:r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8412453" y="4230537"/>
            <a:ext cx="6960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>
                <a:solidFill>
                  <a:srgbClr val="00B0F0"/>
                </a:solidFill>
              </a:rPr>
              <a:t>T2(S)</a:t>
            </a:r>
          </a:p>
        </p:txBody>
      </p:sp>
      <p:sp>
        <p:nvSpPr>
          <p:cNvPr id="8" name="Rechteck 7"/>
          <p:cNvSpPr/>
          <p:nvPr/>
        </p:nvSpPr>
        <p:spPr>
          <a:xfrm>
            <a:off x="9000327" y="3887345"/>
            <a:ext cx="6960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>
                <a:solidFill>
                  <a:srgbClr val="00B050"/>
                </a:solidFill>
              </a:rPr>
              <a:t>T3(S)</a:t>
            </a:r>
          </a:p>
        </p:txBody>
      </p:sp>
      <p:sp>
        <p:nvSpPr>
          <p:cNvPr id="9" name="Rechteck 8"/>
          <p:cNvSpPr/>
          <p:nvPr/>
        </p:nvSpPr>
        <p:spPr>
          <a:xfrm>
            <a:off x="8400994" y="4557905"/>
            <a:ext cx="6960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>
                <a:solidFill>
                  <a:srgbClr val="002060"/>
                </a:solidFill>
              </a:rPr>
              <a:t>T2(S)</a:t>
            </a:r>
          </a:p>
        </p:txBody>
      </p:sp>
      <p:sp>
        <p:nvSpPr>
          <p:cNvPr id="10" name="Rechteck 9"/>
          <p:cNvSpPr/>
          <p:nvPr/>
        </p:nvSpPr>
        <p:spPr>
          <a:xfrm>
            <a:off x="8980326" y="4553522"/>
            <a:ext cx="6960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>
                <a:solidFill>
                  <a:schemeClr val="accent5">
                    <a:lumMod val="75000"/>
                  </a:schemeClr>
                </a:solidFill>
              </a:rPr>
              <a:t>T3(S)</a:t>
            </a:r>
          </a:p>
        </p:txBody>
      </p:sp>
      <p:sp>
        <p:nvSpPr>
          <p:cNvPr id="11" name="Rechteck 10"/>
          <p:cNvSpPr/>
          <p:nvPr/>
        </p:nvSpPr>
        <p:spPr>
          <a:xfrm>
            <a:off x="9575757" y="3887345"/>
            <a:ext cx="7216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T3(X)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9548199" y="4560097"/>
            <a:ext cx="7216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smtClean="0">
                <a:solidFill>
                  <a:srgbClr val="D09E00"/>
                </a:solidFill>
              </a:rPr>
              <a:t>T1(X)</a:t>
            </a:r>
            <a:endParaRPr lang="de-DE" dirty="0">
              <a:solidFill>
                <a:srgbClr val="D09E00"/>
              </a:solidFill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8976854" y="4226878"/>
            <a:ext cx="74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smtClean="0">
                <a:solidFill>
                  <a:srgbClr val="654A39"/>
                </a:solidFill>
              </a:rPr>
              <a:t>T2(X)</a:t>
            </a:r>
            <a:endParaRPr lang="de-DE" dirty="0">
              <a:solidFill>
                <a:srgbClr val="654A39"/>
              </a:solidFill>
            </a:endParaRPr>
          </a:p>
        </p:txBody>
      </p:sp>
      <p:graphicFrame>
        <p:nvGraphicFramePr>
          <p:cNvPr id="14" name="Inhaltsplatzhalt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26011322"/>
              </p:ext>
            </p:extLst>
          </p:nvPr>
        </p:nvGraphicFramePr>
        <p:xfrm>
          <a:off x="6587653" y="5464238"/>
          <a:ext cx="3587769" cy="1341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43330"/>
                <a:gridCol w="2344439"/>
              </a:tblGrid>
              <a:tr h="291164">
                <a:tc>
                  <a:txBody>
                    <a:bodyPr/>
                    <a:lstStyle/>
                    <a:p>
                      <a:r>
                        <a:rPr lang="de-DE" sz="1600" b="1" dirty="0" smtClean="0"/>
                        <a:t>Ressource</a:t>
                      </a:r>
                      <a:endParaRPr lang="de-DE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/>
                        <a:t>Locks</a:t>
                      </a:r>
                      <a:endParaRPr lang="de-DE" sz="1600" b="1" dirty="0"/>
                    </a:p>
                  </a:txBody>
                  <a:tcPr/>
                </a:tc>
              </a:tr>
              <a:tr h="291164"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A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291164"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B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/>
                </a:tc>
              </a:tr>
              <a:tr h="291164"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C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Rechteck 14"/>
          <p:cNvSpPr/>
          <p:nvPr/>
        </p:nvSpPr>
        <p:spPr>
          <a:xfrm>
            <a:off x="7859933" y="5765466"/>
            <a:ext cx="6960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T1(S)</a:t>
            </a:r>
            <a:endParaRPr lang="de-DE" dirty="0"/>
          </a:p>
        </p:txBody>
      </p:sp>
      <p:sp>
        <p:nvSpPr>
          <p:cNvPr id="16" name="Rechteck 15"/>
          <p:cNvSpPr/>
          <p:nvPr/>
        </p:nvSpPr>
        <p:spPr>
          <a:xfrm>
            <a:off x="7847489" y="6108658"/>
            <a:ext cx="6960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trike="sngStrike" dirty="0">
                <a:solidFill>
                  <a:srgbClr val="00B0F0"/>
                </a:solidFill>
              </a:rPr>
              <a:t>T2(S)</a:t>
            </a:r>
          </a:p>
        </p:txBody>
      </p:sp>
      <p:sp>
        <p:nvSpPr>
          <p:cNvPr id="17" name="Rechteck 16"/>
          <p:cNvSpPr/>
          <p:nvPr/>
        </p:nvSpPr>
        <p:spPr>
          <a:xfrm>
            <a:off x="8435363" y="5765466"/>
            <a:ext cx="6960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>
                <a:solidFill>
                  <a:srgbClr val="00B050"/>
                </a:solidFill>
              </a:rPr>
              <a:t>T3(S)</a:t>
            </a:r>
          </a:p>
        </p:txBody>
      </p:sp>
      <p:sp>
        <p:nvSpPr>
          <p:cNvPr id="18" name="Rechteck 17"/>
          <p:cNvSpPr/>
          <p:nvPr/>
        </p:nvSpPr>
        <p:spPr>
          <a:xfrm>
            <a:off x="7836030" y="6436026"/>
            <a:ext cx="6960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trike="sngStrike" dirty="0">
                <a:solidFill>
                  <a:srgbClr val="002060"/>
                </a:solidFill>
              </a:rPr>
              <a:t>T2(S)</a:t>
            </a:r>
          </a:p>
        </p:txBody>
      </p:sp>
      <p:sp>
        <p:nvSpPr>
          <p:cNvPr id="19" name="Rechteck 18"/>
          <p:cNvSpPr/>
          <p:nvPr/>
        </p:nvSpPr>
        <p:spPr>
          <a:xfrm>
            <a:off x="8415362" y="6431643"/>
            <a:ext cx="6960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>
                <a:solidFill>
                  <a:schemeClr val="accent5">
                    <a:lumMod val="75000"/>
                  </a:schemeClr>
                </a:solidFill>
              </a:rPr>
              <a:t>T3(S)</a:t>
            </a:r>
          </a:p>
        </p:txBody>
      </p:sp>
      <p:sp>
        <p:nvSpPr>
          <p:cNvPr id="20" name="Rechteck 19"/>
          <p:cNvSpPr/>
          <p:nvPr/>
        </p:nvSpPr>
        <p:spPr>
          <a:xfrm>
            <a:off x="9010793" y="5765466"/>
            <a:ext cx="7216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T3(X)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" name="Rechteck 20"/>
          <p:cNvSpPr/>
          <p:nvPr/>
        </p:nvSpPr>
        <p:spPr>
          <a:xfrm>
            <a:off x="8983235" y="6438218"/>
            <a:ext cx="7216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smtClean="0">
                <a:solidFill>
                  <a:srgbClr val="D09E00"/>
                </a:solidFill>
              </a:rPr>
              <a:t>T1(X)</a:t>
            </a:r>
            <a:endParaRPr lang="de-DE" dirty="0">
              <a:solidFill>
                <a:srgbClr val="D09E00"/>
              </a:solidFill>
            </a:endParaRPr>
          </a:p>
        </p:txBody>
      </p:sp>
      <p:sp>
        <p:nvSpPr>
          <p:cNvPr id="22" name="Rechteck 21"/>
          <p:cNvSpPr/>
          <p:nvPr/>
        </p:nvSpPr>
        <p:spPr>
          <a:xfrm>
            <a:off x="8411890" y="6104999"/>
            <a:ext cx="74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trike="sngStrike" dirty="0" smtClean="0">
                <a:solidFill>
                  <a:srgbClr val="654A39"/>
                </a:solidFill>
              </a:rPr>
              <a:t>T2(X)</a:t>
            </a:r>
            <a:endParaRPr lang="de-DE" strike="sngStrike" dirty="0">
              <a:solidFill>
                <a:srgbClr val="654A39"/>
              </a:solidFill>
            </a:endParaRPr>
          </a:p>
        </p:txBody>
      </p:sp>
      <p:sp>
        <p:nvSpPr>
          <p:cNvPr id="23" name="Pfeil nach rechts 22"/>
          <p:cNvSpPr/>
          <p:nvPr/>
        </p:nvSpPr>
        <p:spPr>
          <a:xfrm>
            <a:off x="5018773" y="4149444"/>
            <a:ext cx="2084506" cy="5241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Pfeil nach rechts 23"/>
          <p:cNvSpPr/>
          <p:nvPr/>
        </p:nvSpPr>
        <p:spPr>
          <a:xfrm rot="5400000">
            <a:off x="8309023" y="4934223"/>
            <a:ext cx="493867" cy="5241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hteck 24"/>
          <p:cNvSpPr/>
          <p:nvPr/>
        </p:nvSpPr>
        <p:spPr>
          <a:xfrm>
            <a:off x="5048895" y="3857546"/>
            <a:ext cx="18277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smtClean="0"/>
              <a:t>Bis Zeitpunkt T8</a:t>
            </a:r>
            <a:endParaRPr lang="de-DE" dirty="0"/>
          </a:p>
        </p:txBody>
      </p:sp>
      <p:sp>
        <p:nvSpPr>
          <p:cNvPr id="26" name="Rechteck 25"/>
          <p:cNvSpPr/>
          <p:nvPr/>
        </p:nvSpPr>
        <p:spPr>
          <a:xfrm>
            <a:off x="8796704" y="5003098"/>
            <a:ext cx="23583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smtClean="0"/>
              <a:t>Durch Commit in T9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49900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 animBg="1"/>
      <p:bldP spid="24" grpId="0" animBg="1"/>
      <p:bldP spid="25" grpId="0"/>
      <p:bldP spid="2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25252" y="110855"/>
            <a:ext cx="8203086" cy="742122"/>
          </a:xfrm>
        </p:spPr>
        <p:txBody>
          <a:bodyPr/>
          <a:lstStyle/>
          <a:p>
            <a:r>
              <a:rPr lang="de-DE" dirty="0" smtClean="0"/>
              <a:t>Beispiel</a:t>
            </a:r>
            <a:endParaRPr lang="de-DE" dirty="0"/>
          </a:p>
        </p:txBody>
      </p:sp>
      <p:sp>
        <p:nvSpPr>
          <p:cNvPr id="5" name="Inhaltsplatzhalter 2"/>
          <p:cNvSpPr txBox="1">
            <a:spLocks/>
          </p:cNvSpPr>
          <p:nvPr/>
        </p:nvSpPr>
        <p:spPr>
          <a:xfrm>
            <a:off x="505838" y="901450"/>
            <a:ext cx="11400817" cy="27783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542925" indent="-542925" algn="l" defTabSz="4572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01700" indent="-450850" algn="l" defTabSz="4572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338263" indent="-436563" algn="l" defTabSz="4572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16075" indent="-371475" algn="l" defTabSz="4572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buNone/>
            </a:pPr>
            <a:r>
              <a:rPr lang="de-DE" sz="1700" b="1" dirty="0" smtClean="0"/>
              <a:t>2. Fertige einen Graphen an, in dem abgetragen wird, welche Transaktion auf welche Transaktion wartet</a:t>
            </a:r>
          </a:p>
          <a:p>
            <a:pPr marL="0" indent="0">
              <a:spcBef>
                <a:spcPts val="500"/>
              </a:spcBef>
              <a:buNone/>
            </a:pPr>
            <a:endParaRPr lang="de-DE" sz="1700" b="1" dirty="0" smtClean="0"/>
          </a:p>
          <a:p>
            <a:pPr marL="0" indent="0">
              <a:spcBef>
                <a:spcPts val="500"/>
              </a:spcBef>
              <a:buNone/>
            </a:pPr>
            <a:endParaRPr lang="de-DE" sz="1700" dirty="0"/>
          </a:p>
        </p:txBody>
      </p:sp>
      <p:graphicFrame>
        <p:nvGraphicFramePr>
          <p:cNvPr id="28" name="Inhaltsplatzhalt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96071213"/>
              </p:ext>
            </p:extLst>
          </p:nvPr>
        </p:nvGraphicFramePr>
        <p:xfrm>
          <a:off x="700392" y="1633217"/>
          <a:ext cx="3783679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39240"/>
                <a:gridCol w="2344439"/>
              </a:tblGrid>
              <a:tr h="291164">
                <a:tc>
                  <a:txBody>
                    <a:bodyPr/>
                    <a:lstStyle/>
                    <a:p>
                      <a:r>
                        <a:rPr lang="de-DE" sz="1800" b="1" dirty="0" smtClean="0"/>
                        <a:t>Ressource</a:t>
                      </a:r>
                      <a:endParaRPr lang="de-DE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1" dirty="0" smtClean="0"/>
                        <a:t>Locks</a:t>
                      </a:r>
                      <a:endParaRPr lang="de-DE" sz="1800" b="1" dirty="0"/>
                    </a:p>
                  </a:txBody>
                  <a:tcPr/>
                </a:tc>
              </a:tr>
              <a:tr h="291164"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A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291164"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B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/>
                </a:tc>
              </a:tr>
              <a:tr h="291164"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C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9" name="Rechteck 28"/>
          <p:cNvSpPr/>
          <p:nvPr/>
        </p:nvSpPr>
        <p:spPr>
          <a:xfrm>
            <a:off x="2168581" y="1934445"/>
            <a:ext cx="6960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T1(S)</a:t>
            </a:r>
            <a:endParaRPr lang="de-DE" dirty="0"/>
          </a:p>
        </p:txBody>
      </p:sp>
      <p:sp>
        <p:nvSpPr>
          <p:cNvPr id="30" name="Rechteck 29"/>
          <p:cNvSpPr/>
          <p:nvPr/>
        </p:nvSpPr>
        <p:spPr>
          <a:xfrm>
            <a:off x="2156137" y="2277637"/>
            <a:ext cx="6960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trike="sngStrike" dirty="0">
                <a:solidFill>
                  <a:srgbClr val="00B0F0"/>
                </a:solidFill>
              </a:rPr>
              <a:t>T2(S)</a:t>
            </a:r>
          </a:p>
        </p:txBody>
      </p:sp>
      <p:sp>
        <p:nvSpPr>
          <p:cNvPr id="31" name="Rechteck 30"/>
          <p:cNvSpPr/>
          <p:nvPr/>
        </p:nvSpPr>
        <p:spPr>
          <a:xfrm>
            <a:off x="2744011" y="1934445"/>
            <a:ext cx="6960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>
                <a:solidFill>
                  <a:srgbClr val="00B050"/>
                </a:solidFill>
              </a:rPr>
              <a:t>T3(S)</a:t>
            </a:r>
          </a:p>
        </p:txBody>
      </p:sp>
      <p:sp>
        <p:nvSpPr>
          <p:cNvPr id="32" name="Rechteck 31"/>
          <p:cNvSpPr/>
          <p:nvPr/>
        </p:nvSpPr>
        <p:spPr>
          <a:xfrm>
            <a:off x="2144678" y="2605005"/>
            <a:ext cx="6960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trike="sngStrike" dirty="0">
                <a:solidFill>
                  <a:srgbClr val="002060"/>
                </a:solidFill>
              </a:rPr>
              <a:t>T2(S)</a:t>
            </a:r>
          </a:p>
        </p:txBody>
      </p:sp>
      <p:sp>
        <p:nvSpPr>
          <p:cNvPr id="33" name="Rechteck 32"/>
          <p:cNvSpPr/>
          <p:nvPr/>
        </p:nvSpPr>
        <p:spPr>
          <a:xfrm>
            <a:off x="2724010" y="2600622"/>
            <a:ext cx="6960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>
                <a:solidFill>
                  <a:schemeClr val="accent5">
                    <a:lumMod val="75000"/>
                  </a:schemeClr>
                </a:solidFill>
              </a:rPr>
              <a:t>T3(S)</a:t>
            </a:r>
          </a:p>
        </p:txBody>
      </p:sp>
      <p:sp>
        <p:nvSpPr>
          <p:cNvPr id="34" name="Rechteck 33"/>
          <p:cNvSpPr/>
          <p:nvPr/>
        </p:nvSpPr>
        <p:spPr>
          <a:xfrm>
            <a:off x="3319441" y="1934445"/>
            <a:ext cx="7216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T3(X)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5" name="Rechteck 34"/>
          <p:cNvSpPr/>
          <p:nvPr/>
        </p:nvSpPr>
        <p:spPr>
          <a:xfrm>
            <a:off x="3291883" y="2607197"/>
            <a:ext cx="7216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smtClean="0">
                <a:solidFill>
                  <a:srgbClr val="D09E00"/>
                </a:solidFill>
              </a:rPr>
              <a:t>T1(X)</a:t>
            </a:r>
            <a:endParaRPr lang="de-DE" dirty="0">
              <a:solidFill>
                <a:srgbClr val="D09E00"/>
              </a:solidFill>
            </a:endParaRPr>
          </a:p>
        </p:txBody>
      </p:sp>
      <p:sp>
        <p:nvSpPr>
          <p:cNvPr id="36" name="Rechteck 35"/>
          <p:cNvSpPr/>
          <p:nvPr/>
        </p:nvSpPr>
        <p:spPr>
          <a:xfrm>
            <a:off x="2720538" y="2273978"/>
            <a:ext cx="74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trike="sngStrike" dirty="0" smtClean="0">
                <a:solidFill>
                  <a:srgbClr val="654A39"/>
                </a:solidFill>
              </a:rPr>
              <a:t>T2(X)</a:t>
            </a:r>
            <a:endParaRPr lang="de-DE" strike="sngStrike" dirty="0">
              <a:solidFill>
                <a:srgbClr val="654A39"/>
              </a:solidFill>
            </a:endParaRPr>
          </a:p>
        </p:txBody>
      </p:sp>
      <p:sp>
        <p:nvSpPr>
          <p:cNvPr id="37" name="Rechteck 36"/>
          <p:cNvSpPr/>
          <p:nvPr/>
        </p:nvSpPr>
        <p:spPr>
          <a:xfrm>
            <a:off x="4484070" y="1952541"/>
            <a:ext cx="21691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500"/>
              </a:spcBef>
            </a:pPr>
            <a:r>
              <a:rPr lang="de-DE" b="1" dirty="0" smtClean="0">
                <a:sym typeface="Wingdings" panose="05000000000000000000" pitchFamily="2" charset="2"/>
              </a:rPr>
              <a:t> </a:t>
            </a:r>
            <a:r>
              <a:rPr lang="de-DE" b="1" dirty="0" smtClean="0"/>
              <a:t>T3 wartet auf T1</a:t>
            </a:r>
            <a:endParaRPr lang="de-DE" b="1" dirty="0"/>
          </a:p>
        </p:txBody>
      </p:sp>
      <p:sp>
        <p:nvSpPr>
          <p:cNvPr id="38" name="Rechteck 37"/>
          <p:cNvSpPr/>
          <p:nvPr/>
        </p:nvSpPr>
        <p:spPr>
          <a:xfrm>
            <a:off x="4507543" y="2643310"/>
            <a:ext cx="21691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500"/>
              </a:spcBef>
            </a:pPr>
            <a:r>
              <a:rPr lang="de-DE" b="1" dirty="0" smtClean="0">
                <a:sym typeface="Wingdings" panose="05000000000000000000" pitchFamily="2" charset="2"/>
              </a:rPr>
              <a:t> </a:t>
            </a:r>
            <a:r>
              <a:rPr lang="de-DE" b="1" dirty="0" smtClean="0"/>
              <a:t>T1 wartet auf T3</a:t>
            </a:r>
            <a:endParaRPr lang="de-DE" b="1" dirty="0"/>
          </a:p>
        </p:txBody>
      </p:sp>
      <p:sp>
        <p:nvSpPr>
          <p:cNvPr id="40" name="Ellipse 39"/>
          <p:cNvSpPr/>
          <p:nvPr/>
        </p:nvSpPr>
        <p:spPr>
          <a:xfrm>
            <a:off x="3887542" y="4651563"/>
            <a:ext cx="851338" cy="829161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b="1" dirty="0" smtClean="0"/>
              <a:t>T1</a:t>
            </a:r>
            <a:endParaRPr lang="de-DE" sz="2000" b="1" dirty="0"/>
          </a:p>
        </p:txBody>
      </p:sp>
      <p:sp>
        <p:nvSpPr>
          <p:cNvPr id="41" name="Ellipse 40"/>
          <p:cNvSpPr/>
          <p:nvPr/>
        </p:nvSpPr>
        <p:spPr>
          <a:xfrm>
            <a:off x="1317243" y="4651564"/>
            <a:ext cx="851338" cy="829161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b="1" dirty="0"/>
              <a:t>T3</a:t>
            </a:r>
          </a:p>
        </p:txBody>
      </p:sp>
      <p:sp>
        <p:nvSpPr>
          <p:cNvPr id="42" name="Rechteck 41"/>
          <p:cNvSpPr/>
          <p:nvPr/>
        </p:nvSpPr>
        <p:spPr>
          <a:xfrm>
            <a:off x="1125252" y="3834644"/>
            <a:ext cx="31967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500"/>
              </a:spcBef>
            </a:pPr>
            <a:r>
              <a:rPr lang="de-DE" b="1" dirty="0" err="1" smtClean="0"/>
              <a:t>Wait</a:t>
            </a:r>
            <a:r>
              <a:rPr lang="de-DE" b="1" dirty="0" smtClean="0"/>
              <a:t>-</a:t>
            </a:r>
            <a:r>
              <a:rPr lang="de-DE" b="1" dirty="0" err="1" smtClean="0"/>
              <a:t>For</a:t>
            </a:r>
            <a:r>
              <a:rPr lang="de-DE" b="1" dirty="0" smtClean="0"/>
              <a:t>-Graph: </a:t>
            </a:r>
            <a:r>
              <a:rPr lang="de-DE" dirty="0" smtClean="0"/>
              <a:t>Deadlock </a:t>
            </a:r>
            <a:endParaRPr lang="de-DE" dirty="0"/>
          </a:p>
        </p:txBody>
      </p:sp>
      <p:cxnSp>
        <p:nvCxnSpPr>
          <p:cNvPr id="44" name="Gerade Verbindung mit Pfeil 43"/>
          <p:cNvCxnSpPr/>
          <p:nvPr/>
        </p:nvCxnSpPr>
        <p:spPr>
          <a:xfrm flipV="1">
            <a:off x="2168581" y="4922196"/>
            <a:ext cx="1703028" cy="9727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hteck 44"/>
          <p:cNvSpPr/>
          <p:nvPr/>
        </p:nvSpPr>
        <p:spPr>
          <a:xfrm>
            <a:off x="2596684" y="4552864"/>
            <a:ext cx="6896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500"/>
              </a:spcBef>
            </a:pPr>
            <a:r>
              <a:rPr lang="de-DE" b="1" dirty="0" smtClean="0"/>
              <a:t>A(X)</a:t>
            </a:r>
            <a:endParaRPr lang="de-DE" b="1" dirty="0"/>
          </a:p>
        </p:txBody>
      </p:sp>
      <p:cxnSp>
        <p:nvCxnSpPr>
          <p:cNvPr id="46" name="Gerade Verbindung mit Pfeil 45"/>
          <p:cNvCxnSpPr/>
          <p:nvPr/>
        </p:nvCxnSpPr>
        <p:spPr>
          <a:xfrm flipH="1">
            <a:off x="2131056" y="5192828"/>
            <a:ext cx="1740553" cy="9727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hteck 46"/>
          <p:cNvSpPr/>
          <p:nvPr/>
        </p:nvSpPr>
        <p:spPr>
          <a:xfrm>
            <a:off x="2618774" y="5225047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500"/>
              </a:spcBef>
            </a:pPr>
            <a:r>
              <a:rPr lang="de-DE" b="1" dirty="0" smtClean="0"/>
              <a:t>C(X)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3255464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40" grpId="0" animBg="1"/>
      <p:bldP spid="41" grpId="0" animBg="1"/>
      <p:bldP spid="42" grpId="0"/>
      <p:bldP spid="45" grpId="0"/>
      <p:bldP spid="47" grpId="0"/>
    </p:bldLst>
  </p:timing>
</p:sld>
</file>

<file path=ppt/theme/theme1.xml><?xml version="1.0" encoding="utf-8"?>
<a:theme xmlns:a="http://schemas.openxmlformats.org/drawingml/2006/main" name="Fetzen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646</Words>
  <Application>Microsoft Office PowerPoint</Application>
  <PresentationFormat>Benutzerdefiniert</PresentationFormat>
  <Paragraphs>168</Paragraphs>
  <Slides>9</Slides>
  <Notes>2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0" baseType="lpstr">
      <vt:lpstr>Fetzen</vt:lpstr>
      <vt:lpstr>Wait-For-Graph</vt:lpstr>
      <vt:lpstr>Concurrency</vt:lpstr>
      <vt:lpstr>Locks</vt:lpstr>
      <vt:lpstr>Lock Regeln</vt:lpstr>
      <vt:lpstr>Lock-Regeln</vt:lpstr>
      <vt:lpstr>Dead Lock</vt:lpstr>
      <vt:lpstr>Beispiel</vt:lpstr>
      <vt:lpstr>Beispiel</vt:lpstr>
      <vt:lpstr>Beispiel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Wait-For-Graph</dc:title>
  <dc:subject>Datenbanken Tutorium</dc:subject>
  <dc:creator>Markus Pesch</dc:creator>
  <cp:lastModifiedBy>Markus Pesch</cp:lastModifiedBy>
  <cp:revision>500</cp:revision>
  <dcterms:created xsi:type="dcterms:W3CDTF">2015-06-20T11:54:00Z</dcterms:created>
  <dcterms:modified xsi:type="dcterms:W3CDTF">2016-09-29T10:40:59Z</dcterms:modified>
</cp:coreProperties>
</file>