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94" r:id="rId3"/>
    <p:sldId id="434" r:id="rId4"/>
    <p:sldId id="435" r:id="rId5"/>
    <p:sldId id="436" r:id="rId6"/>
    <p:sldId id="437" r:id="rId7"/>
    <p:sldId id="438" r:id="rId8"/>
    <p:sldId id="439" r:id="rId9"/>
    <p:sldId id="441" r:id="rId10"/>
    <p:sldId id="442" r:id="rId11"/>
    <p:sldId id="444" r:id="rId12"/>
    <p:sldId id="400" r:id="rId13"/>
    <p:sldId id="403" r:id="rId14"/>
    <p:sldId id="402" r:id="rId15"/>
    <p:sldId id="404" r:id="rId16"/>
    <p:sldId id="405" r:id="rId17"/>
    <p:sldId id="445" r:id="rId18"/>
    <p:sldId id="446" r:id="rId19"/>
    <p:sldId id="449" r:id="rId20"/>
    <p:sldId id="44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-10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functions002.htm#SQLRF511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database/121/SQLRF/sql_elements004.htm#SQLRF002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Vertiefung DML, DDL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Funktionen, GROUP BY, HAVING</a:t>
            </a:r>
            <a:br>
              <a:rPr lang="de-DE" sz="3700" dirty="0" smtClean="0"/>
            </a:br>
            <a:r>
              <a:rPr lang="de-DE" sz="3700" dirty="0" smtClean="0"/>
              <a:t>Views anlegen und verwenden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466" y="70139"/>
            <a:ext cx="8203086" cy="742122"/>
          </a:xfrm>
        </p:spPr>
        <p:txBody>
          <a:bodyPr/>
          <a:lstStyle/>
          <a:p>
            <a:r>
              <a:rPr lang="de-DE" sz="3000" dirty="0" smtClean="0"/>
              <a:t>Datumsvergleiche in der </a:t>
            </a:r>
            <a:r>
              <a:rPr lang="de-DE" sz="3000" dirty="0" err="1" smtClean="0"/>
              <a:t>Where</a:t>
            </a:r>
            <a:r>
              <a:rPr lang="de-DE" sz="3000" dirty="0" smtClean="0"/>
              <a:t>-Bedingung</a:t>
            </a:r>
            <a:br>
              <a:rPr lang="de-DE" sz="3000" dirty="0" smtClean="0"/>
            </a:br>
            <a:r>
              <a:rPr lang="de-DE" sz="3000" dirty="0" err="1" smtClean="0"/>
              <a:t>trunc</a:t>
            </a:r>
            <a:r>
              <a:rPr lang="de-DE" sz="3000" dirty="0" smtClean="0"/>
              <a:t>() und </a:t>
            </a:r>
            <a:r>
              <a:rPr lang="de-DE" sz="3000" dirty="0" err="1" smtClean="0"/>
              <a:t>to_date</a:t>
            </a:r>
            <a:r>
              <a:rPr lang="de-DE" sz="3000" dirty="0" smtClean="0"/>
              <a:t>()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4015" y="1050588"/>
            <a:ext cx="10407964" cy="51524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de-DE" sz="1800" b="1" dirty="0" smtClean="0"/>
              <a:t>TRUNC()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de-DE" sz="1800" dirty="0" smtClean="0"/>
              <a:t>Date in Oracle beinhaltet immer eine Uhrzeit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de-DE" sz="1800" dirty="0" smtClean="0"/>
              <a:t>Um diese abzuschneiden, kann die Funktion </a:t>
            </a:r>
            <a:r>
              <a:rPr lang="de-DE" sz="1800" b="1" dirty="0" err="1" smtClean="0"/>
              <a:t>trunc</a:t>
            </a:r>
            <a:r>
              <a:rPr lang="de-DE" sz="1800" b="1" dirty="0" smtClean="0"/>
              <a:t>() </a:t>
            </a:r>
            <a:r>
              <a:rPr lang="de-DE" sz="1800" dirty="0" smtClean="0"/>
              <a:t>verwendet werden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de-DE" sz="1800" b="1" dirty="0" smtClean="0"/>
              <a:t>        Beispiel: Abfrage</a:t>
            </a:r>
            <a:r>
              <a:rPr lang="de-DE" sz="1800" b="1" dirty="0"/>
              <a:t> </a:t>
            </a:r>
            <a:r>
              <a:rPr lang="de-DE" sz="1800" b="1" dirty="0" smtClean="0"/>
              <a:t>aller Ausleihvorgänge, die am 01.01.2011 getätigt wurden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de-DE" sz="1800" b="1" dirty="0"/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de-DE" sz="1800" b="1" dirty="0" smtClean="0"/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de-DE" sz="1800" b="1" dirty="0" smtClean="0"/>
              <a:t/>
            </a:r>
            <a:br>
              <a:rPr lang="de-DE" sz="1800" b="1" dirty="0" smtClean="0"/>
            </a:br>
            <a:endParaRPr lang="de-DE" sz="1800" b="1" dirty="0"/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de-DE" sz="1800" b="1" dirty="0" smtClean="0"/>
              <a:t>TO_DATE()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de-DE" sz="1800" dirty="0" smtClean="0"/>
              <a:t>Je nach </a:t>
            </a:r>
            <a:r>
              <a:rPr lang="de-DE" sz="1800" dirty="0" err="1" smtClean="0"/>
              <a:t>Sessioneinstellungen</a:t>
            </a:r>
            <a:r>
              <a:rPr lang="de-DE" sz="1800" dirty="0" smtClean="0"/>
              <a:t> wird ein anderes Datumsformat verwendet (z.B. erst Monat, dann Tag) und das Datum wird falsch bzw. gar nicht erkannt</a:t>
            </a:r>
            <a:r>
              <a:rPr lang="de-DE" sz="1800" b="1" dirty="0" smtClean="0"/>
              <a:t>.</a:t>
            </a:r>
            <a:endParaRPr lang="de-DE" sz="1800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de-DE" sz="1800" dirty="0" smtClean="0"/>
              <a:t>Funktion </a:t>
            </a:r>
            <a:r>
              <a:rPr lang="de-DE" sz="1800" b="1" dirty="0" err="1" smtClean="0"/>
              <a:t>to_date</a:t>
            </a:r>
            <a:r>
              <a:rPr lang="de-DE" sz="1800" b="1" dirty="0" smtClean="0"/>
              <a:t>(‘DATUM‘,‘FORMAT‘) </a:t>
            </a:r>
            <a:r>
              <a:rPr lang="de-DE" sz="1800" dirty="0" smtClean="0"/>
              <a:t>legt das Datumsformat fest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de-DE" sz="1800" b="1" dirty="0"/>
          </a:p>
        </p:txBody>
      </p:sp>
      <p:sp>
        <p:nvSpPr>
          <p:cNvPr id="4" name="Rechteck 3"/>
          <p:cNvSpPr/>
          <p:nvPr/>
        </p:nvSpPr>
        <p:spPr>
          <a:xfrm>
            <a:off x="1533321" y="2603466"/>
            <a:ext cx="7536231" cy="1023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lib_rental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’01.01.2011’;</a:t>
            </a:r>
          </a:p>
        </p:txBody>
      </p:sp>
      <p:sp>
        <p:nvSpPr>
          <p:cNvPr id="5" name="Rechteck 4"/>
          <p:cNvSpPr/>
          <p:nvPr/>
        </p:nvSpPr>
        <p:spPr>
          <a:xfrm>
            <a:off x="1533321" y="5373523"/>
            <a:ext cx="7536231" cy="1008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lib_rental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(lend)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(’01.01.2011’,’dd.mm.yyyy’);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400" y="2011020"/>
            <a:ext cx="8304212" cy="2262781"/>
          </a:xfrm>
        </p:spPr>
        <p:txBody>
          <a:bodyPr/>
          <a:lstStyle/>
          <a:p>
            <a:r>
              <a:rPr lang="de-DE" sz="5500" dirty="0" smtClean="0"/>
              <a:t>Aggregatfunktionen</a:t>
            </a:r>
            <a:endParaRPr lang="de-DE" sz="5500" dirty="0"/>
          </a:p>
        </p:txBody>
      </p:sp>
    </p:spTree>
    <p:extLst>
      <p:ext uri="{BB962C8B-B14F-4D97-AF65-F5344CB8AC3E}">
        <p14:creationId xmlns:p14="http://schemas.microsoft.com/office/powerpoint/2010/main" val="8377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Aggregatfunktionen werden auf eine Spalte angewendet. </a:t>
            </a:r>
            <a:br>
              <a:rPr lang="de-DE" dirty="0" smtClean="0"/>
            </a:br>
            <a:r>
              <a:rPr lang="de-DE" dirty="0" smtClean="0"/>
              <a:t>Sie fassen mehrere Werte zusammen.</a:t>
            </a:r>
          </a:p>
          <a:p>
            <a:r>
              <a:rPr lang="de-DE" b="1" dirty="0" err="1" smtClean="0"/>
              <a:t>Sum</a:t>
            </a:r>
            <a:r>
              <a:rPr lang="de-DE" b="1" dirty="0" smtClean="0"/>
              <a:t>(spalte) </a:t>
            </a:r>
            <a:br>
              <a:rPr lang="de-DE" b="1" dirty="0" smtClean="0"/>
            </a:br>
            <a:r>
              <a:rPr lang="de-DE" dirty="0" smtClean="0">
                <a:sym typeface="Wingdings" panose="05000000000000000000" pitchFamily="2" charset="2"/>
              </a:rPr>
              <a:t>Summiert alle Werte einer Spalte auf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AVG(spalte) 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Bildet den Durchschnitt über alle Spaltenwerte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COUNT(spalte) / COUNT(*)</a:t>
            </a:r>
            <a:br>
              <a:rPr lang="de-DE" b="1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liefert Anzahl der Werte in der Spalte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MIN(spalte)/MAX(spalte) </a:t>
            </a:r>
            <a:br>
              <a:rPr lang="de-DE" b="1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gibt den kleinsten/größten Wert in der Spalte zurück</a:t>
            </a:r>
          </a:p>
          <a:p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14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SUM()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27180"/>
            <a:ext cx="10407964" cy="66542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SUM(spalte) bildet die Summe über alle ausgewählten Werte in der Spalte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68024" y="1583173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56568"/>
              </p:ext>
            </p:extLst>
          </p:nvPr>
        </p:nvGraphicFramePr>
        <p:xfrm>
          <a:off x="6623741" y="1692786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477393" y="1692609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hoch ist das Gesamteinkommen aller Mitarbeiter in Abteilung </a:t>
            </a:r>
            <a:r>
              <a:rPr lang="de-DE" sz="2000" dirty="0" smtClean="0"/>
              <a:t>10?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599753" y="3327081"/>
            <a:ext cx="3633730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8168271" y="3537348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SUM(SAL)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255822" y="3203971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713425" y="3601714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177362" y="4818362"/>
            <a:ext cx="10407964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Vergabe eines Alias für die </a:t>
            </a:r>
            <a:r>
              <a:rPr lang="de-DE" b="1" dirty="0" err="1" smtClean="0"/>
              <a:t>Sum</a:t>
            </a:r>
            <a:r>
              <a:rPr lang="de-DE" b="1" dirty="0" smtClean="0"/>
              <a:t>-Spalte</a:t>
            </a:r>
            <a:r>
              <a:rPr lang="de-DE" dirty="0" smtClean="0"/>
              <a:t> 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99753" y="5400702"/>
            <a:ext cx="3633730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</a:t>
            </a:r>
            <a:endParaRPr lang="en-US" sz="17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8168271" y="5610969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summe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55822" y="5277592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Pfeil nach links 14"/>
          <p:cNvSpPr/>
          <p:nvPr/>
        </p:nvSpPr>
        <p:spPr>
          <a:xfrm rot="10800000">
            <a:off x="5713425" y="5675335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 animBg="1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AVG()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3470" y="1196381"/>
            <a:ext cx="10407964" cy="66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AVG(spalte) bildet den Durchschnitt aller ausgewählten Werte in der Spalte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236118" y="1979079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4816"/>
              </p:ext>
            </p:extLst>
          </p:nvPr>
        </p:nvGraphicFramePr>
        <p:xfrm>
          <a:off x="6691835" y="2088692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545487" y="2088515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hoch ist das Durchschnittsgehalt aller </a:t>
            </a:r>
            <a:r>
              <a:rPr lang="de-DE" sz="2000" dirty="0" smtClean="0"/>
              <a:t>Mitarbeiter?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807467" y="3973675"/>
            <a:ext cx="3633730" cy="1299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avgSAL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6086"/>
              </p:ext>
            </p:extLst>
          </p:nvPr>
        </p:nvGraphicFramePr>
        <p:xfrm>
          <a:off x="8323913" y="4122386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avgSAL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2750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411464" y="3789009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869067" y="4186752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31530"/>
            <a:ext cx="8203086" cy="742122"/>
          </a:xfrm>
        </p:spPr>
        <p:txBody>
          <a:bodyPr/>
          <a:lstStyle/>
          <a:p>
            <a:r>
              <a:rPr lang="de-DE" dirty="0" smtClean="0"/>
              <a:t>Aggregatfunktion - COUNT()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2925" y="941413"/>
            <a:ext cx="10407964" cy="66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COUNT(spalte) gibt die Anzahl aller ausgewählten Werte in der Spalte zurück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131696" y="2036011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02980"/>
              </p:ext>
            </p:extLst>
          </p:nvPr>
        </p:nvGraphicFramePr>
        <p:xfrm>
          <a:off x="6587413" y="2145624"/>
          <a:ext cx="3612573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441065" y="2145447"/>
            <a:ext cx="4903951" cy="13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/>
              <a:t>Wie </a:t>
            </a:r>
            <a:r>
              <a:rPr lang="de-DE" sz="2000" dirty="0" smtClean="0"/>
              <a:t>viele Mitarbeiter arbeiten in Abteilung 10?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1855635" y="3913928"/>
            <a:ext cx="3633730" cy="1113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55391"/>
              </p:ext>
            </p:extLst>
          </p:nvPr>
        </p:nvGraphicFramePr>
        <p:xfrm>
          <a:off x="8343368" y="4122384"/>
          <a:ext cx="143291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91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430919" y="3789007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5888522" y="4186750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992925" y="1442195"/>
            <a:ext cx="10407964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smtClean="0"/>
              <a:t>COUNT(*) gibt die Anzahl aller ausgewählten Datensätze zurück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358458" y="3471915"/>
            <a:ext cx="2843015" cy="66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Anzahl Datensätze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55635" y="5576837"/>
            <a:ext cx="3633730" cy="1113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3669"/>
              </p:ext>
            </p:extLst>
          </p:nvPr>
        </p:nvGraphicFramePr>
        <p:xfrm>
          <a:off x="8343368" y="5785293"/>
          <a:ext cx="1784606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84606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</a:rPr>
                        <a:t>ename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8430919" y="5451916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6" name="Pfeil nach links 15"/>
          <p:cNvSpPr/>
          <p:nvPr/>
        </p:nvSpPr>
        <p:spPr>
          <a:xfrm rot="10800000">
            <a:off x="5888522" y="5849659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2250992" y="5184230"/>
            <a:ext cx="2843015" cy="665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 smtClean="0"/>
              <a:t>Anzahl Werte für ENAME</a:t>
            </a:r>
          </a:p>
        </p:txBody>
      </p:sp>
    </p:spTree>
    <p:extLst>
      <p:ext uri="{BB962C8B-B14F-4D97-AF65-F5344CB8AC3E}">
        <p14:creationId xmlns:p14="http://schemas.microsoft.com/office/powerpoint/2010/main" val="38224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3" grpId="0" animBg="1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Aggregatfunktion - MAX()/MIN()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5026" y="1189008"/>
            <a:ext cx="10407964" cy="6654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/>
              <a:t>MIN(spalte)/MAX(spalte) gibt den kleinsten/größten Wert in dieser Spalte zurück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236118" y="1979079"/>
            <a:ext cx="9474740" cy="1377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691835" y="2088692"/>
          <a:ext cx="3612573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871247"/>
                <a:gridCol w="95599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EMPNO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ENAME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SAL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DEPTNO</a:t>
                      </a:r>
                      <a:endParaRPr lang="de-DE" sz="13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2450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545487" y="2188723"/>
            <a:ext cx="4903951" cy="95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Anwendungsbsp</a:t>
            </a:r>
            <a:r>
              <a:rPr lang="de-DE" sz="2000" b="1" dirty="0" smtClean="0"/>
              <a:t>: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Zeige das höchste/niedrigste Gehalt?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973470" y="4025117"/>
            <a:ext cx="5295538" cy="10166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minSAL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maxSAL</a:t>
            </a:r>
            <a:endParaRPr lang="en-US" sz="17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95556"/>
              </p:ext>
            </p:extLst>
          </p:nvPr>
        </p:nvGraphicFramePr>
        <p:xfrm>
          <a:off x="8816616" y="4173827"/>
          <a:ext cx="1102891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2891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minSAL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800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9218336" y="3804495"/>
            <a:ext cx="12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 rot="10800000">
            <a:off x="6361770" y="4238193"/>
            <a:ext cx="2055690" cy="6631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67593"/>
              </p:ext>
            </p:extLst>
          </p:nvPr>
        </p:nvGraphicFramePr>
        <p:xfrm>
          <a:off x="9922719" y="4173827"/>
          <a:ext cx="1042349" cy="696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2349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maxSAL</a:t>
                      </a:r>
                      <a:endParaRPr lang="de-DE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 BY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2082037"/>
          </a:xfrm>
        </p:spPr>
        <p:txBody>
          <a:bodyPr/>
          <a:lstStyle/>
          <a:p>
            <a:r>
              <a:rPr lang="de-DE" dirty="0" smtClean="0"/>
              <a:t>Gruppiert eine Spalte nach Spaltenwerten</a:t>
            </a:r>
          </a:p>
          <a:p>
            <a:r>
              <a:rPr lang="de-DE" dirty="0" smtClean="0"/>
              <a:t>Gleiche Werte werden in einer Gruppe zusammengefasst</a:t>
            </a:r>
          </a:p>
          <a:p>
            <a:r>
              <a:rPr lang="de-DE" dirty="0" smtClean="0"/>
              <a:t>Aggregatfunktion wird dann auf jede Gruppe angewendet</a:t>
            </a:r>
          </a:p>
          <a:p>
            <a:pPr marL="0" indent="0">
              <a:buNone/>
            </a:pPr>
            <a:r>
              <a:rPr lang="de-DE" b="1" dirty="0" smtClean="0"/>
              <a:t>Beispiel: Wie viele Bücher gibt es in jeder Kategorie?</a:t>
            </a:r>
            <a:endParaRPr lang="de-DE" b="1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13996"/>
              </p:ext>
            </p:extLst>
          </p:nvPr>
        </p:nvGraphicFramePr>
        <p:xfrm>
          <a:off x="4006403" y="3287453"/>
          <a:ext cx="3782209" cy="242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942"/>
                <a:gridCol w="1178414"/>
                <a:gridCol w="1099853"/>
              </a:tblGrid>
              <a:tr h="2568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TITLE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CAT_ID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YEAR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Schwarm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2000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Limit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2005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Erlösung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2006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Vergebung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2007</a:t>
                      </a:r>
                      <a:endParaRPr lang="de-DE" sz="1600" dirty="0"/>
                    </a:p>
                  </a:txBody>
                  <a:tcPr/>
                </a:tc>
              </a:tr>
              <a:tr h="34477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Verblendung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2003</a:t>
                      </a:r>
                      <a:endParaRPr lang="de-DE" sz="1600" dirty="0"/>
                    </a:p>
                  </a:txBody>
                  <a:tcPr/>
                </a:tc>
              </a:tr>
              <a:tr h="36219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Erbarmen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2001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7905297" y="3751971"/>
            <a:ext cx="815275" cy="2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</a:rPr>
              <a:t>COUNT</a:t>
            </a: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4423" y="3751971"/>
            <a:ext cx="3233890" cy="15489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COUNT(title)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</a:t>
            </a:r>
            <a:endParaRPr lang="de-DE" sz="1800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de-DE" sz="1800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de-DE" sz="1800" b="1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05959"/>
              </p:ext>
            </p:extLst>
          </p:nvPr>
        </p:nvGraphicFramePr>
        <p:xfrm>
          <a:off x="9955783" y="3751971"/>
          <a:ext cx="158417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06"/>
                <a:gridCol w="633672"/>
              </a:tblGrid>
              <a:tr h="31895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ANZ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5454186" y="3208596"/>
            <a:ext cx="1160629" cy="2736304"/>
          </a:xfrm>
          <a:prstGeom prst="rect">
            <a:avLst/>
          </a:prstGeom>
          <a:noFill/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Nach oben gebogener Pfeil 8"/>
          <p:cNvSpPr/>
          <p:nvPr/>
        </p:nvSpPr>
        <p:spPr>
          <a:xfrm rot="5400000">
            <a:off x="5801434" y="5906832"/>
            <a:ext cx="432048" cy="5400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287488" y="6104854"/>
            <a:ext cx="1420742" cy="393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</a:rPr>
              <a:t>GROUP BY</a:t>
            </a: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" name="Gerade Verbindung 16"/>
          <p:cNvCxnSpPr/>
          <p:nvPr/>
        </p:nvCxnSpPr>
        <p:spPr>
          <a:xfrm flipV="1">
            <a:off x="3908901" y="4280172"/>
            <a:ext cx="3918623" cy="12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/>
          <p:cNvSpPr/>
          <p:nvPr/>
        </p:nvSpPr>
        <p:spPr>
          <a:xfrm>
            <a:off x="7761282" y="3611857"/>
            <a:ext cx="216024" cy="639648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Geschweifte Klammer rechts 13"/>
          <p:cNvSpPr/>
          <p:nvPr/>
        </p:nvSpPr>
        <p:spPr>
          <a:xfrm>
            <a:off x="7761282" y="4351461"/>
            <a:ext cx="216024" cy="961395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734025" y="5378736"/>
            <a:ext cx="216024" cy="321353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006402" y="3203919"/>
            <a:ext cx="1306608" cy="2736304"/>
          </a:xfrm>
          <a:prstGeom prst="rect">
            <a:avLst/>
          </a:prstGeom>
          <a:noFill/>
          <a:ln w="444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oben gebogener Pfeil 16"/>
          <p:cNvSpPr/>
          <p:nvPr/>
        </p:nvSpPr>
        <p:spPr>
          <a:xfrm rot="5400000">
            <a:off x="4433281" y="5886217"/>
            <a:ext cx="432048" cy="5400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886253" y="6104854"/>
            <a:ext cx="1420742" cy="393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</a:rPr>
              <a:t>COUNT</a:t>
            </a: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7905297" y="4647350"/>
            <a:ext cx="815275" cy="2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</a:rPr>
              <a:t>COUNT</a:t>
            </a: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7905297" y="5369381"/>
            <a:ext cx="815275" cy="291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tx2">
                    <a:lumMod val="50000"/>
                  </a:schemeClr>
                </a:solidFill>
              </a:rPr>
              <a:t>COUNT</a:t>
            </a: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5" idx="3"/>
          </p:cNvCxnSpPr>
          <p:nvPr/>
        </p:nvCxnSpPr>
        <p:spPr>
          <a:xfrm>
            <a:off x="8720572" y="3897871"/>
            <a:ext cx="1235211" cy="326307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0" idx="3"/>
          </p:cNvCxnSpPr>
          <p:nvPr/>
        </p:nvCxnSpPr>
        <p:spPr>
          <a:xfrm flipV="1">
            <a:off x="8720572" y="5011765"/>
            <a:ext cx="1235211" cy="50351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3"/>
          </p:cNvCxnSpPr>
          <p:nvPr/>
        </p:nvCxnSpPr>
        <p:spPr>
          <a:xfrm flipV="1">
            <a:off x="8720572" y="4608442"/>
            <a:ext cx="1235211" cy="18480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6"/>
          <p:cNvCxnSpPr/>
          <p:nvPr/>
        </p:nvCxnSpPr>
        <p:spPr>
          <a:xfrm flipV="1">
            <a:off x="3908901" y="5356425"/>
            <a:ext cx="3918623" cy="12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Having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111167"/>
            <a:ext cx="10407964" cy="1656733"/>
          </a:xfrm>
        </p:spPr>
        <p:txBody>
          <a:bodyPr/>
          <a:lstStyle/>
          <a:p>
            <a:r>
              <a:rPr lang="de-DE" dirty="0" smtClean="0"/>
              <a:t>Schränkt die Ergebniswerte des Group </a:t>
            </a:r>
            <a:r>
              <a:rPr lang="de-DE" dirty="0" err="1" smtClean="0"/>
              <a:t>By</a:t>
            </a:r>
            <a:r>
              <a:rPr lang="de-DE" dirty="0" smtClean="0"/>
              <a:t> ein</a:t>
            </a:r>
          </a:p>
          <a:p>
            <a:r>
              <a:rPr lang="de-DE" dirty="0" smtClean="0"/>
              <a:t>Wird angewendet auf jede Gruppe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b="1" dirty="0" smtClean="0"/>
              <a:t>Beispiel: In welchen Kategorien gibt es mehr als ein Buch?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786508" y="4824748"/>
            <a:ext cx="324565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COUNT(title)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</a:t>
            </a:r>
            <a:endParaRPr lang="de-DE" sz="1800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800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de-DE" sz="1800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de-DE" sz="1800" b="1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9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9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19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de-DE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4859"/>
              </p:ext>
            </p:extLst>
          </p:nvPr>
        </p:nvGraphicFramePr>
        <p:xfrm>
          <a:off x="2131090" y="3154470"/>
          <a:ext cx="1584178" cy="141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06"/>
                <a:gridCol w="633672"/>
              </a:tblGrid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ANZ</a:t>
                      </a:r>
                      <a:endParaRPr lang="de-DE" sz="15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6499592" y="48247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de-DE" spc="-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COUNT(title) </a:t>
            </a:r>
            <a:r>
              <a:rPr lang="de-DE" spc="-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</a:t>
            </a:r>
            <a:endParaRPr lang="de-DE" spc="-1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pc="-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de-DE" spc="-1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de-DE" spc="-1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endParaRPr lang="de-DE" spc="-1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COUNT(title) &gt; 1;</a:t>
            </a:r>
            <a:endParaRPr lang="de-DE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60303"/>
              </p:ext>
            </p:extLst>
          </p:nvPr>
        </p:nvGraphicFramePr>
        <p:xfrm>
          <a:off x="6883618" y="3333757"/>
          <a:ext cx="1584178" cy="105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06"/>
                <a:gridCol w="633672"/>
              </a:tblGrid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CAT_ID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ANZ</a:t>
                      </a:r>
                      <a:endParaRPr lang="de-DE" sz="15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1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2</a:t>
                      </a:r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3</a:t>
                      </a:r>
                      <a:endParaRPr lang="de-DE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3938962" y="3837693"/>
            <a:ext cx="2728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spc="-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COUNT(title) &gt; </a:t>
            </a: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e-DE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4403178" y="3430028"/>
            <a:ext cx="1800200" cy="407665"/>
          </a:xfrm>
          <a:prstGeom prst="rightArrow">
            <a:avLst>
              <a:gd name="adj1" fmla="val 44098"/>
              <a:gd name="adj2" fmla="val 44097"/>
            </a:avLst>
          </a:prstGeom>
          <a:gradFill>
            <a:gsLst>
              <a:gs pos="0">
                <a:srgbClr val="002060"/>
              </a:gs>
              <a:gs pos="80000">
                <a:schemeClr val="tx1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0051" y="2011020"/>
            <a:ext cx="7934561" cy="2262781"/>
          </a:xfrm>
        </p:spPr>
        <p:txBody>
          <a:bodyPr/>
          <a:lstStyle/>
          <a:p>
            <a:r>
              <a:rPr lang="de-DE" sz="8000" dirty="0" smtClean="0"/>
              <a:t>Views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8847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400" y="2011020"/>
            <a:ext cx="8304212" cy="2262781"/>
          </a:xfrm>
        </p:spPr>
        <p:txBody>
          <a:bodyPr/>
          <a:lstStyle/>
          <a:p>
            <a:r>
              <a:rPr lang="de-DE" sz="5500" dirty="0" smtClean="0"/>
              <a:t>Funktionen</a:t>
            </a:r>
            <a:endParaRPr lang="de-DE" sz="5500" dirty="0"/>
          </a:p>
        </p:txBody>
      </p:sp>
    </p:spTree>
    <p:extLst>
      <p:ext uri="{BB962C8B-B14F-4D97-AF65-F5344CB8AC3E}">
        <p14:creationId xmlns:p14="http://schemas.microsoft.com/office/powerpoint/2010/main" val="30204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070" y="180169"/>
            <a:ext cx="8742946" cy="742122"/>
          </a:xfrm>
        </p:spPr>
        <p:txBody>
          <a:bodyPr/>
          <a:lstStyle/>
          <a:p>
            <a:r>
              <a:rPr lang="de-DE" sz="3800" dirty="0" smtClean="0"/>
              <a:t>SQL Views – Anlegen und Löschen</a:t>
            </a:r>
            <a:endParaRPr lang="de-DE" sz="3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4672" y="956450"/>
            <a:ext cx="10574122" cy="5424895"/>
          </a:xfrm>
        </p:spPr>
        <p:txBody>
          <a:bodyPr>
            <a:normAutofit/>
          </a:bodyPr>
          <a:lstStyle/>
          <a:p>
            <a:r>
              <a:rPr lang="de-DE" sz="1800" dirty="0" smtClean="0"/>
              <a:t>View kann als virtuelle Tabelle angesehen werden</a:t>
            </a:r>
          </a:p>
          <a:p>
            <a:r>
              <a:rPr lang="de-DE" sz="1800" dirty="0" smtClean="0"/>
              <a:t>Enthält keine Daten, sondern basiert auf einer gespeicherten SQL-Abfrage, die Daten aus einer oder mehreren Tabellen selektiert</a:t>
            </a:r>
          </a:p>
          <a:p>
            <a:r>
              <a:rPr lang="de-DE" sz="1800" dirty="0" smtClean="0"/>
              <a:t>Ähnlich einer Tabelle kann eine Abfrage auf Views gemacht werden</a:t>
            </a:r>
          </a:p>
          <a:p>
            <a:pPr marL="0" indent="0">
              <a:buNone/>
            </a:pPr>
            <a:r>
              <a:rPr lang="de-DE" sz="1800" b="1" dirty="0" smtClean="0"/>
              <a:t>Anlegen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r>
              <a:rPr lang="de-DE" sz="1800" b="1" dirty="0" smtClean="0"/>
              <a:t>Löschen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31081" y="3087911"/>
            <a:ext cx="4453538" cy="1617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CREATE (OR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REPLACE) VIEW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SELECT-STATEMENT;</a:t>
            </a:r>
          </a:p>
        </p:txBody>
      </p:sp>
      <p:sp>
        <p:nvSpPr>
          <p:cNvPr id="5" name="Rechteck 4"/>
          <p:cNvSpPr/>
          <p:nvPr/>
        </p:nvSpPr>
        <p:spPr>
          <a:xfrm>
            <a:off x="5943600" y="3087911"/>
            <a:ext cx="5894175" cy="1617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v_book_pub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title, year,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lib_publisher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ON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b.pub_id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p.pub_id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31081" y="5326021"/>
            <a:ext cx="4453538" cy="792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943600" y="5326020"/>
            <a:ext cx="5894175" cy="792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v_book_pub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Row</a:t>
            </a:r>
            <a:r>
              <a:rPr lang="de-DE" dirty="0" smtClean="0"/>
              <a:t>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Single </a:t>
            </a:r>
            <a:r>
              <a:rPr lang="de-DE" dirty="0" err="1"/>
              <a:t>Row</a:t>
            </a:r>
            <a:r>
              <a:rPr lang="de-DE" dirty="0"/>
              <a:t> Funktionen können auf alle </a:t>
            </a:r>
            <a:r>
              <a:rPr lang="de-DE" dirty="0" smtClean="0"/>
              <a:t>Werte in einer Spalte </a:t>
            </a:r>
            <a:r>
              <a:rPr lang="de-DE" dirty="0"/>
              <a:t>angewendet werden. </a:t>
            </a:r>
            <a:endParaRPr lang="de-DE" dirty="0" smtClean="0"/>
          </a:p>
          <a:p>
            <a:r>
              <a:rPr lang="de-DE" dirty="0" smtClean="0"/>
              <a:t>können unter anderem in der SELECT-Liste oder in der WHERE-Bedingung verwendet werden</a:t>
            </a:r>
          </a:p>
          <a:p>
            <a:r>
              <a:rPr lang="de-DE" dirty="0" smtClean="0"/>
              <a:t>Verändern Anzeige der einzelnen Werte in dieser Spalte und nicht die gespeicherten Daten</a:t>
            </a:r>
          </a:p>
          <a:p>
            <a:r>
              <a:rPr lang="de-DE" b="1" dirty="0" smtClean="0"/>
              <a:t>Funktionsgruppen </a:t>
            </a:r>
          </a:p>
          <a:p>
            <a:pPr lvl="1"/>
            <a:r>
              <a:rPr lang="de-DE" dirty="0" smtClean="0"/>
              <a:t>Numerische Funktionen</a:t>
            </a:r>
          </a:p>
          <a:p>
            <a:pPr lvl="1"/>
            <a:r>
              <a:rPr lang="de-DE" dirty="0" err="1" smtClean="0"/>
              <a:t>Character</a:t>
            </a:r>
            <a:r>
              <a:rPr lang="de-DE" dirty="0" smtClean="0"/>
              <a:t> Funktionen</a:t>
            </a:r>
          </a:p>
          <a:p>
            <a:pPr lvl="1"/>
            <a:r>
              <a:rPr lang="de-DE" dirty="0" smtClean="0"/>
              <a:t>Datumsfunktionen</a:t>
            </a:r>
          </a:p>
          <a:p>
            <a:pPr lvl="1"/>
            <a:r>
              <a:rPr lang="de-DE" dirty="0" smtClean="0"/>
              <a:t>NULL-bezogene Funktionen</a:t>
            </a:r>
          </a:p>
          <a:p>
            <a:pPr lvl="1"/>
            <a:r>
              <a:rPr lang="de-DE" dirty="0"/>
              <a:t>u</a:t>
            </a:r>
            <a:r>
              <a:rPr lang="de-DE" dirty="0" smtClean="0"/>
              <a:t>sw. ( </a:t>
            </a:r>
            <a:r>
              <a:rPr lang="de-DE" dirty="0" smtClean="0">
                <a:hlinkClick r:id="rId3"/>
              </a:rPr>
              <a:t>vollständige Liste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2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Numerische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527142"/>
            <a:ext cx="10782030" cy="43840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FLOOR(n) 	</a:t>
            </a:r>
            <a:r>
              <a:rPr lang="de-DE" dirty="0" smtClean="0"/>
              <a:t>		-- rundet n auf die nächste Ganzzahl ab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CEIL(n)		</a:t>
            </a:r>
            <a:r>
              <a:rPr lang="de-DE" dirty="0" smtClean="0"/>
              <a:t>		-- rundet n auf die nächste Ganzzahl auf</a:t>
            </a:r>
            <a:endParaRPr lang="de-DE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ROUND(</a:t>
            </a:r>
            <a:r>
              <a:rPr lang="de-DE" b="1" dirty="0" err="1" smtClean="0"/>
              <a:t>n,p</a:t>
            </a:r>
            <a:r>
              <a:rPr lang="de-DE" b="1" dirty="0" smtClean="0"/>
              <a:t>)</a:t>
            </a:r>
            <a:r>
              <a:rPr lang="de-DE" dirty="0" smtClean="0"/>
              <a:t> 		-- rundet n auf p Stellen hinter dem Komma ab</a:t>
            </a:r>
          </a:p>
          <a:p>
            <a:pPr marL="0" indent="0">
              <a:lnSpc>
                <a:spcPct val="200000"/>
              </a:lnSpc>
              <a:buNone/>
            </a:pPr>
            <a:endParaRPr lang="de-DE" dirty="0" smtClean="0"/>
          </a:p>
          <a:p>
            <a:pPr marL="0" indent="0">
              <a:lnSpc>
                <a:spcPct val="2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7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Numerische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smtClean="0"/>
              <a:t>Numerische Funktion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smtClean="0"/>
              <a:t>Numerische Funktion in der WHERE-Bedingung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3440784" y="2575011"/>
            <a:ext cx="4628488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CEIL(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85146"/>
              </p:ext>
            </p:extLst>
          </p:nvPr>
        </p:nvGraphicFramePr>
        <p:xfrm>
          <a:off x="1099930" y="2248306"/>
          <a:ext cx="194691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98298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2450.33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5000.70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171168" y="1878974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4293644" y="2215568"/>
            <a:ext cx="30305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08422"/>
              </p:ext>
            </p:extLst>
          </p:nvPr>
        </p:nvGraphicFramePr>
        <p:xfrm>
          <a:off x="8387555" y="2283726"/>
          <a:ext cx="3504566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1387793"/>
                <a:gridCol w="1152843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FLOOR(SAL)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CEIL(SAL)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914788" y="1900770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78994" y="5449018"/>
            <a:ext cx="3856463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ename,sal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800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0070"/>
              </p:ext>
            </p:extLst>
          </p:nvPr>
        </p:nvGraphicFramePr>
        <p:xfrm>
          <a:off x="1162756" y="5190565"/>
          <a:ext cx="283464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  <a:gridCol w="98298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2450.33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5000.70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688064" y="4821233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1902"/>
              </p:ext>
            </p:extLst>
          </p:nvPr>
        </p:nvGraphicFramePr>
        <p:xfrm>
          <a:off x="8594476" y="5296232"/>
          <a:ext cx="2722907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  <a:gridCol w="871247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SAL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800.99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826856" y="4937648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4691975" y="4999267"/>
            <a:ext cx="30305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8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Character</a:t>
            </a:r>
            <a:r>
              <a:rPr lang="de-DE" dirty="0"/>
              <a:t>-</a:t>
            </a:r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1023" y="1461154"/>
            <a:ext cx="11283884" cy="4450067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UPPER(s)</a:t>
            </a:r>
            <a:r>
              <a:rPr lang="de-DE" dirty="0" smtClean="0"/>
              <a:t>		--	wandelt alle Buchstaben der Zeichenkette s in Großbuchstaben um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LOWER(s)</a:t>
            </a:r>
            <a:r>
              <a:rPr lang="de-DE" dirty="0" smtClean="0"/>
              <a:t>		--	wandelt alle Buchstaben </a:t>
            </a:r>
            <a:r>
              <a:rPr lang="de-DE" dirty="0"/>
              <a:t>der Zeichenkette s </a:t>
            </a:r>
            <a:r>
              <a:rPr lang="de-DE" dirty="0" smtClean="0"/>
              <a:t>in Kleinbuchstaben um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LENGTH(s)</a:t>
            </a:r>
            <a:r>
              <a:rPr lang="de-DE" dirty="0" smtClean="0"/>
              <a:t>		--	gibt die Länge der Zeichenkette s zurück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de-DE" b="1" dirty="0" smtClean="0"/>
              <a:t>SUBSTR(</a:t>
            </a:r>
            <a:r>
              <a:rPr lang="de-DE" b="1" dirty="0" err="1" smtClean="0"/>
              <a:t>s,p,l</a:t>
            </a:r>
            <a:r>
              <a:rPr lang="de-DE" b="1" dirty="0" smtClean="0"/>
              <a:t>)</a:t>
            </a:r>
            <a:r>
              <a:rPr lang="de-DE" dirty="0" smtClean="0"/>
              <a:t>	--	Gibt einen Teil der Zeichenkette s zurück: beginnend ab dem </a:t>
            </a:r>
            <a:br>
              <a:rPr lang="de-DE" dirty="0" smtClean="0"/>
            </a:br>
            <a:r>
              <a:rPr lang="de-DE" dirty="0" smtClean="0"/>
              <a:t> 					Zeichen an Position p werden l Zeichen zurückgegeben</a:t>
            </a:r>
          </a:p>
        </p:txBody>
      </p:sp>
    </p:spTree>
    <p:extLst>
      <p:ext uri="{BB962C8B-B14F-4D97-AF65-F5344CB8AC3E}">
        <p14:creationId xmlns:p14="http://schemas.microsoft.com/office/powerpoint/2010/main" val="21401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Character</a:t>
            </a:r>
            <a:r>
              <a:rPr lang="de-DE" dirty="0"/>
              <a:t>-</a:t>
            </a:r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err="1" smtClean="0"/>
              <a:t>Character</a:t>
            </a:r>
            <a:r>
              <a:rPr lang="de-DE" b="1" dirty="0" smtClean="0"/>
              <a:t>-Funktion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err="1" smtClean="0"/>
              <a:t>Character</a:t>
            </a:r>
            <a:r>
              <a:rPr lang="de-DE" b="1" dirty="0" smtClean="0"/>
              <a:t>-Funktion in der WHERE-Bedingung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2963288" y="2620710"/>
            <a:ext cx="4871707" cy="1353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low, 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	SUBSTR(ename,2,3) sub,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LENGTH(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21722" y="1864486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3245702" y="2187617"/>
            <a:ext cx="4418289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8742"/>
              </p:ext>
            </p:extLst>
          </p:nvPr>
        </p:nvGraphicFramePr>
        <p:xfrm>
          <a:off x="8373643" y="2268219"/>
          <a:ext cx="3270175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943"/>
                <a:gridCol w="873290"/>
                <a:gridCol w="729971"/>
                <a:gridCol w="729971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low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sub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len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clark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lar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king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ing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smith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mit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563533" y="1803462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69522" y="5349168"/>
            <a:ext cx="4381132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SUBSTR(ename,1,1)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'S'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39185"/>
              </p:ext>
            </p:extLst>
          </p:nvPr>
        </p:nvGraphicFramePr>
        <p:xfrm>
          <a:off x="1187002" y="5147467"/>
          <a:ext cx="185166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140654" y="4741461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05212"/>
              </p:ext>
            </p:extLst>
          </p:nvPr>
        </p:nvGraphicFramePr>
        <p:xfrm>
          <a:off x="8712374" y="5159993"/>
          <a:ext cx="1851660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509131" y="4752982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3594314" y="4966714"/>
            <a:ext cx="41742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12963"/>
              </p:ext>
            </p:extLst>
          </p:nvPr>
        </p:nvGraphicFramePr>
        <p:xfrm>
          <a:off x="684390" y="2369406"/>
          <a:ext cx="185166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8877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EMPNO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NULL-Wert bezogene Funktionen</a:t>
            </a:r>
          </a:p>
          <a:p>
            <a:pPr marL="0" indent="0">
              <a:buNone/>
            </a:pPr>
            <a:r>
              <a:rPr lang="de-DE" dirty="0" smtClean="0"/>
              <a:t>NVL(a1, a2)					--	wenn a1 NULL ist, wird a2 zurückgegeben, </a:t>
            </a:r>
            <a:br>
              <a:rPr lang="de-DE" dirty="0" smtClean="0"/>
            </a:br>
            <a:r>
              <a:rPr lang="de-DE" dirty="0" smtClean="0"/>
              <a:t>									wenn a1 nicht NULL ist, wird a1 zurückgegeben</a:t>
            </a:r>
          </a:p>
          <a:p>
            <a:endParaRPr lang="de-DE" sz="1100" dirty="0"/>
          </a:p>
          <a:p>
            <a:pPr marL="0" indent="0">
              <a:buNone/>
            </a:pPr>
            <a:r>
              <a:rPr lang="de-DE" b="1" dirty="0" smtClean="0"/>
              <a:t>Datumsfunktionen</a:t>
            </a:r>
          </a:p>
          <a:p>
            <a:pPr marL="0" indent="0">
              <a:buNone/>
            </a:pPr>
            <a:r>
              <a:rPr lang="de-DE" dirty="0" smtClean="0"/>
              <a:t>TO_CHAR(d, FORMAT)		--	wandelt Datum d in Zeichenkette um </a:t>
            </a:r>
            <a:br>
              <a:rPr lang="de-DE" dirty="0" smtClean="0"/>
            </a:br>
            <a:r>
              <a:rPr lang="de-DE" dirty="0" smtClean="0"/>
              <a:t>									entsprechend der </a:t>
            </a:r>
            <a:r>
              <a:rPr lang="de-DE" dirty="0" smtClean="0">
                <a:hlinkClick r:id="rId2"/>
              </a:rPr>
              <a:t>Formatangabe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TO_DATE(d, FORMAT)			--	wandelt String d in ein Datum um 													entsprechend der Formatangabe		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5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730" y="1338470"/>
            <a:ext cx="10829164" cy="4572752"/>
          </a:xfrm>
        </p:spPr>
        <p:txBody>
          <a:bodyPr/>
          <a:lstStyle/>
          <a:p>
            <a:r>
              <a:rPr lang="de-DE" b="1" dirty="0" smtClean="0"/>
              <a:t>Funktionen in der SELECT-Liste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sz="1000" dirty="0" smtClean="0"/>
          </a:p>
          <a:p>
            <a:r>
              <a:rPr lang="de-DE" b="1" dirty="0" smtClean="0"/>
              <a:t>Funktionen in der WHERE-</a:t>
            </a:r>
            <a:r>
              <a:rPr lang="de-DE" b="1" dirty="0" err="1" smtClean="0"/>
              <a:t>Clause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2632549" y="2629711"/>
            <a:ext cx="5368526" cy="1353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mm.yy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NVL(hiredate,'01.01.1900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nulld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94953" y="1970452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Pfeil nach links 6"/>
          <p:cNvSpPr/>
          <p:nvPr/>
        </p:nvSpPr>
        <p:spPr>
          <a:xfrm rot="10800000">
            <a:off x="2840350" y="2196618"/>
            <a:ext cx="4418289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0593"/>
              </p:ext>
            </p:extLst>
          </p:nvPr>
        </p:nvGraphicFramePr>
        <p:xfrm>
          <a:off x="8388758" y="2339784"/>
          <a:ext cx="2731453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6943"/>
                <a:gridCol w="754380"/>
                <a:gridCol w="1040130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dat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rgbClr val="0070C0"/>
                          </a:solidFill>
                        </a:rPr>
                        <a:t>nulld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06.81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09.06.81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11.81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17.11.81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rgbClr val="0070C0"/>
                          </a:solidFill>
                        </a:rPr>
                        <a:t>01.01.00</a:t>
                      </a:r>
                      <a:endParaRPr lang="de-DE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587136" y="1970649"/>
            <a:ext cx="245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Abfrageergebnis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78263" y="5307688"/>
            <a:ext cx="4870776" cy="1189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TO_CHAR(</a:t>
            </a:r>
            <a:r>
              <a:rPr lang="en-US" sz="1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'mm')=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'06'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5782"/>
              </p:ext>
            </p:extLst>
          </p:nvPr>
        </p:nvGraphicFramePr>
        <p:xfrm>
          <a:off x="1261450" y="5122775"/>
          <a:ext cx="2042508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17.11.81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373215" y="4699981"/>
            <a:ext cx="18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/>
                </a:solidFill>
              </a:rPr>
              <a:t>EMP - Tabelle</a:t>
            </a:r>
            <a:endParaRPr lang="de-DE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28065"/>
              </p:ext>
            </p:extLst>
          </p:nvPr>
        </p:nvGraphicFramePr>
        <p:xfrm>
          <a:off x="8886356" y="5341848"/>
          <a:ext cx="2108835" cy="670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811700" y="4972516"/>
            <a:ext cx="22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Abfrageergebnis</a:t>
            </a:r>
          </a:p>
        </p:txBody>
      </p:sp>
      <p:sp>
        <p:nvSpPr>
          <p:cNvPr id="15" name="Pfeil nach links 14"/>
          <p:cNvSpPr/>
          <p:nvPr/>
        </p:nvSpPr>
        <p:spPr>
          <a:xfrm rot="10800000">
            <a:off x="3826875" y="4925234"/>
            <a:ext cx="4174200" cy="57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74956"/>
              </p:ext>
            </p:extLst>
          </p:nvPr>
        </p:nvGraphicFramePr>
        <p:xfrm>
          <a:off x="351961" y="2437223"/>
          <a:ext cx="2042508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11449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ENAME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HIREDATE</a:t>
                      </a:r>
                      <a:endParaRPr lang="de-DE" sz="16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09.06.81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17.11.81</a:t>
                      </a: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2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800</Words>
  <Application>Microsoft Office PowerPoint</Application>
  <PresentationFormat>Benutzerdefiniert</PresentationFormat>
  <Paragraphs>451</Paragraphs>
  <Slides>20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Fetzen</vt:lpstr>
      <vt:lpstr>Vertiefung DML, DDL</vt:lpstr>
      <vt:lpstr>Funktionen</vt:lpstr>
      <vt:lpstr>Single Row Funktionen</vt:lpstr>
      <vt:lpstr>Numerische Funktionen</vt:lpstr>
      <vt:lpstr>Numerische Funktionen</vt:lpstr>
      <vt:lpstr>Character-Funktionen</vt:lpstr>
      <vt:lpstr>Character-Funktionen</vt:lpstr>
      <vt:lpstr>Weitere Funktionen</vt:lpstr>
      <vt:lpstr>Sonstige Funktionen</vt:lpstr>
      <vt:lpstr>Datumsvergleiche in der Where-Bedingung trunc() und to_date()</vt:lpstr>
      <vt:lpstr>Aggregatfunktionen</vt:lpstr>
      <vt:lpstr>Aggregatfunktionen</vt:lpstr>
      <vt:lpstr>Aggregatfunktion - SUM()</vt:lpstr>
      <vt:lpstr>Aggregatfunktion - AVG()</vt:lpstr>
      <vt:lpstr>Aggregatfunktion - COUNT()</vt:lpstr>
      <vt:lpstr>Aggregatfunktion - MAX()/MIN()</vt:lpstr>
      <vt:lpstr>GROUP BY</vt:lpstr>
      <vt:lpstr>Having</vt:lpstr>
      <vt:lpstr>Views</vt:lpstr>
      <vt:lpstr>SQL Views – Anlegen und Löschen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 DML und DDL Vertiefung</dc:title>
  <dc:subject>Datenbank Tutorium</dc:subject>
  <dc:creator>Markus Pesch</dc:creator>
  <cp:lastModifiedBy>Markus Pesch</cp:lastModifiedBy>
  <cp:revision>455</cp:revision>
  <dcterms:created xsi:type="dcterms:W3CDTF">2015-06-20T11:54:00Z</dcterms:created>
  <dcterms:modified xsi:type="dcterms:W3CDTF">2016-09-29T08:58:46Z</dcterms:modified>
</cp:coreProperties>
</file>