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470" r:id="rId3"/>
    <p:sldId id="463" r:id="rId4"/>
    <p:sldId id="473" r:id="rId5"/>
    <p:sldId id="472" r:id="rId6"/>
    <p:sldId id="475" r:id="rId7"/>
    <p:sldId id="478" r:id="rId8"/>
    <p:sldId id="476" r:id="rId9"/>
    <p:sldId id="479" r:id="rId10"/>
    <p:sldId id="480" r:id="rId11"/>
    <p:sldId id="4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9E00"/>
    <a:srgbClr val="654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87457" autoAdjust="0"/>
  </p:normalViewPr>
  <p:slideViewPr>
    <p:cSldViewPr snapToGrid="0">
      <p:cViewPr varScale="1">
        <p:scale>
          <a:sx n="98" d="100"/>
          <a:sy n="98" d="100"/>
        </p:scale>
        <p:origin x="52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7FECC-87DA-446C-A89A-DCA762730E02}" type="datetimeFigureOut">
              <a:rPr lang="de-DE" smtClean="0"/>
              <a:t>09.12.2015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2028E-ED0D-4315-9028-90F24433F0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291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41983" y="2011020"/>
            <a:ext cx="8562629" cy="2262781"/>
          </a:xfrm>
        </p:spPr>
        <p:txBody>
          <a:bodyPr anchor="b">
            <a:noAutofit/>
          </a:bodyPr>
          <a:lstStyle>
            <a:lvl1pPr algn="l">
              <a:defRPr sz="9000" b="1"/>
            </a:lvl1pPr>
          </a:lstStyle>
          <a:p>
            <a:r>
              <a:rPr lang="de-DE" dirty="0" smtClean="0"/>
              <a:t>VIM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1983" y="4379816"/>
            <a:ext cx="8562629" cy="1126283"/>
          </a:xfrm>
        </p:spPr>
        <p:txBody>
          <a:bodyPr anchor="t">
            <a:noAutofit/>
          </a:bodyPr>
          <a:lstStyle>
            <a:lvl1pPr marL="0" indent="0" algn="l">
              <a:buNone/>
              <a:defRPr sz="35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92241" y="5100753"/>
            <a:ext cx="1146283" cy="370396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1067385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030" y="6203925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9930" y="238537"/>
            <a:ext cx="8203086" cy="742122"/>
          </a:xfrm>
        </p:spPr>
        <p:txBody>
          <a:bodyPr>
            <a:noAutofit/>
          </a:bodyPr>
          <a:lstStyle>
            <a:lvl1pPr algn="ctr">
              <a:defRPr sz="4000" b="1"/>
            </a:lvl1pPr>
          </a:lstStyle>
          <a:p>
            <a:r>
              <a:rPr lang="de-DE" dirty="0" smtClean="0"/>
              <a:t>VIM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930" y="1338470"/>
            <a:ext cx="10407964" cy="4572752"/>
          </a:xfrm>
        </p:spPr>
        <p:txBody>
          <a:bodyPr/>
          <a:lstStyle>
            <a:lvl1pPr marL="542925" indent="-542925">
              <a:lnSpc>
                <a:spcPct val="120000"/>
              </a:lnSpc>
              <a:defRPr sz="2100"/>
            </a:lvl1pPr>
            <a:lvl2pPr marL="901700" indent="-450850">
              <a:lnSpc>
                <a:spcPct val="120000"/>
              </a:lnSpc>
              <a:defRPr sz="1900"/>
            </a:lvl2pPr>
            <a:lvl3pPr marL="1338263" indent="-436563">
              <a:lnSpc>
                <a:spcPct val="120000"/>
              </a:lnSpc>
              <a:defRPr sz="1700"/>
            </a:lvl3pPr>
            <a:lvl4pPr marL="1616075" indent="-371475"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8" name="Freeform 11"/>
          <p:cNvSpPr/>
          <p:nvPr userDrawn="1"/>
        </p:nvSpPr>
        <p:spPr bwMode="auto">
          <a:xfrm flipV="1">
            <a:off x="1" y="6189517"/>
            <a:ext cx="1099929" cy="562324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Textfeld 6"/>
          <p:cNvSpPr txBox="1"/>
          <p:nvPr userDrawn="1"/>
        </p:nvSpPr>
        <p:spPr>
          <a:xfrm>
            <a:off x="282470" y="6273947"/>
            <a:ext cx="6410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lang="en-US" sz="1900" b="1" smtClean="0">
                <a:solidFill>
                  <a:schemeClr val="bg1"/>
                </a:solidFill>
              </a:rPr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19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17335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46670" y="624110"/>
            <a:ext cx="995794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6670" y="2133600"/>
            <a:ext cx="9957942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37" name="Picture 3" descr="C:\Biggi\Studium\logo.pn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113" y="85379"/>
            <a:ext cx="2544283" cy="76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Fußzeilenplatzhalter 3"/>
          <p:cNvSpPr txBox="1">
            <a:spLocks/>
          </p:cNvSpPr>
          <p:nvPr userDrawn="1"/>
        </p:nvSpPr>
        <p:spPr>
          <a:xfrm>
            <a:off x="6752481" y="6143809"/>
            <a:ext cx="4755413" cy="582612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4000"/>
              </a:lnSpc>
              <a:defRPr/>
            </a:pPr>
            <a:r>
              <a:rPr lang="de-DE" altLang="de-DE" sz="1400" b="1" dirty="0" smtClean="0"/>
              <a:t>Tutorium GDB</a:t>
            </a:r>
          </a:p>
          <a:p>
            <a:pPr algn="r">
              <a:lnSpc>
                <a:spcPct val="114000"/>
              </a:lnSpc>
              <a:defRPr/>
            </a:pPr>
            <a:r>
              <a:rPr lang="de-DE" altLang="de-DE" sz="1400" b="0" baseline="0" dirty="0" smtClean="0">
                <a:latin typeface="Arial" charset="0"/>
              </a:rPr>
              <a:t>WS 15/16</a:t>
            </a:r>
          </a:p>
          <a:p>
            <a:pPr algn="r">
              <a:lnSpc>
                <a:spcPct val="114000"/>
              </a:lnSpc>
              <a:defRPr/>
            </a:pPr>
            <a:endParaRPr lang="de-DE" altLang="de-DE" sz="1400" b="0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 dirty="0" smtClean="0"/>
              <a:t>PL/SQL</a:t>
            </a:r>
            <a:endParaRPr lang="de-DE" sz="6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3700" dirty="0" smtClean="0"/>
              <a:t>Anonymer Block, CURSOR </a:t>
            </a:r>
            <a:endParaRPr lang="de-DE" sz="3700" dirty="0"/>
          </a:p>
        </p:txBody>
      </p:sp>
    </p:spTree>
    <p:extLst>
      <p:ext uri="{BB962C8B-B14F-4D97-AF65-F5344CB8AC3E}">
        <p14:creationId xmlns:p14="http://schemas.microsoft.com/office/powerpoint/2010/main" val="287402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9386" y="34255"/>
            <a:ext cx="8203086" cy="742122"/>
          </a:xfrm>
        </p:spPr>
        <p:txBody>
          <a:bodyPr/>
          <a:lstStyle/>
          <a:p>
            <a:r>
              <a:rPr lang="de-DE" dirty="0" smtClean="0"/>
              <a:t>Implizite Cursordeklaration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4092" y="4168468"/>
            <a:ext cx="11108282" cy="20590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de-DE" sz="2000" dirty="0" smtClean="0"/>
              <a:t>Der Cursor muss nicht explizit im </a:t>
            </a:r>
            <a:r>
              <a:rPr lang="de-DE" sz="2000" dirty="0" err="1" smtClean="0"/>
              <a:t>Declare</a:t>
            </a:r>
            <a:r>
              <a:rPr lang="de-DE" sz="2000" dirty="0" smtClean="0"/>
              <a:t>-Bereich deklariert werden</a:t>
            </a:r>
            <a:endParaRPr lang="de-DE" sz="2000" dirty="0"/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de-DE" sz="2000" dirty="0" smtClean="0"/>
              <a:t>Das Select-Statement des Cursors kann direkt im Schleifenkopf angegeben werden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de-DE" sz="2000" dirty="0" smtClean="0"/>
              <a:t>Cursor wird dabei implizit deklariert</a:t>
            </a:r>
            <a:endParaRPr lang="de-DE" sz="2000" dirty="0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618059" y="1270150"/>
            <a:ext cx="11060348" cy="2302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Wingdings 3" charset="2"/>
              <a:buNone/>
              <a:tabLst>
                <a:tab pos="360363" algn="l"/>
              </a:tabLst>
            </a:pPr>
            <a:r>
              <a:rPr lang="en-US" altLang="de-DE" sz="1800" b="1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BEGIN</a:t>
            </a:r>
          </a:p>
          <a:p>
            <a:pPr marL="0" indent="0"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Wingdings 3" charset="2"/>
              <a:buNone/>
              <a:tabLst>
                <a:tab pos="360363" algn="l"/>
              </a:tabLst>
            </a:pPr>
            <a:r>
              <a:rPr lang="en-US" altLang="de-DE" sz="1800" b="1" dirty="0">
                <a:solidFill>
                  <a:schemeClr val="tx1"/>
                </a:solidFill>
                <a:latin typeface="Arial Unicode MS" panose="020B0604020202020204" pitchFamily="34" charset="-128"/>
              </a:rPr>
              <a:t>	</a:t>
            </a:r>
            <a:r>
              <a:rPr lang="en-US" altLang="de-DE" sz="18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FOR </a:t>
            </a:r>
            <a:r>
              <a:rPr lang="en-US" altLang="de-DE" sz="1800" b="1" dirty="0" err="1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</a:rPr>
              <a:t>rec_book</a:t>
            </a:r>
            <a:r>
              <a:rPr lang="en-US" altLang="de-DE" sz="1800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de-DE" sz="18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IN (  </a:t>
            </a:r>
            <a:r>
              <a:rPr lang="en-US" altLang="de-DE" sz="1800" b="1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SELECT * FROM </a:t>
            </a:r>
            <a:r>
              <a:rPr lang="en-US" altLang="de-DE" sz="1800" b="1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lib_book</a:t>
            </a:r>
            <a:endParaRPr lang="en-US" altLang="de-DE" sz="1800" b="1" dirty="0" smtClean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indent="0"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Wingdings 3" charset="2"/>
              <a:buNone/>
              <a:tabLst>
                <a:tab pos="360363" algn="l"/>
              </a:tabLst>
            </a:pPr>
            <a:r>
              <a:rPr lang="en-US" altLang="de-DE" sz="1800" b="1" dirty="0">
                <a:solidFill>
                  <a:schemeClr val="tx1"/>
                </a:solidFill>
                <a:latin typeface="Arial Unicode MS" panose="020B0604020202020204" pitchFamily="34" charset="-128"/>
              </a:rPr>
              <a:t>	</a:t>
            </a:r>
            <a:r>
              <a:rPr lang="en-US" altLang="de-DE" sz="1800" b="1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		         WHERE year = ‘2009’   </a:t>
            </a:r>
            <a:r>
              <a:rPr lang="en-US" altLang="de-DE" sz="18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)</a:t>
            </a:r>
          </a:p>
          <a:p>
            <a:pPr marL="0" indent="0"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Wingdings 3" charset="2"/>
              <a:buNone/>
              <a:tabLst>
                <a:tab pos="360363" algn="l"/>
              </a:tabLst>
            </a:pPr>
            <a:r>
              <a:rPr lang="en-US" altLang="de-DE" sz="1800" dirty="0">
                <a:solidFill>
                  <a:schemeClr val="tx1"/>
                </a:solidFill>
                <a:latin typeface="Arial Unicode MS" panose="020B0604020202020204" pitchFamily="34" charset="-128"/>
              </a:rPr>
              <a:t>	</a:t>
            </a:r>
            <a:r>
              <a:rPr lang="en-US" altLang="de-DE" sz="18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LOOP</a:t>
            </a:r>
          </a:p>
          <a:p>
            <a:pPr marL="0" indent="0"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Wingdings 3" charset="2"/>
              <a:buNone/>
              <a:tabLst>
                <a:tab pos="360363" algn="l"/>
              </a:tabLst>
            </a:pPr>
            <a:r>
              <a:rPr lang="en-US" altLang="de-DE" sz="1800" dirty="0">
                <a:solidFill>
                  <a:schemeClr val="tx1"/>
                </a:solidFill>
                <a:latin typeface="Arial Unicode MS" panose="020B0604020202020204" pitchFamily="34" charset="-128"/>
              </a:rPr>
              <a:t>	</a:t>
            </a:r>
            <a:r>
              <a:rPr lang="en-US" altLang="de-DE" sz="18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	DBMS_OUTPUT.PUT_LINE (‘</a:t>
            </a:r>
            <a:r>
              <a:rPr lang="en-US" altLang="de-DE" sz="1800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Buch</a:t>
            </a:r>
            <a:r>
              <a:rPr lang="en-US" altLang="de-DE" sz="18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 in 2009 : '||   </a:t>
            </a:r>
            <a:r>
              <a:rPr lang="en-US" altLang="de-DE" sz="1800" b="1" dirty="0" err="1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</a:rPr>
              <a:t>rec_book</a:t>
            </a:r>
            <a:r>
              <a:rPr lang="en-US" altLang="de-DE" sz="1800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.title</a:t>
            </a:r>
            <a:r>
              <a:rPr lang="en-US" altLang="de-DE" sz="18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 || ‘, ’ || </a:t>
            </a:r>
            <a:r>
              <a:rPr lang="en-US" altLang="de-DE" sz="18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</a:rPr>
              <a:t>rec_book</a:t>
            </a:r>
            <a:r>
              <a:rPr lang="en-US" altLang="de-DE" sz="1800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.cat_id</a:t>
            </a:r>
            <a:r>
              <a:rPr lang="en-US" altLang="de-DE" sz="18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 );</a:t>
            </a:r>
            <a:endParaRPr lang="de-DE" altLang="de-DE" sz="1800" dirty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indent="0"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Wingdings 3" charset="2"/>
              <a:buNone/>
              <a:tabLst>
                <a:tab pos="360363" algn="l"/>
              </a:tabLst>
            </a:pPr>
            <a:r>
              <a:rPr lang="de-DE" altLang="de-DE" sz="18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	</a:t>
            </a:r>
            <a:r>
              <a:rPr lang="en-US" altLang="de-DE" sz="18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END LOOP;</a:t>
            </a:r>
            <a:endParaRPr lang="de-DE" altLang="de-DE" sz="1800" dirty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indent="0"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Wingdings 3" charset="2"/>
              <a:buNone/>
              <a:tabLst>
                <a:tab pos="360363" algn="l"/>
              </a:tabLst>
            </a:pPr>
            <a:r>
              <a:rPr lang="en-US" altLang="de-DE" sz="1800" b="1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END;</a:t>
            </a:r>
            <a:endParaRPr lang="en-US" altLang="de-DE" sz="1800" b="1" dirty="0">
              <a:solidFill>
                <a:schemeClr val="tx1"/>
              </a:solid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923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Explizite Cursordeklaration mit Cursorparametern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36092" y="4941651"/>
            <a:ext cx="10407964" cy="1582413"/>
          </a:xfrm>
        </p:spPr>
        <p:txBody>
          <a:bodyPr/>
          <a:lstStyle/>
          <a:p>
            <a:r>
              <a:rPr lang="de-DE" dirty="0" smtClean="0"/>
              <a:t>Bei der Cursordeklaration kann hinter dem Cursornamen (hier </a:t>
            </a:r>
            <a:r>
              <a:rPr lang="de-DE" dirty="0" err="1" smtClean="0"/>
              <a:t>cur_book</a:t>
            </a:r>
            <a:r>
              <a:rPr lang="de-DE" dirty="0" smtClean="0"/>
              <a:t>) eine Liste von Eingabeparametern angegeben werden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61481" y="1612414"/>
            <a:ext cx="10957187" cy="3083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 3" charset="2"/>
              <a:buNone/>
              <a:tabLst>
                <a:tab pos="360363" algn="l"/>
              </a:tabLst>
            </a:pPr>
            <a:r>
              <a:rPr lang="en-US" altLang="de-DE" sz="1800" b="1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DECLARE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 3" charset="2"/>
              <a:buNone/>
              <a:tabLst>
                <a:tab pos="3603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Arial Unicode MS" panose="020B0604020202020204" pitchFamily="34" charset="-128"/>
              </a:rPr>
              <a:t>	</a:t>
            </a:r>
            <a:r>
              <a:rPr lang="en-AU" sz="18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CURSOR </a:t>
            </a:r>
            <a:r>
              <a:rPr lang="en-AU" sz="1800" b="1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cur_book</a:t>
            </a:r>
            <a:r>
              <a:rPr lang="en-AU" sz="18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en-AU" sz="1800" b="1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(</a:t>
            </a:r>
            <a:r>
              <a:rPr lang="en-AU" sz="1800" b="1" dirty="0" err="1" smtClean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8"/>
              </a:rPr>
              <a:t>in_year</a:t>
            </a:r>
            <a:r>
              <a:rPr lang="en-AU" sz="1800" b="1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en-AU" sz="18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NUMBER</a:t>
            </a:r>
            <a:r>
              <a:rPr lang="en-AU" sz="1800" b="1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) </a:t>
            </a:r>
            <a:r>
              <a:rPr lang="en-AU" sz="18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IS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 3" charset="2"/>
              <a:buNone/>
              <a:tabLst>
                <a:tab pos="360363" algn="l"/>
              </a:tabLst>
            </a:pPr>
            <a:r>
              <a:rPr lang="en-AU" sz="1800" dirty="0">
                <a:solidFill>
                  <a:schemeClr val="tx1"/>
                </a:solidFill>
                <a:latin typeface="Arial Unicode MS" panose="020B0604020202020204" pitchFamily="34" charset="-128"/>
              </a:rPr>
              <a:t>	</a:t>
            </a:r>
            <a:r>
              <a:rPr lang="en-AU" sz="18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SELECT </a:t>
            </a:r>
            <a:r>
              <a:rPr lang="en-AU" sz="1800" dirty="0">
                <a:solidFill>
                  <a:schemeClr val="tx1"/>
                </a:solidFill>
                <a:latin typeface="Arial Unicode MS" panose="020B0604020202020204" pitchFamily="34" charset="-128"/>
              </a:rPr>
              <a:t>title, </a:t>
            </a:r>
            <a:r>
              <a:rPr lang="en-AU" sz="18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year</a:t>
            </a:r>
            <a:r>
              <a:rPr lang="de-DE" sz="18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en-AU" sz="18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FROM </a:t>
            </a:r>
            <a:r>
              <a:rPr lang="en-AU" sz="1800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lib_book</a:t>
            </a:r>
            <a:endParaRPr lang="en-AU" sz="1800" dirty="0" smtClean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 3" charset="2"/>
              <a:buNone/>
              <a:tabLst>
                <a:tab pos="360363" algn="l"/>
              </a:tabLst>
            </a:pPr>
            <a:r>
              <a:rPr lang="en-AU" sz="1800" dirty="0">
                <a:solidFill>
                  <a:schemeClr val="tx1"/>
                </a:solidFill>
                <a:latin typeface="Arial Unicode MS" panose="020B0604020202020204" pitchFamily="34" charset="-128"/>
              </a:rPr>
              <a:t>	</a:t>
            </a:r>
            <a:r>
              <a:rPr lang="en-AU" sz="18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WHERE year </a:t>
            </a:r>
            <a:r>
              <a:rPr lang="en-AU" sz="1800" dirty="0">
                <a:solidFill>
                  <a:schemeClr val="tx1"/>
                </a:solidFill>
                <a:latin typeface="Arial Unicode MS" panose="020B0604020202020204" pitchFamily="34" charset="-128"/>
              </a:rPr>
              <a:t>= </a:t>
            </a:r>
            <a:r>
              <a:rPr lang="en-AU" sz="1800" b="1" dirty="0" err="1" smtClean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8"/>
              </a:rPr>
              <a:t>in_year</a:t>
            </a:r>
            <a:r>
              <a:rPr lang="en-AU" sz="18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;</a:t>
            </a:r>
            <a:endParaRPr lang="de-DE" sz="1800" dirty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 3" charset="2"/>
              <a:buNone/>
              <a:tabLst>
                <a:tab pos="360363" algn="l"/>
              </a:tabLst>
            </a:pPr>
            <a:r>
              <a:rPr lang="de-DE" altLang="de-DE" sz="1800" b="1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	</a:t>
            </a:r>
            <a:r>
              <a:rPr lang="en-US" altLang="de-DE" sz="1800" b="1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BEGIN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 3" charset="2"/>
              <a:buNone/>
              <a:tabLst>
                <a:tab pos="360363" algn="l"/>
              </a:tabLst>
            </a:pPr>
            <a:r>
              <a:rPr lang="en-US" altLang="de-DE" sz="1800" b="1" dirty="0">
                <a:solidFill>
                  <a:schemeClr val="tx1"/>
                </a:solidFill>
                <a:latin typeface="Arial Unicode MS" panose="020B0604020202020204" pitchFamily="34" charset="-128"/>
              </a:rPr>
              <a:t>	</a:t>
            </a:r>
            <a:r>
              <a:rPr lang="en-US" altLang="de-DE" sz="18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FOR </a:t>
            </a:r>
            <a:r>
              <a:rPr lang="en-US" altLang="de-DE" sz="18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</a:rPr>
              <a:t>rec_book</a:t>
            </a:r>
            <a:r>
              <a:rPr lang="en-US" altLang="de-DE" sz="18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 IN </a:t>
            </a:r>
            <a:r>
              <a:rPr lang="en-US" altLang="de-DE" sz="1800" b="1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cur_book</a:t>
            </a:r>
            <a:r>
              <a:rPr lang="en-US" altLang="de-DE" sz="1800" b="1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de-DE" sz="1800" b="1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8"/>
              </a:rPr>
              <a:t>2009</a:t>
            </a:r>
            <a:r>
              <a:rPr lang="en-US" altLang="de-DE" sz="1800" b="1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)</a:t>
            </a:r>
            <a:r>
              <a:rPr lang="en-US" altLang="de-DE" sz="18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 LOOP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 3" charset="2"/>
              <a:buNone/>
              <a:tabLst>
                <a:tab pos="360363" algn="l"/>
              </a:tabLst>
            </a:pPr>
            <a:r>
              <a:rPr lang="en-US" altLang="de-DE" sz="1800" dirty="0">
                <a:solidFill>
                  <a:schemeClr val="tx1"/>
                </a:solidFill>
                <a:latin typeface="Arial Unicode MS" panose="020B0604020202020204" pitchFamily="34" charset="-128"/>
              </a:rPr>
              <a:t>	</a:t>
            </a:r>
            <a:r>
              <a:rPr lang="en-US" altLang="de-DE" sz="18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	DBMS_OUTPUT.PUT_LINE (‘</a:t>
            </a:r>
            <a:r>
              <a:rPr lang="en-US" altLang="de-DE" sz="1800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Buch</a:t>
            </a:r>
            <a:r>
              <a:rPr lang="en-US" altLang="de-DE" sz="18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 in 2009 : '||   </a:t>
            </a:r>
            <a:r>
              <a:rPr lang="en-US" altLang="de-DE" sz="1800" b="1" dirty="0" err="1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</a:rPr>
              <a:t>rec_book</a:t>
            </a:r>
            <a:r>
              <a:rPr lang="en-US" altLang="de-DE" sz="1800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.title</a:t>
            </a:r>
            <a:r>
              <a:rPr lang="en-US" altLang="de-DE" sz="18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 || ‘, ’ || </a:t>
            </a:r>
            <a:r>
              <a:rPr lang="en-US" altLang="de-DE" sz="1800" b="1" dirty="0" err="1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</a:rPr>
              <a:t>rec_book</a:t>
            </a:r>
            <a:r>
              <a:rPr lang="en-US" altLang="de-DE" sz="1800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.cat_id</a:t>
            </a:r>
            <a:r>
              <a:rPr lang="en-US" altLang="de-DE" sz="18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 );</a:t>
            </a:r>
            <a:endParaRPr lang="de-DE" altLang="de-DE" sz="1800" dirty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 3" charset="2"/>
              <a:buNone/>
              <a:tabLst>
                <a:tab pos="360363" algn="l"/>
              </a:tabLst>
            </a:pPr>
            <a:r>
              <a:rPr lang="de-DE" altLang="de-DE" sz="18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	</a:t>
            </a:r>
            <a:r>
              <a:rPr lang="en-US" altLang="de-DE" sz="18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END LOOP;</a:t>
            </a:r>
            <a:endParaRPr lang="de-DE" altLang="de-DE" sz="1800" dirty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 3" charset="2"/>
              <a:buNone/>
              <a:tabLst>
                <a:tab pos="360363" algn="l"/>
              </a:tabLst>
            </a:pPr>
            <a:r>
              <a:rPr lang="en-US" altLang="de-DE" sz="1800" b="1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END;</a:t>
            </a:r>
            <a:endParaRPr lang="en-US" altLang="de-DE" sz="1800" b="1" dirty="0">
              <a:solidFill>
                <a:schemeClr val="tx1"/>
              </a:solid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333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PL/SQL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Procedural</a:t>
            </a:r>
            <a:r>
              <a:rPr lang="de-DE" dirty="0"/>
              <a:t> Language/SQL </a:t>
            </a:r>
          </a:p>
          <a:p>
            <a:r>
              <a:rPr lang="de-DE" dirty="0"/>
              <a:t>Programmiersprache innerhalb des </a:t>
            </a:r>
            <a:r>
              <a:rPr lang="de-DE" dirty="0" smtClean="0"/>
              <a:t>Oracle-Datenbanksystems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Man unterscheidet unter anderem zwischen folgenden Programmeinheiten</a:t>
            </a:r>
          </a:p>
          <a:p>
            <a:pPr lvl="1">
              <a:lnSpc>
                <a:spcPct val="150000"/>
              </a:lnSpc>
            </a:pPr>
            <a:r>
              <a:rPr lang="de-DE" b="1" dirty="0" smtClean="0"/>
              <a:t>Dem anonymen Block</a:t>
            </a:r>
          </a:p>
          <a:p>
            <a:pPr lvl="1">
              <a:lnSpc>
                <a:spcPct val="150000"/>
              </a:lnSpc>
            </a:pPr>
            <a:r>
              <a:rPr lang="de-DE" dirty="0" err="1" smtClean="0"/>
              <a:t>Functions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err="1" smtClean="0"/>
              <a:t>Procedures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smtClean="0"/>
              <a:t>Triggern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22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5781" y="116622"/>
            <a:ext cx="8203086" cy="742122"/>
          </a:xfrm>
        </p:spPr>
        <p:txBody>
          <a:bodyPr/>
          <a:lstStyle/>
          <a:p>
            <a:r>
              <a:rPr lang="de-DE" sz="3500" dirty="0" smtClean="0"/>
              <a:t>Der Anonyme Block</a:t>
            </a:r>
            <a:endParaRPr lang="de-DE" sz="35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3387" y="775573"/>
            <a:ext cx="10972168" cy="1106243"/>
          </a:xfrm>
        </p:spPr>
        <p:txBody>
          <a:bodyPr>
            <a:normAutofit/>
          </a:bodyPr>
          <a:lstStyle/>
          <a:p>
            <a:r>
              <a:rPr lang="de-DE" dirty="0" smtClean="0"/>
              <a:t>Der Block wird nicht in der Datenbank gespeichert</a:t>
            </a:r>
          </a:p>
          <a:p>
            <a:r>
              <a:rPr lang="de-DE" dirty="0" smtClean="0"/>
              <a:t>Die Befehle werden bei Absenden des Blocks </a:t>
            </a:r>
            <a:r>
              <a:rPr lang="de-DE" dirty="0"/>
              <a:t>direkt </a:t>
            </a:r>
            <a:r>
              <a:rPr lang="de-DE" dirty="0" smtClean="0"/>
              <a:t>ausgeführt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54768" y="2085938"/>
            <a:ext cx="4163439" cy="24191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b="1" dirty="0">
                <a:latin typeface="Arial Unicode MS" panose="020B0604020202020204" pitchFamily="34" charset="-128"/>
              </a:rPr>
              <a:t>DECLARE</a:t>
            </a:r>
          </a:p>
          <a:p>
            <a:pPr>
              <a:lnSpc>
                <a:spcPct val="120000"/>
              </a:lnSpc>
              <a:tabLst>
                <a:tab pos="174625" algn="l"/>
              </a:tabLst>
            </a:pPr>
            <a:r>
              <a:rPr lang="de-DE" b="1" dirty="0">
                <a:latin typeface="Arial Unicode MS" panose="020B0604020202020204" pitchFamily="34" charset="-128"/>
              </a:rPr>
              <a:t>	</a:t>
            </a:r>
            <a:r>
              <a:rPr lang="de-DE" dirty="0" smtClean="0">
                <a:latin typeface="Arial Unicode MS" panose="020B0604020202020204" pitchFamily="34" charset="-128"/>
              </a:rPr>
              <a:t>-- </a:t>
            </a:r>
            <a:r>
              <a:rPr lang="de-DE" dirty="0">
                <a:latin typeface="Arial Unicode MS" panose="020B0604020202020204" pitchFamily="34" charset="-128"/>
              </a:rPr>
              <a:t>Variablen deklarieren, optional</a:t>
            </a:r>
          </a:p>
          <a:p>
            <a:pPr>
              <a:lnSpc>
                <a:spcPct val="120000"/>
              </a:lnSpc>
            </a:pPr>
            <a:r>
              <a:rPr lang="de-DE" b="1" dirty="0" smtClean="0">
                <a:latin typeface="Arial Unicode MS" panose="020B0604020202020204" pitchFamily="34" charset="-128"/>
              </a:rPr>
              <a:t>BEGIN</a:t>
            </a:r>
            <a:endParaRPr lang="de-DE" b="1" dirty="0">
              <a:latin typeface="Arial Unicode MS" panose="020B0604020202020204" pitchFamily="34" charset="-128"/>
            </a:endParaRPr>
          </a:p>
          <a:p>
            <a:pPr defTabSz="622300">
              <a:lnSpc>
                <a:spcPct val="120000"/>
              </a:lnSpc>
              <a:tabLst>
                <a:tab pos="174625" algn="l"/>
                <a:tab pos="712788" algn="l"/>
              </a:tabLst>
            </a:pPr>
            <a:r>
              <a:rPr lang="de-DE" dirty="0" smtClean="0">
                <a:latin typeface="Arial Unicode MS" panose="020B0604020202020204" pitchFamily="34" charset="-128"/>
              </a:rPr>
              <a:t>	-- </a:t>
            </a:r>
            <a:r>
              <a:rPr lang="de-DE" dirty="0">
                <a:latin typeface="Arial Unicode MS" panose="020B0604020202020204" pitchFamily="34" charset="-128"/>
              </a:rPr>
              <a:t>Auszuführende Aktionen</a:t>
            </a:r>
          </a:p>
          <a:p>
            <a:pPr defTabSz="622300">
              <a:lnSpc>
                <a:spcPct val="120000"/>
              </a:lnSpc>
              <a:tabLst>
                <a:tab pos="266700" algn="l"/>
              </a:tabLst>
            </a:pPr>
            <a:r>
              <a:rPr lang="de-DE" b="1" dirty="0">
                <a:latin typeface="Arial Unicode MS" panose="020B0604020202020204" pitchFamily="34" charset="-128"/>
              </a:rPr>
              <a:t>EXCEPTION</a:t>
            </a:r>
          </a:p>
          <a:p>
            <a:pPr defTabSz="622300">
              <a:lnSpc>
                <a:spcPct val="120000"/>
              </a:lnSpc>
              <a:tabLst>
                <a:tab pos="174625" algn="l"/>
              </a:tabLst>
            </a:pPr>
            <a:r>
              <a:rPr lang="de-DE" dirty="0">
                <a:latin typeface="Arial Unicode MS" panose="020B0604020202020204" pitchFamily="34" charset="-128"/>
              </a:rPr>
              <a:t>	</a:t>
            </a:r>
            <a:r>
              <a:rPr lang="de-DE" dirty="0" smtClean="0">
                <a:latin typeface="Arial Unicode MS" panose="020B0604020202020204" pitchFamily="34" charset="-128"/>
              </a:rPr>
              <a:t>-- </a:t>
            </a:r>
            <a:r>
              <a:rPr lang="de-DE" dirty="0">
                <a:latin typeface="Arial Unicode MS" panose="020B0604020202020204" pitchFamily="34" charset="-128"/>
              </a:rPr>
              <a:t>Ausnahmebehandlung, optional</a:t>
            </a:r>
          </a:p>
          <a:p>
            <a:pPr defTabSz="622300">
              <a:lnSpc>
                <a:spcPct val="120000"/>
              </a:lnSpc>
              <a:tabLst>
                <a:tab pos="266700" algn="l"/>
              </a:tabLst>
            </a:pPr>
            <a:r>
              <a:rPr lang="de-DE" b="1" dirty="0">
                <a:latin typeface="Arial Unicode MS" panose="020B0604020202020204" pitchFamily="34" charset="-128"/>
              </a:rPr>
              <a:t>END</a:t>
            </a:r>
            <a:r>
              <a:rPr lang="de-DE" b="1" dirty="0" smtClean="0">
                <a:latin typeface="Arial Unicode MS" panose="020B0604020202020204" pitchFamily="34" charset="-128"/>
              </a:rPr>
              <a:t>;</a:t>
            </a:r>
            <a:endParaRPr lang="de-DE" b="1" dirty="0">
              <a:latin typeface="Arial Unicode MS" panose="020B0604020202020204" pitchFamily="34" charset="-128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093762" y="2085938"/>
            <a:ext cx="6569068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73050" algn="l"/>
              </a:tabLst>
            </a:pPr>
            <a:r>
              <a:rPr lang="de-DE" b="1" dirty="0" smtClean="0">
                <a:latin typeface="Arial Unicode MS" panose="020B0604020202020204" pitchFamily="34" charset="-128"/>
              </a:rPr>
              <a:t>DECLARE</a:t>
            </a:r>
          </a:p>
          <a:p>
            <a:pPr>
              <a:tabLst>
                <a:tab pos="273050" algn="l"/>
              </a:tabLst>
            </a:pPr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8"/>
              </a:rPr>
              <a:t>	</a:t>
            </a:r>
            <a:r>
              <a:rPr lang="de-DE" b="1" dirty="0" err="1" smtClean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8"/>
              </a:rPr>
              <a:t>strA</a:t>
            </a:r>
            <a:r>
              <a:rPr lang="de-DE" dirty="0" smtClean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8"/>
              </a:rPr>
              <a:t> </a:t>
            </a:r>
            <a:r>
              <a:rPr lang="de-DE" dirty="0" smtClean="0">
                <a:latin typeface="Arial Unicode MS" panose="020B0604020202020204" pitchFamily="34" charset="-128"/>
              </a:rPr>
              <a:t>VARCHAR2(50);</a:t>
            </a:r>
          </a:p>
          <a:p>
            <a:pPr>
              <a:tabLst>
                <a:tab pos="273050" algn="l"/>
              </a:tabLst>
            </a:pPr>
            <a:r>
              <a:rPr lang="de-DE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</a:rPr>
              <a:t>	</a:t>
            </a:r>
            <a:r>
              <a:rPr lang="de-DE" b="1" dirty="0" err="1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</a:rPr>
              <a:t>numA</a:t>
            </a:r>
            <a:r>
              <a:rPr lang="de-DE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</a:rPr>
              <a:t> </a:t>
            </a:r>
            <a:r>
              <a:rPr lang="de-DE" dirty="0" smtClean="0">
                <a:latin typeface="Arial Unicode MS" panose="020B0604020202020204" pitchFamily="34" charset="-128"/>
              </a:rPr>
              <a:t>NUMBER(1) := 1;</a:t>
            </a:r>
          </a:p>
          <a:p>
            <a:pPr>
              <a:tabLst>
                <a:tab pos="273050" algn="l"/>
              </a:tabLst>
            </a:pPr>
            <a:r>
              <a:rPr lang="de-DE" b="1" dirty="0" smtClean="0">
                <a:latin typeface="Arial Unicode MS" panose="020B0604020202020204" pitchFamily="34" charset="-128"/>
              </a:rPr>
              <a:t>BEGIN</a:t>
            </a:r>
          </a:p>
          <a:p>
            <a:pPr>
              <a:tabLst>
                <a:tab pos="273050" algn="l"/>
              </a:tabLst>
            </a:pPr>
            <a:r>
              <a:rPr lang="de-DE" b="1" dirty="0" smtClean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8"/>
              </a:rPr>
              <a:t>	</a:t>
            </a:r>
            <a:r>
              <a:rPr lang="de-DE" b="1" dirty="0" err="1" smtClean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8"/>
              </a:rPr>
              <a:t>strA</a:t>
            </a:r>
            <a:r>
              <a:rPr lang="de-DE" dirty="0" smtClean="0">
                <a:latin typeface="Arial Unicode MS" panose="020B0604020202020204" pitchFamily="34" charset="-128"/>
              </a:rPr>
              <a:t> := </a:t>
            </a:r>
            <a:r>
              <a:rPr lang="en-US" dirty="0"/>
              <a:t>'</a:t>
            </a:r>
            <a:r>
              <a:rPr lang="de-DE" dirty="0" smtClean="0">
                <a:latin typeface="Arial Unicode MS" panose="020B0604020202020204" pitchFamily="34" charset="-128"/>
              </a:rPr>
              <a:t>Hallo</a:t>
            </a:r>
            <a:r>
              <a:rPr lang="en-US" dirty="0"/>
              <a:t>'</a:t>
            </a:r>
            <a:r>
              <a:rPr lang="de-DE" dirty="0" smtClean="0">
                <a:latin typeface="Arial Unicode MS" panose="020B0604020202020204" pitchFamily="34" charset="-128"/>
              </a:rPr>
              <a:t>;</a:t>
            </a:r>
          </a:p>
          <a:p>
            <a:pPr>
              <a:tabLst>
                <a:tab pos="273050" algn="l"/>
              </a:tabLst>
            </a:pPr>
            <a:r>
              <a:rPr lang="de-DE" dirty="0" smtClean="0">
                <a:latin typeface="Arial Unicode MS" panose="020B0604020202020204" pitchFamily="34" charset="-128"/>
              </a:rPr>
              <a:t>	</a:t>
            </a:r>
            <a:r>
              <a:rPr lang="de-DE" dirty="0" err="1" smtClean="0">
                <a:latin typeface="Arial Unicode MS" panose="020B0604020202020204" pitchFamily="34" charset="-128"/>
              </a:rPr>
              <a:t>dbms_output.put_line</a:t>
            </a:r>
            <a:r>
              <a:rPr lang="de-DE" dirty="0" smtClean="0">
                <a:latin typeface="Arial Unicode MS" panose="020B0604020202020204" pitchFamily="34" charset="-128"/>
              </a:rPr>
              <a:t>( </a:t>
            </a:r>
            <a:r>
              <a:rPr lang="de-DE" b="1" dirty="0" err="1" smtClean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8"/>
              </a:rPr>
              <a:t>strA</a:t>
            </a:r>
            <a:r>
              <a:rPr lang="de-DE" dirty="0" smtClean="0">
                <a:latin typeface="Arial Unicode MS" panose="020B0604020202020204" pitchFamily="34" charset="-128"/>
              </a:rPr>
              <a:t> || </a:t>
            </a:r>
            <a:r>
              <a:rPr lang="de-DE" b="1" dirty="0" err="1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</a:rPr>
              <a:t>numA</a:t>
            </a:r>
            <a:r>
              <a:rPr lang="de-DE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</a:rPr>
              <a:t> </a:t>
            </a:r>
            <a:r>
              <a:rPr lang="de-DE" dirty="0" smtClean="0">
                <a:latin typeface="Arial Unicode MS" panose="020B0604020202020204" pitchFamily="34" charset="-128"/>
              </a:rPr>
              <a:t>);  -- Bildschirmausgabe</a:t>
            </a:r>
          </a:p>
          <a:p>
            <a:pPr>
              <a:tabLst>
                <a:tab pos="273050" algn="l"/>
              </a:tabLst>
            </a:pPr>
            <a:r>
              <a:rPr lang="de-DE" b="1" dirty="0" smtClean="0">
                <a:latin typeface="Arial Unicode MS" panose="020B0604020202020204" pitchFamily="34" charset="-128"/>
              </a:rPr>
              <a:t>EXCEPTION</a:t>
            </a:r>
            <a:endParaRPr lang="de-DE" dirty="0">
              <a:latin typeface="Arial Unicode MS" panose="020B0604020202020204" pitchFamily="34" charset="-128"/>
            </a:endParaRPr>
          </a:p>
          <a:p>
            <a:pPr>
              <a:tabLst>
                <a:tab pos="273050" algn="l"/>
              </a:tabLst>
            </a:pPr>
            <a:r>
              <a:rPr lang="de-DE" dirty="0" smtClean="0">
                <a:latin typeface="Arial Unicode MS" panose="020B0604020202020204" pitchFamily="34" charset="-128"/>
              </a:rPr>
              <a:t>	</a:t>
            </a:r>
            <a:r>
              <a:rPr lang="de-DE" dirty="0" err="1" smtClean="0">
                <a:latin typeface="Arial Unicode MS" panose="020B0604020202020204" pitchFamily="34" charset="-128"/>
              </a:rPr>
              <a:t>when</a:t>
            </a:r>
            <a:r>
              <a:rPr lang="de-DE" dirty="0" smtClean="0">
                <a:latin typeface="Arial Unicode MS" panose="020B0604020202020204" pitchFamily="34" charset="-128"/>
              </a:rPr>
              <a:t> </a:t>
            </a:r>
            <a:r>
              <a:rPr lang="de-DE" dirty="0" err="1" smtClean="0">
                <a:latin typeface="Arial Unicode MS" panose="020B0604020202020204" pitchFamily="34" charset="-128"/>
              </a:rPr>
              <a:t>others</a:t>
            </a:r>
            <a:r>
              <a:rPr lang="de-DE" dirty="0" smtClean="0">
                <a:latin typeface="Arial Unicode MS" panose="020B0604020202020204" pitchFamily="34" charset="-128"/>
              </a:rPr>
              <a:t> </a:t>
            </a:r>
            <a:r>
              <a:rPr lang="de-DE" dirty="0" err="1" smtClean="0">
                <a:latin typeface="Arial Unicode MS" panose="020B0604020202020204" pitchFamily="34" charset="-128"/>
              </a:rPr>
              <a:t>then</a:t>
            </a:r>
            <a:endParaRPr lang="de-DE" dirty="0" smtClean="0">
              <a:latin typeface="Arial Unicode MS" panose="020B0604020202020204" pitchFamily="34" charset="-128"/>
            </a:endParaRPr>
          </a:p>
          <a:p>
            <a:pPr>
              <a:tabLst>
                <a:tab pos="273050" algn="l"/>
              </a:tabLst>
            </a:pPr>
            <a:r>
              <a:rPr lang="de-DE" dirty="0">
                <a:latin typeface="Arial Unicode MS" panose="020B0604020202020204" pitchFamily="34" charset="-128"/>
              </a:rPr>
              <a:t>	</a:t>
            </a:r>
            <a:r>
              <a:rPr lang="de-DE" dirty="0" smtClean="0">
                <a:latin typeface="Arial Unicode MS" panose="020B0604020202020204" pitchFamily="34" charset="-128"/>
              </a:rPr>
              <a:t>	</a:t>
            </a:r>
            <a:r>
              <a:rPr lang="de-DE" dirty="0" err="1" smtClean="0">
                <a:latin typeface="Arial Unicode MS" panose="020B0604020202020204" pitchFamily="34" charset="-128"/>
              </a:rPr>
              <a:t>raise_application_error</a:t>
            </a:r>
            <a:r>
              <a:rPr lang="de-DE" dirty="0" smtClean="0">
                <a:latin typeface="Arial Unicode MS" panose="020B0604020202020204" pitchFamily="34" charset="-128"/>
              </a:rPr>
              <a:t>(-20010,</a:t>
            </a:r>
            <a:r>
              <a:rPr lang="en-GB" dirty="0" smtClean="0">
                <a:latin typeface="Arial Unicode MS" panose="020B0604020202020204" pitchFamily="34" charset="-128"/>
              </a:rPr>
              <a:t> </a:t>
            </a:r>
            <a:r>
              <a:rPr lang="en-US" dirty="0"/>
              <a:t>'</a:t>
            </a:r>
            <a:r>
              <a:rPr lang="de-DE" dirty="0" smtClean="0">
                <a:latin typeface="Arial Unicode MS" panose="020B0604020202020204" pitchFamily="34" charset="-128"/>
              </a:rPr>
              <a:t>Unbekannter Fehler</a:t>
            </a:r>
            <a:r>
              <a:rPr lang="en-US" dirty="0"/>
              <a:t>'</a:t>
            </a:r>
            <a:r>
              <a:rPr lang="de-DE" dirty="0" smtClean="0">
                <a:latin typeface="Arial Unicode MS" panose="020B0604020202020204" pitchFamily="34" charset="-128"/>
              </a:rPr>
              <a:t>);</a:t>
            </a:r>
          </a:p>
          <a:p>
            <a:pPr defTabSz="622300">
              <a:tabLst>
                <a:tab pos="273050" algn="l"/>
              </a:tabLst>
            </a:pPr>
            <a:r>
              <a:rPr lang="de-DE" b="1" dirty="0" smtClean="0">
                <a:latin typeface="Arial Unicode MS" panose="020B0604020202020204" pitchFamily="34" charset="-128"/>
              </a:rPr>
              <a:t>END;</a:t>
            </a:r>
            <a:endParaRPr lang="de-DE" b="1" dirty="0">
              <a:latin typeface="Arial Unicode MS" panose="020B0604020202020204" pitchFamily="34" charset="-128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028512" y="1716606"/>
            <a:ext cx="1064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 Aufbau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7845938" y="1716606"/>
            <a:ext cx="1035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/>
              <a:t>Beispiel</a:t>
            </a:r>
            <a:endParaRPr lang="de-DE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593387" y="4834647"/>
            <a:ext cx="10972168" cy="1164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b="1" dirty="0" smtClean="0"/>
              <a:t>Achtung, in </a:t>
            </a:r>
            <a:r>
              <a:rPr lang="de-DE" sz="1800" b="1" dirty="0" err="1" smtClean="0"/>
              <a:t>SQLPlus</a:t>
            </a:r>
            <a:r>
              <a:rPr lang="de-DE" sz="1800" b="1" dirty="0" smtClean="0"/>
              <a:t> </a:t>
            </a:r>
          </a:p>
          <a:p>
            <a:r>
              <a:rPr lang="de-DE" sz="1800" dirty="0" smtClean="0"/>
              <a:t>nach dem Block muss ein / gesetzt werden, damit der </a:t>
            </a:r>
            <a:r>
              <a:rPr lang="de-DE" sz="1800" dirty="0" smtClean="0"/>
              <a:t>Code </a:t>
            </a:r>
            <a:r>
              <a:rPr lang="de-DE" sz="1800" dirty="0" smtClean="0"/>
              <a:t>ausgeführt </a:t>
            </a:r>
            <a:r>
              <a:rPr lang="de-DE" sz="1800" dirty="0" smtClean="0"/>
              <a:t>wird</a:t>
            </a:r>
          </a:p>
          <a:p>
            <a:r>
              <a:rPr lang="de-DE" sz="1800" dirty="0" smtClean="0"/>
              <a:t>Um den Output anzuzeigen, muss vorher der Befehl „</a:t>
            </a:r>
            <a:r>
              <a:rPr lang="de-DE" sz="1800" dirty="0" err="1" smtClean="0"/>
              <a:t>set</a:t>
            </a:r>
            <a:r>
              <a:rPr lang="de-DE" sz="1800" dirty="0" smtClean="0"/>
              <a:t> </a:t>
            </a:r>
            <a:r>
              <a:rPr lang="de-DE" sz="1800" dirty="0" err="1" smtClean="0"/>
              <a:t>serveroutput</a:t>
            </a:r>
            <a:r>
              <a:rPr lang="de-DE" sz="1800" dirty="0" smtClean="0"/>
              <a:t> on“ abgesetzt werden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30670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6390" y="112075"/>
            <a:ext cx="8203086" cy="742122"/>
          </a:xfrm>
        </p:spPr>
        <p:txBody>
          <a:bodyPr/>
          <a:lstStyle/>
          <a:p>
            <a:r>
              <a:rPr lang="de-DE" dirty="0" smtClean="0"/>
              <a:t>Kontrollstrukturen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95492" y="1442955"/>
            <a:ext cx="5379396" cy="35660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</a:pPr>
            <a:r>
              <a:rPr lang="de-DE" altLang="de-DE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DECLARE</a:t>
            </a:r>
          </a:p>
          <a:p>
            <a:pPr lvl="0"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</a:pPr>
            <a:r>
              <a:rPr lang="de-DE" altLang="de-DE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de-DE" altLang="de-DE" b="1" dirty="0" err="1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v_a</a:t>
            </a:r>
            <a:r>
              <a:rPr lang="de-DE" altLang="de-D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NUMBER(2) := 10;</a:t>
            </a:r>
          </a:p>
          <a:p>
            <a:pPr lvl="0"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</a:pPr>
            <a:r>
              <a:rPr lang="de-DE" altLang="de-DE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BEGIN</a:t>
            </a:r>
          </a:p>
          <a:p>
            <a:pPr lvl="0"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</a:pPr>
            <a:r>
              <a:rPr lang="de-DE" altLang="de-DE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IF </a:t>
            </a:r>
            <a:r>
              <a:rPr lang="de-DE" altLang="de-DE" b="1" dirty="0" err="1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v_a</a:t>
            </a:r>
            <a:r>
              <a:rPr lang="de-DE" altLang="de-D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&lt; 10 THEN</a:t>
            </a:r>
          </a:p>
          <a:p>
            <a:pPr lvl="0"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</a:pPr>
            <a:r>
              <a:rPr lang="de-DE" altLang="de-D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	</a:t>
            </a:r>
            <a:r>
              <a:rPr lang="de-DE" altLang="de-DE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dbms_output.put_line</a:t>
            </a:r>
            <a:r>
              <a:rPr lang="de-DE" altLang="de-D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 ‘V_A kleiner 10‘ );</a:t>
            </a:r>
          </a:p>
          <a:p>
            <a:pPr lvl="0"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</a:pPr>
            <a:r>
              <a:rPr lang="de-DE" altLang="de-DE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ELSIF</a:t>
            </a:r>
            <a:r>
              <a:rPr lang="de-DE" altLang="de-DE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DE" altLang="de-DE" b="1" dirty="0" err="1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v_a</a:t>
            </a:r>
            <a:r>
              <a:rPr lang="de-DE" altLang="de-DE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DE" altLang="de-D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 10 THEN</a:t>
            </a:r>
          </a:p>
          <a:p>
            <a:pPr lvl="0"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</a:pPr>
            <a:r>
              <a:rPr lang="de-DE" altLang="de-D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	</a:t>
            </a:r>
            <a:r>
              <a:rPr lang="de-DE" altLang="de-DE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dbms_output.put_line</a:t>
            </a:r>
            <a:r>
              <a:rPr lang="de-DE" altLang="de-D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 ‘V_A gleich 10‘ );</a:t>
            </a:r>
          </a:p>
          <a:p>
            <a:pPr lvl="0"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</a:pPr>
            <a:r>
              <a:rPr lang="de-DE" altLang="de-DE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ELSE</a:t>
            </a:r>
          </a:p>
          <a:p>
            <a:pPr lvl="0"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</a:pPr>
            <a:r>
              <a:rPr lang="de-DE" altLang="de-DE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	</a:t>
            </a:r>
            <a:r>
              <a:rPr lang="de-DE" altLang="de-DE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dbms_output.put_line</a:t>
            </a:r>
            <a:r>
              <a:rPr lang="de-DE" altLang="de-D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 ‘V_A größer 10‘ );</a:t>
            </a:r>
          </a:p>
          <a:p>
            <a:pPr lvl="0"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</a:pPr>
            <a:r>
              <a:rPr lang="de-DE" altLang="de-DE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END IF;</a:t>
            </a:r>
            <a:r>
              <a:rPr lang="de-DE" altLang="de-D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lvl="0"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</a:pPr>
            <a:r>
              <a:rPr lang="de-DE" altLang="de-DE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END;</a:t>
            </a:r>
            <a:endParaRPr lang="de-DE" altLang="de-DE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224671" y="3547486"/>
            <a:ext cx="5266612" cy="26186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</a:pPr>
            <a:r>
              <a:rPr lang="de-DE" altLang="de-DE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DECLARE</a:t>
            </a:r>
          </a:p>
          <a:p>
            <a:pPr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</a:pPr>
            <a:r>
              <a:rPr lang="de-DE" altLang="de-DE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de-DE" altLang="de-DE" b="1" dirty="0" err="1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v_a</a:t>
            </a:r>
            <a:r>
              <a:rPr lang="de-DE" altLang="de-DE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DE" altLang="de-D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NUMBER:=</a:t>
            </a:r>
            <a:r>
              <a:rPr lang="de-DE" altLang="de-D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1;</a:t>
            </a:r>
          </a:p>
          <a:p>
            <a:pPr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</a:pPr>
            <a:r>
              <a:rPr lang="de-DE" altLang="de-DE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BEGIN</a:t>
            </a:r>
          </a:p>
          <a:p>
            <a:pPr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</a:pPr>
            <a:r>
              <a:rPr lang="de-DE" altLang="de-DE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de-DE" altLang="de-D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WHILE </a:t>
            </a:r>
            <a:r>
              <a:rPr lang="de-DE" altLang="de-DE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v_a</a:t>
            </a:r>
            <a:r>
              <a:rPr lang="de-DE" altLang="de-DE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DE" altLang="de-D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 5 </a:t>
            </a:r>
            <a:r>
              <a:rPr lang="de-DE" altLang="de-D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LOOP</a:t>
            </a:r>
          </a:p>
          <a:p>
            <a:pPr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</a:pPr>
            <a:r>
              <a:rPr lang="de-DE" altLang="de-D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de-DE" altLang="de-D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de-DE" altLang="de-DE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dbms_output.put_line</a:t>
            </a:r>
            <a:r>
              <a:rPr lang="de-DE" altLang="de-D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(‘</a:t>
            </a:r>
            <a:r>
              <a:rPr lang="de-DE" altLang="de-DE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v_a</a:t>
            </a:r>
            <a:r>
              <a:rPr lang="de-DE" altLang="de-D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‘ || </a:t>
            </a:r>
            <a:r>
              <a:rPr lang="de-DE" altLang="de-DE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v_a</a:t>
            </a:r>
            <a:r>
              <a:rPr lang="de-DE" altLang="de-D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</a:p>
          <a:p>
            <a:pPr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</a:pPr>
            <a:r>
              <a:rPr lang="de-DE" altLang="de-D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de-DE" altLang="de-D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 </a:t>
            </a:r>
            <a:r>
              <a:rPr lang="de-DE" altLang="de-DE" b="1" dirty="0" err="1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v_a</a:t>
            </a:r>
            <a:r>
              <a:rPr lang="de-DE" altLang="de-DE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:</a:t>
            </a:r>
            <a:r>
              <a:rPr lang="de-DE" altLang="de-D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 </a:t>
            </a:r>
            <a:r>
              <a:rPr lang="de-DE" altLang="de-DE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v_a</a:t>
            </a:r>
            <a:r>
              <a:rPr lang="de-DE" altLang="de-DE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DE" altLang="de-D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+ 1</a:t>
            </a:r>
            <a:r>
              <a:rPr lang="de-DE" altLang="de-D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pPr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</a:pPr>
            <a:r>
              <a:rPr lang="de-DE" altLang="de-D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de-DE" altLang="de-D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END LOOP;</a:t>
            </a:r>
          </a:p>
          <a:p>
            <a:pPr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</a:pPr>
            <a:r>
              <a:rPr lang="de-DE" altLang="de-DE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END</a:t>
            </a:r>
            <a:r>
              <a:rPr lang="de-DE" altLang="de-DE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224671" y="1442955"/>
            <a:ext cx="5363969" cy="16712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</a:pPr>
            <a:r>
              <a:rPr lang="de-DE" altLang="de-DE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BEGIN</a:t>
            </a:r>
          </a:p>
          <a:p>
            <a:pPr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</a:pPr>
            <a:r>
              <a:rPr lang="de-DE" altLang="de-DE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FOR </a:t>
            </a:r>
            <a:r>
              <a:rPr lang="de-DE" altLang="de-DE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v_a</a:t>
            </a:r>
            <a:r>
              <a:rPr lang="de-DE" altLang="de-DE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DE" altLang="de-D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1..5 </a:t>
            </a:r>
            <a:r>
              <a:rPr lang="de-DE" altLang="de-DE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LOOP</a:t>
            </a:r>
          </a:p>
          <a:p>
            <a:pPr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</a:pPr>
            <a:r>
              <a:rPr lang="de-DE" altLang="de-D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	</a:t>
            </a:r>
            <a:r>
              <a:rPr lang="de-DE" altLang="de-DE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dbms_output.put_line</a:t>
            </a:r>
            <a:r>
              <a:rPr lang="de-DE" altLang="de-D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(‘</a:t>
            </a:r>
            <a:r>
              <a:rPr lang="de-DE" altLang="de-DE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v_a</a:t>
            </a:r>
            <a:r>
              <a:rPr lang="de-DE" altLang="de-D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‘ || </a:t>
            </a:r>
            <a:r>
              <a:rPr lang="de-DE" altLang="de-DE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v_a</a:t>
            </a:r>
            <a:r>
              <a:rPr lang="de-DE" altLang="de-D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</a:p>
          <a:p>
            <a:pPr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</a:pPr>
            <a:r>
              <a:rPr lang="de-DE" altLang="de-D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de-DE" altLang="de-D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END </a:t>
            </a:r>
            <a:r>
              <a:rPr lang="de-DE" altLang="de-D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LOOP;</a:t>
            </a:r>
          </a:p>
          <a:p>
            <a:pPr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</a:pPr>
            <a:r>
              <a:rPr lang="de-DE" altLang="de-DE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END;</a:t>
            </a:r>
            <a:endParaRPr lang="de-DE" altLang="de-DE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464020" y="955702"/>
            <a:ext cx="32672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200" b="1" dirty="0" smtClean="0"/>
              <a:t>Bedingte Verzweigung</a:t>
            </a:r>
            <a:endParaRPr lang="de-DE" sz="2200" dirty="0"/>
          </a:p>
        </p:txBody>
      </p:sp>
      <p:sp>
        <p:nvSpPr>
          <p:cNvPr id="10" name="Rechteck 9"/>
          <p:cNvSpPr/>
          <p:nvPr/>
        </p:nvSpPr>
        <p:spPr>
          <a:xfrm>
            <a:off x="7804209" y="955701"/>
            <a:ext cx="191270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200" b="1" dirty="0" smtClean="0"/>
              <a:t>FOR-Schleife</a:t>
            </a:r>
            <a:endParaRPr lang="de-DE" sz="2200" dirty="0"/>
          </a:p>
        </p:txBody>
      </p:sp>
      <p:sp>
        <p:nvSpPr>
          <p:cNvPr id="11" name="Rechteck 10"/>
          <p:cNvSpPr/>
          <p:nvPr/>
        </p:nvSpPr>
        <p:spPr>
          <a:xfrm>
            <a:off x="7703940" y="3096748"/>
            <a:ext cx="217239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200" b="1" dirty="0" smtClean="0"/>
              <a:t>WHILE-Schleife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66572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5781" y="58256"/>
            <a:ext cx="8203086" cy="742122"/>
          </a:xfrm>
        </p:spPr>
        <p:txBody>
          <a:bodyPr/>
          <a:lstStyle/>
          <a:p>
            <a:r>
              <a:rPr lang="de-DE" dirty="0" smtClean="0"/>
              <a:t>SQL Befehle in PL/SQL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6110" y="822543"/>
            <a:ext cx="11123822" cy="58533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 smtClean="0"/>
              <a:t>SQL Befehle können in PL/SQL eingebettet werden</a:t>
            </a:r>
          </a:p>
          <a:p>
            <a:pPr marL="0" indent="0">
              <a:buNone/>
            </a:pPr>
            <a:r>
              <a:rPr lang="de-DE" b="1" dirty="0" smtClean="0"/>
              <a:t>	INSERT, UPDATE, DELETE </a:t>
            </a:r>
          </a:p>
          <a:p>
            <a:pPr marL="0" indent="0">
              <a:buNone/>
            </a:pPr>
            <a:r>
              <a:rPr lang="de-DE" dirty="0" smtClean="0"/>
              <a:t>	- Diese Befehle können direkt in PL/SQL verwendet werden:</a:t>
            </a:r>
          </a:p>
          <a:p>
            <a:pPr marL="0" indent="0">
              <a:buNone/>
            </a:pPr>
            <a:r>
              <a:rPr lang="de-DE" sz="800" dirty="0" smtClean="0"/>
              <a:t>	</a:t>
            </a:r>
          </a:p>
          <a:p>
            <a:pPr marL="0" indent="0">
              <a:buNone/>
            </a:pPr>
            <a:endParaRPr lang="de-DE" sz="800" dirty="0" smtClean="0"/>
          </a:p>
          <a:p>
            <a:pPr marL="0" indent="0">
              <a:buNone/>
            </a:pPr>
            <a:endParaRPr lang="de-DE" sz="800" dirty="0"/>
          </a:p>
          <a:p>
            <a:pPr marL="0" indent="0">
              <a:buNone/>
            </a:pPr>
            <a:endParaRPr lang="de-DE" sz="800" dirty="0" smtClean="0"/>
          </a:p>
          <a:p>
            <a:pPr marL="0" indent="0">
              <a:buNone/>
            </a:pPr>
            <a:endParaRPr lang="de-DE" sz="800" dirty="0" smtClean="0"/>
          </a:p>
          <a:p>
            <a:pPr marL="0" indent="0">
              <a:buNone/>
            </a:pPr>
            <a:endParaRPr lang="de-DE" sz="800" dirty="0"/>
          </a:p>
          <a:p>
            <a:pPr marL="0" indent="0">
              <a:buNone/>
            </a:pPr>
            <a:endParaRPr lang="de-DE" sz="800" dirty="0" smtClean="0"/>
          </a:p>
          <a:p>
            <a:pPr marL="358775" lvl="1" indent="0">
              <a:buNone/>
            </a:pPr>
            <a:r>
              <a:rPr lang="de-DE" b="1" dirty="0" smtClean="0"/>
              <a:t>SELECT</a:t>
            </a:r>
          </a:p>
          <a:p>
            <a:pPr marL="701675" lvl="1" indent="-342900">
              <a:buFontTx/>
              <a:buChar char="-"/>
            </a:pPr>
            <a:r>
              <a:rPr lang="de-DE" dirty="0" smtClean="0"/>
              <a:t>Über SELECT- können Daten aus Tabellen in PL/SQL-Variablen gelesen werden</a:t>
            </a:r>
          </a:p>
          <a:p>
            <a:pPr marL="1138238" lvl="2" indent="-342900">
              <a:buFontTx/>
              <a:buChar char="-"/>
            </a:pPr>
            <a:r>
              <a:rPr lang="de-DE" sz="1800" dirty="0" smtClean="0"/>
              <a:t>SELECT gibt </a:t>
            </a:r>
            <a:r>
              <a:rPr lang="de-DE" sz="1800" b="1" dirty="0" smtClean="0"/>
              <a:t>einen Datensatz </a:t>
            </a:r>
            <a:r>
              <a:rPr lang="de-DE" sz="1800" dirty="0" smtClean="0"/>
              <a:t>oder einzelne Spaltenwerte eines Datensatzes zurück</a:t>
            </a:r>
            <a:br>
              <a:rPr lang="de-DE" sz="1800" dirty="0" smtClean="0"/>
            </a:br>
            <a:r>
              <a:rPr lang="de-DE" sz="1800" b="1" dirty="0" smtClean="0"/>
              <a:t>SELECT INTO</a:t>
            </a:r>
          </a:p>
          <a:p>
            <a:pPr marL="1138238" lvl="2" indent="-342900">
              <a:buFontTx/>
              <a:buChar char="-"/>
            </a:pPr>
            <a:r>
              <a:rPr lang="de-DE" sz="1800" dirty="0" smtClean="0"/>
              <a:t>SELECT gibt </a:t>
            </a:r>
            <a:r>
              <a:rPr lang="de-DE" sz="1800" b="1" dirty="0" smtClean="0"/>
              <a:t>mehrere Datensätze </a:t>
            </a:r>
            <a:r>
              <a:rPr lang="de-DE" sz="1800" dirty="0" smtClean="0"/>
              <a:t>zurück, die in PL/SQL verarbeitet werden sollen</a:t>
            </a:r>
            <a:br>
              <a:rPr lang="de-DE" sz="1800" dirty="0" smtClean="0"/>
            </a:br>
            <a:r>
              <a:rPr lang="de-DE" sz="1800" b="1" dirty="0" smtClean="0"/>
              <a:t>Verwendung eines Cursors</a:t>
            </a:r>
            <a:endParaRPr lang="de-DE" sz="18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438663" y="2269806"/>
            <a:ext cx="5363969" cy="16619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</a:pPr>
            <a:r>
              <a:rPr lang="de-DE" altLang="de-DE" sz="1700" b="1" dirty="0" smtClean="0">
                <a:latin typeface="Arial Unicode MS" panose="020B0604020202020204" pitchFamily="34" charset="-128"/>
              </a:rPr>
              <a:t>DECLARE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</a:pPr>
            <a:r>
              <a:rPr lang="de-DE" altLang="de-DE" sz="17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</a:rPr>
              <a:t>	</a:t>
            </a:r>
            <a:r>
              <a:rPr lang="de-DE" altLang="de-DE" sz="1700" b="1" dirty="0" err="1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</a:rPr>
              <a:t>v_book</a:t>
            </a:r>
            <a:r>
              <a:rPr lang="de-DE" altLang="de-DE" sz="1700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</a:rPr>
              <a:t> NUMBER </a:t>
            </a:r>
            <a:r>
              <a:rPr lang="de-DE" altLang="de-DE" sz="1700" dirty="0" smtClean="0">
                <a:latin typeface="Arial Unicode MS" panose="020B0604020202020204" pitchFamily="34" charset="-128"/>
              </a:rPr>
              <a:t>:= 1;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</a:pPr>
            <a:r>
              <a:rPr lang="de-DE" altLang="de-DE" sz="1700" b="1" dirty="0" smtClean="0">
                <a:latin typeface="Arial Unicode MS" panose="020B0604020202020204" pitchFamily="34" charset="-128"/>
              </a:rPr>
              <a:t>BEGIN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</a:pPr>
            <a:r>
              <a:rPr lang="de-DE" altLang="de-DE" sz="1700" b="1" dirty="0">
                <a:latin typeface="Arial Unicode MS" panose="020B0604020202020204" pitchFamily="34" charset="-128"/>
              </a:rPr>
              <a:t>	</a:t>
            </a:r>
            <a:r>
              <a:rPr lang="de-DE" altLang="de-DE" sz="1700" dirty="0" smtClean="0">
                <a:latin typeface="Arial Unicode MS" panose="020B0604020202020204" pitchFamily="34" charset="-128"/>
              </a:rPr>
              <a:t>INSERT INTO </a:t>
            </a:r>
            <a:r>
              <a:rPr lang="de-DE" altLang="de-DE" sz="1700" dirty="0" err="1" smtClean="0">
                <a:latin typeface="Arial Unicode MS" panose="020B0604020202020204" pitchFamily="34" charset="-128"/>
              </a:rPr>
              <a:t>lib_contains</a:t>
            </a:r>
            <a:r>
              <a:rPr lang="de-DE" altLang="de-DE" sz="1700" dirty="0" smtClean="0">
                <a:latin typeface="Arial Unicode MS" panose="020B0604020202020204" pitchFamily="34" charset="-128"/>
              </a:rPr>
              <a:t>(</a:t>
            </a:r>
            <a:r>
              <a:rPr lang="de-DE" altLang="de-DE" sz="1700" dirty="0" err="1" smtClean="0">
                <a:latin typeface="Arial Unicode MS" panose="020B0604020202020204" pitchFamily="34" charset="-128"/>
              </a:rPr>
              <a:t>book_id</a:t>
            </a:r>
            <a:r>
              <a:rPr lang="de-DE" altLang="de-DE" sz="1700" dirty="0" smtClean="0">
                <a:latin typeface="Arial Unicode MS" panose="020B0604020202020204" pitchFamily="34" charset="-128"/>
              </a:rPr>
              <a:t>, </a:t>
            </a:r>
            <a:r>
              <a:rPr lang="de-DE" altLang="de-DE" sz="1700" dirty="0" err="1" smtClean="0">
                <a:latin typeface="Arial Unicode MS" panose="020B0604020202020204" pitchFamily="34" charset="-128"/>
              </a:rPr>
              <a:t>l_id</a:t>
            </a:r>
            <a:r>
              <a:rPr lang="de-DE" altLang="de-DE" sz="1700" dirty="0" smtClean="0">
                <a:latin typeface="Arial Unicode MS" panose="020B0604020202020204" pitchFamily="34" charset="-128"/>
              </a:rPr>
              <a:t>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</a:pPr>
            <a:r>
              <a:rPr lang="de-DE" altLang="de-DE" sz="1700" dirty="0">
                <a:latin typeface="Arial Unicode MS" panose="020B0604020202020204" pitchFamily="34" charset="-128"/>
              </a:rPr>
              <a:t>	</a:t>
            </a:r>
            <a:r>
              <a:rPr lang="de-DE" altLang="de-DE" sz="1700" dirty="0" smtClean="0">
                <a:latin typeface="Arial Unicode MS" panose="020B0604020202020204" pitchFamily="34" charset="-128"/>
              </a:rPr>
              <a:t>VALUES (</a:t>
            </a:r>
            <a:r>
              <a:rPr lang="de-DE" altLang="de-DE" sz="17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v_book</a:t>
            </a:r>
            <a:r>
              <a:rPr lang="de-DE" altLang="de-DE" sz="1700" dirty="0" smtClean="0">
                <a:latin typeface="Arial Unicode MS" panose="020B0604020202020204" pitchFamily="34" charset="-128"/>
              </a:rPr>
              <a:t>, 7);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</a:tabLst>
            </a:pPr>
            <a:r>
              <a:rPr lang="de-DE" altLang="de-DE" sz="1700" b="1" dirty="0" smtClean="0">
                <a:latin typeface="Arial Unicode MS" panose="020B0604020202020204" pitchFamily="34" charset="-128"/>
              </a:rPr>
              <a:t>END;</a:t>
            </a:r>
            <a:endParaRPr lang="de-DE" altLang="de-DE" sz="1700" b="1"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165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0202" y="53709"/>
            <a:ext cx="8203086" cy="742122"/>
          </a:xfrm>
        </p:spPr>
        <p:txBody>
          <a:bodyPr/>
          <a:lstStyle/>
          <a:p>
            <a:r>
              <a:rPr lang="de-DE" dirty="0" smtClean="0"/>
              <a:t>SELECT INTO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6606" y="2445415"/>
            <a:ext cx="6554645" cy="4303101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363" algn="l"/>
              </a:tabLst>
            </a:pPr>
            <a:r>
              <a:rPr lang="de-DE" sz="1600" b="1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DECLARE</a:t>
            </a:r>
          </a:p>
          <a:p>
            <a:pPr marL="0" indent="0"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363" algn="l"/>
              </a:tabLst>
            </a:pPr>
            <a:r>
              <a:rPr lang="de-DE" sz="1600" b="1" dirty="0">
                <a:solidFill>
                  <a:schemeClr val="tx1"/>
                </a:solidFill>
                <a:latin typeface="Arial Unicode MS" panose="020B0604020202020204" pitchFamily="34" charset="-128"/>
              </a:rPr>
              <a:t>	</a:t>
            </a:r>
            <a:r>
              <a:rPr lang="de-DE" sz="1600" b="1" dirty="0" err="1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</a:rPr>
              <a:t>v_year</a:t>
            </a:r>
            <a:r>
              <a:rPr lang="de-DE" sz="1600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</a:rPr>
              <a:t>    </a:t>
            </a:r>
            <a:r>
              <a:rPr lang="de-DE" sz="1600" b="1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lib_book.year%TYPE</a:t>
            </a:r>
            <a:r>
              <a:rPr lang="de-DE" sz="16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;</a:t>
            </a:r>
          </a:p>
          <a:p>
            <a:pPr marL="0" indent="0"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363" algn="l"/>
              </a:tabLst>
            </a:pPr>
            <a:r>
              <a:rPr lang="de-DE" sz="1600" b="1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BEGIN</a:t>
            </a:r>
          </a:p>
          <a:p>
            <a:pPr marL="0" indent="0"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363" algn="l"/>
              </a:tabLst>
            </a:pPr>
            <a:r>
              <a:rPr lang="de-DE" sz="1600" b="1" dirty="0">
                <a:solidFill>
                  <a:schemeClr val="tx1"/>
                </a:solidFill>
                <a:latin typeface="Arial Unicode MS" panose="020B0604020202020204" pitchFamily="34" charset="-128"/>
              </a:rPr>
              <a:t>	</a:t>
            </a:r>
            <a:r>
              <a:rPr lang="de-DE" sz="16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SELECT </a:t>
            </a:r>
            <a:r>
              <a:rPr lang="de-DE" sz="1600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year</a:t>
            </a:r>
            <a:r>
              <a:rPr lang="de-DE" sz="16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 INTO </a:t>
            </a:r>
            <a:r>
              <a:rPr lang="de-DE" sz="1600" b="1" dirty="0" err="1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</a:rPr>
              <a:t>v_year</a:t>
            </a:r>
            <a:endParaRPr lang="de-DE" sz="16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</a:endParaRPr>
          </a:p>
          <a:p>
            <a:pPr marL="0" indent="0"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363" algn="l"/>
              </a:tabLst>
            </a:pPr>
            <a:r>
              <a:rPr lang="de-DE" sz="16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</a:rPr>
              <a:t>	</a:t>
            </a:r>
            <a:r>
              <a:rPr lang="de-DE" sz="16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FROM   </a:t>
            </a:r>
            <a:r>
              <a:rPr lang="de-DE" sz="1600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lib_book</a:t>
            </a:r>
            <a:endParaRPr lang="de-DE" sz="1600" dirty="0" smtClean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indent="0"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363" algn="l"/>
              </a:tabLst>
            </a:pPr>
            <a:r>
              <a:rPr lang="de-DE" sz="1600" dirty="0">
                <a:solidFill>
                  <a:schemeClr val="tx1"/>
                </a:solidFill>
                <a:latin typeface="Arial Unicode MS" panose="020B0604020202020204" pitchFamily="34" charset="-128"/>
              </a:rPr>
              <a:t>	</a:t>
            </a:r>
            <a:r>
              <a:rPr lang="de-DE" sz="16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WHERE title </a:t>
            </a:r>
            <a:r>
              <a:rPr lang="de-DE" sz="1600" dirty="0">
                <a:solidFill>
                  <a:schemeClr val="tx1"/>
                </a:solidFill>
                <a:latin typeface="Arial Unicode MS" panose="020B0604020202020204" pitchFamily="34" charset="-128"/>
              </a:rPr>
              <a:t>= </a:t>
            </a:r>
            <a:r>
              <a:rPr lang="de-DE" sz="16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‘Limit‘;</a:t>
            </a:r>
          </a:p>
          <a:p>
            <a:pPr marL="0" indent="0"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363" algn="l"/>
              </a:tabLst>
            </a:pPr>
            <a:endParaRPr lang="de-DE" sz="1600" dirty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indent="0"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363" algn="l"/>
              </a:tabLst>
            </a:pPr>
            <a:r>
              <a:rPr lang="de-DE" sz="16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	DBMS_OUTPUT.PUT_LINE(‚Erscheinungsjahr Limit: '|| </a:t>
            </a:r>
            <a:r>
              <a:rPr lang="de-DE" sz="16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</a:rPr>
              <a:t>v_year</a:t>
            </a:r>
            <a:r>
              <a:rPr lang="de-DE" sz="16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);</a:t>
            </a:r>
          </a:p>
          <a:p>
            <a:pPr marL="0" indent="0"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363" algn="l"/>
              </a:tabLst>
            </a:pPr>
            <a:r>
              <a:rPr lang="de-DE" sz="1600" b="1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EXCEPTION</a:t>
            </a:r>
          </a:p>
          <a:p>
            <a:pPr marL="0" indent="0"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363" algn="l"/>
              </a:tabLst>
            </a:pPr>
            <a:r>
              <a:rPr lang="de-DE" sz="16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	WHEN </a:t>
            </a:r>
            <a:r>
              <a:rPr lang="de-DE" sz="1600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no_data_found</a:t>
            </a:r>
            <a:r>
              <a:rPr lang="de-DE" sz="16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 THEN</a:t>
            </a:r>
          </a:p>
          <a:p>
            <a:pPr marL="0" indent="0"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363" algn="l"/>
              </a:tabLst>
            </a:pPr>
            <a:r>
              <a:rPr lang="de-DE" sz="1600" dirty="0">
                <a:solidFill>
                  <a:schemeClr val="tx1"/>
                </a:solidFill>
                <a:latin typeface="Arial Unicode MS" panose="020B0604020202020204" pitchFamily="34" charset="-128"/>
              </a:rPr>
              <a:t>	</a:t>
            </a:r>
            <a:r>
              <a:rPr lang="de-DE" sz="16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	</a:t>
            </a:r>
            <a:r>
              <a:rPr lang="de-DE" sz="1600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raise_application_error</a:t>
            </a:r>
            <a:r>
              <a:rPr lang="de-DE" sz="1600" dirty="0">
                <a:solidFill>
                  <a:schemeClr val="tx1"/>
                </a:solidFill>
                <a:latin typeface="Arial Unicode MS" panose="020B0604020202020204" pitchFamily="34" charset="-128"/>
              </a:rPr>
              <a:t>(-20001, </a:t>
            </a:r>
            <a:r>
              <a:rPr lang="de-DE" sz="16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'kein Datensatz gefunden!');</a:t>
            </a:r>
          </a:p>
          <a:p>
            <a:pPr marL="0" indent="0"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363" algn="l"/>
              </a:tabLst>
            </a:pPr>
            <a:r>
              <a:rPr lang="de-DE" sz="1600" dirty="0">
                <a:solidFill>
                  <a:schemeClr val="tx1"/>
                </a:solidFill>
                <a:latin typeface="Arial Unicode MS" panose="020B0604020202020204" pitchFamily="34" charset="-128"/>
              </a:rPr>
              <a:t>	</a:t>
            </a:r>
            <a:r>
              <a:rPr lang="de-DE" sz="16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WHEN </a:t>
            </a:r>
            <a:r>
              <a:rPr lang="de-DE" sz="1600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others</a:t>
            </a:r>
            <a:r>
              <a:rPr lang="de-DE" sz="16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 THEN</a:t>
            </a:r>
          </a:p>
          <a:p>
            <a:pPr marL="0" indent="0"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363" algn="l"/>
              </a:tabLst>
            </a:pPr>
            <a:r>
              <a:rPr lang="de-DE" sz="1600" dirty="0">
                <a:solidFill>
                  <a:schemeClr val="tx1"/>
                </a:solidFill>
                <a:latin typeface="Arial Unicode MS" panose="020B0604020202020204" pitchFamily="34" charset="-128"/>
              </a:rPr>
              <a:t>	</a:t>
            </a:r>
            <a:r>
              <a:rPr lang="de-DE" sz="16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	DBMS_OUTPUT.PUT_LINE </a:t>
            </a:r>
            <a:r>
              <a:rPr lang="de-DE" sz="1600" dirty="0">
                <a:solidFill>
                  <a:schemeClr val="tx1"/>
                </a:solidFill>
                <a:latin typeface="Arial Unicode MS" panose="020B0604020202020204" pitchFamily="34" charset="-128"/>
              </a:rPr>
              <a:t>(</a:t>
            </a:r>
            <a:r>
              <a:rPr lang="de-DE" sz="16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'unerwarteter Fehler');</a:t>
            </a:r>
          </a:p>
          <a:p>
            <a:pPr marL="0" indent="0"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363" algn="l"/>
              </a:tabLst>
            </a:pPr>
            <a:r>
              <a:rPr lang="de-DE" sz="1600" dirty="0">
                <a:solidFill>
                  <a:schemeClr val="tx1"/>
                </a:solidFill>
                <a:latin typeface="Arial Unicode MS" panose="020B0604020202020204" pitchFamily="34" charset="-128"/>
              </a:rPr>
              <a:t>	</a:t>
            </a:r>
            <a:r>
              <a:rPr lang="de-DE" sz="16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RAISE;</a:t>
            </a:r>
          </a:p>
          <a:p>
            <a:pPr marL="0" indent="0"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0363" algn="l"/>
              </a:tabLst>
            </a:pPr>
            <a:r>
              <a:rPr lang="de-DE" sz="1600" b="1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END</a:t>
            </a:r>
            <a:r>
              <a:rPr lang="de-DE" sz="1600" b="1" dirty="0">
                <a:solidFill>
                  <a:schemeClr val="tx1"/>
                </a:solidFill>
                <a:latin typeface="Arial Unicode MS" panose="020B0604020202020204" pitchFamily="34" charset="-128"/>
              </a:rPr>
              <a:t>;</a:t>
            </a: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642025" y="795831"/>
            <a:ext cx="10972168" cy="11062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SELECT-Statement muss </a:t>
            </a:r>
            <a:r>
              <a:rPr lang="de-DE" b="1" dirty="0"/>
              <a:t>genau einen Datensatz </a:t>
            </a:r>
            <a:r>
              <a:rPr lang="de-DE" dirty="0" smtClean="0"/>
              <a:t>zurückgeben</a:t>
            </a:r>
          </a:p>
          <a:p>
            <a:r>
              <a:rPr lang="de-DE" dirty="0" smtClean="0"/>
              <a:t>Datensatz oder einzelne Attributwerte können über SELECT INTO in PL/SQL-Variable gespeichert werden</a:t>
            </a:r>
          </a:p>
        </p:txBody>
      </p:sp>
      <p:sp>
        <p:nvSpPr>
          <p:cNvPr id="7" name="Rechteck 6"/>
          <p:cNvSpPr/>
          <p:nvPr/>
        </p:nvSpPr>
        <p:spPr>
          <a:xfrm>
            <a:off x="2736459" y="1971194"/>
            <a:ext cx="3397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/>
              <a:t>Speichern eines Attributwerts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7444408" y="2445415"/>
            <a:ext cx="4630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latin typeface="Arial Unicode MS" panose="020B0604020202020204" pitchFamily="34" charset="-128"/>
              </a:rPr>
              <a:t>Datentyp der Spalte </a:t>
            </a:r>
            <a:r>
              <a:rPr lang="de-DE" dirty="0" err="1" smtClean="0">
                <a:latin typeface="Arial Unicode MS" panose="020B0604020202020204" pitchFamily="34" charset="-128"/>
              </a:rPr>
              <a:t>year</a:t>
            </a:r>
            <a:r>
              <a:rPr lang="de-DE" dirty="0" smtClean="0">
                <a:latin typeface="Arial Unicode MS" panose="020B0604020202020204" pitchFamily="34" charset="-128"/>
              </a:rPr>
              <a:t> aus Tabelle </a:t>
            </a:r>
            <a:r>
              <a:rPr lang="de-DE" dirty="0" err="1" smtClean="0">
                <a:latin typeface="Arial Unicode MS" panose="020B0604020202020204" pitchFamily="34" charset="-128"/>
              </a:rPr>
              <a:t>lib_book</a:t>
            </a:r>
            <a:r>
              <a:rPr lang="de-DE" dirty="0" smtClean="0">
                <a:latin typeface="Arial Unicode MS" panose="020B0604020202020204" pitchFamily="34" charset="-128"/>
              </a:rPr>
              <a:t> wird verwendet. 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464286" y="3310404"/>
            <a:ext cx="4630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latin typeface="Arial Unicode MS" panose="020B0604020202020204" pitchFamily="34" charset="-128"/>
              </a:rPr>
              <a:t>Erscheinungsjahr des Buches Limit wird der Variable </a:t>
            </a:r>
            <a:r>
              <a:rPr lang="de-DE" dirty="0" err="1" smtClean="0">
                <a:latin typeface="Arial Unicode MS" panose="020B0604020202020204" pitchFamily="34" charset="-128"/>
              </a:rPr>
              <a:t>v_year</a:t>
            </a:r>
            <a:r>
              <a:rPr lang="de-DE" dirty="0" smtClean="0">
                <a:latin typeface="Arial Unicode MS" panose="020B0604020202020204" pitchFamily="34" charset="-128"/>
              </a:rPr>
              <a:t> zugewiesen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7444408" y="4545230"/>
            <a:ext cx="4630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latin typeface="Arial Unicode MS" panose="020B0604020202020204" pitchFamily="34" charset="-128"/>
              </a:rPr>
              <a:t>n</a:t>
            </a:r>
            <a:r>
              <a:rPr lang="de-DE" dirty="0" err="1" smtClean="0">
                <a:latin typeface="Arial Unicode MS" panose="020B0604020202020204" pitchFamily="34" charset="-128"/>
              </a:rPr>
              <a:t>o_data_found</a:t>
            </a:r>
            <a:r>
              <a:rPr lang="de-DE" dirty="0" smtClean="0">
                <a:latin typeface="Arial Unicode MS" panose="020B0604020202020204" pitchFamily="34" charset="-128"/>
              </a:rPr>
              <a:t>: Wird ausgeführt, wenn das SELECT keinen Datensatz zurückgibt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9" idx="1"/>
          </p:cNvCxnSpPr>
          <p:nvPr/>
        </p:nvCxnSpPr>
        <p:spPr>
          <a:xfrm flipH="1">
            <a:off x="3883928" y="2768581"/>
            <a:ext cx="3560480" cy="16044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 flipV="1">
            <a:off x="3531140" y="3492230"/>
            <a:ext cx="3933146" cy="14823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>
            <a:off x="6731540" y="4785274"/>
            <a:ext cx="712869" cy="368627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87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0202" y="53709"/>
            <a:ext cx="8203086" cy="742122"/>
          </a:xfrm>
        </p:spPr>
        <p:txBody>
          <a:bodyPr/>
          <a:lstStyle/>
          <a:p>
            <a:r>
              <a:rPr lang="de-DE" dirty="0" smtClean="0"/>
              <a:t>SELECT INTO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599825" y="1020026"/>
            <a:ext cx="10972168" cy="1106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Durch SELECT INTO können gleichzeitig mehrere Attributwerte in Variablen gespeichert werden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783429" y="2486652"/>
            <a:ext cx="7650452" cy="3671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Wingdings 3" charset="2"/>
              <a:buNone/>
              <a:tabLst>
                <a:tab pos="360363" algn="l"/>
              </a:tabLst>
            </a:pPr>
            <a:r>
              <a:rPr lang="de-DE" sz="1700" b="1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DECLARE</a:t>
            </a:r>
          </a:p>
          <a:p>
            <a:pPr marL="0" indent="0"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Wingdings 3" charset="2"/>
              <a:buNone/>
              <a:tabLst>
                <a:tab pos="360363" algn="l"/>
              </a:tabLst>
            </a:pPr>
            <a:r>
              <a:rPr lang="de-DE" sz="1700" b="1" dirty="0">
                <a:solidFill>
                  <a:schemeClr val="tx1"/>
                </a:solidFill>
                <a:latin typeface="Arial Unicode MS" panose="020B0604020202020204" pitchFamily="34" charset="-128"/>
              </a:rPr>
              <a:t>	</a:t>
            </a:r>
            <a:r>
              <a:rPr lang="de-DE" sz="1700" b="1" dirty="0" err="1" smtClean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8"/>
              </a:rPr>
              <a:t>v_year</a:t>
            </a:r>
            <a:r>
              <a:rPr lang="de-DE" sz="17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    </a:t>
            </a:r>
            <a:r>
              <a:rPr lang="de-DE" sz="1700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lib_book.year%TYPE</a:t>
            </a:r>
            <a:r>
              <a:rPr lang="de-DE" sz="17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;</a:t>
            </a:r>
          </a:p>
          <a:p>
            <a:pPr marL="0" indent="0"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Wingdings 3" charset="2"/>
              <a:buNone/>
              <a:tabLst>
                <a:tab pos="360363" algn="l"/>
              </a:tabLst>
            </a:pPr>
            <a:r>
              <a:rPr lang="de-DE" sz="1700" b="1" dirty="0">
                <a:solidFill>
                  <a:schemeClr val="tx1"/>
                </a:solidFill>
                <a:latin typeface="Arial Unicode MS" panose="020B0604020202020204" pitchFamily="34" charset="-128"/>
              </a:rPr>
              <a:t>	</a:t>
            </a:r>
            <a:r>
              <a:rPr lang="de-DE" sz="1700" b="1" dirty="0" err="1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</a:rPr>
              <a:t>v_catid</a:t>
            </a:r>
            <a:r>
              <a:rPr lang="de-DE" sz="17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   </a:t>
            </a:r>
            <a:r>
              <a:rPr lang="de-DE" sz="1700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lib_book.cat_id%TYPE</a:t>
            </a:r>
            <a:r>
              <a:rPr lang="de-DE" sz="17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;</a:t>
            </a:r>
          </a:p>
          <a:p>
            <a:pPr marL="0" indent="0"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Wingdings 3" charset="2"/>
              <a:buNone/>
              <a:tabLst>
                <a:tab pos="360363" algn="l"/>
              </a:tabLst>
            </a:pPr>
            <a:r>
              <a:rPr lang="de-DE" sz="1700" b="1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BEGIN</a:t>
            </a:r>
          </a:p>
          <a:p>
            <a:pPr marL="0" indent="0"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Wingdings 3" charset="2"/>
              <a:buNone/>
              <a:tabLst>
                <a:tab pos="360363" algn="l"/>
              </a:tabLst>
            </a:pPr>
            <a:r>
              <a:rPr lang="de-DE" sz="1700" b="1" dirty="0">
                <a:solidFill>
                  <a:schemeClr val="tx1"/>
                </a:solidFill>
                <a:latin typeface="Arial Unicode MS" panose="020B0604020202020204" pitchFamily="34" charset="-128"/>
              </a:rPr>
              <a:t>	</a:t>
            </a:r>
            <a:r>
              <a:rPr lang="de-DE" sz="17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SELECT </a:t>
            </a:r>
            <a:r>
              <a:rPr lang="de-DE" sz="1700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year</a:t>
            </a:r>
            <a:r>
              <a:rPr lang="de-DE" sz="17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, </a:t>
            </a:r>
            <a:r>
              <a:rPr lang="de-DE" sz="1700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cat_id</a:t>
            </a:r>
            <a:r>
              <a:rPr lang="de-DE" sz="17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 INTO </a:t>
            </a:r>
            <a:r>
              <a:rPr lang="de-DE" sz="1700" b="1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8"/>
              </a:rPr>
              <a:t>v_year</a:t>
            </a:r>
            <a:r>
              <a:rPr lang="de-DE" sz="1700" b="1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, </a:t>
            </a:r>
            <a:r>
              <a:rPr lang="de-DE" sz="1700" b="1" dirty="0" err="1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</a:rPr>
              <a:t>v_catid</a:t>
            </a:r>
            <a:endParaRPr lang="de-DE" sz="17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</a:endParaRPr>
          </a:p>
          <a:p>
            <a:pPr marL="0" indent="0"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Wingdings 3" charset="2"/>
              <a:buNone/>
              <a:tabLst>
                <a:tab pos="360363" algn="l"/>
              </a:tabLst>
            </a:pPr>
            <a:r>
              <a:rPr lang="de-DE" sz="17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</a:rPr>
              <a:t>	</a:t>
            </a:r>
            <a:r>
              <a:rPr lang="de-DE" sz="17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FROM   </a:t>
            </a:r>
            <a:r>
              <a:rPr lang="de-DE" sz="1700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lib_book</a:t>
            </a:r>
            <a:endParaRPr lang="de-DE" sz="1700" dirty="0" smtClean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indent="0"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Wingdings 3" charset="2"/>
              <a:buNone/>
              <a:tabLst>
                <a:tab pos="360363" algn="l"/>
              </a:tabLst>
            </a:pPr>
            <a:r>
              <a:rPr lang="de-DE" sz="1700" dirty="0">
                <a:solidFill>
                  <a:schemeClr val="tx1"/>
                </a:solidFill>
                <a:latin typeface="Arial Unicode MS" panose="020B0604020202020204" pitchFamily="34" charset="-128"/>
              </a:rPr>
              <a:t>	</a:t>
            </a:r>
            <a:r>
              <a:rPr lang="de-DE" sz="17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WHERE title = ‘Limit‘;</a:t>
            </a:r>
          </a:p>
          <a:p>
            <a:pPr marL="0" indent="0"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Wingdings 3" charset="2"/>
              <a:buNone/>
              <a:tabLst>
                <a:tab pos="360363" algn="l"/>
              </a:tabLst>
            </a:pPr>
            <a:endParaRPr lang="de-DE" sz="1700" dirty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indent="0"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Wingdings 3" charset="2"/>
              <a:buNone/>
              <a:tabLst>
                <a:tab pos="360363" algn="l"/>
              </a:tabLst>
            </a:pPr>
            <a:r>
              <a:rPr lang="de-DE" sz="17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	DBMS_OUTPUT.PUT_LINE(‘Jahr, </a:t>
            </a:r>
            <a:r>
              <a:rPr lang="de-DE" sz="1700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cat_id</a:t>
            </a:r>
            <a:r>
              <a:rPr lang="de-DE" sz="17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 Limit: ‚ || </a:t>
            </a:r>
            <a:r>
              <a:rPr lang="de-DE" sz="1700" b="1" dirty="0" err="1" smtClean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8"/>
              </a:rPr>
              <a:t>v_year</a:t>
            </a:r>
            <a:r>
              <a:rPr lang="de-DE" sz="1700" b="1" dirty="0" smtClean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8"/>
              </a:rPr>
              <a:t> </a:t>
            </a:r>
            <a:r>
              <a:rPr lang="de-DE" sz="17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|| ‘ ‘ || </a:t>
            </a:r>
            <a:r>
              <a:rPr lang="de-DE" sz="17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</a:rPr>
              <a:t>v_catid</a:t>
            </a:r>
            <a:r>
              <a:rPr lang="de-DE" sz="17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);</a:t>
            </a:r>
          </a:p>
          <a:p>
            <a:pPr marL="0" indent="0"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Wingdings 3" charset="2"/>
              <a:buNone/>
              <a:tabLst>
                <a:tab pos="360363" algn="l"/>
              </a:tabLst>
            </a:pPr>
            <a:r>
              <a:rPr lang="de-DE" sz="1700" b="1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EXCEPTION</a:t>
            </a:r>
            <a:r>
              <a:rPr lang="de-DE" sz="17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/>
            </a:r>
            <a:br>
              <a:rPr lang="de-DE" sz="17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</a:br>
            <a:r>
              <a:rPr lang="de-DE" sz="17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 	….</a:t>
            </a:r>
          </a:p>
          <a:p>
            <a:pPr marL="0" indent="0"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Wingdings 3" charset="2"/>
              <a:buNone/>
              <a:tabLst>
                <a:tab pos="360363" algn="l"/>
              </a:tabLst>
            </a:pPr>
            <a:r>
              <a:rPr lang="de-DE" sz="1700" b="1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END;</a:t>
            </a:r>
            <a:endParaRPr lang="de-DE" sz="1700" b="1" dirty="0">
              <a:solidFill>
                <a:schemeClr val="tx1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599857" y="1981133"/>
            <a:ext cx="3797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/>
              <a:t>Speichern mehrere Attributwerte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6383767" y="3256795"/>
            <a:ext cx="51882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latin typeface="Arial Unicode MS" panose="020B0604020202020204" pitchFamily="34" charset="-128"/>
              </a:rPr>
              <a:t>Werte der Spalten </a:t>
            </a:r>
            <a:r>
              <a:rPr lang="de-DE" dirty="0" err="1" smtClean="0">
                <a:latin typeface="Arial Unicode MS" panose="020B0604020202020204" pitchFamily="34" charset="-128"/>
              </a:rPr>
              <a:t>year</a:t>
            </a:r>
            <a:r>
              <a:rPr lang="de-DE" dirty="0" smtClean="0">
                <a:latin typeface="Arial Unicode MS" panose="020B0604020202020204" pitchFamily="34" charset="-128"/>
              </a:rPr>
              <a:t> und </a:t>
            </a:r>
            <a:r>
              <a:rPr lang="de-DE" dirty="0" err="1" smtClean="0">
                <a:latin typeface="Arial Unicode MS" panose="020B0604020202020204" pitchFamily="34" charset="-128"/>
              </a:rPr>
              <a:t>cat_id</a:t>
            </a:r>
            <a:r>
              <a:rPr lang="de-DE" dirty="0" smtClean="0">
                <a:latin typeface="Arial Unicode MS" panose="020B0604020202020204" pitchFamily="34" charset="-128"/>
              </a:rPr>
              <a:t> werden den Variablen </a:t>
            </a:r>
            <a:r>
              <a:rPr lang="de-DE" dirty="0" err="1" smtClean="0">
                <a:latin typeface="Arial Unicode MS" panose="020B0604020202020204" pitchFamily="34" charset="-128"/>
              </a:rPr>
              <a:t>v_year</a:t>
            </a:r>
            <a:r>
              <a:rPr lang="de-DE" dirty="0" smtClean="0">
                <a:latin typeface="Arial Unicode MS" panose="020B0604020202020204" pitchFamily="34" charset="-128"/>
              </a:rPr>
              <a:t> und </a:t>
            </a:r>
            <a:r>
              <a:rPr lang="de-DE" dirty="0" err="1" smtClean="0">
                <a:latin typeface="Arial Unicode MS" panose="020B0604020202020204" pitchFamily="34" charset="-128"/>
              </a:rPr>
              <a:t>v_catid</a:t>
            </a:r>
            <a:r>
              <a:rPr lang="de-DE" dirty="0" smtClean="0">
                <a:latin typeface="Arial Unicode MS" panose="020B0604020202020204" pitchFamily="34" charset="-128"/>
              </a:rPr>
              <a:t> zugewiesen</a:t>
            </a:r>
            <a:endParaRPr lang="de-DE" dirty="0"/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5146390" y="3548270"/>
            <a:ext cx="1214653" cy="63382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37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38840" y="102352"/>
            <a:ext cx="8203086" cy="742122"/>
          </a:xfrm>
        </p:spPr>
        <p:txBody>
          <a:bodyPr/>
          <a:lstStyle/>
          <a:p>
            <a:r>
              <a:rPr lang="de-DE" dirty="0" smtClean="0"/>
              <a:t>Cursor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743892" y="1118681"/>
            <a:ext cx="10852774" cy="5204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Cursor muss in PL/SQL verwendet werden, wenn SELECT-Statement eingebettet wird, dass </a:t>
            </a:r>
            <a:r>
              <a:rPr lang="de-DE" b="1" dirty="0" smtClean="0"/>
              <a:t>mehrere Zeilen zurückgibt</a:t>
            </a:r>
          </a:p>
          <a:p>
            <a:r>
              <a:rPr lang="de-DE" dirty="0" smtClean="0"/>
              <a:t>Aus diesem Cursor kann dann Zeile für Zeile gelesen werden</a:t>
            </a:r>
          </a:p>
          <a:p>
            <a:r>
              <a:rPr lang="de-DE" dirty="0" smtClean="0"/>
              <a:t>Am komfortabelsten ist es, den </a:t>
            </a:r>
            <a:r>
              <a:rPr lang="de-DE" b="1" dirty="0" smtClean="0"/>
              <a:t>Cursor in einer FOR-Schleife </a:t>
            </a:r>
            <a:r>
              <a:rPr lang="de-DE" dirty="0" smtClean="0"/>
              <a:t>zu durchlaufen</a:t>
            </a:r>
          </a:p>
          <a:p>
            <a:pPr lvl="1"/>
            <a:r>
              <a:rPr lang="de-DE" dirty="0"/>
              <a:t>In der Schleife wird nacheinander jeder Datensatz, den das SELECT zurückgibt, </a:t>
            </a:r>
            <a:r>
              <a:rPr lang="de-DE" dirty="0" smtClean="0"/>
              <a:t>einer Variablen zugewiesen</a:t>
            </a:r>
            <a:r>
              <a:rPr lang="de-DE" dirty="0"/>
              <a:t>. </a:t>
            </a:r>
          </a:p>
          <a:p>
            <a:pPr lvl="1"/>
            <a:r>
              <a:rPr lang="de-DE" dirty="0" smtClean="0"/>
              <a:t>Im Folgenden werden drei Möglichkeiten gezeigt</a:t>
            </a:r>
          </a:p>
          <a:p>
            <a:pPr lvl="2"/>
            <a:r>
              <a:rPr lang="de-DE" dirty="0" smtClean="0"/>
              <a:t>der Cursor wird </a:t>
            </a:r>
            <a:r>
              <a:rPr lang="de-DE" b="1" dirty="0" smtClean="0"/>
              <a:t>implizit in der Schleife </a:t>
            </a:r>
            <a:r>
              <a:rPr lang="de-DE" dirty="0" smtClean="0"/>
              <a:t>deklariert</a:t>
            </a:r>
          </a:p>
          <a:p>
            <a:pPr lvl="2"/>
            <a:r>
              <a:rPr lang="de-DE" b="1" dirty="0" smtClean="0"/>
              <a:t>Der Cursor wird explizit im Deklarationsteil </a:t>
            </a:r>
            <a:r>
              <a:rPr lang="de-DE" dirty="0" smtClean="0"/>
              <a:t>deklariert</a:t>
            </a:r>
          </a:p>
          <a:p>
            <a:pPr lvl="2"/>
            <a:r>
              <a:rPr lang="de-DE" dirty="0" smtClean="0"/>
              <a:t>Bei der Deklaration des Cursors können </a:t>
            </a:r>
            <a:r>
              <a:rPr lang="de-DE" b="1" dirty="0" smtClean="0"/>
              <a:t>Cursor-Parameter </a:t>
            </a:r>
            <a:r>
              <a:rPr lang="de-DE" dirty="0" smtClean="0"/>
              <a:t>angegeben werden</a:t>
            </a:r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898239" y="2614605"/>
            <a:ext cx="10544080" cy="1391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1332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9386" y="34255"/>
            <a:ext cx="8203086" cy="742122"/>
          </a:xfrm>
        </p:spPr>
        <p:txBody>
          <a:bodyPr/>
          <a:lstStyle/>
          <a:p>
            <a:r>
              <a:rPr lang="de-DE" dirty="0" smtClean="0"/>
              <a:t>Explizite Cursordeklaration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2731" y="4499207"/>
            <a:ext cx="11108282" cy="2059069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de-DE" sz="1900" dirty="0" smtClean="0"/>
              <a:t>In </a:t>
            </a:r>
            <a:r>
              <a:rPr lang="de-DE" sz="1900" dirty="0"/>
              <a:t>der Schleife wird nacheinander jeder </a:t>
            </a:r>
            <a:r>
              <a:rPr lang="de-DE" sz="1900" dirty="0" smtClean="0"/>
              <a:t>Buch-Datensatz aus 2009 der Variablen </a:t>
            </a:r>
            <a:r>
              <a:rPr lang="de-DE" sz="1900" dirty="0" err="1" smtClean="0"/>
              <a:t>rec_book</a:t>
            </a:r>
            <a:r>
              <a:rPr lang="de-DE" sz="1900" dirty="0" smtClean="0"/>
              <a:t> zugewiesen</a:t>
            </a:r>
            <a:r>
              <a:rPr lang="de-DE" sz="1900" dirty="0"/>
              <a:t>. </a:t>
            </a:r>
          </a:p>
          <a:p>
            <a:pPr>
              <a:spcBef>
                <a:spcPts val="300"/>
              </a:spcBef>
            </a:pPr>
            <a:r>
              <a:rPr lang="de-DE" sz="1900" dirty="0" smtClean="0"/>
              <a:t>Einzelne </a:t>
            </a:r>
            <a:r>
              <a:rPr lang="de-DE" sz="1900" dirty="0"/>
              <a:t>Spaltenwerte </a:t>
            </a:r>
            <a:r>
              <a:rPr lang="de-DE" sz="1900" dirty="0" smtClean="0"/>
              <a:t>werden über </a:t>
            </a:r>
            <a:r>
              <a:rPr lang="de-DE" sz="1900" dirty="0" err="1" smtClean="0"/>
              <a:t>rec_book.spaltenname</a:t>
            </a:r>
            <a:r>
              <a:rPr lang="de-DE" sz="1900" dirty="0" smtClean="0"/>
              <a:t> abgerufen</a:t>
            </a:r>
            <a:br>
              <a:rPr lang="de-DE" sz="1900" dirty="0" smtClean="0"/>
            </a:br>
            <a:r>
              <a:rPr lang="de-DE" sz="1900" dirty="0" smtClean="0"/>
              <a:t>Bsp.: </a:t>
            </a:r>
            <a:r>
              <a:rPr lang="de-DE" sz="1900" dirty="0" err="1" smtClean="0"/>
              <a:t>rec_book.title</a:t>
            </a:r>
            <a:r>
              <a:rPr lang="de-DE" sz="1900" dirty="0" smtClean="0"/>
              <a:t> liefert den Titel des Buchdatensatzes in </a:t>
            </a:r>
            <a:r>
              <a:rPr lang="de-DE" sz="1900" dirty="0" err="1" smtClean="0"/>
              <a:t>rec_book</a:t>
            </a:r>
            <a:r>
              <a:rPr lang="de-DE" sz="1900" dirty="0" smtClean="0"/>
              <a:t> zurück</a:t>
            </a:r>
            <a:endParaRPr lang="de-DE" sz="19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457200" y="943161"/>
            <a:ext cx="11293813" cy="3083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 3" charset="2"/>
              <a:buNone/>
              <a:tabLst>
                <a:tab pos="360363" algn="l"/>
              </a:tabLst>
            </a:pPr>
            <a:r>
              <a:rPr lang="en-US" altLang="de-DE" sz="1800" b="1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DECLARE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 3" charset="2"/>
              <a:buNone/>
              <a:tabLst>
                <a:tab pos="3603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Arial Unicode MS" panose="020B0604020202020204" pitchFamily="34" charset="-128"/>
              </a:rPr>
              <a:t>	</a:t>
            </a:r>
            <a:r>
              <a:rPr lang="en-AU" sz="18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CURSOR </a:t>
            </a:r>
            <a:r>
              <a:rPr lang="en-AU" sz="1800" b="1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cur_book</a:t>
            </a:r>
            <a:r>
              <a:rPr lang="en-AU" sz="18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en-AU" sz="18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IS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 3" charset="2"/>
              <a:buNone/>
              <a:tabLst>
                <a:tab pos="360363" algn="l"/>
              </a:tabLst>
            </a:pPr>
            <a:r>
              <a:rPr lang="en-AU" sz="1800" dirty="0">
                <a:solidFill>
                  <a:schemeClr val="tx1"/>
                </a:solidFill>
                <a:latin typeface="Arial Unicode MS" panose="020B0604020202020204" pitchFamily="34" charset="-128"/>
              </a:rPr>
              <a:t>	</a:t>
            </a:r>
            <a:r>
              <a:rPr lang="en-AU" sz="18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SELECT </a:t>
            </a:r>
            <a:r>
              <a:rPr lang="en-AU" sz="1800" dirty="0">
                <a:solidFill>
                  <a:schemeClr val="tx1"/>
                </a:solidFill>
                <a:latin typeface="Arial Unicode MS" panose="020B0604020202020204" pitchFamily="34" charset="-128"/>
              </a:rPr>
              <a:t>title, </a:t>
            </a:r>
            <a:r>
              <a:rPr lang="en-AU" sz="1800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cat_id</a:t>
            </a:r>
            <a:r>
              <a:rPr lang="de-DE" sz="18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en-AU" sz="18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FROM </a:t>
            </a:r>
            <a:r>
              <a:rPr lang="en-AU" sz="1800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lib_book</a:t>
            </a:r>
            <a:endParaRPr lang="en-AU" sz="1800" dirty="0" smtClean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 3" charset="2"/>
              <a:buNone/>
              <a:tabLst>
                <a:tab pos="360363" algn="l"/>
              </a:tabLst>
            </a:pPr>
            <a:r>
              <a:rPr lang="en-AU" sz="1800" dirty="0">
                <a:solidFill>
                  <a:schemeClr val="tx1"/>
                </a:solidFill>
                <a:latin typeface="Arial Unicode MS" panose="020B0604020202020204" pitchFamily="34" charset="-128"/>
              </a:rPr>
              <a:t>	</a:t>
            </a:r>
            <a:r>
              <a:rPr lang="en-AU" sz="18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WHERE year </a:t>
            </a:r>
            <a:r>
              <a:rPr lang="en-AU" sz="1800" dirty="0">
                <a:solidFill>
                  <a:schemeClr val="tx1"/>
                </a:solidFill>
                <a:latin typeface="Arial Unicode MS" panose="020B0604020202020204" pitchFamily="34" charset="-128"/>
              </a:rPr>
              <a:t>= </a:t>
            </a:r>
            <a:r>
              <a:rPr lang="en-AU" sz="18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2009;</a:t>
            </a:r>
            <a:endParaRPr lang="de-DE" sz="1800" dirty="0" smtClean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 3" charset="2"/>
              <a:buNone/>
              <a:tabLst>
                <a:tab pos="360363" algn="l"/>
              </a:tabLst>
            </a:pPr>
            <a:r>
              <a:rPr lang="en-US" altLang="de-DE" sz="1800" b="1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BEGIN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 3" charset="2"/>
              <a:buNone/>
              <a:tabLst>
                <a:tab pos="360363" algn="l"/>
              </a:tabLst>
            </a:pPr>
            <a:r>
              <a:rPr lang="en-US" altLang="de-DE" sz="1800" b="1" dirty="0">
                <a:solidFill>
                  <a:schemeClr val="tx1"/>
                </a:solidFill>
                <a:latin typeface="Arial Unicode MS" panose="020B0604020202020204" pitchFamily="34" charset="-128"/>
              </a:rPr>
              <a:t>	</a:t>
            </a:r>
            <a:r>
              <a:rPr lang="en-US" altLang="de-DE" sz="18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FOR </a:t>
            </a:r>
            <a:r>
              <a:rPr lang="en-US" altLang="de-DE" sz="18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</a:rPr>
              <a:t>rec_book</a:t>
            </a:r>
            <a:r>
              <a:rPr lang="en-US" altLang="de-DE" sz="18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 IN </a:t>
            </a:r>
            <a:r>
              <a:rPr lang="en-US" altLang="de-DE" sz="1800" b="1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cur_book</a:t>
            </a:r>
            <a:r>
              <a:rPr lang="en-US" altLang="de-DE" sz="18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de-DE" sz="18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LOOP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 3" charset="2"/>
              <a:buNone/>
              <a:tabLst>
                <a:tab pos="360363" algn="l"/>
              </a:tabLst>
            </a:pPr>
            <a:r>
              <a:rPr lang="en-US" altLang="de-DE" sz="1800" dirty="0">
                <a:solidFill>
                  <a:schemeClr val="tx1"/>
                </a:solidFill>
                <a:latin typeface="Arial Unicode MS" panose="020B0604020202020204" pitchFamily="34" charset="-128"/>
              </a:rPr>
              <a:t>	</a:t>
            </a:r>
            <a:r>
              <a:rPr lang="en-US" altLang="de-DE" sz="18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	DBMS_OUTPUT.PUT_LINE (‘</a:t>
            </a:r>
            <a:r>
              <a:rPr lang="en-US" altLang="de-DE" sz="1800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Buch</a:t>
            </a:r>
            <a:r>
              <a:rPr lang="en-US" altLang="de-DE" sz="18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 in 2009 : '||   </a:t>
            </a:r>
            <a:r>
              <a:rPr lang="en-US" altLang="de-DE" sz="1800" b="1" dirty="0" err="1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</a:rPr>
              <a:t>rec_book</a:t>
            </a:r>
            <a:r>
              <a:rPr lang="en-US" altLang="de-DE" sz="1800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.title</a:t>
            </a:r>
            <a:r>
              <a:rPr lang="en-US" altLang="de-DE" sz="18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 || ‘, ’ || </a:t>
            </a:r>
            <a:r>
              <a:rPr lang="en-US" altLang="de-DE" sz="18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</a:rPr>
              <a:t>rec_book</a:t>
            </a:r>
            <a:r>
              <a:rPr lang="en-US" altLang="de-DE" sz="1800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.cat_id</a:t>
            </a:r>
            <a:r>
              <a:rPr lang="en-US" altLang="de-DE" sz="18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 );</a:t>
            </a:r>
            <a:endParaRPr lang="de-DE" altLang="de-DE" sz="1800" dirty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 3" charset="2"/>
              <a:buNone/>
              <a:tabLst>
                <a:tab pos="360363" algn="l"/>
              </a:tabLst>
            </a:pPr>
            <a:r>
              <a:rPr lang="de-DE" altLang="de-DE" sz="18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	</a:t>
            </a:r>
            <a:r>
              <a:rPr lang="en-US" altLang="de-DE" sz="18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END LOOP;</a:t>
            </a:r>
            <a:endParaRPr lang="de-DE" altLang="de-DE" sz="1800" dirty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 3" charset="2"/>
              <a:buNone/>
              <a:tabLst>
                <a:tab pos="360363" algn="l"/>
              </a:tabLst>
            </a:pPr>
            <a:r>
              <a:rPr lang="en-US" altLang="de-DE" sz="1800" b="1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END;</a:t>
            </a:r>
            <a:endParaRPr lang="en-US" altLang="de-DE" sz="1800" b="1" dirty="0">
              <a:solidFill>
                <a:schemeClr val="tx1"/>
              </a:solid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4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346</Words>
  <Application>Microsoft Office PowerPoint</Application>
  <PresentationFormat>Breitbild</PresentationFormat>
  <Paragraphs>164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 Unicode MS</vt:lpstr>
      <vt:lpstr>Arial</vt:lpstr>
      <vt:lpstr>Calibri</vt:lpstr>
      <vt:lpstr>Century Gothic</vt:lpstr>
      <vt:lpstr>Wingdings 3</vt:lpstr>
      <vt:lpstr>Fetzen</vt:lpstr>
      <vt:lpstr>PL/SQL</vt:lpstr>
      <vt:lpstr>PL/SQL</vt:lpstr>
      <vt:lpstr>Der Anonyme Block</vt:lpstr>
      <vt:lpstr>Kontrollstrukturen</vt:lpstr>
      <vt:lpstr>SQL Befehle in PL/SQL</vt:lpstr>
      <vt:lpstr>SELECT INTO</vt:lpstr>
      <vt:lpstr>SELECT INTO</vt:lpstr>
      <vt:lpstr>Cursor</vt:lpstr>
      <vt:lpstr>Explizite Cursordeklaration</vt:lpstr>
      <vt:lpstr>Implizite Cursordeklaration</vt:lpstr>
      <vt:lpstr>Explizite Cursordeklaration mit Cursorparametern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Sarah Müller</dc:creator>
  <cp:lastModifiedBy>Sarah Müller</cp:lastModifiedBy>
  <cp:revision>542</cp:revision>
  <dcterms:created xsi:type="dcterms:W3CDTF">2015-06-20T11:54:00Z</dcterms:created>
  <dcterms:modified xsi:type="dcterms:W3CDTF">2015-12-11T09:08:16Z</dcterms:modified>
</cp:coreProperties>
</file>