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470" r:id="rId3"/>
    <p:sldId id="499" r:id="rId4"/>
    <p:sldId id="487" r:id="rId5"/>
    <p:sldId id="496" r:id="rId6"/>
    <p:sldId id="497" r:id="rId7"/>
    <p:sldId id="49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654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7457" autoAdjust="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15/16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err="1" smtClean="0"/>
              <a:t>Recovery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Transaktionsabbruch, System Crash, Media </a:t>
            </a:r>
            <a:r>
              <a:rPr lang="de-DE" sz="3700" dirty="0" err="1" smtClean="0"/>
              <a:t>Failure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Recovery</a:t>
            </a:r>
            <a:r>
              <a:rPr lang="de-DE" dirty="0"/>
              <a:t>-</a:t>
            </a:r>
            <a:r>
              <a:rPr lang="de-DE" dirty="0" smtClean="0"/>
              <a:t>Vorgänge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69"/>
            <a:ext cx="10407964" cy="479968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dirty="0"/>
              <a:t>Abbruch einer Transaktion</a:t>
            </a:r>
          </a:p>
          <a:p>
            <a:pPr>
              <a:spcAft>
                <a:spcPts val="600"/>
              </a:spcAft>
            </a:pPr>
            <a:r>
              <a:rPr lang="de-DE" dirty="0"/>
              <a:t>Rollback</a:t>
            </a:r>
          </a:p>
          <a:p>
            <a:pPr>
              <a:spcAft>
                <a:spcPts val="600"/>
              </a:spcAft>
            </a:pPr>
            <a:r>
              <a:rPr lang="de-DE" dirty="0"/>
              <a:t>zu wenig Speicherplatz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dirty="0">
                <a:sym typeface="Wingdings" panose="05000000000000000000" pitchFamily="2" charset="2"/>
              </a:rPr>
              <a:t>System-Crash</a:t>
            </a:r>
          </a:p>
          <a:p>
            <a:pPr>
              <a:spcAft>
                <a:spcPts val="600"/>
              </a:spcAft>
            </a:pPr>
            <a:r>
              <a:rPr lang="de-DE" dirty="0">
                <a:sym typeface="Wingdings" panose="05000000000000000000" pitchFamily="2" charset="2"/>
              </a:rPr>
              <a:t>Betriebssystem stürzt ab</a:t>
            </a:r>
          </a:p>
          <a:p>
            <a:pPr>
              <a:spcAft>
                <a:spcPts val="600"/>
              </a:spcAft>
            </a:pPr>
            <a:r>
              <a:rPr lang="de-DE" dirty="0">
                <a:sym typeface="Wingdings" panose="05000000000000000000" pitchFamily="2" charset="2"/>
              </a:rPr>
              <a:t>Stromausfall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dirty="0">
                <a:sym typeface="Wingdings" panose="05000000000000000000" pitchFamily="2" charset="2"/>
              </a:rPr>
              <a:t>Media-</a:t>
            </a:r>
            <a:r>
              <a:rPr lang="de-DE" b="1" dirty="0" err="1">
                <a:sym typeface="Wingdings" panose="05000000000000000000" pitchFamily="2" charset="2"/>
              </a:rPr>
              <a:t>Failure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de-DE" dirty="0">
                <a:sym typeface="Wingdings" panose="05000000000000000000" pitchFamily="2" charset="2"/>
              </a:rPr>
              <a:t>Defekte Platte</a:t>
            </a:r>
          </a:p>
        </p:txBody>
      </p:sp>
    </p:spTree>
    <p:extLst>
      <p:ext uri="{BB962C8B-B14F-4D97-AF65-F5344CB8AC3E}">
        <p14:creationId xmlns:p14="http://schemas.microsoft.com/office/powerpoint/2010/main" val="3542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11" y="1563387"/>
            <a:ext cx="753532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0202" y="69385"/>
            <a:ext cx="8203086" cy="742122"/>
          </a:xfrm>
        </p:spPr>
        <p:txBody>
          <a:bodyPr/>
          <a:lstStyle/>
          <a:p>
            <a:r>
              <a:rPr lang="de-DE" dirty="0" smtClean="0"/>
              <a:t>LOG-File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325393" y="3799268"/>
            <a:ext cx="9561670" cy="2487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 (</a:t>
            </a:r>
            <a:r>
              <a:rPr lang="de-DE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Image): 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de-DE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Wert 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vor der Änderung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AI (After Image): 	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	Wert nach der Änderung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BOT (Begin </a:t>
            </a:r>
            <a:r>
              <a:rPr lang="de-DE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of</a:t>
            </a: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Transaction): 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Transaktion 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wird gestartet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CHK (Checkpoint):		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alle 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Änderungen werden auf Platte geschrieben,</a:t>
            </a:r>
            <a:b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</a:b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					noch offene Transaktionen werden protokolliert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UPD2: EMP: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			Transaktion 2 macht Update auf Tabelle EMP, </a:t>
            </a:r>
            <a:b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</a:b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BI: 1:sal=100; AI:1 </a:t>
            </a:r>
            <a:r>
              <a:rPr lang="de-DE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sal</a:t>
            </a: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=105	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in Datensatz mit PK 1 wird </a:t>
            </a:r>
            <a:r>
              <a:rPr lang="de-DE" sz="1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sal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von 100 auf 105 gesetzt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90202" y="908649"/>
            <a:ext cx="8890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Protokollierung aller Änderungen in der Datenbank in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Logging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-Dateien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1" y="1195530"/>
            <a:ext cx="10771355" cy="24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257993"/>
            <a:ext cx="8203086" cy="742122"/>
          </a:xfrm>
        </p:spPr>
        <p:txBody>
          <a:bodyPr/>
          <a:lstStyle/>
          <a:p>
            <a:r>
              <a:rPr lang="de-DE" dirty="0" smtClean="0"/>
              <a:t>Abbruch einer Transaktion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464930"/>
            <a:ext cx="10407964" cy="4572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ym typeface="Wingdings" panose="05000000000000000000" pitchFamily="2" charset="2"/>
              </a:rPr>
              <a:t>Nummer </a:t>
            </a:r>
            <a:r>
              <a:rPr lang="de-DE" dirty="0">
                <a:sym typeface="Wingdings" panose="05000000000000000000" pitchFamily="2" charset="2"/>
              </a:rPr>
              <a:t>der Transaktion wird an Oracle Prozess (PMON) übergeben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PMON liest LOG-Datei rückwärts vom Abbruchzeitpunkt der Transaktion bis zum Beginn der Transaktion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Alle Operationen der Transaktion werden rückgängig gemacht: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Crash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2926" y="1272490"/>
            <a:ext cx="10407964" cy="515749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de-DE" sz="1900" dirty="0" smtClean="0">
                <a:sym typeface="Wingdings" panose="05000000000000000000" pitchFamily="2" charset="2"/>
              </a:rPr>
              <a:t>Nach </a:t>
            </a:r>
            <a:r>
              <a:rPr lang="de-DE" sz="1900" dirty="0">
                <a:sym typeface="Wingdings" panose="05000000000000000000" pitchFamily="2" charset="2"/>
              </a:rPr>
              <a:t>Neustart: </a:t>
            </a:r>
            <a:r>
              <a:rPr lang="de-DE" sz="1900" dirty="0" err="1">
                <a:sym typeface="Wingdings" panose="05000000000000000000" pitchFamily="2" charset="2"/>
              </a:rPr>
              <a:t>Recovery</a:t>
            </a:r>
            <a:r>
              <a:rPr lang="de-DE" sz="1900" dirty="0">
                <a:sym typeface="Wingdings" panose="05000000000000000000" pitchFamily="2" charset="2"/>
              </a:rPr>
              <a:t>-Komponenten lesen Log-File und merken, dass Eintrag über normalen </a:t>
            </a:r>
            <a:r>
              <a:rPr lang="de-DE" sz="1900" dirty="0" err="1">
                <a:sym typeface="Wingdings" panose="05000000000000000000" pitchFamily="2" charset="2"/>
              </a:rPr>
              <a:t>Shutdown</a:t>
            </a:r>
            <a:r>
              <a:rPr lang="de-DE" sz="1900" dirty="0">
                <a:sym typeface="Wingdings" panose="05000000000000000000" pitchFamily="2" charset="2"/>
              </a:rPr>
              <a:t> </a:t>
            </a:r>
            <a:r>
              <a:rPr lang="de-DE" sz="1900" dirty="0" smtClean="0">
                <a:sym typeface="Wingdings" panose="05000000000000000000" pitchFamily="2" charset="2"/>
              </a:rPr>
              <a:t>fehlt</a:t>
            </a:r>
          </a:p>
          <a:p>
            <a:pPr>
              <a:lnSpc>
                <a:spcPct val="130000"/>
              </a:lnSpc>
            </a:pPr>
            <a:r>
              <a:rPr lang="de-DE" sz="1900" dirty="0" smtClean="0">
                <a:sym typeface="Wingdings" panose="05000000000000000000" pitchFamily="2" charset="2"/>
              </a:rPr>
              <a:t>Oracle-Prozess </a:t>
            </a:r>
            <a:r>
              <a:rPr lang="de-DE" sz="1900" dirty="0">
                <a:sym typeface="Wingdings" panose="05000000000000000000" pitchFamily="2" charset="2"/>
              </a:rPr>
              <a:t>(SMON – System Monitor) wird beauftragt, Situation zu </a:t>
            </a:r>
            <a:r>
              <a:rPr lang="de-DE" sz="1900" dirty="0" smtClean="0">
                <a:sym typeface="Wingdings" panose="05000000000000000000" pitchFamily="2" charset="2"/>
              </a:rPr>
              <a:t>bereinigen</a:t>
            </a:r>
            <a:endParaRPr lang="de-DE" sz="1900" b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de-DE" sz="1900" b="1" dirty="0" smtClean="0">
                <a:sym typeface="Wingdings" panose="05000000000000000000" pitchFamily="2" charset="2"/>
              </a:rPr>
              <a:t>Vorgehen:</a:t>
            </a:r>
          </a:p>
          <a:p>
            <a:pPr>
              <a:lnSpc>
                <a:spcPct val="130000"/>
              </a:lnSpc>
            </a:pPr>
            <a:r>
              <a:rPr lang="de-DE" sz="1900" dirty="0">
                <a:sym typeface="Wingdings" panose="05000000000000000000" pitchFamily="2" charset="2"/>
              </a:rPr>
              <a:t>Checkpoint-Einträge werden in eine </a:t>
            </a:r>
            <a:r>
              <a:rPr lang="de-DE" sz="1900" b="1" dirty="0" err="1">
                <a:sym typeface="Wingdings" panose="05000000000000000000" pitchFamily="2" charset="2"/>
              </a:rPr>
              <a:t>Undo</a:t>
            </a:r>
            <a:r>
              <a:rPr lang="de-DE" sz="1900" b="1" dirty="0">
                <a:sym typeface="Wingdings" panose="05000000000000000000" pitchFamily="2" charset="2"/>
              </a:rPr>
              <a:t>-Liste </a:t>
            </a:r>
            <a:r>
              <a:rPr lang="de-DE" sz="1900" dirty="0">
                <a:sym typeface="Wingdings" panose="05000000000000000000" pitchFamily="2" charset="2"/>
              </a:rPr>
              <a:t>geschrieben</a:t>
            </a:r>
          </a:p>
          <a:p>
            <a:pPr>
              <a:lnSpc>
                <a:spcPct val="130000"/>
              </a:lnSpc>
            </a:pPr>
            <a:r>
              <a:rPr lang="de-DE" sz="1900" dirty="0" smtClean="0">
                <a:sym typeface="Wingdings" panose="05000000000000000000" pitchFamily="2" charset="2"/>
              </a:rPr>
              <a:t>Analyse-Phase - Ab </a:t>
            </a:r>
            <a:r>
              <a:rPr lang="de-DE" sz="1900" dirty="0">
                <a:sym typeface="Wingdings" panose="05000000000000000000" pitchFamily="2" charset="2"/>
              </a:rPr>
              <a:t>Checkpoint wird vorwärts </a:t>
            </a:r>
            <a:r>
              <a:rPr lang="de-DE" sz="1900" dirty="0" smtClean="0">
                <a:sym typeface="Wingdings" panose="05000000000000000000" pitchFamily="2" charset="2"/>
              </a:rPr>
              <a:t>gelesen:</a:t>
            </a:r>
          </a:p>
          <a:p>
            <a:pPr lvl="1">
              <a:lnSpc>
                <a:spcPct val="130000"/>
              </a:lnSpc>
            </a:pPr>
            <a:r>
              <a:rPr lang="de-DE" sz="1800" dirty="0" smtClean="0">
                <a:sym typeface="Wingdings" panose="05000000000000000000" pitchFamily="2" charset="2"/>
              </a:rPr>
              <a:t>Neu </a:t>
            </a:r>
            <a:r>
              <a:rPr lang="de-DE" sz="1800" dirty="0">
                <a:sym typeface="Wingdings" panose="05000000000000000000" pitchFamily="2" charset="2"/>
              </a:rPr>
              <a:t>gestartete Transaktionen (BOT) -&gt; UNDO-Liste</a:t>
            </a:r>
          </a:p>
          <a:p>
            <a:pPr lvl="1">
              <a:lnSpc>
                <a:spcPct val="130000"/>
              </a:lnSpc>
            </a:pPr>
            <a:r>
              <a:rPr lang="de-DE" sz="1800" dirty="0" smtClean="0">
                <a:sym typeface="Wingdings" panose="05000000000000000000" pitchFamily="2" charset="2"/>
              </a:rPr>
              <a:t>Committete </a:t>
            </a:r>
            <a:r>
              <a:rPr lang="de-DE" sz="1800" dirty="0">
                <a:sym typeface="Wingdings" panose="05000000000000000000" pitchFamily="2" charset="2"/>
              </a:rPr>
              <a:t>Transaktionen -&gt; Aus UNDO-Liste entfernen, in </a:t>
            </a:r>
            <a:r>
              <a:rPr lang="de-DE" sz="1800" dirty="0" smtClean="0">
                <a:sym typeface="Wingdings" panose="05000000000000000000" pitchFamily="2" charset="2"/>
              </a:rPr>
              <a:t>REDO-Liste schreiben</a:t>
            </a:r>
          </a:p>
          <a:p>
            <a:pPr>
              <a:lnSpc>
                <a:spcPct val="130000"/>
              </a:lnSpc>
            </a:pPr>
            <a:r>
              <a:rPr lang="de-DE" sz="1900" dirty="0" smtClean="0">
                <a:sym typeface="Wingdings" panose="05000000000000000000" pitchFamily="2" charset="2"/>
              </a:rPr>
              <a:t>Transaktionen </a:t>
            </a:r>
            <a:r>
              <a:rPr lang="de-DE" sz="1900" dirty="0">
                <a:sym typeface="Wingdings" panose="05000000000000000000" pitchFamily="2" charset="2"/>
              </a:rPr>
              <a:t>in REDO-Liste: Operationen </a:t>
            </a:r>
            <a:r>
              <a:rPr lang="de-DE" sz="1900" dirty="0" smtClean="0">
                <a:sym typeface="Wingdings" panose="05000000000000000000" pitchFamily="2" charset="2"/>
              </a:rPr>
              <a:t>ab CHK wiederholen</a:t>
            </a:r>
          </a:p>
          <a:p>
            <a:pPr>
              <a:lnSpc>
                <a:spcPct val="130000"/>
              </a:lnSpc>
            </a:pPr>
            <a:r>
              <a:rPr lang="de-DE" sz="1900" dirty="0" smtClean="0">
                <a:sym typeface="Wingdings" panose="05000000000000000000" pitchFamily="2" charset="2"/>
              </a:rPr>
              <a:t>Transaktionen </a:t>
            </a:r>
            <a:r>
              <a:rPr lang="de-DE" sz="1900" dirty="0">
                <a:sym typeface="Wingdings" panose="05000000000000000000" pitchFamily="2" charset="2"/>
              </a:rPr>
              <a:t>in UNDO-Liste: Operationen rückgängig </a:t>
            </a:r>
            <a:r>
              <a:rPr lang="de-DE" sz="1900" dirty="0" smtClean="0">
                <a:sym typeface="Wingdings" panose="05000000000000000000" pitchFamily="2" charset="2"/>
              </a:rPr>
              <a:t>machen</a:t>
            </a: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400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Media </a:t>
            </a:r>
            <a:r>
              <a:rPr lang="de-DE" dirty="0" err="1" smtClean="0"/>
              <a:t>Failure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Hardware wird eingefügt</a:t>
            </a:r>
          </a:p>
          <a:p>
            <a:r>
              <a:rPr lang="de-DE" dirty="0" smtClean="0"/>
              <a:t>Letztes Backup wird eingespielt</a:t>
            </a:r>
          </a:p>
          <a:p>
            <a:r>
              <a:rPr lang="de-DE" dirty="0" smtClean="0"/>
              <a:t>Für alle Transaktionen, die seit </a:t>
            </a:r>
            <a:r>
              <a:rPr lang="de-DE" dirty="0" err="1" smtClean="0"/>
              <a:t>letzem</a:t>
            </a:r>
            <a:r>
              <a:rPr lang="de-DE" dirty="0" smtClean="0"/>
              <a:t> Backup mit Commit abgeschlossen wurden: Operationen wiederholen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6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178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Fetzen</vt:lpstr>
      <vt:lpstr>Recovery</vt:lpstr>
      <vt:lpstr>Recovery-Vorgänge</vt:lpstr>
      <vt:lpstr>Datenbank-Architektur</vt:lpstr>
      <vt:lpstr>LOG-File</vt:lpstr>
      <vt:lpstr>Abbruch einer Transaktion</vt:lpstr>
      <vt:lpstr>System Crash</vt:lpstr>
      <vt:lpstr>Media Failure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Müller</dc:creator>
  <cp:lastModifiedBy>Sarah Müller</cp:lastModifiedBy>
  <cp:revision>588</cp:revision>
  <dcterms:created xsi:type="dcterms:W3CDTF">2015-06-20T11:54:00Z</dcterms:created>
  <dcterms:modified xsi:type="dcterms:W3CDTF">2016-01-13T09:08:44Z</dcterms:modified>
</cp:coreProperties>
</file>