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handoutMasterIdLst>
    <p:handoutMasterId r:id="rId13"/>
  </p:handoutMasterIdLst>
  <p:sldIdLst>
    <p:sldId id="2146849461" r:id="rId5"/>
    <p:sldId id="2146849462" r:id="rId6"/>
    <p:sldId id="2146849463" r:id="rId7"/>
    <p:sldId id="2146849464" r:id="rId8"/>
    <p:sldId id="2146849466" r:id="rId9"/>
    <p:sldId id="2146849467" r:id="rId10"/>
    <p:sldId id="2146848244" r:id="rId11"/>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28" userDrawn="1">
          <p15:clr>
            <a:srgbClr val="A4A3A4"/>
          </p15:clr>
        </p15:guide>
        <p15:guide id="2" pos="5568" userDrawn="1">
          <p15:clr>
            <a:srgbClr val="A4A3A4"/>
          </p15:clr>
        </p15:guide>
        <p15:guide id="3" pos="360" userDrawn="1">
          <p15:clr>
            <a:srgbClr val="A4A3A4"/>
          </p15:clr>
        </p15:guide>
        <p15:guide id="4" orient="horz" pos="1464" userDrawn="1">
          <p15:clr>
            <a:srgbClr val="A4A3A4"/>
          </p15:clr>
        </p15:guide>
      </p15:sldGuideLst>
    </p:ext>
    <p:ext uri="{2D200454-40CA-4A62-9FC3-DE9A4176ACB9}">
      <p15:notesGuideLst xmlns:p15="http://schemas.microsoft.com/office/powerpoint/2012/main">
        <p15:guide id="1" orient="horz" pos="2898" userDrawn="1">
          <p15:clr>
            <a:srgbClr val="A4A3A4"/>
          </p15:clr>
        </p15:guide>
        <p15:guide id="2" pos="2304" userDrawn="1">
          <p15:clr>
            <a:srgbClr val="A4A3A4"/>
          </p15:clr>
        </p15:guide>
        <p15:guide id="3" orient="horz" pos="756" userDrawn="1">
          <p15:clr>
            <a:srgbClr val="A4A3A4"/>
          </p15:clr>
        </p15:guide>
        <p15:guide id="4" pos="460" userDrawn="1">
          <p15:clr>
            <a:srgbClr val="A4A3A4"/>
          </p15:clr>
        </p15:guide>
        <p15:guide id="5" pos="414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Wellendorf, Trina A." initials="WTA" lastIdx="6" clrIdx="6">
    <p:extLst>
      <p:ext uri="{19B8F6BF-5375-455C-9EA6-DF929625EA0E}">
        <p15:presenceInfo xmlns:p15="http://schemas.microsoft.com/office/powerpoint/2012/main" userId="S::trina.a.wellendorf@accenture.com::c7a7d128-9e5d-4507-8fe6-d88719a050c8" providerId="AD"/>
      </p:ext>
    </p:extLst>
  </p:cmAuthor>
  <p:cmAuthor id="1" name="Author" initials="A" lastIdx="101" clrIdx="0"/>
  <p:cmAuthor id="8" name="Brown, Sally" initials="BS" lastIdx="280" clrIdx="7">
    <p:extLst>
      <p:ext uri="{19B8F6BF-5375-455C-9EA6-DF929625EA0E}">
        <p15:presenceInfo xmlns:p15="http://schemas.microsoft.com/office/powerpoint/2012/main" userId="S::sally.brown@accenture.com::d1bd0039-b20c-458e-9f60-213009d0bb6b" providerId="AD"/>
      </p:ext>
    </p:extLst>
  </p:cmAuthor>
  <p:cmAuthor id="2" name="Bono, Vanessa A." initials="BVA" lastIdx="238" clrIdx="1">
    <p:extLst>
      <p:ext uri="{19B8F6BF-5375-455C-9EA6-DF929625EA0E}">
        <p15:presenceInfo xmlns:p15="http://schemas.microsoft.com/office/powerpoint/2012/main" userId="S::vanessa.a.bono@accenture.com::3bfb42e8-227f-417c-8a7f-d1dc27979169" providerId="AD"/>
      </p:ext>
    </p:extLst>
  </p:cmAuthor>
  <p:cmAuthor id="9" name="Koch, Dana Alan" initials="KDA" lastIdx="11" clrIdx="8">
    <p:extLst>
      <p:ext uri="{19B8F6BF-5375-455C-9EA6-DF929625EA0E}">
        <p15:presenceInfo xmlns:p15="http://schemas.microsoft.com/office/powerpoint/2012/main" userId="S::dana.alan.koch@accenture.com::c481c1d8-03a3-4b5d-bfe2-7002084764f7" providerId="AD"/>
      </p:ext>
    </p:extLst>
  </p:cmAuthor>
  <p:cmAuthor id="3" name="Andres, Cathleen E." initials="ACE" lastIdx="2" clrIdx="2">
    <p:extLst>
      <p:ext uri="{19B8F6BF-5375-455C-9EA6-DF929625EA0E}">
        <p15:presenceInfo xmlns:p15="http://schemas.microsoft.com/office/powerpoint/2012/main" userId="S::cathleen.e.andres@accenture.com::cee938a1-9172-4267-bb46-c9d267464a72" providerId="AD"/>
      </p:ext>
    </p:extLst>
  </p:cmAuthor>
  <p:cmAuthor id="10" name="Sifre, Teresa C." initials="SC" lastIdx="2" clrIdx="9">
    <p:extLst>
      <p:ext uri="{19B8F6BF-5375-455C-9EA6-DF929625EA0E}">
        <p15:presenceInfo xmlns:p15="http://schemas.microsoft.com/office/powerpoint/2012/main" userId="S::teresa.c.sifre@accenture.com::a4e5f842-a3d2-42b5-b918-ca9daa370d87" providerId="AD"/>
      </p:ext>
    </p:extLst>
  </p:cmAuthor>
  <p:cmAuthor id="4" name="Ratliff, B." initials="RB" lastIdx="25" clrIdx="3">
    <p:extLst>
      <p:ext uri="{19B8F6BF-5375-455C-9EA6-DF929625EA0E}">
        <p15:presenceInfo xmlns:p15="http://schemas.microsoft.com/office/powerpoint/2012/main" userId="S::b.ratliff@accenture.com::8d82cc6a-2cc0-4812-98e2-d1d6bd006692" providerId="AD"/>
      </p:ext>
    </p:extLst>
  </p:cmAuthor>
  <p:cmAuthor id="11" name="Geraghty, Katy" initials="GK" lastIdx="4" clrIdx="10">
    <p:extLst>
      <p:ext uri="{19B8F6BF-5375-455C-9EA6-DF929625EA0E}">
        <p15:presenceInfo xmlns:p15="http://schemas.microsoft.com/office/powerpoint/2012/main" userId="S::katy.geraghty@accenture.com::840aaf64-42e3-469b-9328-bddd08a7d532" providerId="AD"/>
      </p:ext>
    </p:extLst>
  </p:cmAuthor>
  <p:cmAuthor id="5" name="Vencil, Stephana L." initials="VSL" lastIdx="3" clrIdx="4">
    <p:extLst>
      <p:ext uri="{19B8F6BF-5375-455C-9EA6-DF929625EA0E}">
        <p15:presenceInfo xmlns:p15="http://schemas.microsoft.com/office/powerpoint/2012/main" userId="S::stephana.l.vencil@accenture.com::fdbc939f-1d90-42c4-a1c1-c780f22bdea4" providerId="AD"/>
      </p:ext>
    </p:extLst>
  </p:cmAuthor>
  <p:cmAuthor id="12" name="Jeffers, Olly" initials="JO" lastIdx="3" clrIdx="11">
    <p:extLst>
      <p:ext uri="{19B8F6BF-5375-455C-9EA6-DF929625EA0E}">
        <p15:presenceInfo xmlns:p15="http://schemas.microsoft.com/office/powerpoint/2012/main" userId="S::olly.jeffers@accenture.com::ac2d8311-b570-4784-85c4-e1e494fd8141" providerId="AD"/>
      </p:ext>
    </p:extLst>
  </p:cmAuthor>
  <p:cmAuthor id="6" name="Warrell, Anna" initials="WA" lastIdx="90" clrIdx="5">
    <p:extLst>
      <p:ext uri="{19B8F6BF-5375-455C-9EA6-DF929625EA0E}">
        <p15:presenceInfo xmlns:p15="http://schemas.microsoft.com/office/powerpoint/2012/main" userId="S::anna.warrell@accenture.com::1073dc4a-cda4-4704-8624-365ab688891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0E88"/>
    <a:srgbClr val="620C7A"/>
    <a:srgbClr val="7B0F99"/>
    <a:srgbClr val="8D11AF"/>
    <a:srgbClr val="823A7B"/>
    <a:srgbClr val="A100FF"/>
    <a:srgbClr val="5C2957"/>
    <a:srgbClr val="7500C0"/>
    <a:srgbClr val="F2F2F2"/>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1116" y="78"/>
      </p:cViewPr>
      <p:guideLst>
        <p:guide pos="528"/>
        <p:guide pos="5568"/>
        <p:guide pos="360"/>
        <p:guide orient="horz" pos="1464"/>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98"/>
        <p:guide pos="2304"/>
        <p:guide orient="horz" pos="756"/>
        <p:guide pos="460"/>
        <p:guide pos="414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verino, Ricardo da Silva" userId="79190f0e-68eb-46d9-8eb6-573f977e4646" providerId="ADAL" clId="{011F17AF-C8DC-450A-AD99-924D21EFFFAD}"/>
    <pc:docChg chg="undo custSel modSld">
      <pc:chgData name="Severino, Ricardo da Silva" userId="79190f0e-68eb-46d9-8eb6-573f977e4646" providerId="ADAL" clId="{011F17AF-C8DC-450A-AD99-924D21EFFFAD}" dt="2023-01-10T18:44:06.396" v="166" actId="20577"/>
      <pc:docMkLst>
        <pc:docMk/>
      </pc:docMkLst>
      <pc:sldChg chg="modSp mod">
        <pc:chgData name="Severino, Ricardo da Silva" userId="79190f0e-68eb-46d9-8eb6-573f977e4646" providerId="ADAL" clId="{011F17AF-C8DC-450A-AD99-924D21EFFFAD}" dt="2023-01-10T18:44:06.396" v="166" actId="20577"/>
        <pc:sldMkLst>
          <pc:docMk/>
          <pc:sldMk cId="1213474973" sldId="2146848244"/>
        </pc:sldMkLst>
        <pc:spChg chg="mod">
          <ac:chgData name="Severino, Ricardo da Silva" userId="79190f0e-68eb-46d9-8eb6-573f977e4646" providerId="ADAL" clId="{011F17AF-C8DC-450A-AD99-924D21EFFFAD}" dt="2023-01-10T18:44:06.396" v="166" actId="20577"/>
          <ac:spMkLst>
            <pc:docMk/>
            <pc:sldMk cId="1213474973" sldId="2146848244"/>
            <ac:spMk id="3" creationId="{3E2A2C26-9F80-4931-8D41-00D3B47B6241}"/>
          </ac:spMkLst>
        </pc:spChg>
      </pc:sldChg>
      <pc:sldChg chg="modSp mod">
        <pc:chgData name="Severino, Ricardo da Silva" userId="79190f0e-68eb-46d9-8eb6-573f977e4646" providerId="ADAL" clId="{011F17AF-C8DC-450A-AD99-924D21EFFFAD}" dt="2023-01-10T18:24:42.387" v="124" actId="14734"/>
        <pc:sldMkLst>
          <pc:docMk/>
          <pc:sldMk cId="3387693910" sldId="2146849467"/>
        </pc:sldMkLst>
        <pc:graphicFrameChg chg="modGraphic">
          <ac:chgData name="Severino, Ricardo da Silva" userId="79190f0e-68eb-46d9-8eb6-573f977e4646" providerId="ADAL" clId="{011F17AF-C8DC-450A-AD99-924D21EFFFAD}" dt="2023-01-10T18:24:42.387" v="124" actId="14734"/>
          <ac:graphicFrameMkLst>
            <pc:docMk/>
            <pc:sldMk cId="3387693910" sldId="2146849467"/>
            <ac:graphicFrameMk id="2" creationId="{A9D3F72B-00C3-4CEB-A6DC-1299CF890516}"/>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01FE0E7-BFB4-40EA-B42D-C380285FDF62}"/>
              </a:ext>
            </a:extLst>
          </p:cNvPr>
          <p:cNvSpPr>
            <a:spLocks noGrp="1"/>
          </p:cNvSpPr>
          <p:nvPr>
            <p:ph type="hdr" sz="quarter"/>
          </p:nvPr>
        </p:nvSpPr>
        <p:spPr>
          <a:xfrm>
            <a:off x="0" y="0"/>
            <a:ext cx="3170357" cy="480547"/>
          </a:xfrm>
          <a:prstGeom prst="rect">
            <a:avLst/>
          </a:prstGeom>
        </p:spPr>
        <p:txBody>
          <a:bodyPr vert="horz" lIns="93790" tIns="46895" rIns="93790" bIns="46895" rtlCol="0"/>
          <a:lstStyle>
            <a:lvl1pPr algn="l">
              <a:defRPr sz="1200"/>
            </a:lvl1pPr>
          </a:lstStyle>
          <a:p>
            <a:endParaRPr lang="en-US"/>
          </a:p>
        </p:txBody>
      </p:sp>
      <p:sp>
        <p:nvSpPr>
          <p:cNvPr id="3" name="Date Placeholder 2">
            <a:extLst>
              <a:ext uri="{FF2B5EF4-FFF2-40B4-BE49-F238E27FC236}">
                <a16:creationId xmlns:a16="http://schemas.microsoft.com/office/drawing/2014/main" id="{81CC8B3F-F0E5-438C-AD22-27E6F7B86F73}"/>
              </a:ext>
            </a:extLst>
          </p:cNvPr>
          <p:cNvSpPr>
            <a:spLocks noGrp="1"/>
          </p:cNvSpPr>
          <p:nvPr>
            <p:ph type="dt" sz="quarter" idx="1"/>
          </p:nvPr>
        </p:nvSpPr>
        <p:spPr>
          <a:xfrm>
            <a:off x="4143209" y="0"/>
            <a:ext cx="3170357" cy="480547"/>
          </a:xfrm>
          <a:prstGeom prst="rect">
            <a:avLst/>
          </a:prstGeom>
        </p:spPr>
        <p:txBody>
          <a:bodyPr vert="horz" lIns="93790" tIns="46895" rIns="93790" bIns="46895" rtlCol="0"/>
          <a:lstStyle>
            <a:lvl1pPr algn="r">
              <a:defRPr sz="1200"/>
            </a:lvl1pPr>
          </a:lstStyle>
          <a:p>
            <a:fld id="{637F7ED0-7677-45B4-BA29-26950EDDD6FC}" type="datetimeFigureOut">
              <a:rPr lang="en-US" smtClean="0"/>
              <a:t>1/10/2023</a:t>
            </a:fld>
            <a:endParaRPr lang="en-US"/>
          </a:p>
        </p:txBody>
      </p:sp>
      <p:sp>
        <p:nvSpPr>
          <p:cNvPr id="4" name="Footer Placeholder 3">
            <a:extLst>
              <a:ext uri="{FF2B5EF4-FFF2-40B4-BE49-F238E27FC236}">
                <a16:creationId xmlns:a16="http://schemas.microsoft.com/office/drawing/2014/main" id="{F1357C31-997A-4C66-9F67-53DC756E74E4}"/>
              </a:ext>
            </a:extLst>
          </p:cNvPr>
          <p:cNvSpPr>
            <a:spLocks noGrp="1"/>
          </p:cNvSpPr>
          <p:nvPr>
            <p:ph type="ftr" sz="quarter" idx="2"/>
          </p:nvPr>
        </p:nvSpPr>
        <p:spPr>
          <a:xfrm>
            <a:off x="0" y="9120653"/>
            <a:ext cx="3170357" cy="480547"/>
          </a:xfrm>
          <a:prstGeom prst="rect">
            <a:avLst/>
          </a:prstGeom>
        </p:spPr>
        <p:txBody>
          <a:bodyPr vert="horz" lIns="93790" tIns="46895" rIns="93790" bIns="46895"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4967D6D-90EF-4E59-BB5C-F46B9CC17566}"/>
              </a:ext>
            </a:extLst>
          </p:cNvPr>
          <p:cNvSpPr>
            <a:spLocks noGrp="1"/>
          </p:cNvSpPr>
          <p:nvPr>
            <p:ph type="sldNum" sz="quarter" idx="3"/>
          </p:nvPr>
        </p:nvSpPr>
        <p:spPr>
          <a:xfrm>
            <a:off x="4143209" y="9120653"/>
            <a:ext cx="3170357" cy="480547"/>
          </a:xfrm>
          <a:prstGeom prst="rect">
            <a:avLst/>
          </a:prstGeom>
        </p:spPr>
        <p:txBody>
          <a:bodyPr vert="horz" lIns="93790" tIns="46895" rIns="93790" bIns="46895" rtlCol="0" anchor="b"/>
          <a:lstStyle>
            <a:lvl1pPr algn="r">
              <a:defRPr sz="1200"/>
            </a:lvl1pPr>
          </a:lstStyle>
          <a:p>
            <a:fld id="{99293C63-3131-4691-A0E3-9F8364940574}" type="slidenum">
              <a:rPr lang="en-US" smtClean="0"/>
              <a:t>‹#›</a:t>
            </a:fld>
            <a:endParaRPr lang="en-US"/>
          </a:p>
        </p:txBody>
      </p:sp>
    </p:spTree>
    <p:extLst>
      <p:ext uri="{BB962C8B-B14F-4D97-AF65-F5344CB8AC3E}">
        <p14:creationId xmlns:p14="http://schemas.microsoft.com/office/powerpoint/2010/main" val="38780468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51" tIns="48325" rIns="96651" bIns="48325" rtlCol="0"/>
          <a:lstStyle>
            <a:lvl1pPr algn="l">
              <a:defRPr sz="1200">
                <a:latin typeface="Graphik" panose="020B0503030202060203" pitchFamily="34" charset="0"/>
              </a:defRPr>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51" tIns="48325" rIns="96651" bIns="48325" rtlCol="0"/>
          <a:lstStyle>
            <a:lvl1pPr algn="r">
              <a:defRPr sz="1200">
                <a:latin typeface="Graphik" panose="020B0503030202060203" pitchFamily="34" charset="0"/>
              </a:defRPr>
            </a:lvl1pPr>
          </a:lstStyle>
          <a:p>
            <a:fld id="{1DE7078C-3525-4C9B-BF62-C9FD13B9A875}" type="datetimeFigureOut">
              <a:rPr lang="en-US" smtClean="0"/>
              <a:pPr/>
              <a:t>1/10/2023</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51" tIns="48325" rIns="96651" bIns="48325" rtlCol="0" anchor="ctr"/>
          <a:lstStyle/>
          <a:p>
            <a:endParaRPr lang="en-US"/>
          </a:p>
        </p:txBody>
      </p:sp>
      <p:sp>
        <p:nvSpPr>
          <p:cNvPr id="5" name="Notes Placeholder 4"/>
          <p:cNvSpPr>
            <a:spLocks noGrp="1"/>
          </p:cNvSpPr>
          <p:nvPr>
            <p:ph type="body" sz="quarter" idx="3"/>
          </p:nvPr>
        </p:nvSpPr>
        <p:spPr>
          <a:xfrm>
            <a:off x="731521" y="4620578"/>
            <a:ext cx="5852160" cy="3780472"/>
          </a:xfrm>
          <a:prstGeom prst="rect">
            <a:avLst/>
          </a:prstGeom>
        </p:spPr>
        <p:txBody>
          <a:bodyPr vert="horz" lIns="96651" tIns="48325" rIns="96651" bIns="4832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51" tIns="48325" rIns="96651" bIns="48325" rtlCol="0" anchor="b"/>
          <a:lstStyle>
            <a:lvl1pPr algn="l">
              <a:defRPr sz="1200">
                <a:latin typeface="Graphik" panose="020B0503030202060203" pitchFamily="34" charset="0"/>
              </a:defRPr>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51" tIns="48325" rIns="96651" bIns="48325" rtlCol="0" anchor="b"/>
          <a:lstStyle>
            <a:lvl1pPr algn="r">
              <a:defRPr sz="1200">
                <a:latin typeface="Graphik" panose="020B0503030202060203" pitchFamily="34" charset="0"/>
              </a:defRPr>
            </a:lvl1pPr>
          </a:lstStyle>
          <a:p>
            <a:fld id="{436E8A87-18DA-4CCE-A8C2-BDBC489258C6}" type="slidenum">
              <a:rPr lang="en-US" smtClean="0"/>
              <a:pPr/>
              <a:t>‹#›</a:t>
            </a:fld>
            <a:endParaRPr lang="en-US"/>
          </a:p>
        </p:txBody>
      </p:sp>
    </p:spTree>
    <p:extLst>
      <p:ext uri="{BB962C8B-B14F-4D97-AF65-F5344CB8AC3E}">
        <p14:creationId xmlns:p14="http://schemas.microsoft.com/office/powerpoint/2010/main" val="667384980"/>
      </p:ext>
    </p:extLst>
  </p:cSld>
  <p:clrMap bg1="lt1" tx1="dk1" bg2="lt2" tx2="dk2" accent1="accent1" accent2="accent2" accent3="accent3" accent4="accent4" accent5="accent5" accent6="accent6" hlink="hlink" folHlink="folHlink"/>
  <p:notesStyle>
    <a:lvl1pPr marL="0" algn="l" defTabSz="914400" rtl="0" eaLnBrk="1" latinLnBrk="0" hangingPunct="1">
      <a:spcAft>
        <a:spcPts val="300"/>
      </a:spcAft>
      <a:defRPr sz="1200" b="0" kern="1200">
        <a:solidFill>
          <a:schemeClr val="tx1"/>
        </a:solidFill>
        <a:latin typeface="Graphik Black" panose="020B0A03030202060203" pitchFamily="34" charset="0"/>
        <a:ea typeface="+mn-ea"/>
        <a:cs typeface="+mn-cs"/>
      </a:defRPr>
    </a:lvl1pPr>
    <a:lvl2pPr algn="l">
      <a:spcBef>
        <a:spcPts val="200"/>
      </a:spcBef>
      <a:defRPr sz="1200">
        <a:solidFill>
          <a:schemeClr val="tx1"/>
        </a:solidFill>
        <a:latin typeface="Graphik" panose="020B0503030202060203" pitchFamily="34" charset="0"/>
      </a:defRPr>
    </a:lvl2pPr>
    <a:lvl3pPr algn="l">
      <a:spcBef>
        <a:spcPts val="200"/>
      </a:spcBef>
      <a:defRPr sz="1200">
        <a:latin typeface="Graphik" panose="020B0503030202060203" pitchFamily="34" charset="0"/>
      </a:defRPr>
    </a:lvl3pPr>
    <a:lvl4pPr algn="l">
      <a:spcBef>
        <a:spcPts val="200"/>
      </a:spcBef>
      <a:defRPr sz="1200">
        <a:latin typeface="Graphik" panose="020B0503030202060203" pitchFamily="34" charset="0"/>
      </a:defRPr>
    </a:lvl4pPr>
    <a:lvl5pPr algn="l">
      <a:spcBef>
        <a:spcPts val="200"/>
      </a:spcBef>
      <a:defRPr sz="1200">
        <a:latin typeface="Graphik" panose="020B0503030202060203" pitchFamily="34" charset="0"/>
      </a:defRPr>
    </a:lvl5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14000"/>
              </a:lnSpc>
              <a:spcBef>
                <a:spcPts val="0"/>
              </a:spcBef>
              <a:spcAft>
                <a:spcPts val="60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Breakout Room slide **</a:t>
            </a:r>
          </a:p>
          <a:p>
            <a:pPr marL="0" marR="0" lvl="0" indent="0" algn="l" defTabSz="914400" rtl="0" eaLnBrk="1" fontAlgn="auto" latinLnBrk="0" hangingPunct="1">
              <a:lnSpc>
                <a:spcPct val="114000"/>
              </a:lnSpc>
              <a:spcBef>
                <a:spcPts val="0"/>
              </a:spcBef>
              <a:spcAft>
                <a:spcPts val="60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14000"/>
              </a:lnSpc>
              <a:spcBef>
                <a:spcPts val="0"/>
              </a:spcBef>
              <a:spcAft>
                <a:spcPts val="60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Copyright</a:t>
            </a:r>
          </a:p>
          <a:p>
            <a:pPr marL="0" marR="0" lvl="0" indent="0" algn="l" defTabSz="914400" rtl="0" eaLnBrk="1" fontAlgn="auto" latinLnBrk="0" hangingPunct="1">
              <a:lnSpc>
                <a:spcPct val="114000"/>
              </a:lnSpc>
              <a:spcBef>
                <a:spcPts val="0"/>
              </a:spcBef>
              <a:spcAft>
                <a:spcPts val="60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6E8A87-18DA-4CCE-A8C2-BDBC489258C6}" type="slidenum">
              <a:rPr kumimoji="0" lang="en-US" sz="1200" b="0" i="0" u="none" strike="noStrike" kern="1200" cap="none" spc="0" normalizeH="0" baseline="0" noProof="0" smtClean="0">
                <a:ln>
                  <a:noFill/>
                </a:ln>
                <a:solidFill>
                  <a:prstClr val="black"/>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pt-BR" sz="1200" b="0" i="0" u="none" strike="noStrike" kern="1200" cap="none" spc="0" normalizeH="0" baseline="0" noProof="0">
              <a:ln>
                <a:noFill/>
              </a:ln>
              <a:solidFill>
                <a:prstClr val="black"/>
              </a:solidFill>
              <a:effectLst/>
              <a:uLnTx/>
              <a:uFillTx/>
              <a:latin typeface="Graphik"/>
              <a:ea typeface="+mn-ea"/>
              <a:cs typeface="+mn-cs"/>
            </a:endParaRPr>
          </a:p>
        </p:txBody>
      </p:sp>
    </p:spTree>
    <p:extLst>
      <p:ext uri="{BB962C8B-B14F-4D97-AF65-F5344CB8AC3E}">
        <p14:creationId xmlns:p14="http://schemas.microsoft.com/office/powerpoint/2010/main" val="1570647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Breakout Room slide **</a:t>
            </a: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157E0A-F321-48DC-AF94-681D4DCF344D}" type="slidenum">
              <a:rPr kumimoji="0" lang="en-US" sz="1200" b="0" i="0" u="none" strike="noStrike" kern="1200" cap="none" spc="0" normalizeH="0" baseline="0" noProof="0" smtClean="0">
                <a:ln>
                  <a:noFill/>
                </a:ln>
                <a:solidFill>
                  <a:prstClr val="black"/>
                </a:solidFill>
                <a:effectLst/>
                <a:uLnTx/>
                <a:uFillTx/>
                <a:latin typeface="Graphik" panose="020B050303020206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pt-BR" sz="120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Tree>
    <p:extLst>
      <p:ext uri="{BB962C8B-B14F-4D97-AF65-F5344CB8AC3E}">
        <p14:creationId xmlns:p14="http://schemas.microsoft.com/office/powerpoint/2010/main" val="2662668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Breakout Room slide **</a:t>
            </a: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157E0A-F321-48DC-AF94-681D4DCF344D}" type="slidenum">
              <a:rPr kumimoji="0" lang="en-US" sz="1200" b="0" i="0" u="none" strike="noStrike" kern="1200" cap="none" spc="0" normalizeH="0" baseline="0" noProof="0" smtClean="0">
                <a:ln>
                  <a:noFill/>
                </a:ln>
                <a:solidFill>
                  <a:prstClr val="black"/>
                </a:solidFill>
                <a:effectLst/>
                <a:uLnTx/>
                <a:uFillTx/>
                <a:latin typeface="Graphik" panose="020B050303020206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pt-BR" sz="120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Tree>
    <p:extLst>
      <p:ext uri="{BB962C8B-B14F-4D97-AF65-F5344CB8AC3E}">
        <p14:creationId xmlns:p14="http://schemas.microsoft.com/office/powerpoint/2010/main" val="3540455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14000"/>
              </a:lnSpc>
              <a:spcBef>
                <a:spcPts val="0"/>
              </a:spcBef>
              <a:spcAft>
                <a:spcPts val="60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Breakout Room slide **</a:t>
            </a:r>
          </a:p>
          <a:p>
            <a:pPr marL="0" marR="0" lvl="0" indent="0" algn="l" defTabSz="914400" rtl="0" eaLnBrk="1" fontAlgn="auto" latinLnBrk="0" hangingPunct="1">
              <a:lnSpc>
                <a:spcPct val="114000"/>
              </a:lnSpc>
              <a:spcBef>
                <a:spcPts val="0"/>
              </a:spcBef>
              <a:spcAft>
                <a:spcPts val="600"/>
              </a:spcAft>
              <a:buClrTx/>
              <a:buSzTx/>
              <a:buFontTx/>
              <a:buNone/>
              <a:tabLst/>
              <a:defRPr/>
            </a:pP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6E8A87-18DA-4CCE-A8C2-BDBC489258C6}" type="slidenum">
              <a:rPr kumimoji="0" lang="en-US" sz="1200" b="0" i="0" u="none" strike="noStrike" kern="1200" cap="none" spc="0" normalizeH="0" baseline="0" noProof="0" smtClean="0">
                <a:ln>
                  <a:noFill/>
                </a:ln>
                <a:solidFill>
                  <a:prstClr val="black"/>
                </a:solidFill>
                <a:effectLst/>
                <a:uLnTx/>
                <a:uFillTx/>
                <a:latin typeface="Graphik" panose="020B050303020206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pt-BR" sz="120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Tree>
    <p:extLst>
      <p:ext uri="{BB962C8B-B14F-4D97-AF65-F5344CB8AC3E}">
        <p14:creationId xmlns:p14="http://schemas.microsoft.com/office/powerpoint/2010/main" val="1616403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14000"/>
              </a:lnSpc>
              <a:spcBef>
                <a:spcPts val="0"/>
              </a:spcBef>
              <a:spcAft>
                <a:spcPts val="600"/>
              </a:spcAft>
              <a:buClrTx/>
              <a:buSzTx/>
              <a:buFontTx/>
              <a:buNone/>
              <a:tabLst/>
              <a:defRPr/>
            </a:pPr>
            <a:r>
              <a:rPr lang="en-US" b="1">
                <a:solidFill>
                  <a:prstClr val="black"/>
                </a:solidFill>
                <a:latin typeface="Arial" panose="020B0604020202020204" pitchFamily="34" charset="0"/>
                <a:cs typeface="Arial" panose="020B0604020202020204" pitchFamily="34" charset="0"/>
              </a:rPr>
              <a:t>** Breakout Room slide **                </a:t>
            </a:r>
          </a:p>
          <a:p>
            <a:pPr marL="0" marR="0" lvl="0" indent="0" algn="l" defTabSz="914400" rtl="0" eaLnBrk="1" fontAlgn="auto" latinLnBrk="0" hangingPunct="1">
              <a:lnSpc>
                <a:spcPct val="114000"/>
              </a:lnSpc>
              <a:spcBef>
                <a:spcPts val="0"/>
              </a:spcBef>
              <a:spcAft>
                <a:spcPts val="600"/>
              </a:spcAft>
              <a:buClrTx/>
              <a:buSzTx/>
              <a:buFontTx/>
              <a:buNone/>
              <a:tabLst/>
              <a:defRPr/>
            </a:pP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6E8A87-18DA-4CCE-A8C2-BDBC489258C6}" type="slidenum">
              <a:rPr kumimoji="0" lang="en-US" sz="1200" b="0" i="0" u="none" strike="noStrike" kern="1200" cap="none" spc="0" normalizeH="0" baseline="0" noProof="0" smtClean="0">
                <a:ln>
                  <a:noFill/>
                </a:ln>
                <a:solidFill>
                  <a:prstClr val="black"/>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pt-BR" sz="1200" b="0" i="0" u="none" strike="noStrike" kern="1200" cap="none" spc="0" normalizeH="0" baseline="0" noProof="0">
              <a:ln>
                <a:noFill/>
              </a:ln>
              <a:solidFill>
                <a:prstClr val="black"/>
              </a:solidFill>
              <a:effectLst/>
              <a:uLnTx/>
              <a:uFillTx/>
              <a:latin typeface="Graphik"/>
              <a:ea typeface="+mn-ea"/>
              <a:cs typeface="+mn-cs"/>
            </a:endParaRPr>
          </a:p>
        </p:txBody>
      </p:sp>
    </p:spTree>
    <p:extLst>
      <p:ext uri="{BB962C8B-B14F-4D97-AF65-F5344CB8AC3E}">
        <p14:creationId xmlns:p14="http://schemas.microsoft.com/office/powerpoint/2010/main" val="2153983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300"/>
              </a:spcAft>
              <a:buClrTx/>
              <a:buSzTx/>
              <a:buFontTx/>
              <a:buNone/>
              <a:tabLst/>
              <a:defRPr/>
            </a:pPr>
            <a:r>
              <a:rPr lang="en-US" b="1">
                <a:solidFill>
                  <a:prstClr val="black"/>
                </a:solidFill>
                <a:latin typeface="Arial" panose="020B0604020202020204" pitchFamily="34" charset="0"/>
                <a:cs typeface="Arial" panose="020B0604020202020204" pitchFamily="34" charset="0"/>
              </a:rPr>
              <a:t>** Breakout Room slide **                </a:t>
            </a: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6E8A87-18DA-4CCE-A8C2-BDBC489258C6}" type="slidenum">
              <a:rPr kumimoji="0" lang="en-US" sz="1200" b="0" i="0" u="none" strike="noStrike" kern="1200" cap="none" spc="0" normalizeH="0" baseline="0" noProof="0" smtClean="0">
                <a:ln>
                  <a:noFill/>
                </a:ln>
                <a:solidFill>
                  <a:prstClr val="black"/>
                </a:solidFill>
                <a:effectLst/>
                <a:uLnTx/>
                <a:uFillTx/>
                <a:latin typeface="Graphik" panose="020B050303020206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pt-BR" sz="120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Tree>
    <p:extLst>
      <p:ext uri="{BB962C8B-B14F-4D97-AF65-F5344CB8AC3E}">
        <p14:creationId xmlns:p14="http://schemas.microsoft.com/office/powerpoint/2010/main" val="3008366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300"/>
              </a:spcAft>
              <a:buClrTx/>
              <a:buSzTx/>
              <a:buFontTx/>
              <a:buNone/>
              <a:tabLst/>
              <a:defRPr/>
            </a:pPr>
            <a:r>
              <a:rPr lang="en-US" b="1">
                <a:solidFill>
                  <a:prstClr val="black"/>
                </a:solidFill>
                <a:latin typeface="Arial" panose="020B0604020202020204" pitchFamily="34" charset="0"/>
                <a:cs typeface="Arial" panose="020B0604020202020204" pitchFamily="34" charset="0"/>
              </a:rPr>
              <a:t>** Breakout Room slide **                </a:t>
            </a:r>
          </a:p>
          <a:p>
            <a:endParaRPr lang="en-US"/>
          </a:p>
        </p:txBody>
      </p:sp>
      <p:sp>
        <p:nvSpPr>
          <p:cNvPr id="4" name="Slide Number Placeholder 3"/>
          <p:cNvSpPr>
            <a:spLocks noGrp="1"/>
          </p:cNvSpPr>
          <p:nvPr>
            <p:ph type="sldNum" sz="quarter" idx="5"/>
          </p:nvPr>
        </p:nvSpPr>
        <p:spPr/>
        <p:txBody>
          <a:bodyPr/>
          <a:lstStyle/>
          <a:p>
            <a:pPr marL="0" marR="0" lvl="0" indent="0" algn="r" defTabSz="942289" rtl="0" eaLnBrk="1" fontAlgn="auto" latinLnBrk="0" hangingPunct="1">
              <a:lnSpc>
                <a:spcPct val="100000"/>
              </a:lnSpc>
              <a:spcBef>
                <a:spcPts val="0"/>
              </a:spcBef>
              <a:spcAft>
                <a:spcPts val="0"/>
              </a:spcAft>
              <a:buClrTx/>
              <a:buSzTx/>
              <a:buFontTx/>
              <a:buNone/>
              <a:tabLst/>
              <a:defRPr/>
            </a:pPr>
            <a:fld id="{436E8A87-18DA-4CCE-A8C2-BDBC489258C6}" type="slidenum">
              <a:rPr kumimoji="0" lang="en-US" sz="1200" b="0" i="0" u="none" strike="noStrike" kern="1200" cap="none" spc="0" normalizeH="0" baseline="0" noProof="0">
                <a:ln>
                  <a:noFill/>
                </a:ln>
                <a:solidFill>
                  <a:prstClr val="black"/>
                </a:solidFill>
                <a:effectLst/>
                <a:uLnTx/>
                <a:uFillTx/>
                <a:latin typeface="Graphik" panose="020B0503030202060203" pitchFamily="34" charset="0"/>
                <a:ea typeface="+mn-ea"/>
                <a:cs typeface="+mn-cs"/>
              </a:rPr>
              <a:pPr marL="0" marR="0" lvl="0" indent="0" algn="r" defTabSz="942289" rtl="0" eaLnBrk="1" fontAlgn="auto" latinLnBrk="0" hangingPunct="1">
                <a:lnSpc>
                  <a:spcPct val="100000"/>
                </a:lnSpc>
                <a:spcBef>
                  <a:spcPts val="0"/>
                </a:spcBef>
                <a:spcAft>
                  <a:spcPts val="0"/>
                </a:spcAft>
                <a:buClrTx/>
                <a:buSzTx/>
                <a:buFontTx/>
                <a:buNone/>
                <a:tabLst/>
                <a:defRPr/>
              </a:pPr>
              <a:t>7</a:t>
            </a:fld>
            <a:endParaRPr kumimoji="0" lang="pt-BR" sz="120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Tree>
    <p:extLst>
      <p:ext uri="{BB962C8B-B14F-4D97-AF65-F5344CB8AC3E}">
        <p14:creationId xmlns:p14="http://schemas.microsoft.com/office/powerpoint/2010/main" val="13653501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Key Message Mid Pur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a:t>Place key message here</a:t>
            </a:r>
          </a:p>
        </p:txBody>
      </p:sp>
      <p:pic>
        <p:nvPicPr>
          <p:cNvPr id="3" name="Picture 2">
            <a:extLst>
              <a:ext uri="{FF2B5EF4-FFF2-40B4-BE49-F238E27FC236}">
                <a16:creationId xmlns:a16="http://schemas.microsoft.com/office/drawing/2014/main" id="{0141FE43-9ADC-4313-8D22-F47ABC16F445}"/>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7" name="TextBox 6">
            <a:extLst>
              <a:ext uri="{FF2B5EF4-FFF2-40B4-BE49-F238E27FC236}">
                <a16:creationId xmlns:a16="http://schemas.microsoft.com/office/drawing/2014/main" id="{A5CECBE8-C9DE-46DF-9582-7DB75BEDF4F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Solid fill &gt; Change to Dark Purple (Accent 3), Mid Purple (Accent 2) or Core Purple (Accent 1)</a:t>
            </a:r>
            <a:endParaRPr kumimoji="0" lang="en-US" sz="800" b="0" i="0" u="none" strike="noStrike" kern="0" cap="none" spc="0" normalizeH="0" baseline="0" noProof="0">
              <a:ln>
                <a:noFill/>
              </a:ln>
              <a:solidFill>
                <a:schemeClr val="bg2"/>
              </a:solidFill>
              <a:effectLst/>
              <a:uLnTx/>
              <a:uFillTx/>
            </a:endParaRPr>
          </a:p>
        </p:txBody>
      </p:sp>
      <p:sp>
        <p:nvSpPr>
          <p:cNvPr id="5" name="TextBox 4">
            <a:extLst>
              <a:ext uri="{FF2B5EF4-FFF2-40B4-BE49-F238E27FC236}">
                <a16:creationId xmlns:a16="http://schemas.microsoft.com/office/drawing/2014/main" id="{734C1DC3-57D5-420F-B67E-2DBBA20A0441}"/>
              </a:ext>
              <a:ext uri="{C183D7F6-B498-43B3-948B-1728B52AA6E4}">
                <adec:decorative xmlns:adec="http://schemas.microsoft.com/office/drawing/2017/decorative" val="1"/>
              </a:ext>
            </a:extLst>
          </p:cNvPr>
          <p:cNvSpPr txBox="1"/>
          <p:nvPr userDrawn="1"/>
        </p:nvSpPr>
        <p:spPr>
          <a:xfrm>
            <a:off x="5449824" y="18288"/>
            <a:ext cx="1450086" cy="261610"/>
          </a:xfrm>
          <a:prstGeom prst="rect">
            <a:avLst/>
          </a:prstGeom>
          <a:noFill/>
        </p:spPr>
        <p:txBody>
          <a:bodyPr wrap="square">
            <a:spAutoFit/>
          </a:bodyPr>
          <a:lstStyle/>
          <a:p>
            <a:pPr algn="l" defTabSz="228600">
              <a:spcAft>
                <a:spcPts val="1200"/>
              </a:spcAft>
            </a:pPr>
            <a:r>
              <a:rPr lang="en-US" sz="1100" noProof="0">
                <a:effectLst>
                  <a:outerShdw blurRad="63500" sx="102000" sy="102000" algn="ctr" rotWithShape="0">
                    <a:prstClr val="black">
                      <a:alpha val="40000"/>
                    </a:prstClr>
                  </a:outerShdw>
                </a:effectLst>
                <a:latin typeface="GT Sectra Fine"/>
              </a:rPr>
              <a:t>***Confidential***</a:t>
            </a:r>
          </a:p>
        </p:txBody>
      </p:sp>
    </p:spTree>
    <p:extLst>
      <p:ext uri="{BB962C8B-B14F-4D97-AF65-F5344CB8AC3E}">
        <p14:creationId xmlns:p14="http://schemas.microsoft.com/office/powerpoint/2010/main" val="3536137899"/>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3_Blank with footers">
    <p:spTree>
      <p:nvGrpSpPr>
        <p:cNvPr id="1" name=""/>
        <p:cNvGrpSpPr/>
        <p:nvPr/>
      </p:nvGrpSpPr>
      <p:grpSpPr>
        <a:xfrm>
          <a:off x="0" y="0"/>
          <a:ext cx="0" cy="0"/>
          <a:chOff x="0" y="0"/>
          <a:chExt cx="0" cy="0"/>
        </a:xfrm>
      </p:grpSpPr>
      <p:sp>
        <p:nvSpPr>
          <p:cNvPr id="12" name="Footer Placeholder 5">
            <a:extLst>
              <a:ext uri="{FF2B5EF4-FFF2-40B4-BE49-F238E27FC236}">
                <a16:creationId xmlns:a16="http://schemas.microsoft.com/office/drawing/2014/main" id="{2CC7CBB9-B424-BE46-8FBE-86CD0EE5C99F}"/>
              </a:ext>
            </a:extLst>
          </p:cNvPr>
          <p:cNvSpPr>
            <a:spLocks noGrp="1"/>
          </p:cNvSpPr>
          <p:nvPr>
            <p:ph type="ftr" sz="quarter" idx="11"/>
          </p:nvPr>
        </p:nvSpPr>
        <p:spPr>
          <a:xfrm>
            <a:off x="8274150" y="6335825"/>
            <a:ext cx="3079650" cy="206375"/>
          </a:xfrm>
        </p:spPr>
        <p:txBody>
          <a:bodyPr/>
          <a:lstStyle>
            <a:lvl1pPr algn="r">
              <a:defRPr sz="800" spc="0"/>
            </a:lvl1pPr>
          </a:lstStyle>
          <a:p>
            <a:endParaRPr lang="en-US"/>
          </a:p>
        </p:txBody>
      </p:sp>
    </p:spTree>
    <p:extLst>
      <p:ext uri="{BB962C8B-B14F-4D97-AF65-F5344CB8AC3E}">
        <p14:creationId xmlns:p14="http://schemas.microsoft.com/office/powerpoint/2010/main" val="1561452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ext and Image 2">
    <p:bg>
      <p:bgPr>
        <a:solidFill>
          <a:schemeClr val="accent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8DBAF1-DC97-4CAB-B174-0AAA55CCB2E8}"/>
              </a:ext>
            </a:extLst>
          </p:cNvPr>
          <p:cNvSpPr/>
          <p:nvPr userDrawn="1"/>
        </p:nvSpPr>
        <p:spPr>
          <a:xfrm>
            <a:off x="0" y="6309360"/>
            <a:ext cx="12192000" cy="548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pic>
        <p:nvPicPr>
          <p:cNvPr id="2" name="Picture 1">
            <a:extLst>
              <a:ext uri="{FF2B5EF4-FFF2-40B4-BE49-F238E27FC236}">
                <a16:creationId xmlns:a16="http://schemas.microsoft.com/office/drawing/2014/main" id="{A9656D06-A8CE-4A1F-9876-6AFBEE60C20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13" name="TextBox 12">
            <a:extLst>
              <a:ext uri="{FF2B5EF4-FFF2-40B4-BE49-F238E27FC236}">
                <a16:creationId xmlns:a16="http://schemas.microsoft.com/office/drawing/2014/main" id="{C5A17E02-A31F-4B3C-922A-197462C89A0D}"/>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latin typeface="Graphik"/>
                <a:ea typeface="+mn-ea"/>
                <a:cs typeface="+mn-cs"/>
              </a:rPr>
              <a:t>Copyright © 2022 Accenture. All rights reserved.</a:t>
            </a:r>
            <a:endParaRPr kumimoji="0" lang="en-US" sz="1800" b="0" i="0" u="none" strike="noStrike" kern="0" cap="none" spc="0" normalizeH="0" baseline="0" noProof="0">
              <a:ln>
                <a:noFill/>
              </a:ln>
              <a:solidFill>
                <a:srgbClr val="FFFFFF">
                  <a:alpha val="75000"/>
                </a:srgbClr>
              </a:solidFill>
              <a:effectLst/>
              <a:uLnTx/>
              <a:uFillTx/>
              <a:latin typeface="Graphik"/>
              <a:ea typeface="+mn-ea"/>
              <a:cs typeface="+mn-cs"/>
            </a:endParaRPr>
          </a:p>
        </p:txBody>
      </p:sp>
      <p:sp>
        <p:nvSpPr>
          <p:cNvPr id="14" name="TextBox 13">
            <a:extLst>
              <a:ext uri="{FF2B5EF4-FFF2-40B4-BE49-F238E27FC236}">
                <a16:creationId xmlns:a16="http://schemas.microsoft.com/office/drawing/2014/main" id="{A10195CB-D424-4B71-9300-2867217A049D}"/>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latin typeface="Graphik"/>
                <a:ea typeface="+mn-ea"/>
                <a:cs typeface="+mn-cs"/>
              </a:rPr>
              <a:pPr marL="0" marR="0" lvl="0" indent="0" algn="r" defTabSz="228600" rtl="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latin typeface="Graphik"/>
              <a:ea typeface="+mn-ea"/>
              <a:cs typeface="+mn-cs"/>
            </a:endParaRPr>
          </a:p>
        </p:txBody>
      </p:sp>
      <p:sp>
        <p:nvSpPr>
          <p:cNvPr id="9" name="Rectangle 8">
            <a:extLst>
              <a:ext uri="{FF2B5EF4-FFF2-40B4-BE49-F238E27FC236}">
                <a16:creationId xmlns:a16="http://schemas.microsoft.com/office/drawing/2014/main" id="{52319E93-3A18-4E41-98EF-08841E4FE9B3}"/>
              </a:ext>
            </a:extLst>
          </p:cNvPr>
          <p:cNvSpPr/>
          <p:nvPr userDrawn="1"/>
        </p:nvSpPr>
        <p:spPr>
          <a:xfrm>
            <a:off x="219074" y="257175"/>
            <a:ext cx="11782425" cy="605218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err="1">
              <a:ln>
                <a:noFill/>
              </a:ln>
              <a:solidFill>
                <a:srgbClr val="FFFFFF"/>
              </a:solidFill>
              <a:effectLst/>
              <a:uLnTx/>
              <a:uFillTx/>
              <a:latin typeface="Graphik"/>
              <a:ea typeface="+mn-ea"/>
              <a:cs typeface="+mn-cs"/>
            </a:endParaRPr>
          </a:p>
        </p:txBody>
      </p:sp>
      <p:sp>
        <p:nvSpPr>
          <p:cNvPr id="11" name="TextBox 10">
            <a:extLst>
              <a:ext uri="{FF2B5EF4-FFF2-40B4-BE49-F238E27FC236}">
                <a16:creationId xmlns:a16="http://schemas.microsoft.com/office/drawing/2014/main" id="{F04F9361-2C9B-40A5-9E5B-8CBE7593D245}"/>
              </a:ext>
              <a:ext uri="{C183D7F6-B498-43B3-948B-1728B52AA6E4}">
                <adec:decorative xmlns:adec="http://schemas.microsoft.com/office/drawing/2017/decorative" val="1"/>
              </a:ext>
            </a:extLst>
          </p:cNvPr>
          <p:cNvSpPr txBox="1"/>
          <p:nvPr userDrawn="1"/>
        </p:nvSpPr>
        <p:spPr>
          <a:xfrm>
            <a:off x="5449824" y="18288"/>
            <a:ext cx="1450086" cy="261610"/>
          </a:xfrm>
          <a:prstGeom prst="rect">
            <a:avLst/>
          </a:prstGeom>
          <a:noFill/>
        </p:spPr>
        <p:txBody>
          <a:bodyPr wrap="square">
            <a:spAutoFit/>
          </a:bodyPr>
          <a:lstStyle/>
          <a:p>
            <a:pPr algn="l" defTabSz="228600">
              <a:spcAft>
                <a:spcPts val="1200"/>
              </a:spcAft>
            </a:pPr>
            <a:r>
              <a:rPr lang="en-US" sz="1100" noProof="0">
                <a:effectLst>
                  <a:outerShdw blurRad="63500" sx="102000" sy="102000" algn="ctr" rotWithShape="0">
                    <a:prstClr val="black">
                      <a:alpha val="40000"/>
                    </a:prstClr>
                  </a:outerShdw>
                </a:effectLst>
                <a:latin typeface="GT Sectra Fine"/>
              </a:rPr>
              <a:t>***Confidential***</a:t>
            </a:r>
          </a:p>
        </p:txBody>
      </p:sp>
    </p:spTree>
    <p:extLst>
      <p:ext uri="{BB962C8B-B14F-4D97-AF65-F5344CB8AC3E}">
        <p14:creationId xmlns:p14="http://schemas.microsoft.com/office/powerpoint/2010/main" val="157107735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5ACBF0"/>
          </p15:clr>
        </p15:guide>
        <p15:guide id="2" pos="1920">
          <p15:clr>
            <a:srgbClr val="5ACBF0"/>
          </p15:clr>
        </p15:guide>
        <p15:guide id="3" pos="5760">
          <p15:clr>
            <a:srgbClr val="5ACBF0"/>
          </p15:clr>
        </p15:guide>
        <p15:guide id="4" orient="horz" pos="1920">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A189F-CDB6-4881-855E-11E780CE46B1}"/>
              </a:ext>
            </a:extLst>
          </p:cNvPr>
          <p:cNvSpPr>
            <a:spLocks noGrp="1"/>
          </p:cNvSpPr>
          <p:nvPr userDrawn="1">
            <p:ph type="title"/>
          </p:nvPr>
        </p:nvSpPr>
        <p:spPr>
          <a:xfrm>
            <a:off x="381000" y="380999"/>
            <a:ext cx="11430000" cy="990601"/>
          </a:xfrm>
          <a:prstGeom prst="rect">
            <a:avLst/>
          </a:prstGeom>
        </p:spPr>
        <p:txBody>
          <a:bodyPr vert="horz" lIns="0" tIns="0" rIns="0" bIns="0" rtlCol="0" anchor="t">
            <a:noAutofit/>
          </a:bodyPr>
          <a:lstStyle/>
          <a:p>
            <a:r>
              <a:rPr lang="en-US"/>
              <a:t>Place headline here (36pt, min 30pt)</a:t>
            </a:r>
          </a:p>
        </p:txBody>
      </p:sp>
      <p:sp>
        <p:nvSpPr>
          <p:cNvPr id="25" name="TextBox 24">
            <a:extLst>
              <a:ext uri="{FF2B5EF4-FFF2-40B4-BE49-F238E27FC236}">
                <a16:creationId xmlns:a16="http://schemas.microsoft.com/office/drawing/2014/main" id="{8DEAF7F0-ADBE-DA4B-80DE-727BD0E615AA}"/>
              </a:ext>
              <a:ext uri="{C183D7F6-B498-43B3-948B-1728B52AA6E4}">
                <adec:decorative xmlns:adec="http://schemas.microsoft.com/office/drawing/2017/decorative" val="1"/>
              </a:ext>
            </a:extLst>
          </p:cNvPr>
          <p:cNvSpPr txBox="1"/>
          <p:nvPr userDrawn="1"/>
        </p:nvSpPr>
        <p:spPr>
          <a:xfrm>
            <a:off x="8317890" y="6477001"/>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2022 Accenture. All rights reserved.</a:t>
            </a:r>
            <a:endParaRPr lang="en-US" noProof="0">
              <a:solidFill>
                <a:schemeClr val="tx1">
                  <a:alpha val="75000"/>
                </a:schemeClr>
              </a:solidFill>
            </a:endParaRPr>
          </a:p>
        </p:txBody>
      </p:sp>
      <p:sp>
        <p:nvSpPr>
          <p:cNvPr id="26" name="TextBox 25">
            <a:extLst>
              <a:ext uri="{FF2B5EF4-FFF2-40B4-BE49-F238E27FC236}">
                <a16:creationId xmlns:a16="http://schemas.microsoft.com/office/drawing/2014/main" id="{A54DE5B9-F305-CC4E-9A6A-0DC78956D275}"/>
              </a:ext>
              <a:ext uri="{C183D7F6-B498-43B3-948B-1728B52AA6E4}">
                <adec:decorative xmlns:adec="http://schemas.microsoft.com/office/drawing/2017/decorative" val="1"/>
              </a:ext>
            </a:extLst>
          </p:cNvPr>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a:solidFill>
                <a:schemeClr val="tx1">
                  <a:alpha val="75000"/>
                </a:schemeClr>
              </a:solidFill>
            </a:endParaRPr>
          </a:p>
        </p:txBody>
      </p:sp>
      <p:sp>
        <p:nvSpPr>
          <p:cNvPr id="7" name="Slide Number Placeholder 6">
            <a:extLst>
              <a:ext uri="{FF2B5EF4-FFF2-40B4-BE49-F238E27FC236}">
                <a16:creationId xmlns:a16="http://schemas.microsoft.com/office/drawing/2014/main" id="{D6C2DB82-2141-42CD-9AE7-8A744B363FBC}"/>
              </a:ext>
              <a:ext uri="{C183D7F6-B498-43B3-948B-1728B52AA6E4}">
                <adec:decorative xmlns:adec="http://schemas.microsoft.com/office/drawing/2017/decorative" val="1"/>
              </a:ext>
            </a:extLst>
          </p:cNvPr>
          <p:cNvSpPr>
            <a:spLocks noGrp="1"/>
          </p:cNvSpPr>
          <p:nvPr userDrawn="1">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noFill/>
              </a:defRPr>
            </a:lvl1pPr>
          </a:lstStyle>
          <a:p>
            <a:pPr algn="r" defTabSz="228600">
              <a:spcAft>
                <a:spcPts val="1200"/>
              </a:spcAft>
            </a:pPr>
            <a:endParaRPr lang="en-US"/>
          </a:p>
        </p:txBody>
      </p:sp>
      <p:sp>
        <p:nvSpPr>
          <p:cNvPr id="3" name="Text Placeholder 2">
            <a:extLst>
              <a:ext uri="{FF2B5EF4-FFF2-40B4-BE49-F238E27FC236}">
                <a16:creationId xmlns:a16="http://schemas.microsoft.com/office/drawing/2014/main" id="{6D78F67F-4953-4937-B393-889106DBC906}"/>
              </a:ext>
            </a:extLst>
          </p:cNvPr>
          <p:cNvSpPr>
            <a:spLocks noGrp="1"/>
          </p:cNvSpPr>
          <p:nvPr userDrawn="1">
            <p:ph type="body" idx="1"/>
          </p:nvPr>
        </p:nvSpPr>
        <p:spPr>
          <a:xfrm>
            <a:off x="381000" y="1371600"/>
            <a:ext cx="11430000" cy="4936037"/>
          </a:xfrm>
          <a:prstGeom prst="rect">
            <a:avLst/>
          </a:prstGeom>
        </p:spPr>
        <p:txBody>
          <a:bodyPr vert="horz" lIns="0" tIns="0" rIns="0" bIns="0" rtlCol="0">
            <a:noAutofit/>
          </a:bodyPr>
          <a:lstStyle/>
          <a:p>
            <a:pPr lvl="0"/>
            <a:r>
              <a:rPr lang="en-US"/>
              <a:t>First level (copy 20pt)</a:t>
            </a:r>
          </a:p>
          <a:p>
            <a:pPr lvl="1"/>
            <a:r>
              <a:rPr lang="en-US"/>
              <a:t>Second level (bullet 20pt)</a:t>
            </a:r>
          </a:p>
          <a:p>
            <a:pPr lvl="2"/>
            <a:r>
              <a:rPr lang="en-US"/>
              <a:t>Third level (bullet 20pt)</a:t>
            </a:r>
          </a:p>
          <a:p>
            <a:pPr lvl="3"/>
            <a:r>
              <a:rPr lang="en-US"/>
              <a:t>Fourth level (bullet 18pt)</a:t>
            </a:r>
          </a:p>
          <a:p>
            <a:pPr lvl="4"/>
            <a:r>
              <a:rPr lang="en-US"/>
              <a:t>Fifth level (bullet 18pt)</a:t>
            </a:r>
          </a:p>
          <a:p>
            <a:pPr lvl="5"/>
            <a:r>
              <a:rPr lang="en-US"/>
              <a:t>Sixth level (copy 16pt)</a:t>
            </a:r>
          </a:p>
          <a:p>
            <a:pPr lvl="6"/>
            <a:r>
              <a:rPr lang="en-US"/>
              <a:t>Seventh level (small copy 12pt)</a:t>
            </a:r>
          </a:p>
          <a:p>
            <a:pPr lvl="7"/>
            <a:r>
              <a:rPr lang="en-US"/>
              <a:t>EIGHT LEVEL (DESCRIPTOR 10PT)</a:t>
            </a:r>
          </a:p>
          <a:p>
            <a:pPr lvl="8"/>
            <a:r>
              <a:rPr lang="en-US"/>
              <a:t>Ninth level (footer 8pt)</a:t>
            </a:r>
          </a:p>
        </p:txBody>
      </p:sp>
      <p:pic>
        <p:nvPicPr>
          <p:cNvPr id="6" name="Picture 5">
            <a:extLst>
              <a:ext uri="{FF2B5EF4-FFF2-40B4-BE49-F238E27FC236}">
                <a16:creationId xmlns:a16="http://schemas.microsoft.com/office/drawing/2014/main" id="{E306151F-579E-4A3E-8949-882557B1D7B1}"/>
              </a:ext>
              <a:ext uri="{C183D7F6-B498-43B3-948B-1728B52AA6E4}">
                <adec:decorative xmlns:adec="http://schemas.microsoft.com/office/drawing/2017/decorative" val="1"/>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81000" y="6482516"/>
            <a:ext cx="192024" cy="202328"/>
          </a:xfrm>
          <a:prstGeom prst="rect">
            <a:avLst/>
          </a:prstGeom>
        </p:spPr>
      </p:pic>
      <p:sp>
        <p:nvSpPr>
          <p:cNvPr id="4" name="MSIPCMContentMarking" descr="{&quot;HashCode&quot;:-1402106873,&quot;Placement&quot;:&quot;Header&quot;,&quot;Top&quot;:0.0,&quot;Left&quot;:424.137482,&quot;SlideWidth&quot;:960,&quot;SlideHeight&quot;:540}">
            <a:extLst>
              <a:ext uri="{FF2B5EF4-FFF2-40B4-BE49-F238E27FC236}">
                <a16:creationId xmlns:a16="http://schemas.microsoft.com/office/drawing/2014/main" id="{0C32B904-8A2F-413A-8AEA-45C347661ED7}"/>
              </a:ext>
            </a:extLst>
          </p:cNvPr>
          <p:cNvSpPr txBox="1"/>
          <p:nvPr userDrawn="1"/>
        </p:nvSpPr>
        <p:spPr>
          <a:xfrm>
            <a:off x="5386546" y="0"/>
            <a:ext cx="1418908" cy="279435"/>
          </a:xfrm>
          <a:prstGeom prst="rect">
            <a:avLst/>
          </a:prstGeom>
          <a:noFill/>
        </p:spPr>
        <p:txBody>
          <a:bodyPr vert="horz" wrap="square" lIns="0" tIns="0" rIns="0" bIns="0" rtlCol="0" anchor="ctr" anchorCtr="1">
            <a:noAutofit/>
          </a:bodyPr>
          <a:lstStyle/>
          <a:p>
            <a:pPr algn="ctr" defTabSz="228600">
              <a:spcBef>
                <a:spcPts val="0"/>
              </a:spcBef>
              <a:spcAft>
                <a:spcPts val="0"/>
              </a:spcAft>
            </a:pPr>
            <a:r>
              <a:rPr lang="en-US" sz="1100" noProof="0">
                <a:solidFill>
                  <a:srgbClr val="000000"/>
                </a:solidFill>
                <a:latin typeface="Calibri" panose="020F0502020204030204" pitchFamily="34" charset="0"/>
              </a:rPr>
              <a:t>***Confidential***</a:t>
            </a:r>
          </a:p>
        </p:txBody>
      </p:sp>
    </p:spTree>
    <p:extLst>
      <p:ext uri="{BB962C8B-B14F-4D97-AF65-F5344CB8AC3E}">
        <p14:creationId xmlns:p14="http://schemas.microsoft.com/office/powerpoint/2010/main" val="1195103446"/>
      </p:ext>
    </p:extLst>
  </p:cSld>
  <p:clrMap bg1="lt1" tx1="dk1" bg2="lt2" tx2="dk2" accent1="accent1" accent2="accent2" accent3="accent3" accent4="accent4" accent5="accent5" accent6="accent6" hlink="hlink" folHlink="folHlink"/>
  <p:sldLayoutIdLst>
    <p:sldLayoutId id="2147483726" r:id="rId1"/>
    <p:sldLayoutId id="2147483960" r:id="rId2"/>
    <p:sldLayoutId id="2147484190" r:id="rId3"/>
  </p:sldLayoutIdLst>
  <p:hf hdr="0" ftr="0" dt="0"/>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userDrawn="1">
          <p15:clr>
            <a:srgbClr val="5ACBF0"/>
          </p15:clr>
        </p15:guide>
        <p15:guide id="2" orient="horz" pos="3976" userDrawn="1">
          <p15:clr>
            <a:srgbClr val="5ACBF0"/>
          </p15:clr>
        </p15:guide>
        <p15:guide id="3" pos="240" userDrawn="1">
          <p15:clr>
            <a:srgbClr val="5ACBF0"/>
          </p15:clr>
        </p15:guide>
        <p15:guide id="4" pos="7440" userDrawn="1">
          <p15:clr>
            <a:srgbClr val="5ACBF0"/>
          </p15:clr>
        </p15:guide>
        <p15:guide id="5" orient="horz" pos="4200" userDrawn="1">
          <p15:clr>
            <a:srgbClr val="5ACBF0"/>
          </p15:clr>
        </p15:guide>
        <p15:guide id="6" orient="horz" pos="4080"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B0432-9414-4CD8-9C5D-EF2E5C735A96}"/>
              </a:ext>
            </a:extLst>
          </p:cNvPr>
          <p:cNvSpPr>
            <a:spLocks noGrp="1"/>
          </p:cNvSpPr>
          <p:nvPr>
            <p:ph type="title" idx="4294967295"/>
          </p:nvPr>
        </p:nvSpPr>
        <p:spPr>
          <a:xfrm>
            <a:off x="602168" y="4340225"/>
            <a:ext cx="5386388" cy="431800"/>
          </a:xfrm>
        </p:spPr>
        <p:txBody>
          <a:bodyPr>
            <a:spAutoFit/>
          </a:bodyPr>
          <a:lstStyle/>
          <a:p>
            <a:pPr>
              <a:lnSpc>
                <a:spcPct val="100000"/>
              </a:lnSpc>
              <a:spcAft>
                <a:spcPts val="2400"/>
              </a:spcAft>
            </a:pPr>
            <a:r>
              <a:rPr lang="pt-BR" sz="2800" cap="none" dirty="0"/>
              <a:t>Desafio da Global </a:t>
            </a:r>
            <a:r>
              <a:rPr lang="pt-BR" sz="2800" cap="none" dirty="0" err="1"/>
              <a:t>Coffee</a:t>
            </a:r>
            <a:endParaRPr lang="pt-BR" sz="2800" cap="none" dirty="0"/>
          </a:p>
        </p:txBody>
      </p:sp>
      <p:sp>
        <p:nvSpPr>
          <p:cNvPr id="18" name="TextBox 17">
            <a:extLst>
              <a:ext uri="{FF2B5EF4-FFF2-40B4-BE49-F238E27FC236}">
                <a16:creationId xmlns:a16="http://schemas.microsoft.com/office/drawing/2014/main" id="{792B1FCB-C130-4828-918C-2C2B0F235D79}"/>
              </a:ext>
            </a:extLst>
          </p:cNvPr>
          <p:cNvSpPr txBox="1"/>
          <p:nvPr/>
        </p:nvSpPr>
        <p:spPr>
          <a:xfrm>
            <a:off x="593468" y="4980780"/>
            <a:ext cx="5502532" cy="536015"/>
          </a:xfrm>
          <a:prstGeom prst="rect">
            <a:avLst/>
          </a:prstGeom>
          <a:noFill/>
        </p:spPr>
        <p:txBody>
          <a:bodyPr wrap="squar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r>
              <a:rPr kumimoji="0" lang="pt-BR" sz="2400" b="1" i="0" u="none" strike="noStrike" kern="1200" cap="none" spc="0" normalizeH="0" baseline="0" noProof="0" dirty="0">
                <a:ln>
                  <a:noFill/>
                </a:ln>
                <a:solidFill>
                  <a:srgbClr val="A100FF"/>
                </a:solidFill>
                <a:effectLst/>
                <a:uLnTx/>
                <a:uFillTx/>
                <a:latin typeface="Graphik"/>
              </a:rPr>
              <a:t>Objetivo: </a:t>
            </a:r>
            <a:r>
              <a:rPr kumimoji="0" lang="pt-BR" sz="2400" b="0" i="0" u="none" strike="noStrike" kern="1200" cap="none" spc="0" normalizeH="0" baseline="0" noProof="0" dirty="0">
                <a:ln>
                  <a:noFill/>
                </a:ln>
                <a:solidFill>
                  <a:srgbClr val="A100FF"/>
                </a:solidFill>
                <a:effectLst/>
                <a:uLnTx/>
                <a:uFillTx/>
                <a:latin typeface="Graphik"/>
              </a:rPr>
              <a:t>Leia as 8 oportunidades</a:t>
            </a:r>
          </a:p>
        </p:txBody>
      </p:sp>
      <p:sp>
        <p:nvSpPr>
          <p:cNvPr id="14" name="Rectangle 13">
            <a:extLst>
              <a:ext uri="{FF2B5EF4-FFF2-40B4-BE49-F238E27FC236}">
                <a16:creationId xmlns:a16="http://schemas.microsoft.com/office/drawing/2014/main" id="{8297FA66-9BCF-41A7-821F-FD6FC2F29A36}"/>
              </a:ext>
              <a:ext uri="{C183D7F6-B498-43B3-948B-1728B52AA6E4}">
                <adec:decorative xmlns:adec="http://schemas.microsoft.com/office/drawing/2017/decorative" val="1"/>
              </a:ext>
            </a:extLst>
          </p:cNvPr>
          <p:cNvSpPr/>
          <p:nvPr/>
        </p:nvSpPr>
        <p:spPr>
          <a:xfrm>
            <a:off x="594360" y="3879226"/>
            <a:ext cx="542950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pic>
        <p:nvPicPr>
          <p:cNvPr id="15" name="Graphic 14">
            <a:extLst>
              <a:ext uri="{FF2B5EF4-FFF2-40B4-BE49-F238E27FC236}">
                <a16:creationId xmlns:a16="http://schemas.microsoft.com/office/drawing/2014/main" id="{905E31D6-4226-469F-8938-75E4A1D5E09E}"/>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3683359" y="5980514"/>
            <a:ext cx="433943" cy="433943"/>
          </a:xfrm>
          <a:prstGeom prst="rect">
            <a:avLst/>
          </a:prstGeom>
        </p:spPr>
      </p:pic>
      <p:pic>
        <p:nvPicPr>
          <p:cNvPr id="11" name="Picture 10">
            <a:extLst>
              <a:ext uri="{FF2B5EF4-FFF2-40B4-BE49-F238E27FC236}">
                <a16:creationId xmlns:a16="http://schemas.microsoft.com/office/drawing/2014/main" id="{F283038B-E826-40BB-B1EC-3CBFA974EB6F}"/>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b="-1"/>
          <a:stretch/>
        </p:blipFill>
        <p:spPr>
          <a:xfrm>
            <a:off x="666495" y="379536"/>
            <a:ext cx="5429505" cy="3856076"/>
          </a:xfrm>
          <a:prstGeom prst="rect">
            <a:avLst/>
          </a:prstGeom>
        </p:spPr>
      </p:pic>
      <p:sp>
        <p:nvSpPr>
          <p:cNvPr id="21" name="TextBox 20">
            <a:extLst>
              <a:ext uri="{FF2B5EF4-FFF2-40B4-BE49-F238E27FC236}">
                <a16:creationId xmlns:a16="http://schemas.microsoft.com/office/drawing/2014/main" id="{67ADD933-BA0B-43C3-A114-C38B543D0AE8}"/>
              </a:ext>
            </a:extLst>
          </p:cNvPr>
          <p:cNvSpPr txBox="1"/>
          <p:nvPr/>
        </p:nvSpPr>
        <p:spPr>
          <a:xfrm>
            <a:off x="6470005" y="985038"/>
            <a:ext cx="5429505" cy="4887923"/>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pt-BR" sz="2000" b="1" i="0" u="none" strike="noStrike" kern="1200" cap="none" spc="0" normalizeH="0" baseline="0" noProof="0" dirty="0">
                <a:ln>
                  <a:noFill/>
                </a:ln>
                <a:solidFill>
                  <a:srgbClr val="A100FF"/>
                </a:solidFill>
                <a:effectLst/>
                <a:uLnTx/>
                <a:uFillTx/>
                <a:latin typeface="Graphik"/>
              </a:rPr>
              <a:t>01</a:t>
            </a:r>
            <a:endParaRPr kumimoji="0" lang="pt-BR" sz="2000" b="0" i="0" u="none" strike="noStrike" kern="1200" cap="none" spc="0" normalizeH="0" baseline="0" noProof="0" dirty="0">
              <a:ln>
                <a:noFill/>
              </a:ln>
              <a:solidFill>
                <a:srgbClr val="A100FF"/>
              </a:solidFill>
              <a:effectLst/>
              <a:uLnTx/>
              <a:uFillTx/>
              <a:latin typeface="Graphik"/>
              <a:ea typeface="+mn-ea"/>
              <a:cs typeface="+mn-cs"/>
            </a:endParaRPr>
          </a:p>
          <a:p>
            <a:pPr marL="0" marR="0" lvl="0" indent="0" algn="l" defTabSz="2286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pt-BR" b="1" i="0" u="none" strike="noStrike" kern="1200" cap="none" spc="0" normalizeH="0" baseline="0" noProof="0" dirty="0">
                <a:ln>
                  <a:noFill/>
                </a:ln>
                <a:solidFill>
                  <a:srgbClr val="000000"/>
                </a:solidFill>
                <a:effectLst/>
                <a:uLnTx/>
                <a:uFillTx/>
                <a:latin typeface="Graphik"/>
              </a:rPr>
              <a:t>Abra </a:t>
            </a:r>
            <a:r>
              <a:rPr kumimoji="0" lang="pt-BR" b="0" i="0" u="none" strike="noStrike" kern="1200" cap="none" spc="0" normalizeH="0" baseline="0" noProof="0" dirty="0">
                <a:ln>
                  <a:noFill/>
                </a:ln>
                <a:solidFill>
                  <a:srgbClr val="000000"/>
                </a:solidFill>
                <a:effectLst/>
                <a:uLnTx/>
                <a:uFillTx/>
                <a:latin typeface="Graphik"/>
              </a:rPr>
              <a:t> o arquivo de Dia 2_Desafio da Global </a:t>
            </a:r>
            <a:r>
              <a:rPr kumimoji="0" lang="pt-BR" b="0" i="0" u="none" strike="noStrike" kern="1200" cap="none" spc="0" normalizeH="0" baseline="0" noProof="0" dirty="0" err="1">
                <a:ln>
                  <a:noFill/>
                </a:ln>
                <a:solidFill>
                  <a:srgbClr val="000000"/>
                </a:solidFill>
                <a:effectLst/>
                <a:uLnTx/>
                <a:uFillTx/>
                <a:latin typeface="Graphik"/>
              </a:rPr>
              <a:t>Coffee</a:t>
            </a:r>
            <a:r>
              <a:rPr kumimoji="0" lang="pt-BR" b="0" i="0" u="none" strike="noStrike" kern="1200" cap="none" spc="0" normalizeH="0" baseline="0" noProof="0" dirty="0">
                <a:ln>
                  <a:noFill/>
                </a:ln>
                <a:solidFill>
                  <a:srgbClr val="000000"/>
                </a:solidFill>
                <a:effectLst/>
                <a:uLnTx/>
                <a:uFillTx/>
                <a:latin typeface="Graphik"/>
              </a:rPr>
              <a:t> que você recebeu por e-mail</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0" lang="pt-BR" b="1" i="0" u="none" strike="noStrike" kern="1200" cap="none" spc="0" normalizeH="0" baseline="0" noProof="0" dirty="0">
                <a:ln>
                  <a:noFill/>
                </a:ln>
                <a:solidFill>
                  <a:srgbClr val="A100FF"/>
                </a:solidFill>
                <a:effectLst/>
                <a:uLnTx/>
                <a:uFillTx/>
                <a:latin typeface="Graphik"/>
              </a:rPr>
              <a:t>02</a:t>
            </a:r>
            <a:endParaRPr kumimoji="0" lang="pt-BR" b="0" i="0" u="none" strike="noStrike" kern="1200" cap="none" spc="0" normalizeH="0" baseline="0" noProof="0" dirty="0">
              <a:ln>
                <a:noFill/>
              </a:ln>
              <a:solidFill>
                <a:srgbClr val="A100FF"/>
              </a:solidFill>
              <a:effectLst/>
              <a:uLnTx/>
              <a:uFillTx/>
              <a:latin typeface="Graphik"/>
            </a:endParaRPr>
          </a:p>
          <a:p>
            <a:pPr marL="0" marR="0" lvl="0" indent="0" algn="l" defTabSz="2286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0" lang="pt-BR" b="1" i="0" u="none" strike="noStrike" kern="1200" cap="none" spc="0" normalizeH="0" baseline="0" noProof="0" dirty="0">
                <a:ln>
                  <a:noFill/>
                </a:ln>
                <a:solidFill>
                  <a:srgbClr val="000000"/>
                </a:solidFill>
                <a:effectLst/>
                <a:uLnTx/>
                <a:uFillTx/>
                <a:latin typeface="Graphik"/>
              </a:rPr>
              <a:t>Nomeie </a:t>
            </a:r>
            <a:r>
              <a:rPr kumimoji="0" lang="pt-BR" b="0" i="0" u="none" strike="noStrike" kern="1200" cap="none" spc="0" normalizeH="0" baseline="0" noProof="0" dirty="0">
                <a:ln>
                  <a:noFill/>
                </a:ln>
                <a:solidFill>
                  <a:srgbClr val="000000"/>
                </a:solidFill>
                <a:effectLst/>
                <a:uLnTx/>
                <a:uFillTx/>
                <a:latin typeface="Graphik"/>
              </a:rPr>
              <a:t>um </a:t>
            </a:r>
            <a:r>
              <a:rPr kumimoji="0" lang="pt-BR" b="1" i="1" u="none" strike="noStrike" kern="1200" cap="none" spc="0" normalizeH="0" baseline="0" noProof="0" dirty="0">
                <a:ln>
                  <a:noFill/>
                </a:ln>
                <a:solidFill>
                  <a:srgbClr val="000000"/>
                </a:solidFill>
                <a:effectLst/>
                <a:uLnTx/>
                <a:uFillTx/>
                <a:latin typeface="Graphik"/>
              </a:rPr>
              <a:t>líder </a:t>
            </a:r>
            <a:r>
              <a:rPr kumimoji="0" lang="pt-BR" b="0" i="0" u="none" strike="noStrike" kern="1200" cap="none" spc="0" normalizeH="0" baseline="0" noProof="0" dirty="0">
                <a:ln>
                  <a:noFill/>
                </a:ln>
                <a:solidFill>
                  <a:srgbClr val="000000"/>
                </a:solidFill>
                <a:effectLst/>
                <a:uLnTx/>
                <a:uFillTx/>
                <a:latin typeface="Graphik"/>
              </a:rPr>
              <a:t> para vigiar o tempo, compartilhar o deck e facilitar a leitura das oportunidades</a:t>
            </a:r>
            <a:endParaRPr kumimoji="0" lang="pt-BR" b="1" i="0" u="none" strike="noStrike" kern="1200" cap="none" spc="0" normalizeH="0" baseline="0" noProof="0" dirty="0">
              <a:ln>
                <a:noFill/>
              </a:ln>
              <a:solidFill>
                <a:srgbClr val="A100FF"/>
              </a:solidFill>
              <a:effectLst/>
              <a:uLnTx/>
              <a:uFillTx/>
              <a:latin typeface="Graphik"/>
            </a:endParaRPr>
          </a:p>
          <a:p>
            <a:pPr marL="0" marR="0" lvl="0" indent="0" algn="l" defTabSz="228600" rtl="0" eaLnBrk="1" fontAlgn="auto" latinLnBrk="0" hangingPunct="1">
              <a:lnSpc>
                <a:spcPct val="100000"/>
              </a:lnSpc>
              <a:spcBef>
                <a:spcPts val="0"/>
              </a:spcBef>
              <a:spcAft>
                <a:spcPts val="300"/>
              </a:spcAft>
              <a:buClrTx/>
              <a:buSzTx/>
              <a:buFontTx/>
              <a:buNone/>
              <a:tabLst/>
              <a:defRPr/>
            </a:pPr>
            <a:r>
              <a:rPr kumimoji="0" lang="pt-BR" b="1" i="0" u="none" strike="noStrike" kern="1200" cap="none" spc="0" normalizeH="0" baseline="0" noProof="0" dirty="0">
                <a:ln>
                  <a:noFill/>
                </a:ln>
                <a:solidFill>
                  <a:srgbClr val="A100FF"/>
                </a:solidFill>
                <a:effectLst/>
                <a:uLnTx/>
                <a:uFillTx/>
                <a:latin typeface="Graphik"/>
              </a:rPr>
              <a:t>03</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pt-BR" b="1" i="0" u="none" strike="noStrike" kern="1200" cap="none" spc="0" normalizeH="0" baseline="0" noProof="0" dirty="0">
                <a:ln>
                  <a:noFill/>
                </a:ln>
                <a:solidFill>
                  <a:srgbClr val="000000"/>
                </a:solidFill>
                <a:effectLst/>
                <a:uLnTx/>
                <a:uFillTx/>
                <a:latin typeface="Graphik"/>
              </a:rPr>
              <a:t>Leia </a:t>
            </a:r>
            <a:r>
              <a:rPr kumimoji="0" lang="pt-BR" b="0" i="0" u="none" strike="noStrike" kern="1200" cap="none" spc="0" normalizeH="0" baseline="0" noProof="0" dirty="0">
                <a:ln>
                  <a:noFill/>
                </a:ln>
                <a:solidFill>
                  <a:srgbClr val="000000"/>
                </a:solidFill>
                <a:effectLst/>
                <a:uLnTx/>
                <a:uFillTx/>
                <a:latin typeface="Graphik"/>
              </a:rPr>
              <a:t> as 8 oportunidades e desafios de negócio </a:t>
            </a:r>
          </a:p>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pt-BR" sz="1800" b="0" i="0" u="none" strike="noStrike" kern="1200" cap="none" spc="0" normalizeH="0" baseline="0" noProof="0" dirty="0">
              <a:ln>
                <a:noFill/>
              </a:ln>
              <a:solidFill>
                <a:srgbClr val="000000"/>
              </a:solidFill>
              <a:effectLst/>
              <a:uLnTx/>
              <a:uFillTx/>
              <a:latin typeface="Graphik"/>
              <a:ea typeface="+mn-ea"/>
              <a:cs typeface="+mn-cs"/>
            </a:endParaRPr>
          </a:p>
        </p:txBody>
      </p:sp>
      <p:sp>
        <p:nvSpPr>
          <p:cNvPr id="3" name="TextBox 2">
            <a:extLst>
              <a:ext uri="{FF2B5EF4-FFF2-40B4-BE49-F238E27FC236}">
                <a16:creationId xmlns:a16="http://schemas.microsoft.com/office/drawing/2014/main" id="{32146B92-9132-4F2F-BB91-165B12604CF9}"/>
              </a:ext>
            </a:extLst>
          </p:cNvPr>
          <p:cNvSpPr txBox="1"/>
          <p:nvPr/>
        </p:nvSpPr>
        <p:spPr>
          <a:xfrm>
            <a:off x="4161546" y="6053051"/>
            <a:ext cx="1393848" cy="412421"/>
          </a:xfrm>
          <a:prstGeom prst="rect">
            <a:avLst/>
          </a:prstGeom>
          <a:noFill/>
        </p:spPr>
        <p:txBody>
          <a:bodyPr wrap="square" lIns="0" tIns="0" rIns="0" bIns="0" rtlCol="0">
            <a:noAutofit/>
          </a:bodyPr>
          <a:lstStyle/>
          <a:p>
            <a:pPr defTabSz="228600">
              <a:spcAft>
                <a:spcPts val="1200"/>
              </a:spcAft>
            </a:pPr>
            <a:r>
              <a:rPr kumimoji="0" lang="pt-BR" sz="1800" b="0" i="0" u="none" strike="noStrike" kern="1200" cap="none" spc="0" normalizeH="0" baseline="0" noProof="0">
                <a:ln>
                  <a:noFill/>
                </a:ln>
                <a:solidFill>
                  <a:srgbClr val="A100FF"/>
                </a:solidFill>
                <a:effectLst/>
                <a:uLnTx/>
                <a:uFillTx/>
                <a:latin typeface="Graphik"/>
              </a:rPr>
              <a:t>10 minutos</a:t>
            </a:r>
          </a:p>
          <a:p>
            <a:pPr algn="l" defTabSz="228600">
              <a:spcAft>
                <a:spcPts val="1200"/>
              </a:spcAft>
            </a:pPr>
            <a:endParaRPr lang="pt-BR" noProof="0"/>
          </a:p>
        </p:txBody>
      </p:sp>
      <p:sp>
        <p:nvSpPr>
          <p:cNvPr id="9" name="Title 1">
            <a:extLst>
              <a:ext uri="{FF2B5EF4-FFF2-40B4-BE49-F238E27FC236}">
                <a16:creationId xmlns:a16="http://schemas.microsoft.com/office/drawing/2014/main" id="{CE10B85D-9274-4157-8595-52920879AB67}"/>
              </a:ext>
            </a:extLst>
          </p:cNvPr>
          <p:cNvSpPr txBox="1">
            <a:spLocks/>
          </p:cNvSpPr>
          <p:nvPr/>
        </p:nvSpPr>
        <p:spPr>
          <a:xfrm>
            <a:off x="8015823" y="259056"/>
            <a:ext cx="4085133" cy="492443"/>
          </a:xfrm>
          <a:prstGeom prst="rect">
            <a:avLst/>
          </a:prstGeom>
        </p:spPr>
        <p:txBody>
          <a:bodyPr vert="horz" wrap="square" lIns="0" tIns="0" rIns="0" bIns="0" rtlCol="0" anchor="t">
            <a:sp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pPr>
              <a:lnSpc>
                <a:spcPct val="100000"/>
              </a:lnSpc>
              <a:spcAft>
                <a:spcPts val="2400"/>
              </a:spcAft>
            </a:pPr>
            <a:r>
              <a:rPr lang="pt-BR" sz="3200" u="sng">
                <a:solidFill>
                  <a:srgbClr val="A100FF"/>
                </a:solidFill>
              </a:rPr>
              <a:t>SLIDES 1 AO 3!</a:t>
            </a:r>
          </a:p>
        </p:txBody>
      </p:sp>
    </p:spTree>
    <p:extLst>
      <p:ext uri="{BB962C8B-B14F-4D97-AF65-F5344CB8AC3E}">
        <p14:creationId xmlns:p14="http://schemas.microsoft.com/office/powerpoint/2010/main" val="2686588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14DD1387-A5FB-4931-81B3-849D748E59B1}"/>
              </a:ext>
            </a:extLst>
          </p:cNvPr>
          <p:cNvSpPr>
            <a:spLocks noGrp="1"/>
          </p:cNvSpPr>
          <p:nvPr>
            <p:ph type="title" idx="4294967295"/>
          </p:nvPr>
        </p:nvSpPr>
        <p:spPr>
          <a:xfrm>
            <a:off x="301082" y="384175"/>
            <a:ext cx="11065417" cy="842963"/>
          </a:xfrm>
        </p:spPr>
        <p:txBody>
          <a:bodyPr/>
          <a:lstStyle/>
          <a:p>
            <a:r>
              <a:rPr lang="pt-BR" sz="2800" dirty="0">
                <a:solidFill>
                  <a:schemeClr val="bg1"/>
                </a:solidFill>
              </a:rPr>
              <a:t>Falamos com a CEO da Global </a:t>
            </a:r>
            <a:r>
              <a:rPr lang="pt-BR" sz="2800" dirty="0" err="1">
                <a:solidFill>
                  <a:schemeClr val="bg1"/>
                </a:solidFill>
              </a:rPr>
              <a:t>Coffee</a:t>
            </a:r>
            <a:r>
              <a:rPr lang="pt-BR" sz="2800" dirty="0">
                <a:solidFill>
                  <a:schemeClr val="bg1"/>
                </a:solidFill>
              </a:rPr>
              <a:t> e identificamos 8 oportunidades</a:t>
            </a:r>
            <a:br>
              <a:rPr sz="3200" dirty="0"/>
            </a:br>
            <a:br>
              <a:rPr sz="3200" dirty="0"/>
            </a:br>
            <a:endParaRPr lang="pt-BR" sz="3200" dirty="0">
              <a:solidFill>
                <a:srgbClr val="A100FF"/>
              </a:solidFill>
            </a:endParaRPr>
          </a:p>
        </p:txBody>
      </p:sp>
      <p:sp>
        <p:nvSpPr>
          <p:cNvPr id="2" name="TextBox 1">
            <a:extLst>
              <a:ext uri="{FF2B5EF4-FFF2-40B4-BE49-F238E27FC236}">
                <a16:creationId xmlns:a16="http://schemas.microsoft.com/office/drawing/2014/main" id="{54AC5113-64FF-4ADD-BA9D-534382081A85}"/>
              </a:ext>
            </a:extLst>
          </p:cNvPr>
          <p:cNvSpPr txBox="1"/>
          <p:nvPr/>
        </p:nvSpPr>
        <p:spPr>
          <a:xfrm>
            <a:off x="380999" y="1110375"/>
            <a:ext cx="6921674" cy="533609"/>
          </a:xfrm>
          <a:prstGeom prst="rect">
            <a:avLst/>
          </a:prstGeom>
          <a:noFill/>
        </p:spPr>
        <p:txBody>
          <a:bodyPr wrap="square" lIns="0" tIns="0" rIns="0" bIns="0" rtlCol="0">
            <a:noAutofit/>
          </a:bodyPr>
          <a:lstStyle/>
          <a:p>
            <a:pPr lvl="0" defTabSz="228600">
              <a:spcAft>
                <a:spcPts val="1200"/>
              </a:spcAft>
              <a:defRPr/>
            </a:pPr>
            <a:r>
              <a:rPr kumimoji="0" lang="pt-BR" sz="2400" b="1" i="0" u="none" strike="noStrike" kern="1200" cap="none" spc="0" normalizeH="0" baseline="0" noProof="0">
                <a:ln>
                  <a:noFill/>
                </a:ln>
                <a:solidFill>
                  <a:srgbClr val="A100FF"/>
                </a:solidFill>
                <a:effectLst/>
                <a:uLnTx/>
                <a:uFillTx/>
                <a:latin typeface="Graphik"/>
              </a:rPr>
              <a:t>Como a Global </a:t>
            </a:r>
            <a:r>
              <a:rPr lang="pt-BR" sz="2400" b="1" err="1">
                <a:solidFill>
                  <a:srgbClr val="A100FF"/>
                </a:solidFill>
              </a:rPr>
              <a:t>Coffee</a:t>
            </a:r>
            <a:r>
              <a:rPr lang="pt-BR" sz="2400" b="1">
                <a:solidFill>
                  <a:srgbClr val="A100FF"/>
                </a:solidFill>
              </a:rPr>
              <a:t> poderia...</a:t>
            </a:r>
            <a:endParaRPr kumimoji="0" lang="pt-BR" sz="2400" b="1" i="0" u="none" strike="noStrike" kern="1200" cap="none" spc="0" normalizeH="0" baseline="0" noProof="0">
              <a:ln>
                <a:noFill/>
              </a:ln>
              <a:solidFill>
                <a:srgbClr val="FFFFFF"/>
              </a:solidFill>
              <a:effectLst/>
              <a:uLnTx/>
              <a:uFillTx/>
              <a:latin typeface="Graphik"/>
              <a:ea typeface="+mn-ea"/>
              <a:cs typeface="+mn-cs"/>
            </a:endParaRPr>
          </a:p>
        </p:txBody>
      </p:sp>
      <p:sp>
        <p:nvSpPr>
          <p:cNvPr id="13" name="Content Placeholder 2">
            <a:extLst>
              <a:ext uri="{FF2B5EF4-FFF2-40B4-BE49-F238E27FC236}">
                <a16:creationId xmlns:a16="http://schemas.microsoft.com/office/drawing/2014/main" id="{610662BD-2AD6-4B2D-A48E-5B6DEB8AF160}"/>
              </a:ext>
            </a:extLst>
          </p:cNvPr>
          <p:cNvSpPr txBox="1">
            <a:spLocks/>
          </p:cNvSpPr>
          <p:nvPr/>
        </p:nvSpPr>
        <p:spPr>
          <a:xfrm>
            <a:off x="380999" y="1643984"/>
            <a:ext cx="11369039" cy="4462271"/>
          </a:xfrm>
          <a:prstGeom prst="rect">
            <a:avLst/>
          </a:prstGeom>
        </p:spPr>
        <p:txBody>
          <a:bodyPr lIns="91440" tIns="45720" rIns="91440" bIns="45720" anchor="t"/>
          <a:lst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a:lstStyle>
          <a:p>
            <a:pPr marL="457200" marR="0" lvl="0" indent="-457200" algn="l" defTabSz="228600" rtl="0" eaLnBrk="1" fontAlgn="auto" latinLnBrk="0" hangingPunct="1">
              <a:lnSpc>
                <a:spcPct val="100000"/>
              </a:lnSpc>
              <a:spcBef>
                <a:spcPts val="0"/>
              </a:spcBef>
              <a:spcAft>
                <a:spcPts val="1200"/>
              </a:spcAft>
              <a:buClrTx/>
              <a:buSzTx/>
              <a:buFont typeface="+mj-lt"/>
              <a:buAutoNum type="arabicPeriod"/>
              <a:tabLst/>
              <a:defRPr/>
            </a:pPr>
            <a:r>
              <a:rPr kumimoji="0" lang="pt-BR" sz="1600" b="1" i="0" u="none" strike="noStrike" kern="1200" cap="none" spc="0" normalizeH="0" baseline="0" noProof="0">
                <a:ln>
                  <a:noFill/>
                </a:ln>
                <a:solidFill>
                  <a:srgbClr val="7500C0"/>
                </a:solidFill>
                <a:effectLst/>
                <a:uLnTx/>
                <a:uFillTx/>
                <a:latin typeface="Graphik"/>
              </a:rPr>
              <a:t>Criar uma experiência digital mais simples.</a:t>
            </a:r>
            <a:r>
              <a:rPr kumimoji="0" lang="pt-BR" sz="1600" b="1" i="0" u="none" strike="noStrike" kern="1200" cap="none" spc="0" normalizeH="0" baseline="0" noProof="0">
                <a:ln>
                  <a:noFill/>
                </a:ln>
                <a:solidFill>
                  <a:srgbClr val="000000"/>
                </a:solidFill>
                <a:effectLst/>
                <a:uLnTx/>
                <a:uFillTx/>
                <a:latin typeface="Graphik"/>
              </a:rPr>
              <a:t> </a:t>
            </a:r>
            <a:r>
              <a:rPr kumimoji="0" lang="pt-BR" sz="1600" b="0" i="0" u="none" strike="noStrike" kern="1200" cap="none" spc="0" normalizeH="0" baseline="0" noProof="0">
                <a:ln>
                  <a:noFill/>
                </a:ln>
                <a:solidFill>
                  <a:srgbClr val="000000"/>
                </a:solidFill>
                <a:effectLst/>
                <a:uLnTx/>
                <a:uFillTx/>
                <a:latin typeface="Graphik"/>
              </a:rPr>
              <a:t>A Global </a:t>
            </a:r>
            <a:r>
              <a:rPr kumimoji="0" lang="pt-BR" sz="1600" b="0" i="0" u="none" strike="noStrike" kern="1200" cap="none" spc="0" normalizeH="0" baseline="0" noProof="0" err="1">
                <a:ln>
                  <a:noFill/>
                </a:ln>
                <a:solidFill>
                  <a:srgbClr val="000000"/>
                </a:solidFill>
                <a:effectLst/>
                <a:uLnTx/>
                <a:uFillTx/>
                <a:latin typeface="Graphik"/>
              </a:rPr>
              <a:t>Coffee</a:t>
            </a:r>
            <a:r>
              <a:rPr kumimoji="0" lang="pt-BR" sz="1600" b="0" i="0" u="none" strike="noStrike" kern="1200" cap="none" spc="0" normalizeH="0" baseline="0" noProof="0">
                <a:ln>
                  <a:noFill/>
                </a:ln>
                <a:solidFill>
                  <a:srgbClr val="000000"/>
                </a:solidFill>
                <a:effectLst/>
                <a:uLnTx/>
                <a:uFillTx/>
                <a:latin typeface="Graphik"/>
              </a:rPr>
              <a:t> está perdendo clientes porque fazer pedidos a partir de seu aplicativo web é muito confuso. O aplicativo tenta reunir dados de várias fontes diferentes e, como resultado, é incômodo e difícil de navegar.</a:t>
            </a:r>
          </a:p>
          <a:p>
            <a:pPr marL="457200" marR="0" lvl="0" indent="-457200" algn="l" defTabSz="228600" rtl="0" eaLnBrk="1" fontAlgn="auto" latinLnBrk="0" hangingPunct="1">
              <a:lnSpc>
                <a:spcPct val="100000"/>
              </a:lnSpc>
              <a:spcBef>
                <a:spcPts val="0"/>
              </a:spcBef>
              <a:spcAft>
                <a:spcPts val="1200"/>
              </a:spcAft>
              <a:buClrTx/>
              <a:buSzTx/>
              <a:buFont typeface="+mj-lt"/>
              <a:buAutoNum type="arabicPeriod"/>
              <a:tabLst/>
              <a:defRPr/>
            </a:pPr>
            <a:r>
              <a:rPr kumimoji="0" lang="pt-BR" sz="1600" b="1" i="0" u="none" strike="noStrike" kern="1200" cap="none" spc="0" normalizeH="0" baseline="0" noProof="0">
                <a:ln>
                  <a:noFill/>
                </a:ln>
                <a:solidFill>
                  <a:srgbClr val="7500C0"/>
                </a:solidFill>
                <a:effectLst/>
                <a:uLnTx/>
                <a:uFillTx/>
                <a:latin typeface="Graphik"/>
              </a:rPr>
              <a:t>Tornar-se uma empresa mais rápida e ágil com a ajuda da Nuvem.</a:t>
            </a:r>
            <a:r>
              <a:rPr lang="pt-BR" sz="1600"/>
              <a:t> </a:t>
            </a:r>
            <a:r>
              <a:rPr kumimoji="0" lang="pt-BR" sz="1600" b="0" i="0" u="none" strike="noStrike" kern="1200" cap="none" spc="0" normalizeH="0" baseline="0" noProof="0">
                <a:ln>
                  <a:noFill/>
                </a:ln>
                <a:solidFill>
                  <a:srgbClr val="000000"/>
                </a:solidFill>
                <a:effectLst/>
                <a:uLnTx/>
                <a:uFillTx/>
                <a:latin typeface="Graphik"/>
              </a:rPr>
              <a:t>A Global </a:t>
            </a:r>
            <a:r>
              <a:rPr kumimoji="0" lang="pt-BR" sz="1600" b="0" i="0" u="none" strike="noStrike" kern="1200" cap="none" spc="0" normalizeH="0" baseline="0" noProof="0" err="1">
                <a:ln>
                  <a:noFill/>
                </a:ln>
                <a:solidFill>
                  <a:srgbClr val="000000"/>
                </a:solidFill>
                <a:effectLst/>
                <a:uLnTx/>
                <a:uFillTx/>
                <a:latin typeface="Graphik"/>
              </a:rPr>
              <a:t>Coffee</a:t>
            </a:r>
            <a:r>
              <a:rPr kumimoji="0" lang="pt-BR" sz="1600" b="0" i="0" u="none" strike="noStrike" kern="1200" cap="none" spc="0" normalizeH="0" baseline="0" noProof="0">
                <a:ln>
                  <a:noFill/>
                </a:ln>
                <a:solidFill>
                  <a:srgbClr val="000000"/>
                </a:solidFill>
                <a:effectLst/>
                <a:uLnTx/>
                <a:uFillTx/>
                <a:latin typeface="Graphik"/>
              </a:rPr>
              <a:t> tem problemas de eficiência. Os processos são lentos e complicados e, como resultado, os produtos de alta demanda estão frequentemente em falta.</a:t>
            </a:r>
          </a:p>
          <a:p>
            <a:pPr marL="457200" lvl="0" indent="-457200">
              <a:buFont typeface="+mj-lt"/>
              <a:buAutoNum type="arabicPeriod"/>
              <a:defRPr/>
            </a:pPr>
            <a:r>
              <a:rPr kumimoji="0" lang="pt-BR" sz="1600" b="1" i="0" u="none" strike="noStrike" kern="1200" cap="none" spc="0" normalizeH="0" baseline="0" noProof="0">
                <a:ln>
                  <a:noFill/>
                </a:ln>
                <a:solidFill>
                  <a:srgbClr val="7500C0"/>
                </a:solidFill>
                <a:effectLst/>
                <a:uLnTx/>
                <a:uFillTx/>
                <a:latin typeface="Graphik"/>
              </a:rPr>
              <a:t>Tornar-se mais ágil</a:t>
            </a:r>
            <a:r>
              <a:rPr kumimoji="0" lang="pt-BR" sz="1600" b="0" i="0" u="none" strike="noStrike" kern="1200" cap="none" spc="0" normalizeH="0" baseline="0" noProof="0">
                <a:ln>
                  <a:noFill/>
                </a:ln>
                <a:solidFill>
                  <a:srgbClr val="7500C0"/>
                </a:solidFill>
                <a:effectLst/>
                <a:uLnTx/>
                <a:uFillTx/>
                <a:latin typeface="Graphik"/>
              </a:rPr>
              <a:t>. </a:t>
            </a:r>
            <a:r>
              <a:rPr kumimoji="0" lang="pt-BR" sz="1600" b="0" i="0" u="none" strike="noStrike" kern="1200" cap="none" spc="0" normalizeH="0" baseline="0" noProof="0">
                <a:ln>
                  <a:noFill/>
                </a:ln>
                <a:solidFill>
                  <a:srgbClr val="000000"/>
                </a:solidFill>
                <a:effectLst/>
                <a:uLnTx/>
                <a:uFillTx/>
                <a:latin typeface="Graphik"/>
              </a:rPr>
              <a:t>Muitas equipes da Global </a:t>
            </a:r>
            <a:r>
              <a:rPr kumimoji="0" lang="pt-BR" sz="1600" b="0" i="0" u="none" strike="noStrike" kern="1200" cap="none" spc="0" normalizeH="0" baseline="0" noProof="0" err="1">
                <a:ln>
                  <a:noFill/>
                </a:ln>
                <a:solidFill>
                  <a:srgbClr val="000000"/>
                </a:solidFill>
                <a:effectLst/>
                <a:uLnTx/>
                <a:uFillTx/>
                <a:latin typeface="Graphik"/>
              </a:rPr>
              <a:t>Coffee</a:t>
            </a:r>
            <a:r>
              <a:rPr kumimoji="0" lang="pt-BR" sz="1600" b="0" i="0" u="none" strike="noStrike" kern="1200" cap="none" spc="0" normalizeH="0" baseline="0" noProof="0">
                <a:ln>
                  <a:noFill/>
                </a:ln>
                <a:solidFill>
                  <a:srgbClr val="000000"/>
                </a:solidFill>
                <a:effectLst/>
                <a:uLnTx/>
                <a:uFillTx/>
                <a:latin typeface="Graphik"/>
              </a:rPr>
              <a:t> lutam com a carga de trabalho, a priorização do trabalho </a:t>
            </a:r>
            <a:r>
              <a:rPr lang="pt-BR" sz="1600">
                <a:solidFill>
                  <a:srgbClr val="000000"/>
                </a:solidFill>
              </a:rPr>
              <a:t>e excessos de </a:t>
            </a:r>
            <a:r>
              <a:rPr kumimoji="0" lang="pt-BR" sz="1600" b="0" i="0" u="none" strike="noStrike" kern="1200" cap="none" spc="0" normalizeH="0" baseline="0" noProof="0">
                <a:ln>
                  <a:noFill/>
                </a:ln>
                <a:solidFill>
                  <a:srgbClr val="000000"/>
                </a:solidFill>
                <a:effectLst/>
                <a:uLnTx/>
                <a:uFillTx/>
                <a:latin typeface="Graphik"/>
              </a:rPr>
              <a:t>orçamentos e cronogramas. O uso das melhores práticas das metodologias ágeis de desenvolvimento de software ajudaria essas equipes a voltar ao caminho certo.</a:t>
            </a:r>
          </a:p>
          <a:p>
            <a:pPr marL="457200" lvl="0" indent="-457200">
              <a:buFont typeface="+mj-lt"/>
              <a:buAutoNum type="arabicPeriod"/>
              <a:defRPr/>
            </a:pPr>
            <a:r>
              <a:rPr kumimoji="0" lang="pt-BR" sz="1600" b="1" i="0" u="none" strike="noStrike" kern="1200" cap="none" spc="0" normalizeH="0" baseline="0" noProof="0">
                <a:ln>
                  <a:noFill/>
                </a:ln>
                <a:solidFill>
                  <a:srgbClr val="7500C0"/>
                </a:solidFill>
                <a:effectLst/>
                <a:uLnTx/>
                <a:uFillTx/>
                <a:latin typeface="Graphik"/>
              </a:rPr>
              <a:t>Reduzir os custos operacionais. </a:t>
            </a:r>
            <a:r>
              <a:rPr kumimoji="0" lang="pt-BR" sz="1600" b="0" i="0" u="none" strike="noStrike" kern="1200" cap="none" spc="0" normalizeH="0" baseline="0" noProof="0">
                <a:ln>
                  <a:noFill/>
                </a:ln>
                <a:solidFill>
                  <a:srgbClr val="000000"/>
                </a:solidFill>
                <a:effectLst/>
                <a:uLnTx/>
                <a:uFillTx/>
                <a:latin typeface="Graphik"/>
              </a:rPr>
              <a:t>Embora as vendas estejam aumentando na Global </a:t>
            </a:r>
            <a:r>
              <a:rPr kumimoji="0" lang="pt-BR" sz="1600" b="0" i="0" u="none" strike="noStrike" kern="1200" cap="none" spc="0" normalizeH="0" baseline="0" noProof="0" err="1">
                <a:ln>
                  <a:noFill/>
                </a:ln>
                <a:solidFill>
                  <a:srgbClr val="000000"/>
                </a:solidFill>
                <a:effectLst/>
                <a:uLnTx/>
                <a:uFillTx/>
                <a:latin typeface="Graphik"/>
              </a:rPr>
              <a:t>Coffee</a:t>
            </a:r>
            <a:r>
              <a:rPr kumimoji="0" lang="pt-BR" sz="1600" b="0" i="0" u="none" strike="noStrike" kern="1200" cap="none" spc="0" normalizeH="0" baseline="0" noProof="0">
                <a:ln>
                  <a:noFill/>
                </a:ln>
                <a:solidFill>
                  <a:srgbClr val="000000"/>
                </a:solidFill>
                <a:effectLst/>
                <a:uLnTx/>
                <a:uFillTx/>
                <a:latin typeface="Graphik"/>
              </a:rPr>
              <a:t>, </a:t>
            </a:r>
            <a:r>
              <a:rPr lang="pt-BR" sz="1600">
                <a:solidFill>
                  <a:srgbClr val="000000"/>
                </a:solidFill>
              </a:rPr>
              <a:t>também aumentam os </a:t>
            </a:r>
            <a:r>
              <a:rPr kumimoji="0" lang="pt-BR" sz="1600" b="0" i="0" u="none" strike="noStrike" kern="1200" cap="none" spc="0" normalizeH="0" baseline="0" noProof="0">
                <a:ln>
                  <a:noFill/>
                </a:ln>
                <a:solidFill>
                  <a:srgbClr val="000000"/>
                </a:solidFill>
                <a:effectLst/>
                <a:uLnTx/>
                <a:uFillTx/>
                <a:latin typeface="Graphik"/>
              </a:rPr>
              <a:t>custos operacionais. </a:t>
            </a:r>
            <a:r>
              <a:rPr lang="pt-BR" sz="1600">
                <a:solidFill>
                  <a:schemeClr val="bg1"/>
                </a:solidFill>
              </a:rPr>
              <a:t>As despesas com funções administrativas, como recursos humanos e finanças, aumentam mais rápido do que as receitas, o que corrói os lucros da Global </a:t>
            </a:r>
            <a:r>
              <a:rPr lang="pt-BR" sz="1600" err="1">
                <a:solidFill>
                  <a:schemeClr val="bg1"/>
                </a:solidFill>
              </a:rPr>
              <a:t>Coffee</a:t>
            </a:r>
            <a:r>
              <a:rPr lang="pt-BR" sz="1600">
                <a:solidFill>
                  <a:schemeClr val="bg1"/>
                </a:solidFill>
              </a:rPr>
              <a:t>.</a:t>
            </a:r>
            <a:endParaRPr kumimoji="0" lang="pt-BR" sz="1600" b="0" i="0" u="none" strike="noStrike" kern="1200" cap="none" spc="0" normalizeH="0" baseline="0" noProof="0">
              <a:ln>
                <a:noFill/>
              </a:ln>
              <a:solidFill>
                <a:srgbClr val="000000"/>
              </a:solidFill>
              <a:effectLst/>
              <a:uLnTx/>
              <a:uFillTx/>
              <a:latin typeface="Graphik"/>
            </a:endParaRPr>
          </a:p>
        </p:txBody>
      </p:sp>
    </p:spTree>
    <p:extLst>
      <p:ext uri="{BB962C8B-B14F-4D97-AF65-F5344CB8AC3E}">
        <p14:creationId xmlns:p14="http://schemas.microsoft.com/office/powerpoint/2010/main" val="27896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F7C40F-306D-4646-ABEB-CB3F35B82EAF}"/>
              </a:ext>
            </a:extLst>
          </p:cNvPr>
          <p:cNvSpPr txBox="1">
            <a:spLocks noGrp="1"/>
          </p:cNvSpPr>
          <p:nvPr>
            <p:ph type="title" idx="4294967295"/>
          </p:nvPr>
        </p:nvSpPr>
        <p:spPr>
          <a:xfrm>
            <a:off x="546410" y="341313"/>
            <a:ext cx="6375090" cy="534987"/>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lvl="0" defTabSz="228600">
              <a:lnSpc>
                <a:spcPct val="100000"/>
              </a:lnSpc>
              <a:spcBef>
                <a:spcPts val="0"/>
              </a:spcBef>
              <a:spcAft>
                <a:spcPts val="1200"/>
              </a:spcAft>
              <a:defRPr/>
            </a:pPr>
            <a:r>
              <a:rPr kumimoji="0" lang="pt-BR" sz="2400" b="1" i="0" u="none" strike="noStrike" kern="1200" cap="none" spc="0" normalizeH="0" baseline="0" noProof="0" dirty="0">
                <a:ln>
                  <a:noFill/>
                </a:ln>
                <a:solidFill>
                  <a:srgbClr val="A100FF"/>
                </a:solidFill>
                <a:effectLst/>
                <a:uLnTx/>
                <a:uFillTx/>
                <a:latin typeface="Graphik"/>
              </a:rPr>
              <a:t>Como a Global </a:t>
            </a:r>
            <a:r>
              <a:rPr lang="pt-BR" sz="2400" dirty="0" err="1">
                <a:solidFill>
                  <a:srgbClr val="A100FF"/>
                </a:solidFill>
              </a:rPr>
              <a:t>Coffee</a:t>
            </a:r>
            <a:r>
              <a:rPr lang="pt-BR" sz="2400" dirty="0">
                <a:solidFill>
                  <a:srgbClr val="A100FF"/>
                </a:solidFill>
              </a:rPr>
              <a:t> poderia...</a:t>
            </a:r>
            <a:endParaRPr kumimoji="0" lang="pt-BR" sz="2400" b="1" i="0" u="none" strike="noStrike" kern="1200" cap="none" spc="0" normalizeH="0" baseline="0" noProof="0" dirty="0">
              <a:ln>
                <a:noFill/>
              </a:ln>
              <a:solidFill>
                <a:srgbClr val="FFFFFF"/>
              </a:solidFill>
              <a:effectLst/>
              <a:uLnTx/>
              <a:uFillTx/>
              <a:latin typeface="Graphik"/>
              <a:ea typeface="+mn-ea"/>
              <a:cs typeface="+mn-cs"/>
            </a:endParaRPr>
          </a:p>
        </p:txBody>
      </p:sp>
      <p:sp>
        <p:nvSpPr>
          <p:cNvPr id="13" name="Content Placeholder 2">
            <a:extLst>
              <a:ext uri="{FF2B5EF4-FFF2-40B4-BE49-F238E27FC236}">
                <a16:creationId xmlns:a16="http://schemas.microsoft.com/office/drawing/2014/main" id="{610662BD-2AD6-4B2D-A48E-5B6DEB8AF160}"/>
              </a:ext>
            </a:extLst>
          </p:cNvPr>
          <p:cNvSpPr txBox="1">
            <a:spLocks/>
          </p:cNvSpPr>
          <p:nvPr/>
        </p:nvSpPr>
        <p:spPr>
          <a:xfrm>
            <a:off x="381000" y="974899"/>
            <a:ext cx="11300460" cy="5056691"/>
          </a:xfrm>
          <a:prstGeom prst="rect">
            <a:avLst/>
          </a:prstGeom>
        </p:spPr>
        <p:txBody>
          <a:bodyPr lIns="91440" tIns="45720" rIns="91440" bIns="45720" anchor="t"/>
          <a:lst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a:lstStyle>
          <a:p>
            <a:pPr marL="457200" lvl="0" indent="-457200">
              <a:buFont typeface="+mj-lt"/>
              <a:buAutoNum type="arabicPeriod" startAt="5"/>
              <a:defRPr/>
            </a:pPr>
            <a:r>
              <a:rPr kumimoji="0" lang="pt-BR" sz="1600" b="1" i="0" u="none" strike="noStrike" kern="1200" cap="none" spc="0" normalizeH="0" baseline="0" noProof="0">
                <a:ln>
                  <a:noFill/>
                </a:ln>
                <a:solidFill>
                  <a:srgbClr val="7500C0"/>
                </a:solidFill>
                <a:effectLst/>
                <a:uLnTx/>
                <a:uFillTx/>
                <a:latin typeface="Graphik"/>
              </a:rPr>
              <a:t>Tomar decisões com rapidez e ser mais eficiente. </a:t>
            </a:r>
            <a:r>
              <a:rPr kumimoji="0" lang="pt-BR" sz="1600" b="0" i="0" u="none" strike="noStrike" kern="1200" cap="none" spc="0" normalizeH="0" baseline="0" noProof="0">
                <a:ln>
                  <a:noFill/>
                </a:ln>
                <a:solidFill>
                  <a:srgbClr val="000000"/>
                </a:solidFill>
                <a:effectLst/>
                <a:uLnTx/>
                <a:uFillTx/>
                <a:latin typeface="Graphik"/>
              </a:rPr>
              <a:t>A Global Coffee adquiriu recentemente a Star Coffee, uma rede de cafeterias boutique em novos mercados. </a:t>
            </a:r>
            <a:r>
              <a:rPr lang="pt-BR" sz="1600">
                <a:solidFill>
                  <a:schemeClr val="bg1"/>
                </a:solidFill>
              </a:rPr>
              <a:t>Embora o lado cultural da aquisição esteja indo muito bem</a:t>
            </a:r>
            <a:r>
              <a:rPr kumimoji="0" lang="pt-BR" sz="1600" b="0" i="0" u="none" strike="noStrike" kern="1200" cap="none" spc="0" normalizeH="0" baseline="0" noProof="0">
                <a:ln>
                  <a:noFill/>
                </a:ln>
                <a:solidFill>
                  <a:srgbClr val="000000"/>
                </a:solidFill>
                <a:effectLst/>
                <a:uLnTx/>
                <a:uFillTx/>
                <a:latin typeface="Graphik"/>
              </a:rPr>
              <a:t>, os diferentes padrões e processos estão retardando a tomada de decisões críticas.</a:t>
            </a:r>
          </a:p>
          <a:p>
            <a:pPr marL="457200" marR="0" lvl="0" indent="-457200" algn="l" defTabSz="228600" rtl="0" eaLnBrk="1" fontAlgn="auto" latinLnBrk="0" hangingPunct="1">
              <a:lnSpc>
                <a:spcPct val="100000"/>
              </a:lnSpc>
              <a:spcBef>
                <a:spcPts val="0"/>
              </a:spcBef>
              <a:spcAft>
                <a:spcPts val="1200"/>
              </a:spcAft>
              <a:buClrTx/>
              <a:buSzTx/>
              <a:buFont typeface="+mj-lt"/>
              <a:buAutoNum type="arabicPeriod" startAt="5"/>
              <a:tabLst/>
              <a:defRPr/>
            </a:pPr>
            <a:r>
              <a:rPr kumimoji="0" lang="pt-BR" sz="1600" b="1" i="0" u="none" strike="noStrike" kern="1200" cap="none" spc="0" normalizeH="0" baseline="0" noProof="0">
                <a:ln>
                  <a:noFill/>
                </a:ln>
                <a:solidFill>
                  <a:srgbClr val="7500C0"/>
                </a:solidFill>
                <a:effectLst/>
                <a:uLnTx/>
                <a:uFillTx/>
                <a:latin typeface="Graphik"/>
              </a:rPr>
              <a:t>Reduzir as despesas gerais das lojas e ser mais sustentável. </a:t>
            </a:r>
            <a:r>
              <a:rPr kumimoji="0" lang="pt-BR" sz="1600" b="0" i="0" u="none" strike="noStrike" kern="1200" cap="none" spc="0" normalizeH="0" baseline="0" noProof="0">
                <a:ln>
                  <a:noFill/>
                </a:ln>
                <a:solidFill>
                  <a:srgbClr val="000000"/>
                </a:solidFill>
                <a:effectLst/>
                <a:uLnTx/>
                <a:uFillTx/>
                <a:latin typeface="Graphik"/>
              </a:rPr>
              <a:t>Uma análise das lojas individuais da Global Coffee mostra que os custos de serviços básicos, como água e eletricidade, estão aumentando. Isto não está afetando apenas o resultado final da Global Coffee, mas está prejudicando sua imagem como cidadã corporativa focada na sustentabilidade.</a:t>
            </a:r>
          </a:p>
          <a:p>
            <a:pPr marL="457200" lvl="0" indent="-457200">
              <a:buFont typeface="+mj-lt"/>
              <a:buAutoNum type="arabicPeriod" startAt="5"/>
              <a:defRPr/>
            </a:pPr>
            <a:r>
              <a:rPr kumimoji="0" lang="pt-BR" sz="1600" b="1" i="0" u="none" strike="noStrike" kern="1200" cap="none" spc="0" normalizeH="0" baseline="0" noProof="0">
                <a:ln>
                  <a:noFill/>
                </a:ln>
                <a:solidFill>
                  <a:srgbClr val="7500C0"/>
                </a:solidFill>
                <a:effectLst/>
                <a:uLnTx/>
                <a:uFillTx/>
                <a:latin typeface="Graphik"/>
              </a:rPr>
              <a:t>Criar uma base para o crescimento futuro e a inovação online.</a:t>
            </a:r>
            <a:r>
              <a:rPr lang="pt-BR" sz="1600"/>
              <a:t> </a:t>
            </a:r>
            <a:r>
              <a:rPr kumimoji="0" lang="pt-BR" sz="1600" b="0" i="0" u="none" strike="noStrike" kern="1200" cap="none" spc="0" normalizeH="0" baseline="0" noProof="0">
                <a:ln>
                  <a:noFill/>
                </a:ln>
                <a:solidFill>
                  <a:srgbClr val="000000"/>
                </a:solidFill>
                <a:effectLst/>
                <a:uLnTx/>
                <a:uFillTx/>
                <a:latin typeface="Graphik"/>
              </a:rPr>
              <a:t>A Global Coffee está perdendo participação de mercado para uma marca concorrente que oferece uma experiência digital mais rica e satisfatória. </a:t>
            </a:r>
            <a:r>
              <a:rPr lang="pt-BR" sz="1600">
                <a:solidFill>
                  <a:schemeClr val="bg1"/>
                </a:solidFill>
              </a:rPr>
              <a:t>A Global </a:t>
            </a:r>
            <a:r>
              <a:rPr lang="pt-BR" sz="1600" err="1">
                <a:solidFill>
                  <a:schemeClr val="bg1"/>
                </a:solidFill>
              </a:rPr>
              <a:t>Coffee</a:t>
            </a:r>
            <a:r>
              <a:rPr lang="pt-BR" sz="1600">
                <a:solidFill>
                  <a:schemeClr val="bg1"/>
                </a:solidFill>
              </a:rPr>
              <a:t> precisa não só se atualizar, mas também se posicionar para se manter à frente das mudanças cada vez mais rápidas na tecnologia</a:t>
            </a:r>
            <a:r>
              <a:rPr kumimoji="0" lang="pt-BR" sz="1600" b="0" i="0" u="none" strike="noStrike" kern="1200" cap="none" spc="0" normalizeH="0" baseline="0" noProof="0">
                <a:ln>
                  <a:noFill/>
                </a:ln>
                <a:solidFill>
                  <a:srgbClr val="000000"/>
                </a:solidFill>
                <a:effectLst/>
                <a:uLnTx/>
                <a:uFillTx/>
                <a:latin typeface="Graphik"/>
              </a:rPr>
              <a:t>.</a:t>
            </a:r>
          </a:p>
          <a:p>
            <a:pPr marL="457200" lvl="0" indent="-457200">
              <a:buFont typeface="+mj-lt"/>
              <a:buAutoNum type="arabicPeriod" startAt="5"/>
              <a:defRPr/>
            </a:pPr>
            <a:r>
              <a:rPr kumimoji="0" lang="pt-BR" sz="1600" b="1" i="0" u="none" strike="noStrike" kern="1200" cap="none" spc="0" normalizeH="0" baseline="0" noProof="0">
                <a:ln>
                  <a:noFill/>
                </a:ln>
                <a:solidFill>
                  <a:srgbClr val="7500C0"/>
                </a:solidFill>
                <a:effectLst/>
                <a:uLnTx/>
                <a:uFillTx/>
                <a:latin typeface="Graphik"/>
              </a:rPr>
              <a:t>Obter o melhor retorno sobre seu investimento em marketing. </a:t>
            </a:r>
            <a:r>
              <a:rPr kumimoji="0" lang="pt-BR" sz="1600" b="0" i="0" u="none" strike="noStrike" kern="1200" cap="none" spc="0" normalizeH="0" baseline="0" noProof="0">
                <a:ln>
                  <a:noFill/>
                </a:ln>
                <a:solidFill>
                  <a:srgbClr val="000000"/>
                </a:solidFill>
                <a:effectLst/>
                <a:uLnTx/>
                <a:uFillTx/>
                <a:latin typeface="Graphik"/>
              </a:rPr>
              <a:t>A Global Coffee está planejando um grande aumento no marketing digital no próximo ano para expandir </a:t>
            </a:r>
            <a:r>
              <a:rPr lang="pt-BR" sz="1600">
                <a:solidFill>
                  <a:schemeClr val="bg1"/>
                </a:solidFill>
              </a:rPr>
              <a:t>o reconhecimento da marca e as vendas</a:t>
            </a:r>
            <a:r>
              <a:rPr kumimoji="0" lang="pt-BR" sz="1600" b="0" i="0" u="none" strike="noStrike" kern="1200" cap="none" spc="0" normalizeH="0" baseline="0" noProof="0">
                <a:ln>
                  <a:noFill/>
                </a:ln>
                <a:solidFill>
                  <a:srgbClr val="000000"/>
                </a:solidFill>
                <a:effectLst/>
                <a:uLnTx/>
                <a:uFillTx/>
                <a:latin typeface="Graphik"/>
              </a:rPr>
              <a:t>. A companhia precisará medir a eficácia deste investimento e garantir que está investindo nos lugares certos para maximizar seu retorno.</a:t>
            </a:r>
          </a:p>
          <a:p>
            <a:pPr marL="457200" marR="0" lvl="0" indent="-457200" algn="l" defTabSz="228600" rtl="0" eaLnBrk="1" fontAlgn="auto" latinLnBrk="0" hangingPunct="1">
              <a:lnSpc>
                <a:spcPct val="100000"/>
              </a:lnSpc>
              <a:spcBef>
                <a:spcPts val="0"/>
              </a:spcBef>
              <a:spcAft>
                <a:spcPts val="1200"/>
              </a:spcAft>
              <a:buClrTx/>
              <a:buSzTx/>
              <a:buFont typeface="+mj-lt"/>
              <a:buAutoNum type="arabicPeriod" startAt="5"/>
              <a:tabLst/>
              <a:defRPr/>
            </a:pPr>
            <a:endParaRPr kumimoji="0" lang="pt-BR" sz="1600" b="0" i="0" u="none" strike="noStrike" kern="1200" cap="none" spc="0" normalizeH="0" baseline="0" noProof="0">
              <a:ln>
                <a:noFill/>
              </a:ln>
              <a:solidFill>
                <a:srgbClr val="000000"/>
              </a:solidFill>
              <a:effectLst/>
              <a:uLnTx/>
              <a:uFillTx/>
              <a:latin typeface="Graphik"/>
              <a:ea typeface="+mn-ea"/>
              <a:cs typeface="+mn-cs"/>
            </a:endParaRPr>
          </a:p>
        </p:txBody>
      </p:sp>
    </p:spTree>
    <p:extLst>
      <p:ext uri="{BB962C8B-B14F-4D97-AF65-F5344CB8AC3E}">
        <p14:creationId xmlns:p14="http://schemas.microsoft.com/office/powerpoint/2010/main" val="722417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26449-81B9-48EC-A5A8-A278FD073C99}"/>
              </a:ext>
            </a:extLst>
          </p:cNvPr>
          <p:cNvSpPr>
            <a:spLocks noGrp="1"/>
          </p:cNvSpPr>
          <p:nvPr>
            <p:ph type="title"/>
          </p:nvPr>
        </p:nvSpPr>
        <p:spPr>
          <a:xfrm>
            <a:off x="901201" y="800614"/>
            <a:ext cx="10528799" cy="4081117"/>
          </a:xfrm>
        </p:spPr>
        <p:txBody>
          <a:bodyPr wrap="square">
            <a:spAutoFit/>
          </a:bodyPr>
          <a:lstStyle/>
          <a:p>
            <a:pPr>
              <a:lnSpc>
                <a:spcPct val="85000"/>
              </a:lnSpc>
            </a:pPr>
            <a:r>
              <a:rPr kumimoji="0" lang="pt-BR" sz="7200" i="0" u="none" strike="noStrike" kern="1200" cap="none" spc="0" normalizeH="0" baseline="0" noProof="0">
                <a:ln>
                  <a:noFill/>
                </a:ln>
                <a:solidFill>
                  <a:schemeClr val="tx1"/>
                </a:solidFill>
                <a:effectLst/>
                <a:uLnTx/>
                <a:uFillTx/>
                <a:latin typeface="Graphik" panose="020B0503030202060203" pitchFamily="34" charset="0"/>
              </a:rPr>
              <a:t>Pare aqui</a:t>
            </a:r>
            <a:br>
              <a:rPr kumimoji="0" lang="pt-BR" sz="5400" b="1" i="0" u="none" strike="noStrike" kern="1200" cap="none" spc="0" normalizeH="0" baseline="0" noProof="0">
                <a:ln>
                  <a:noFill/>
                </a:ln>
                <a:solidFill>
                  <a:schemeClr val="tx1"/>
                </a:solidFill>
                <a:effectLst/>
                <a:uLnTx/>
                <a:uFillTx/>
                <a:latin typeface="Graphik" panose="020B0503030202060203" pitchFamily="34" charset="0"/>
              </a:rPr>
            </a:br>
            <a:br>
              <a:rPr kumimoji="0" lang="pt-BR" sz="5400" b="1" i="0" u="none" strike="noStrike" kern="1200" cap="none" spc="0" normalizeH="0" baseline="0" noProof="0">
                <a:ln>
                  <a:noFill/>
                </a:ln>
                <a:solidFill>
                  <a:schemeClr val="tx1"/>
                </a:solidFill>
                <a:effectLst/>
                <a:uLnTx/>
                <a:uFillTx/>
                <a:latin typeface="Graphik" panose="020B0503030202060203" pitchFamily="34" charset="0"/>
              </a:rPr>
            </a:br>
            <a:r>
              <a:rPr lang="pt-BR" sz="4400" b="1">
                <a:latin typeface="Graphik" panose="020B0503030202060203" pitchFamily="34" charset="0"/>
              </a:rPr>
              <a:t>Quando o tempo acabar, você será levado de volta à sala principal antes de entrar no </a:t>
            </a:r>
            <a:r>
              <a:rPr lang="pt-BR" sz="4400" b="1" err="1">
                <a:latin typeface="Graphik" panose="020B0503030202060203" pitchFamily="34" charset="0"/>
              </a:rPr>
              <a:t>One</a:t>
            </a:r>
            <a:r>
              <a:rPr lang="pt-BR" sz="4400" b="1">
                <a:latin typeface="Graphik" panose="020B0503030202060203" pitchFamily="34" charset="0"/>
              </a:rPr>
              <a:t> Accenture Park.</a:t>
            </a:r>
            <a:br>
              <a:rPr lang="pt-BR" sz="4400" b="1" noProof="0"/>
            </a:br>
            <a:endParaRPr lang="pt-BR">
              <a:latin typeface="Graphik" panose="020B0503030202060203" pitchFamily="34" charset="0"/>
            </a:endParaRPr>
          </a:p>
        </p:txBody>
      </p:sp>
      <p:sp>
        <p:nvSpPr>
          <p:cNvPr id="4" name="TextBox 3">
            <a:extLst>
              <a:ext uri="{FF2B5EF4-FFF2-40B4-BE49-F238E27FC236}">
                <a16:creationId xmlns:a16="http://schemas.microsoft.com/office/drawing/2014/main" id="{4DA6191C-FBB1-4235-8931-B89FD084E39C}"/>
              </a:ext>
            </a:extLst>
          </p:cNvPr>
          <p:cNvSpPr txBox="1"/>
          <p:nvPr/>
        </p:nvSpPr>
        <p:spPr>
          <a:xfrm>
            <a:off x="11430000" y="648206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latin typeface="Graphik" panose="020B0503030202060203" pitchFamily="34" charset="0"/>
                <a:ea typeface="+mn-ea"/>
                <a:cs typeface="+mn-cs"/>
              </a:rPr>
              <a:pPr marL="0" marR="0" lvl="0" indent="0" algn="r" defTabSz="228600" rtl="0" eaLnBrk="1" fontAlgn="auto" latinLnBrk="0" hangingPunct="1">
                <a:lnSpc>
                  <a:spcPct val="100000"/>
                </a:lnSpc>
                <a:spcBef>
                  <a:spcPts val="0"/>
                </a:spcBef>
                <a:spcAft>
                  <a:spcPts val="1200"/>
                </a:spcAft>
                <a:buClrTx/>
                <a:buSzTx/>
                <a:buFontTx/>
                <a:buNone/>
                <a:tabLst/>
                <a:defRPr/>
              </a:pPr>
              <a:t>4</a:t>
            </a:fld>
            <a:endParaRPr kumimoji="0" lang="pt-BR" sz="800" b="0" i="0" u="none" strike="noStrike" kern="0" cap="none" spc="0" normalizeH="0" baseline="0" noProof="0">
              <a:ln>
                <a:noFill/>
              </a:ln>
              <a:solidFill>
                <a:srgbClr val="FFFFFF">
                  <a:alpha val="75000"/>
                </a:srgbClr>
              </a:solidFill>
              <a:effectLst/>
              <a:uLnTx/>
              <a:uFillTx/>
              <a:latin typeface="Graphik" panose="020B0503030202060203" pitchFamily="34" charset="0"/>
              <a:ea typeface="+mn-ea"/>
              <a:cs typeface="+mn-cs"/>
            </a:endParaRPr>
          </a:p>
        </p:txBody>
      </p:sp>
      <p:sp>
        <p:nvSpPr>
          <p:cNvPr id="5" name="TextBox 4">
            <a:extLst>
              <a:ext uri="{FF2B5EF4-FFF2-40B4-BE49-F238E27FC236}">
                <a16:creationId xmlns:a16="http://schemas.microsoft.com/office/drawing/2014/main" id="{B7A58CE2-4235-41B6-9BBB-D13952936307}"/>
              </a:ext>
            </a:extLst>
          </p:cNvPr>
          <p:cNvSpPr txBox="1"/>
          <p:nvPr/>
        </p:nvSpPr>
        <p:spPr>
          <a:xfrm>
            <a:off x="1487857" y="4561339"/>
            <a:ext cx="9802942" cy="914400"/>
          </a:xfrm>
          <a:prstGeom prst="rect">
            <a:avLst/>
          </a:prstGeom>
          <a:noFill/>
        </p:spPr>
        <p:txBody>
          <a:bodyPr wrap="square" lIns="0" tIns="0" rIns="0" bIns="0" rtlCol="0">
            <a:noAutofit/>
          </a:bodyPr>
          <a:lstStyle/>
          <a:p>
            <a:pPr defTabSz="228600">
              <a:spcAft>
                <a:spcPts val="1200"/>
              </a:spcAft>
            </a:pPr>
            <a:r>
              <a:rPr lang="pt-BR" sz="2800" b="1"/>
              <a:t>Você precisará usar os próximos slides depois de voltar do One Accenture Park.</a:t>
            </a:r>
            <a:endParaRPr lang="pt-BR" sz="2800" b="1" noProof="0"/>
          </a:p>
        </p:txBody>
      </p:sp>
    </p:spTree>
    <p:extLst>
      <p:ext uri="{BB962C8B-B14F-4D97-AF65-F5344CB8AC3E}">
        <p14:creationId xmlns:p14="http://schemas.microsoft.com/office/powerpoint/2010/main" val="1580042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B0432-9414-4CD8-9C5D-EF2E5C735A96}"/>
              </a:ext>
            </a:extLst>
          </p:cNvPr>
          <p:cNvSpPr>
            <a:spLocks noGrp="1"/>
          </p:cNvSpPr>
          <p:nvPr>
            <p:ph type="title" idx="4294967295"/>
          </p:nvPr>
        </p:nvSpPr>
        <p:spPr>
          <a:xfrm>
            <a:off x="611852" y="4277987"/>
            <a:ext cx="5386388" cy="431800"/>
          </a:xfrm>
        </p:spPr>
        <p:txBody>
          <a:bodyPr>
            <a:spAutoFit/>
          </a:bodyPr>
          <a:lstStyle/>
          <a:p>
            <a:pPr>
              <a:lnSpc>
                <a:spcPct val="100000"/>
              </a:lnSpc>
              <a:spcAft>
                <a:spcPts val="2400"/>
              </a:spcAft>
            </a:pPr>
            <a:r>
              <a:rPr lang="pt-BR" sz="2800"/>
              <a:t>Colabore</a:t>
            </a:r>
            <a:endParaRPr lang="pt-BR" sz="2800" cap="none"/>
          </a:p>
        </p:txBody>
      </p:sp>
      <p:sp>
        <p:nvSpPr>
          <p:cNvPr id="7" name="Title 1">
            <a:extLst>
              <a:ext uri="{FF2B5EF4-FFF2-40B4-BE49-F238E27FC236}">
                <a16:creationId xmlns:a16="http://schemas.microsoft.com/office/drawing/2014/main" id="{862B2210-13BE-4B7E-A02C-8BE5E71EB4E7}"/>
              </a:ext>
            </a:extLst>
          </p:cNvPr>
          <p:cNvSpPr txBox="1">
            <a:spLocks/>
          </p:cNvSpPr>
          <p:nvPr/>
        </p:nvSpPr>
        <p:spPr>
          <a:xfrm>
            <a:off x="590294" y="4751224"/>
            <a:ext cx="5609784" cy="1107996"/>
          </a:xfrm>
          <a:prstGeom prst="rect">
            <a:avLst/>
          </a:prstGeom>
        </p:spPr>
        <p:txBody>
          <a:bodyPr vert="horz" wrap="square" lIns="0" tIns="0" rIns="0" bIns="0" rtlCol="0" anchor="t">
            <a:sp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2400"/>
              </a:spcAft>
              <a:buClrTx/>
              <a:buSzTx/>
              <a:buFontTx/>
              <a:buNone/>
              <a:tabLst/>
              <a:defRPr/>
            </a:pPr>
            <a:r>
              <a:rPr kumimoji="0" lang="pt-BR" sz="2400" b="1" i="0" u="none" strike="noStrike" kern="1200" cap="none" spc="0" normalizeH="0" baseline="0" noProof="0">
                <a:ln>
                  <a:noFill/>
                </a:ln>
                <a:solidFill>
                  <a:srgbClr val="A100FF"/>
                </a:solidFill>
                <a:effectLst/>
                <a:uLnTx/>
                <a:uFillTx/>
                <a:latin typeface="Graphik"/>
              </a:rPr>
              <a:t>Objetivo: </a:t>
            </a:r>
            <a:r>
              <a:rPr kumimoji="0" lang="pt-BR" sz="2400" b="0" i="0" u="none" strike="noStrike" kern="1200" cap="none" spc="0" normalizeH="0" baseline="0" noProof="0">
                <a:ln>
                  <a:noFill/>
                </a:ln>
                <a:solidFill>
                  <a:srgbClr val="A100FF"/>
                </a:solidFill>
                <a:effectLst/>
                <a:uLnTx/>
                <a:uFillTx/>
                <a:latin typeface="Graphik"/>
              </a:rPr>
              <a:t>Compartilhe as suas histórias e complete a sua mensagem final para a Priyanka</a:t>
            </a:r>
            <a:endParaRPr kumimoji="0" lang="pt-BR" sz="3200" b="0" i="0" u="none" strike="noStrike" kern="1200" cap="none" spc="0" normalizeH="0" baseline="0" noProof="0">
              <a:ln>
                <a:noFill/>
              </a:ln>
              <a:solidFill>
                <a:srgbClr val="A100FF"/>
              </a:solidFill>
              <a:effectLst/>
              <a:uLnTx/>
              <a:uFillTx/>
              <a:latin typeface="Graphik"/>
              <a:ea typeface="+mj-ea"/>
              <a:cs typeface="+mj-cs"/>
            </a:endParaRPr>
          </a:p>
        </p:txBody>
      </p:sp>
      <p:sp>
        <p:nvSpPr>
          <p:cNvPr id="14" name="Rectangle 13">
            <a:extLst>
              <a:ext uri="{FF2B5EF4-FFF2-40B4-BE49-F238E27FC236}">
                <a16:creationId xmlns:a16="http://schemas.microsoft.com/office/drawing/2014/main" id="{8297FA66-9BCF-41A7-821F-FD6FC2F29A36}"/>
              </a:ext>
              <a:ext uri="{C183D7F6-B498-43B3-948B-1728B52AA6E4}">
                <adec:decorative xmlns:adec="http://schemas.microsoft.com/office/drawing/2017/decorative" val="1"/>
              </a:ext>
            </a:extLst>
          </p:cNvPr>
          <p:cNvSpPr/>
          <p:nvPr/>
        </p:nvSpPr>
        <p:spPr>
          <a:xfrm>
            <a:off x="590294" y="3879225"/>
            <a:ext cx="5429505"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sp>
        <p:nvSpPr>
          <p:cNvPr id="3" name="TextBox 2">
            <a:extLst>
              <a:ext uri="{FF2B5EF4-FFF2-40B4-BE49-F238E27FC236}">
                <a16:creationId xmlns:a16="http://schemas.microsoft.com/office/drawing/2014/main" id="{8A1FEDC3-F822-4FBF-8352-2CB52873CDF0}"/>
              </a:ext>
            </a:extLst>
          </p:cNvPr>
          <p:cNvSpPr txBox="1"/>
          <p:nvPr/>
        </p:nvSpPr>
        <p:spPr>
          <a:xfrm>
            <a:off x="6468077" y="262700"/>
            <a:ext cx="5429505" cy="1693693"/>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2400" b="1" i="0" u="none" strike="noStrike" kern="1200" cap="none" spc="0" normalizeH="0" baseline="0" noProof="0">
                <a:ln>
                  <a:noFill/>
                </a:ln>
                <a:solidFill>
                  <a:srgbClr val="000000"/>
                </a:solidFill>
                <a:effectLst/>
                <a:uLnTx/>
                <a:uFillTx/>
                <a:latin typeface="Graphik"/>
              </a:rPr>
              <a:t>Como você pode convencer a Priyanka de que a Accenture está pronta para ajudar a Global Coffee a atingir os seus objetivos?</a:t>
            </a:r>
          </a:p>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pt-BR" sz="1800" b="0" i="0" u="none" strike="noStrike" kern="1200" cap="none" spc="0" normalizeH="0" baseline="0" noProof="0">
              <a:ln>
                <a:noFill/>
              </a:ln>
              <a:solidFill>
                <a:srgbClr val="000000"/>
              </a:solidFill>
              <a:effectLst/>
              <a:uLnTx/>
              <a:uFillTx/>
              <a:latin typeface="Graphik"/>
              <a:ea typeface="+mn-ea"/>
              <a:cs typeface="+mn-cs"/>
            </a:endParaRPr>
          </a:p>
        </p:txBody>
      </p:sp>
      <p:pic>
        <p:nvPicPr>
          <p:cNvPr id="17" name="Picture 16">
            <a:extLst>
              <a:ext uri="{FF2B5EF4-FFF2-40B4-BE49-F238E27FC236}">
                <a16:creationId xmlns:a16="http://schemas.microsoft.com/office/drawing/2014/main" id="{32FBB312-BB37-4EAF-9858-A0B0E3FBCC08}"/>
              </a:ext>
              <a:ext uri="{C183D7F6-B498-43B3-948B-1728B52AA6E4}">
                <adec:decorative xmlns:adec="http://schemas.microsoft.com/office/drawing/2017/decorative" val="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b="-1"/>
          <a:stretch/>
        </p:blipFill>
        <p:spPr>
          <a:xfrm>
            <a:off x="594360" y="27432"/>
            <a:ext cx="5429505" cy="3856076"/>
          </a:xfrm>
          <a:prstGeom prst="rect">
            <a:avLst/>
          </a:prstGeom>
        </p:spPr>
      </p:pic>
      <p:sp>
        <p:nvSpPr>
          <p:cNvPr id="4" name="Rectangle 3">
            <a:extLst>
              <a:ext uri="{FF2B5EF4-FFF2-40B4-BE49-F238E27FC236}">
                <a16:creationId xmlns:a16="http://schemas.microsoft.com/office/drawing/2014/main" id="{AC5B3880-4700-481E-ABA3-87BE36CC9185}"/>
              </a:ext>
            </a:extLst>
          </p:cNvPr>
          <p:cNvSpPr/>
          <p:nvPr/>
        </p:nvSpPr>
        <p:spPr>
          <a:xfrm>
            <a:off x="6361678" y="1780259"/>
            <a:ext cx="5429505" cy="4824398"/>
          </a:xfrm>
          <a:prstGeom prst="rect">
            <a:avLst/>
          </a:prstGeom>
        </p:spPr>
        <p:txBody>
          <a:bodyPr wrap="square">
            <a:spAutoFit/>
          </a:bodyPr>
          <a:lstStyle/>
          <a:p>
            <a:pPr marL="0" marR="0" lvl="0" indent="0" algn="l" defTabSz="228600" rtl="0" eaLnBrk="1" fontAlgn="auto" latinLnBrk="0" hangingPunct="1">
              <a:lnSpc>
                <a:spcPct val="100000"/>
              </a:lnSpc>
              <a:spcBef>
                <a:spcPts val="0"/>
              </a:spcBef>
              <a:spcAft>
                <a:spcPts val="0"/>
              </a:spcAft>
              <a:buClrTx/>
              <a:buSzTx/>
              <a:buFontTx/>
              <a:buNone/>
              <a:tabLst/>
              <a:defRPr/>
            </a:pPr>
            <a:r>
              <a:rPr kumimoji="0" lang="pt-BR" sz="2000" b="1" i="0" u="none" strike="noStrike" kern="1200" cap="none" spc="0" normalizeH="0" baseline="0" noProof="0" dirty="0">
                <a:ln>
                  <a:noFill/>
                </a:ln>
                <a:solidFill>
                  <a:srgbClr val="A100FF"/>
                </a:solidFill>
                <a:effectLst/>
                <a:uLnTx/>
                <a:uFillTx/>
                <a:latin typeface="Graphik"/>
              </a:rPr>
              <a:t>01</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pt-BR" sz="2000" b="0" i="0" u="none" strike="noStrike" kern="1200" cap="none" spc="0" normalizeH="0" baseline="0" noProof="0" dirty="0">
                <a:ln>
                  <a:noFill/>
                </a:ln>
                <a:solidFill>
                  <a:srgbClr val="000000"/>
                </a:solidFill>
                <a:effectLst/>
                <a:uLnTx/>
                <a:uFillTx/>
                <a:latin typeface="Graphik"/>
              </a:rPr>
              <a:t>Compartilhe as histórias dos clientes com o seu Grupo </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pt-BR" sz="2000" b="1" i="0" u="none" strike="noStrike" kern="1200" cap="none" spc="0" normalizeH="0" baseline="0" noProof="0" dirty="0">
                <a:ln>
                  <a:noFill/>
                </a:ln>
                <a:solidFill>
                  <a:srgbClr val="A100FF"/>
                </a:solidFill>
                <a:effectLst/>
                <a:uLnTx/>
                <a:uFillTx/>
                <a:latin typeface="Graphik"/>
              </a:rPr>
              <a:t>02</a:t>
            </a:r>
          </a:p>
          <a:p>
            <a:pPr marL="0" marR="0" lvl="0" indent="0" algn="l" defTabSz="914400" rtl="0" eaLnBrk="1" fontAlgn="auto" latinLnBrk="0" hangingPunct="1">
              <a:lnSpc>
                <a:spcPct val="100000"/>
              </a:lnSpc>
              <a:spcBef>
                <a:spcPts val="0"/>
              </a:spcBef>
              <a:spcAft>
                <a:spcPts val="300"/>
              </a:spcAft>
              <a:buClrTx/>
              <a:buSzTx/>
              <a:buFontTx/>
              <a:buNone/>
              <a:tabLst/>
              <a:defRPr/>
            </a:pPr>
            <a:r>
              <a:rPr lang="pt-BR" sz="2000" dirty="0"/>
              <a:t>O líder do Grupo compartilhará sua tela e registrará o nome de cada história do cliente e a palavra-chave </a:t>
            </a:r>
            <a:r>
              <a:rPr lang="pt-BR" sz="2000" b="1" dirty="0"/>
              <a:t>em negrito</a:t>
            </a:r>
            <a:r>
              <a:rPr lang="pt-BR" sz="2000" dirty="0"/>
              <a:t> no modelo</a:t>
            </a:r>
            <a:endParaRPr kumimoji="0" lang="pt-BR" sz="2000" b="1" i="0" u="none" strike="noStrike" kern="1200" cap="none" spc="0" normalizeH="0" baseline="0" noProof="0" dirty="0">
              <a:ln>
                <a:noFill/>
              </a:ln>
              <a:solidFill>
                <a:srgbClr val="000000"/>
              </a:solidFill>
              <a:effectLst/>
              <a:uLnTx/>
              <a:uFillTx/>
              <a:latin typeface="Graphik"/>
            </a:endParaRPr>
          </a:p>
          <a:p>
            <a:pPr marL="0" marR="0" lvl="0" indent="0" algn="l" defTabSz="228600" rtl="0" eaLnBrk="1" fontAlgn="auto" latinLnBrk="0" hangingPunct="1">
              <a:lnSpc>
                <a:spcPct val="100000"/>
              </a:lnSpc>
              <a:spcBef>
                <a:spcPts val="0"/>
              </a:spcBef>
              <a:spcAft>
                <a:spcPts val="0"/>
              </a:spcAft>
              <a:buClrTx/>
              <a:buSzTx/>
              <a:buFontTx/>
              <a:buNone/>
              <a:tabLst/>
              <a:defRPr/>
            </a:pPr>
            <a:r>
              <a:rPr kumimoji="0" lang="pt-BR" sz="2000" b="1" i="0" u="none" strike="noStrike" kern="1200" cap="none" spc="0" normalizeH="0" baseline="0" noProof="0" dirty="0">
                <a:ln>
                  <a:noFill/>
                </a:ln>
                <a:solidFill>
                  <a:srgbClr val="A100FF"/>
                </a:solidFill>
                <a:effectLst/>
                <a:uLnTx/>
                <a:uFillTx/>
                <a:latin typeface="Graphik"/>
              </a:rPr>
              <a:t>03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2000" b="0" i="0" u="none" strike="noStrike" kern="1200" cap="none" spc="0" normalizeH="0" baseline="0" noProof="0" dirty="0">
                <a:ln>
                  <a:noFill/>
                </a:ln>
                <a:solidFill>
                  <a:srgbClr val="000000"/>
                </a:solidFill>
                <a:effectLst/>
                <a:uLnTx/>
                <a:uFillTx/>
                <a:latin typeface="Graphik"/>
              </a:rPr>
              <a:t>O líder digitará as palavras-chave no modelo de mensagem enquanto o grupo trabalha em conjunto para completar a mensagem para a Global </a:t>
            </a:r>
            <a:r>
              <a:rPr kumimoji="0" lang="pt-BR" sz="2000" b="0" i="0" u="none" strike="noStrike" kern="1200" cap="none" spc="0" normalizeH="0" baseline="0" noProof="0" dirty="0" err="1">
                <a:ln>
                  <a:noFill/>
                </a:ln>
                <a:solidFill>
                  <a:srgbClr val="000000"/>
                </a:solidFill>
                <a:effectLst/>
                <a:uLnTx/>
                <a:uFillTx/>
                <a:latin typeface="Graphik"/>
              </a:rPr>
              <a:t>Coffee</a:t>
            </a:r>
            <a:r>
              <a:rPr kumimoji="0" lang="pt-BR" sz="2000" b="0" i="0" u="none" strike="noStrike" kern="1200" cap="none" spc="0" normalizeH="0" baseline="0" noProof="0" dirty="0">
                <a:ln>
                  <a:noFill/>
                </a:ln>
                <a:solidFill>
                  <a:srgbClr val="000000"/>
                </a:solidFill>
                <a:effectLst/>
                <a:uLnTx/>
                <a:uFillTx/>
                <a:latin typeface="Graphik"/>
              </a:rPr>
              <a:t>. Prepare-se para compartilhar a sua mensagem no chat da sala principal.</a:t>
            </a:r>
          </a:p>
        </p:txBody>
      </p:sp>
      <p:pic>
        <p:nvPicPr>
          <p:cNvPr id="12" name="Graphic 11">
            <a:extLst>
              <a:ext uri="{FF2B5EF4-FFF2-40B4-BE49-F238E27FC236}">
                <a16:creationId xmlns:a16="http://schemas.microsoft.com/office/drawing/2014/main" id="{49DF5A5A-581F-45C0-9073-67390E0FEA6A}"/>
              </a:ext>
              <a:ext uri="{C183D7F6-B498-43B3-948B-1728B52AA6E4}">
                <adec:decorative xmlns:adec="http://schemas.microsoft.com/office/drawing/2017/decorative" val="1"/>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590294" y="5933023"/>
            <a:ext cx="433943" cy="433943"/>
          </a:xfrm>
          <a:prstGeom prst="rect">
            <a:avLst/>
          </a:prstGeom>
        </p:spPr>
      </p:pic>
      <p:sp>
        <p:nvSpPr>
          <p:cNvPr id="5" name="TextBox 4">
            <a:extLst>
              <a:ext uri="{FF2B5EF4-FFF2-40B4-BE49-F238E27FC236}">
                <a16:creationId xmlns:a16="http://schemas.microsoft.com/office/drawing/2014/main" id="{166CB75B-5BA4-4C7C-B497-666EB54514A9}"/>
              </a:ext>
            </a:extLst>
          </p:cNvPr>
          <p:cNvSpPr txBox="1"/>
          <p:nvPr/>
        </p:nvSpPr>
        <p:spPr>
          <a:xfrm>
            <a:off x="1122629" y="6035654"/>
            <a:ext cx="1837854" cy="322259"/>
          </a:xfrm>
          <a:prstGeom prst="rect">
            <a:avLst/>
          </a:prstGeom>
          <a:noFill/>
        </p:spPr>
        <p:txBody>
          <a:bodyPr wrap="non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a:ln>
                  <a:noFill/>
                </a:ln>
                <a:solidFill>
                  <a:srgbClr val="A100FF"/>
                </a:solidFill>
                <a:effectLst/>
                <a:uLnTx/>
                <a:uFillTx/>
                <a:latin typeface="Graphik"/>
              </a:rPr>
              <a:t>20 minutos</a:t>
            </a:r>
          </a:p>
        </p:txBody>
      </p:sp>
    </p:spTree>
    <p:extLst>
      <p:ext uri="{BB962C8B-B14F-4D97-AF65-F5344CB8AC3E}">
        <p14:creationId xmlns:p14="http://schemas.microsoft.com/office/powerpoint/2010/main" val="2743689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53976E2-2B99-4D63-8B9F-7C268F0CB22B}"/>
              </a:ext>
            </a:extLst>
          </p:cNvPr>
          <p:cNvSpPr txBox="1"/>
          <p:nvPr/>
        </p:nvSpPr>
        <p:spPr>
          <a:xfrm>
            <a:off x="393192" y="304801"/>
            <a:ext cx="11439144" cy="841829"/>
          </a:xfrm>
          <a:prstGeom prst="rect">
            <a:avLst/>
          </a:prstGeom>
          <a:noFill/>
        </p:spPr>
        <p:txBody>
          <a:bodyPr wrap="squar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r>
              <a:rPr kumimoji="0" lang="pt-BR" sz="1900" b="1" i="0" u="none" strike="noStrike" kern="1200" cap="none" spc="0" normalizeH="0" baseline="0" noProof="0">
                <a:ln>
                  <a:noFill/>
                </a:ln>
                <a:solidFill>
                  <a:srgbClr val="000000"/>
                </a:solidFill>
                <a:effectLst/>
                <a:uLnTx/>
                <a:uFillTx/>
                <a:latin typeface="Graphik"/>
              </a:rPr>
              <a:t>Compartilhe os 8 resumos de histórias de clientes dentro de seu grupo Faça a correspondência entre oportunidade e a história do cliente. Preencha o nome da história do cliente e a palavra-chave em negrito.</a:t>
            </a:r>
            <a:endParaRPr kumimoji="0" lang="pt-BR" sz="1900" b="1" i="0" u="none" strike="noStrike" kern="1200" cap="none" spc="0" normalizeH="0" baseline="0" noProof="0">
              <a:ln>
                <a:noFill/>
              </a:ln>
              <a:solidFill>
                <a:srgbClr val="FFFFFF"/>
              </a:solidFill>
              <a:effectLst/>
              <a:uLnTx/>
              <a:uFillTx/>
              <a:latin typeface="Graphik"/>
            </a:endParaRPr>
          </a:p>
        </p:txBody>
      </p:sp>
      <p:graphicFrame>
        <p:nvGraphicFramePr>
          <p:cNvPr id="2" name="Table 2" descr="Table containing the opportunities and spaces for client story names and keywords. The listed opportunities are - &quot;How can we help Global Coffee create a simplier digital experience?, Become a faster and leaner business with the help of Cloud?, Become more agile, Reduce operational costs, Make decisions with speed and become more efficient, Reduce store overhead and become more sustainable, Create a foundation for future growth and innovation online, Get the best return on its marketing investment.&quot;">
            <a:extLst>
              <a:ext uri="{FF2B5EF4-FFF2-40B4-BE49-F238E27FC236}">
                <a16:creationId xmlns:a16="http://schemas.microsoft.com/office/drawing/2014/main" id="{A9D3F72B-00C3-4CEB-A6DC-1299CF890516}"/>
              </a:ext>
            </a:extLst>
          </p:cNvPr>
          <p:cNvGraphicFramePr>
            <a:graphicFrameLocks noGrp="1"/>
          </p:cNvGraphicFramePr>
          <p:nvPr>
            <p:extLst>
              <p:ext uri="{D42A27DB-BD31-4B8C-83A1-F6EECF244321}">
                <p14:modId xmlns:p14="http://schemas.microsoft.com/office/powerpoint/2010/main" val="741110670"/>
              </p:ext>
            </p:extLst>
          </p:nvPr>
        </p:nvGraphicFramePr>
        <p:xfrm>
          <a:off x="393192" y="1146629"/>
          <a:ext cx="11439142" cy="5283977"/>
        </p:xfrm>
        <a:graphic>
          <a:graphicData uri="http://schemas.openxmlformats.org/drawingml/2006/table">
            <a:tbl>
              <a:tblPr firstRow="1" bandRow="1">
                <a:tableStyleId>{21E4AEA4-8DFA-4A89-87EB-49C32662AFE0}</a:tableStyleId>
              </a:tblPr>
              <a:tblGrid>
                <a:gridCol w="4555901">
                  <a:extLst>
                    <a:ext uri="{9D8B030D-6E8A-4147-A177-3AD203B41FA5}">
                      <a16:colId xmlns:a16="http://schemas.microsoft.com/office/drawing/2014/main" val="4201668382"/>
                    </a:ext>
                  </a:extLst>
                </a:gridCol>
                <a:gridCol w="4961753">
                  <a:extLst>
                    <a:ext uri="{9D8B030D-6E8A-4147-A177-3AD203B41FA5}">
                      <a16:colId xmlns:a16="http://schemas.microsoft.com/office/drawing/2014/main" val="2448042988"/>
                    </a:ext>
                  </a:extLst>
                </a:gridCol>
                <a:gridCol w="1921488">
                  <a:extLst>
                    <a:ext uri="{9D8B030D-6E8A-4147-A177-3AD203B41FA5}">
                      <a16:colId xmlns:a16="http://schemas.microsoft.com/office/drawing/2014/main" val="3634094588"/>
                    </a:ext>
                  </a:extLst>
                </a:gridCol>
              </a:tblGrid>
              <a:tr h="355288">
                <a:tc>
                  <a:txBody>
                    <a:bodyPr/>
                    <a:lstStyle/>
                    <a:p>
                      <a:r>
                        <a:rPr lang="en-US" sz="1800" err="1"/>
                        <a:t>Oportunidade</a:t>
                      </a:r>
                      <a:r>
                        <a:rPr lang="en-US" sz="1800"/>
                        <a:t> </a:t>
                      </a:r>
                    </a:p>
                  </a:txBody>
                  <a:tcPr/>
                </a:tc>
                <a:tc>
                  <a:txBody>
                    <a:bodyPr/>
                    <a:lstStyle/>
                    <a:p>
                      <a:r>
                        <a:rPr lang="en-US" sz="1800"/>
                        <a:t>Nome da </a:t>
                      </a:r>
                      <a:r>
                        <a:rPr lang="en-US" sz="1800" err="1"/>
                        <a:t>história</a:t>
                      </a:r>
                      <a:r>
                        <a:rPr lang="en-US" sz="1800"/>
                        <a:t> do </a:t>
                      </a:r>
                      <a:r>
                        <a:rPr lang="en-US" sz="1800" err="1"/>
                        <a:t>cliente</a:t>
                      </a:r>
                    </a:p>
                  </a:txBody>
                  <a:tcPr/>
                </a:tc>
                <a:tc>
                  <a:txBody>
                    <a:bodyPr/>
                    <a:lstStyle/>
                    <a:p>
                      <a:r>
                        <a:rPr err="1"/>
                        <a:t>Palavra-chave</a:t>
                      </a:r>
                    </a:p>
                  </a:txBody>
                  <a:tcPr/>
                </a:tc>
                <a:extLst>
                  <a:ext uri="{0D108BD9-81ED-4DB2-BD59-A6C34878D82A}">
                    <a16:rowId xmlns:a16="http://schemas.microsoft.com/office/drawing/2014/main" val="1264018697"/>
                  </a:ext>
                </a:extLst>
              </a:tr>
              <a:tr h="6122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a:solidFill>
                            <a:schemeClr val="bg1"/>
                          </a:solidFill>
                        </a:rPr>
                        <a:t>1. Como </a:t>
                      </a:r>
                      <a:r>
                        <a:rPr lang="en-US" sz="1600" b="0" err="1">
                          <a:solidFill>
                            <a:schemeClr val="bg1"/>
                          </a:solidFill>
                        </a:rPr>
                        <a:t>podemos</a:t>
                      </a:r>
                      <a:r>
                        <a:rPr lang="en-US" sz="1600" b="0">
                          <a:solidFill>
                            <a:schemeClr val="bg1"/>
                          </a:solidFill>
                        </a:rPr>
                        <a:t> </a:t>
                      </a:r>
                      <a:r>
                        <a:rPr lang="en-US" sz="1600" b="0" err="1">
                          <a:solidFill>
                            <a:schemeClr val="bg1"/>
                          </a:solidFill>
                        </a:rPr>
                        <a:t>ajudar</a:t>
                      </a:r>
                      <a:r>
                        <a:rPr lang="en-US" sz="1600" b="0">
                          <a:solidFill>
                            <a:schemeClr val="bg1"/>
                          </a:solidFill>
                        </a:rPr>
                        <a:t> a Global Coffee a </a:t>
                      </a:r>
                      <a:r>
                        <a:rPr lang="en-US" sz="1600" b="0" err="1">
                          <a:solidFill>
                            <a:schemeClr val="bg1"/>
                          </a:solidFill>
                        </a:rPr>
                        <a:t>criar</a:t>
                      </a:r>
                      <a:r>
                        <a:rPr lang="en-US" sz="1600" b="0">
                          <a:solidFill>
                            <a:schemeClr val="bg1"/>
                          </a:solidFill>
                        </a:rPr>
                        <a:t> </a:t>
                      </a:r>
                      <a:r>
                        <a:rPr lang="en-US" sz="1600" b="0" err="1">
                          <a:solidFill>
                            <a:schemeClr val="bg1"/>
                          </a:solidFill>
                        </a:rPr>
                        <a:t>uma</a:t>
                      </a:r>
                      <a:r>
                        <a:rPr lang="en-US" sz="1600" b="0">
                          <a:solidFill>
                            <a:schemeClr val="bg1"/>
                          </a:solidFill>
                        </a:rPr>
                        <a:t> </a:t>
                      </a:r>
                      <a:r>
                        <a:rPr lang="en-US" sz="1600" b="0" err="1">
                          <a:solidFill>
                            <a:schemeClr val="bg1"/>
                          </a:solidFill>
                        </a:rPr>
                        <a:t>experiência</a:t>
                      </a:r>
                      <a:r>
                        <a:rPr lang="en-US" sz="1600" b="0">
                          <a:solidFill>
                            <a:schemeClr val="bg1"/>
                          </a:solidFill>
                        </a:rPr>
                        <a:t> digital </a:t>
                      </a:r>
                      <a:r>
                        <a:rPr lang="en-US" sz="1600" b="0" err="1">
                          <a:solidFill>
                            <a:schemeClr val="bg1"/>
                          </a:solidFill>
                        </a:rPr>
                        <a:t>mais</a:t>
                      </a:r>
                      <a:r>
                        <a:rPr lang="en-US" sz="1600" b="0">
                          <a:solidFill>
                            <a:schemeClr val="bg1"/>
                          </a:solidFill>
                        </a:rPr>
                        <a:t> simples?</a:t>
                      </a:r>
                    </a:p>
                  </a:txBody>
                  <a:tcPr/>
                </a:tc>
                <a:tc>
                  <a:txBody>
                    <a:bodyPr/>
                    <a:lstStyle/>
                    <a:p>
                      <a:pPr marL="0" marR="0" lvl="0" indent="0" algn="l">
                        <a:lnSpc>
                          <a:spcPct val="100000"/>
                        </a:lnSpc>
                        <a:spcBef>
                          <a:spcPts val="0"/>
                        </a:spcBef>
                        <a:spcAft>
                          <a:spcPts val="0"/>
                        </a:spcAft>
                        <a:buNone/>
                      </a:pPr>
                      <a:r>
                        <a:rPr lang="en-US" sz="1800" b="0" dirty="0">
                          <a:solidFill>
                            <a:schemeClr val="bg1"/>
                          </a:solidFill>
                        </a:rPr>
                        <a:t>CRIAÇÃO DE UMA USINA GERADORA DE DADOS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bg1"/>
                          </a:solidFill>
                        </a:rPr>
                        <a:t>SIMPLICIDADE</a:t>
                      </a:r>
                    </a:p>
                  </a:txBody>
                  <a:tcPr/>
                </a:tc>
                <a:extLst>
                  <a:ext uri="{0D108BD9-81ED-4DB2-BD59-A6C34878D82A}">
                    <a16:rowId xmlns:a16="http://schemas.microsoft.com/office/drawing/2014/main" val="1405182609"/>
                  </a:ext>
                </a:extLst>
              </a:tr>
              <a:tr h="612218">
                <a:tc>
                  <a:txBody>
                    <a:bodyPr/>
                    <a:lstStyle/>
                    <a:p>
                      <a:r>
                        <a:rPr lang="en-US" sz="1600" b="0">
                          <a:solidFill>
                            <a:schemeClr val="bg1"/>
                          </a:solidFill>
                        </a:rPr>
                        <a:t>2. </a:t>
                      </a:r>
                      <a:r>
                        <a:rPr lang="en-US" sz="1600" b="0" err="1">
                          <a:solidFill>
                            <a:schemeClr val="bg1"/>
                          </a:solidFill>
                        </a:rPr>
                        <a:t>Tornar</a:t>
                      </a:r>
                      <a:r>
                        <a:rPr lang="en-US" sz="1600" b="0">
                          <a:solidFill>
                            <a:schemeClr val="bg1"/>
                          </a:solidFill>
                        </a:rPr>
                        <a:t>-se </a:t>
                      </a:r>
                      <a:r>
                        <a:rPr lang="en-US" sz="1600" b="0" err="1">
                          <a:solidFill>
                            <a:schemeClr val="bg1"/>
                          </a:solidFill>
                        </a:rPr>
                        <a:t>uma</a:t>
                      </a:r>
                      <a:r>
                        <a:rPr lang="en-US" sz="1600" b="0">
                          <a:solidFill>
                            <a:schemeClr val="bg1"/>
                          </a:solidFill>
                        </a:rPr>
                        <a:t> </a:t>
                      </a:r>
                      <a:r>
                        <a:rPr lang="en-US" sz="1600" b="0" err="1">
                          <a:solidFill>
                            <a:schemeClr val="bg1"/>
                          </a:solidFill>
                        </a:rPr>
                        <a:t>empresa</a:t>
                      </a:r>
                      <a:r>
                        <a:rPr lang="en-US" sz="1600" b="0">
                          <a:solidFill>
                            <a:schemeClr val="bg1"/>
                          </a:solidFill>
                        </a:rPr>
                        <a:t> </a:t>
                      </a:r>
                      <a:r>
                        <a:rPr lang="en-US" sz="1600" b="0" err="1">
                          <a:solidFill>
                            <a:schemeClr val="bg1"/>
                          </a:solidFill>
                        </a:rPr>
                        <a:t>mais</a:t>
                      </a:r>
                      <a:r>
                        <a:rPr lang="en-US" sz="1600" b="0">
                          <a:solidFill>
                            <a:schemeClr val="bg1"/>
                          </a:solidFill>
                        </a:rPr>
                        <a:t> </a:t>
                      </a:r>
                      <a:r>
                        <a:rPr lang="en-US" sz="1600" b="0" err="1">
                          <a:solidFill>
                            <a:schemeClr val="bg1"/>
                          </a:solidFill>
                        </a:rPr>
                        <a:t>rápida</a:t>
                      </a:r>
                      <a:r>
                        <a:rPr lang="en-US" sz="1600" b="0">
                          <a:solidFill>
                            <a:schemeClr val="bg1"/>
                          </a:solidFill>
                        </a:rPr>
                        <a:t> e </a:t>
                      </a:r>
                      <a:r>
                        <a:rPr lang="en-US" sz="1600" b="0" err="1">
                          <a:solidFill>
                            <a:schemeClr val="bg1"/>
                          </a:solidFill>
                        </a:rPr>
                        <a:t>ágil</a:t>
                      </a:r>
                      <a:r>
                        <a:rPr lang="en-US" sz="1600" b="0">
                          <a:solidFill>
                            <a:schemeClr val="bg1"/>
                          </a:solidFill>
                        </a:rPr>
                        <a:t> com a </a:t>
                      </a:r>
                      <a:r>
                        <a:rPr lang="en-US" sz="1600" b="0" err="1">
                          <a:solidFill>
                            <a:schemeClr val="bg1"/>
                          </a:solidFill>
                        </a:rPr>
                        <a:t>ajuda</a:t>
                      </a:r>
                      <a:r>
                        <a:rPr lang="en-US" sz="1600" b="0">
                          <a:solidFill>
                            <a:schemeClr val="bg1"/>
                          </a:solidFill>
                        </a:rPr>
                        <a:t> da </a:t>
                      </a:r>
                      <a:r>
                        <a:rPr lang="en-US" sz="1600" b="0" err="1">
                          <a:solidFill>
                            <a:schemeClr val="bg1"/>
                          </a:solidFill>
                        </a:rPr>
                        <a:t>Nuvem</a:t>
                      </a:r>
                      <a:r>
                        <a:rPr lang="en-US" sz="1600" b="0">
                          <a:solidFill>
                            <a:schemeClr val="bg1"/>
                          </a:solidFill>
                        </a:rPr>
                        <a:t>. </a:t>
                      </a:r>
                    </a:p>
                  </a:txBody>
                  <a:tcPr/>
                </a:tc>
                <a:tc>
                  <a:txBody>
                    <a:bodyPr/>
                    <a:lstStyle/>
                    <a:p>
                      <a:r>
                        <a:rPr lang="en-US" b="0" dirty="0">
                          <a:solidFill>
                            <a:schemeClr val="bg1"/>
                          </a:solidFill>
                        </a:rPr>
                        <a:t>ASSISTENCIA MÉDICA NA VELOCIDADE DA NUVEM</a:t>
                      </a:r>
                    </a:p>
                  </a:txBody>
                  <a:tcPr/>
                </a:tc>
                <a:tc>
                  <a:txBody>
                    <a:bodyPr/>
                    <a:lstStyle/>
                    <a:p>
                      <a:r>
                        <a:rPr lang="en-US" dirty="0">
                          <a:solidFill>
                            <a:schemeClr val="bg1"/>
                          </a:solidFill>
                        </a:rPr>
                        <a:t>RÁPIDA</a:t>
                      </a:r>
                    </a:p>
                  </a:txBody>
                  <a:tcPr/>
                </a:tc>
                <a:extLst>
                  <a:ext uri="{0D108BD9-81ED-4DB2-BD59-A6C34878D82A}">
                    <a16:rowId xmlns:a16="http://schemas.microsoft.com/office/drawing/2014/main" val="2260977842"/>
                  </a:ext>
                </a:extLst>
              </a:tr>
              <a:tr h="553912">
                <a:tc>
                  <a:txBody>
                    <a:bodyPr/>
                    <a:lstStyle/>
                    <a:p>
                      <a:r>
                        <a:rPr lang="en-US" sz="1600" b="0">
                          <a:solidFill>
                            <a:schemeClr val="bg1"/>
                          </a:solidFill>
                        </a:rPr>
                        <a:t>3. </a:t>
                      </a:r>
                      <a:r>
                        <a:rPr lang="en-US" sz="1600" b="0" err="1">
                          <a:solidFill>
                            <a:schemeClr val="bg1"/>
                          </a:solidFill>
                        </a:rPr>
                        <a:t>Tornar</a:t>
                      </a:r>
                      <a:r>
                        <a:rPr lang="en-US" sz="1600" b="0">
                          <a:solidFill>
                            <a:schemeClr val="bg1"/>
                          </a:solidFill>
                        </a:rPr>
                        <a:t>-se </a:t>
                      </a:r>
                      <a:r>
                        <a:rPr lang="en-US" sz="1600" b="0" err="1">
                          <a:solidFill>
                            <a:schemeClr val="bg1"/>
                          </a:solidFill>
                        </a:rPr>
                        <a:t>mais</a:t>
                      </a:r>
                      <a:r>
                        <a:rPr lang="en-US" sz="1600" b="0">
                          <a:solidFill>
                            <a:schemeClr val="bg1"/>
                          </a:solidFill>
                        </a:rPr>
                        <a:t> </a:t>
                      </a:r>
                      <a:r>
                        <a:rPr lang="en-US" sz="1600" b="0" err="1">
                          <a:solidFill>
                            <a:schemeClr val="bg1"/>
                          </a:solidFill>
                        </a:rPr>
                        <a:t>ágil</a:t>
                      </a:r>
                      <a:r>
                        <a:rPr lang="en-US" sz="1600" b="0">
                          <a:solidFill>
                            <a:schemeClr val="bg1"/>
                          </a:solidFill>
                        </a:rPr>
                        <a:t>. </a:t>
                      </a:r>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1800" b="0" dirty="0">
                          <a:solidFill>
                            <a:schemeClr val="bg1"/>
                          </a:solidFill>
                        </a:rPr>
                        <a:t>ENSINAR TODA UMA ORGANIZAÇÃO A SE TORNAR AGILE</a:t>
                      </a:r>
                    </a:p>
                  </a:txBody>
                  <a:tcPr/>
                </a:tc>
                <a:tc>
                  <a:txBody>
                    <a:bodyPr/>
                    <a:lstStyle/>
                    <a:p>
                      <a:r>
                        <a:rPr lang="en-US" dirty="0">
                          <a:solidFill>
                            <a:schemeClr val="bg1"/>
                          </a:solidFill>
                        </a:rPr>
                        <a:t>OBJETIVO</a:t>
                      </a:r>
                    </a:p>
                  </a:txBody>
                  <a:tcPr/>
                </a:tc>
                <a:extLst>
                  <a:ext uri="{0D108BD9-81ED-4DB2-BD59-A6C34878D82A}">
                    <a16:rowId xmlns:a16="http://schemas.microsoft.com/office/drawing/2014/main" val="3862554529"/>
                  </a:ext>
                </a:extLst>
              </a:tr>
              <a:tr h="553912">
                <a:tc>
                  <a:txBody>
                    <a:bodyPr/>
                    <a:lstStyle/>
                    <a:p>
                      <a:r>
                        <a:rPr lang="en-US" sz="1600" b="0">
                          <a:solidFill>
                            <a:schemeClr val="bg1"/>
                          </a:solidFill>
                        </a:rPr>
                        <a:t>4. </a:t>
                      </a:r>
                      <a:r>
                        <a:rPr lang="en-US" sz="1600" b="0" err="1">
                          <a:solidFill>
                            <a:schemeClr val="bg1"/>
                          </a:solidFill>
                        </a:rPr>
                        <a:t>Reduzir</a:t>
                      </a:r>
                      <a:r>
                        <a:rPr lang="en-US" sz="1600" b="0">
                          <a:solidFill>
                            <a:schemeClr val="bg1"/>
                          </a:solidFill>
                        </a:rPr>
                        <a:t> </a:t>
                      </a:r>
                      <a:r>
                        <a:rPr lang="en-US" sz="1600" b="0" err="1">
                          <a:solidFill>
                            <a:schemeClr val="bg1"/>
                          </a:solidFill>
                        </a:rPr>
                        <a:t>os</a:t>
                      </a:r>
                      <a:r>
                        <a:rPr lang="en-US" sz="1600" b="0">
                          <a:solidFill>
                            <a:schemeClr val="bg1"/>
                          </a:solidFill>
                        </a:rPr>
                        <a:t> custos </a:t>
                      </a:r>
                      <a:r>
                        <a:rPr lang="en-US" sz="1600" b="0" err="1">
                          <a:solidFill>
                            <a:schemeClr val="bg1"/>
                          </a:solidFill>
                        </a:rPr>
                        <a:t>operacionais</a:t>
                      </a:r>
                      <a:r>
                        <a:rPr lang="en-US" sz="1600" b="0">
                          <a:solidFill>
                            <a:schemeClr val="bg1"/>
                          </a:solidFill>
                        </a:rPr>
                        <a:t>. </a:t>
                      </a:r>
                    </a:p>
                  </a:txBody>
                  <a:tcPr/>
                </a:tc>
                <a:tc>
                  <a:txBody>
                    <a:bodyPr/>
                    <a:lstStyle/>
                    <a:p>
                      <a:pPr>
                        <a:lnSpc>
                          <a:spcPct val="107000"/>
                        </a:lnSpc>
                        <a:spcAft>
                          <a:spcPts val="800"/>
                        </a:spcAft>
                      </a:pPr>
                      <a:r>
                        <a:rPr lang="en-US" b="0" dirty="0"/>
                        <a:t>INTELIGENCIA PARA CONFIAR CEGAMENTE</a:t>
                      </a:r>
                    </a:p>
                  </a:txBody>
                  <a:tcPr/>
                </a:tc>
                <a:tc>
                  <a:txBody>
                    <a:bodyPr/>
                    <a:lstStyle/>
                    <a:p>
                      <a:r>
                        <a:rPr lang="en-US" dirty="0">
                          <a:solidFill>
                            <a:schemeClr val="bg1"/>
                          </a:solidFill>
                        </a:rPr>
                        <a:t>CUSTOS</a:t>
                      </a:r>
                    </a:p>
                  </a:txBody>
                  <a:tcPr/>
                </a:tc>
                <a:extLst>
                  <a:ext uri="{0D108BD9-81ED-4DB2-BD59-A6C34878D82A}">
                    <a16:rowId xmlns:a16="http://schemas.microsoft.com/office/drawing/2014/main" val="2771287346"/>
                  </a:ext>
                </a:extLst>
              </a:tr>
              <a:tr h="579549">
                <a:tc>
                  <a:txBody>
                    <a:bodyPr/>
                    <a:lstStyle/>
                    <a:p>
                      <a:r>
                        <a:rPr lang="en-US" sz="1600" b="0">
                          <a:solidFill>
                            <a:schemeClr val="bg1"/>
                          </a:solidFill>
                        </a:rPr>
                        <a:t>5. Tomar </a:t>
                      </a:r>
                      <a:r>
                        <a:rPr lang="en-US" sz="1600" b="0" err="1">
                          <a:solidFill>
                            <a:schemeClr val="bg1"/>
                          </a:solidFill>
                        </a:rPr>
                        <a:t>decisões</a:t>
                      </a:r>
                      <a:r>
                        <a:rPr lang="en-US" sz="1600" b="0">
                          <a:solidFill>
                            <a:schemeClr val="bg1"/>
                          </a:solidFill>
                        </a:rPr>
                        <a:t> com </a:t>
                      </a:r>
                      <a:r>
                        <a:rPr lang="en-US" sz="1600" b="0" err="1">
                          <a:solidFill>
                            <a:schemeClr val="bg1"/>
                          </a:solidFill>
                        </a:rPr>
                        <a:t>rapidez</a:t>
                      </a:r>
                      <a:r>
                        <a:rPr lang="en-US" sz="1600" b="0">
                          <a:solidFill>
                            <a:schemeClr val="bg1"/>
                          </a:solidFill>
                        </a:rPr>
                        <a:t> e ser </a:t>
                      </a:r>
                      <a:r>
                        <a:rPr lang="en-US" sz="1600" b="0" err="1">
                          <a:solidFill>
                            <a:schemeClr val="bg1"/>
                          </a:solidFill>
                        </a:rPr>
                        <a:t>mais</a:t>
                      </a:r>
                      <a:r>
                        <a:rPr lang="en-US" sz="1600" b="0">
                          <a:solidFill>
                            <a:schemeClr val="bg1"/>
                          </a:solidFill>
                        </a:rPr>
                        <a:t> </a:t>
                      </a:r>
                      <a:r>
                        <a:rPr lang="en-US" sz="1600" b="0" err="1">
                          <a:solidFill>
                            <a:schemeClr val="bg1"/>
                          </a:solidFill>
                        </a:rPr>
                        <a:t>eficiente</a:t>
                      </a:r>
                      <a:r>
                        <a:rPr lang="en-US" sz="1600" b="0">
                          <a:solidFill>
                            <a:schemeClr val="bg1"/>
                          </a:solidFill>
                        </a:rPr>
                        <a:t>. </a:t>
                      </a:r>
                    </a:p>
                  </a:txBody>
                  <a:tcPr/>
                </a:tc>
                <a:tc>
                  <a:txBody>
                    <a:bodyPr/>
                    <a:lstStyle/>
                    <a:p>
                      <a:r>
                        <a:rPr lang="en-US" b="0" dirty="0">
                          <a:solidFill>
                            <a:schemeClr val="bg1"/>
                          </a:solidFill>
                        </a:rPr>
                        <a:t>DA AQUISIÇÃO A INSPIRAÇÃO</a:t>
                      </a:r>
                    </a:p>
                  </a:txBody>
                  <a:tcPr/>
                </a:tc>
                <a:tc>
                  <a:txBody>
                    <a:bodyPr/>
                    <a:lstStyle/>
                    <a:p>
                      <a:r>
                        <a:rPr lang="en-US" dirty="0">
                          <a:solidFill>
                            <a:schemeClr val="bg1"/>
                          </a:solidFill>
                        </a:rPr>
                        <a:t>RAPIDEZ</a:t>
                      </a:r>
                    </a:p>
                  </a:txBody>
                  <a:tcPr/>
                </a:tc>
                <a:extLst>
                  <a:ext uri="{0D108BD9-81ED-4DB2-BD59-A6C34878D82A}">
                    <a16:rowId xmlns:a16="http://schemas.microsoft.com/office/drawing/2014/main" val="1275413984"/>
                  </a:ext>
                </a:extLst>
              </a:tr>
              <a:tr h="562539">
                <a:tc>
                  <a:txBody>
                    <a:bodyPr/>
                    <a:lstStyle/>
                    <a:p>
                      <a:r>
                        <a:rPr lang="en-US" sz="1600" b="0">
                          <a:solidFill>
                            <a:schemeClr val="bg1"/>
                          </a:solidFill>
                        </a:rPr>
                        <a:t>6. </a:t>
                      </a:r>
                      <a:r>
                        <a:rPr lang="en-US" sz="1600" b="0" err="1">
                          <a:solidFill>
                            <a:schemeClr val="bg1"/>
                          </a:solidFill>
                        </a:rPr>
                        <a:t>Reduzir</a:t>
                      </a:r>
                      <a:r>
                        <a:rPr lang="en-US" sz="1600" b="0">
                          <a:solidFill>
                            <a:schemeClr val="bg1"/>
                          </a:solidFill>
                        </a:rPr>
                        <a:t> as </a:t>
                      </a:r>
                      <a:r>
                        <a:rPr lang="en-US" sz="1600" b="0" err="1">
                          <a:solidFill>
                            <a:schemeClr val="bg1"/>
                          </a:solidFill>
                        </a:rPr>
                        <a:t>despesas</a:t>
                      </a:r>
                      <a:r>
                        <a:rPr lang="en-US" sz="1600" b="0">
                          <a:solidFill>
                            <a:schemeClr val="bg1"/>
                          </a:solidFill>
                        </a:rPr>
                        <a:t> </a:t>
                      </a:r>
                      <a:r>
                        <a:rPr lang="en-US" sz="1600" b="0" err="1">
                          <a:solidFill>
                            <a:schemeClr val="bg1"/>
                          </a:solidFill>
                        </a:rPr>
                        <a:t>gerais</a:t>
                      </a:r>
                      <a:r>
                        <a:rPr lang="en-US" sz="1600" b="0">
                          <a:solidFill>
                            <a:schemeClr val="bg1"/>
                          </a:solidFill>
                        </a:rPr>
                        <a:t> das </a:t>
                      </a:r>
                      <a:r>
                        <a:rPr lang="en-US" sz="1600" b="0" err="1">
                          <a:solidFill>
                            <a:schemeClr val="bg1"/>
                          </a:solidFill>
                        </a:rPr>
                        <a:t>lojas</a:t>
                      </a:r>
                      <a:r>
                        <a:rPr lang="en-US" sz="1600" b="0">
                          <a:solidFill>
                            <a:schemeClr val="bg1"/>
                          </a:solidFill>
                        </a:rPr>
                        <a:t> e ser </a:t>
                      </a:r>
                      <a:r>
                        <a:rPr lang="en-US" sz="1600" b="0" err="1">
                          <a:solidFill>
                            <a:schemeClr val="bg1"/>
                          </a:solidFill>
                        </a:rPr>
                        <a:t>mais</a:t>
                      </a:r>
                      <a:r>
                        <a:rPr lang="en-US" sz="1600" b="0">
                          <a:solidFill>
                            <a:schemeClr val="bg1"/>
                          </a:solidFill>
                        </a:rPr>
                        <a:t> </a:t>
                      </a:r>
                      <a:r>
                        <a:rPr lang="en-US" sz="1600" b="0" err="1">
                          <a:solidFill>
                            <a:schemeClr val="bg1"/>
                          </a:solidFill>
                        </a:rPr>
                        <a:t>sustentável</a:t>
                      </a:r>
                      <a:r>
                        <a:rPr lang="en-US" sz="1600" b="0">
                          <a:solidFill>
                            <a:schemeClr val="bg1"/>
                          </a:solidFill>
                        </a:rPr>
                        <a:t>. </a:t>
                      </a:r>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1800" b="0" dirty="0">
                          <a:solidFill>
                            <a:schemeClr val="bg1"/>
                          </a:solidFill>
                          <a:ea typeface="Calibri" panose="020F0502020204030204" pitchFamily="34" charset="0"/>
                          <a:cs typeface="Times New Roman"/>
                        </a:rPr>
                        <a:t>ECONOMIA DE ENERGIA COM OPERAÇÕES INTELIGENTES</a:t>
                      </a:r>
                    </a:p>
                  </a:txBody>
                  <a:tcPr/>
                </a:tc>
                <a:tc>
                  <a:txBody>
                    <a:bodyPr/>
                    <a:lstStyle/>
                    <a:p>
                      <a:r>
                        <a:rPr lang="en-US" dirty="0">
                          <a:solidFill>
                            <a:schemeClr val="bg1"/>
                          </a:solidFill>
                        </a:rPr>
                        <a:t>LOJAS</a:t>
                      </a:r>
                    </a:p>
                  </a:txBody>
                  <a:tcPr/>
                </a:tc>
                <a:extLst>
                  <a:ext uri="{0D108BD9-81ED-4DB2-BD59-A6C34878D82A}">
                    <a16:rowId xmlns:a16="http://schemas.microsoft.com/office/drawing/2014/main" val="4254446669"/>
                  </a:ext>
                </a:extLst>
              </a:tr>
              <a:tr h="612218">
                <a:tc>
                  <a:txBody>
                    <a:bodyPr/>
                    <a:lstStyle/>
                    <a:p>
                      <a:r>
                        <a:rPr lang="en-US" sz="1600" b="0" dirty="0">
                          <a:solidFill>
                            <a:schemeClr val="bg1"/>
                          </a:solidFill>
                        </a:rPr>
                        <a:t>7. </a:t>
                      </a:r>
                      <a:r>
                        <a:rPr lang="en-US" sz="1600" b="0" dirty="0" err="1">
                          <a:solidFill>
                            <a:schemeClr val="bg1"/>
                          </a:solidFill>
                        </a:rPr>
                        <a:t>Criar</a:t>
                      </a:r>
                      <a:r>
                        <a:rPr lang="en-US" sz="1600" b="0" dirty="0">
                          <a:solidFill>
                            <a:schemeClr val="bg1"/>
                          </a:solidFill>
                        </a:rPr>
                        <a:t> </a:t>
                      </a:r>
                      <a:r>
                        <a:rPr lang="en-US" sz="1600" b="0" dirty="0" err="1">
                          <a:solidFill>
                            <a:schemeClr val="bg1"/>
                          </a:solidFill>
                        </a:rPr>
                        <a:t>uma</a:t>
                      </a:r>
                      <a:r>
                        <a:rPr lang="en-US" sz="1600" b="0" dirty="0">
                          <a:solidFill>
                            <a:schemeClr val="bg1"/>
                          </a:solidFill>
                        </a:rPr>
                        <a:t> base para o </a:t>
                      </a:r>
                      <a:r>
                        <a:rPr lang="en-US" sz="1600" b="0" dirty="0" err="1">
                          <a:solidFill>
                            <a:schemeClr val="bg1"/>
                          </a:solidFill>
                        </a:rPr>
                        <a:t>crescimento</a:t>
                      </a:r>
                      <a:r>
                        <a:rPr lang="en-US" sz="1600" b="0" dirty="0">
                          <a:solidFill>
                            <a:schemeClr val="bg1"/>
                          </a:solidFill>
                        </a:rPr>
                        <a:t> </a:t>
                      </a:r>
                      <a:r>
                        <a:rPr lang="en-US" sz="1600" b="0" dirty="0" err="1">
                          <a:solidFill>
                            <a:schemeClr val="bg1"/>
                          </a:solidFill>
                        </a:rPr>
                        <a:t>futuro</a:t>
                      </a:r>
                      <a:r>
                        <a:rPr lang="en-US" sz="1600" b="0" dirty="0">
                          <a:solidFill>
                            <a:schemeClr val="bg1"/>
                          </a:solidFill>
                        </a:rPr>
                        <a:t> e a </a:t>
                      </a:r>
                      <a:r>
                        <a:rPr lang="en-US" sz="1600" b="0" dirty="0" err="1">
                          <a:solidFill>
                            <a:schemeClr val="bg1"/>
                          </a:solidFill>
                        </a:rPr>
                        <a:t>inovação</a:t>
                      </a:r>
                      <a:r>
                        <a:rPr lang="en-US" sz="1600" b="0" dirty="0">
                          <a:solidFill>
                            <a:schemeClr val="bg1"/>
                          </a:solidFill>
                        </a:rPr>
                        <a:t> online. </a:t>
                      </a:r>
                    </a:p>
                  </a:txBody>
                  <a:tcPr/>
                </a:tc>
                <a:tc>
                  <a:txBody>
                    <a:bodyPr/>
                    <a:lstStyle/>
                    <a:p>
                      <a:r>
                        <a:rPr lang="en-US" b="0" dirty="0">
                          <a:solidFill>
                            <a:schemeClr val="bg1"/>
                          </a:solidFill>
                        </a:rPr>
                        <a:t>UMA AMOSTRA SABOROSA DO FUTURO</a:t>
                      </a:r>
                    </a:p>
                  </a:txBody>
                  <a:tcPr/>
                </a:tc>
                <a:tc>
                  <a:txBody>
                    <a:bodyPr/>
                    <a:lstStyle/>
                    <a:p>
                      <a:pPr lvl="0">
                        <a:buNone/>
                      </a:pPr>
                      <a:r>
                        <a:rPr lang="en-US" dirty="0">
                          <a:solidFill>
                            <a:schemeClr val="bg1"/>
                          </a:solidFill>
                        </a:rPr>
                        <a:t>CADEIA</a:t>
                      </a:r>
                    </a:p>
                  </a:txBody>
                  <a:tcPr/>
                </a:tc>
                <a:extLst>
                  <a:ext uri="{0D108BD9-81ED-4DB2-BD59-A6C34878D82A}">
                    <a16:rowId xmlns:a16="http://schemas.microsoft.com/office/drawing/2014/main" val="3493353365"/>
                  </a:ext>
                </a:extLst>
              </a:tr>
              <a:tr h="612218">
                <a:tc>
                  <a:txBody>
                    <a:bodyPr/>
                    <a:lstStyle/>
                    <a:p>
                      <a:r>
                        <a:rPr lang="en-US" sz="1600" b="0" dirty="0">
                          <a:solidFill>
                            <a:schemeClr val="bg1"/>
                          </a:solidFill>
                        </a:rPr>
                        <a:t>8. </a:t>
                      </a:r>
                      <a:r>
                        <a:rPr lang="en-US" sz="1600" b="0" dirty="0" err="1">
                          <a:solidFill>
                            <a:schemeClr val="bg1"/>
                          </a:solidFill>
                        </a:rPr>
                        <a:t>Obter</a:t>
                      </a:r>
                      <a:r>
                        <a:rPr lang="en-US" sz="1600" b="0" dirty="0">
                          <a:solidFill>
                            <a:schemeClr val="bg1"/>
                          </a:solidFill>
                        </a:rPr>
                        <a:t> o </a:t>
                      </a:r>
                      <a:r>
                        <a:rPr lang="en-US" sz="1600" b="0" dirty="0" err="1">
                          <a:solidFill>
                            <a:schemeClr val="bg1"/>
                          </a:solidFill>
                        </a:rPr>
                        <a:t>melhor</a:t>
                      </a:r>
                      <a:r>
                        <a:rPr lang="en-US" sz="1600" b="0" dirty="0">
                          <a:solidFill>
                            <a:schemeClr val="bg1"/>
                          </a:solidFill>
                        </a:rPr>
                        <a:t> </a:t>
                      </a:r>
                      <a:r>
                        <a:rPr lang="en-US" sz="1600" b="0" dirty="0" err="1">
                          <a:solidFill>
                            <a:schemeClr val="bg1"/>
                          </a:solidFill>
                        </a:rPr>
                        <a:t>retorno</a:t>
                      </a:r>
                      <a:r>
                        <a:rPr lang="en-US" sz="1600" b="0" dirty="0">
                          <a:solidFill>
                            <a:schemeClr val="bg1"/>
                          </a:solidFill>
                        </a:rPr>
                        <a:t> </a:t>
                      </a:r>
                      <a:r>
                        <a:rPr lang="en-US" sz="1600" b="0" dirty="0" err="1">
                          <a:solidFill>
                            <a:schemeClr val="bg1"/>
                          </a:solidFill>
                        </a:rPr>
                        <a:t>sobre</a:t>
                      </a:r>
                      <a:r>
                        <a:rPr lang="en-US" sz="1600" b="0" dirty="0">
                          <a:solidFill>
                            <a:schemeClr val="bg1"/>
                          </a:solidFill>
                        </a:rPr>
                        <a:t> </a:t>
                      </a:r>
                      <a:r>
                        <a:rPr lang="en-US" sz="1600" b="0" dirty="0" err="1">
                          <a:solidFill>
                            <a:schemeClr val="bg1"/>
                          </a:solidFill>
                        </a:rPr>
                        <a:t>seu</a:t>
                      </a:r>
                      <a:r>
                        <a:rPr lang="en-US" sz="1600" b="0" dirty="0">
                          <a:solidFill>
                            <a:schemeClr val="bg1"/>
                          </a:solidFill>
                        </a:rPr>
                        <a:t> </a:t>
                      </a:r>
                      <a:r>
                        <a:rPr lang="en-US" sz="1600" b="0" dirty="0" err="1">
                          <a:solidFill>
                            <a:schemeClr val="bg1"/>
                          </a:solidFill>
                        </a:rPr>
                        <a:t>investimento</a:t>
                      </a:r>
                      <a:r>
                        <a:rPr lang="en-US" sz="1600" b="0" dirty="0">
                          <a:solidFill>
                            <a:schemeClr val="bg1"/>
                          </a:solidFill>
                        </a:rPr>
                        <a:t> </a:t>
                      </a:r>
                      <a:r>
                        <a:rPr lang="en-US" sz="1600" b="0" dirty="0" err="1">
                          <a:solidFill>
                            <a:schemeClr val="bg1"/>
                          </a:solidFill>
                        </a:rPr>
                        <a:t>em</a:t>
                      </a:r>
                      <a:r>
                        <a:rPr lang="en-US" sz="1600" b="0" dirty="0">
                          <a:solidFill>
                            <a:schemeClr val="bg1"/>
                          </a:solidFill>
                        </a:rPr>
                        <a:t> marketing. </a:t>
                      </a:r>
                    </a:p>
                  </a:txBody>
                  <a:tcPr/>
                </a:tc>
                <a:tc>
                  <a:txBody>
                    <a:bodyPr/>
                    <a:lstStyle/>
                    <a:p>
                      <a:r>
                        <a:rPr lang="en-US" b="0" dirty="0">
                          <a:solidFill>
                            <a:schemeClr val="bg1"/>
                          </a:solidFill>
                        </a:rPr>
                        <a:t>DOMINIO DO MARKETING</a:t>
                      </a:r>
                    </a:p>
                  </a:txBody>
                  <a:tcPr/>
                </a:tc>
                <a:tc>
                  <a:txBody>
                    <a:bodyPr/>
                    <a:lstStyle/>
                    <a:p>
                      <a:r>
                        <a:rPr lang="en-US" dirty="0">
                          <a:solidFill>
                            <a:schemeClr val="bg1"/>
                          </a:solidFill>
                        </a:rPr>
                        <a:t>MARCA</a:t>
                      </a:r>
                    </a:p>
                  </a:txBody>
                  <a:tcPr/>
                </a:tc>
                <a:extLst>
                  <a:ext uri="{0D108BD9-81ED-4DB2-BD59-A6C34878D82A}">
                    <a16:rowId xmlns:a16="http://schemas.microsoft.com/office/drawing/2014/main" val="494157373"/>
                  </a:ext>
                </a:extLst>
              </a:tr>
            </a:tbl>
          </a:graphicData>
        </a:graphic>
      </p:graphicFrame>
      <p:sp>
        <p:nvSpPr>
          <p:cNvPr id="3" name="Title 2">
            <a:extLst>
              <a:ext uri="{FF2B5EF4-FFF2-40B4-BE49-F238E27FC236}">
                <a16:creationId xmlns:a16="http://schemas.microsoft.com/office/drawing/2014/main" id="{77F85183-41F1-4D65-96EC-4FA14680D149}"/>
              </a:ext>
            </a:extLst>
          </p:cNvPr>
          <p:cNvSpPr>
            <a:spLocks noGrp="1"/>
          </p:cNvSpPr>
          <p:nvPr>
            <p:ph type="title" idx="4294967295"/>
          </p:nvPr>
        </p:nvSpPr>
        <p:spPr>
          <a:xfrm>
            <a:off x="381000" y="-990601"/>
            <a:ext cx="11430000" cy="990601"/>
          </a:xfrm>
        </p:spPr>
        <p:txBody>
          <a:bodyPr vert="horz" lIns="0" tIns="0" rIns="0" bIns="0" rtlCol="0" anchor="b">
            <a:noAutofit/>
          </a:bodyPr>
          <a:lstStyle/>
          <a:p>
            <a:r>
              <a:rPr lang="pt-BR"/>
              <a:t>Tabela vazia</a:t>
            </a:r>
          </a:p>
        </p:txBody>
      </p:sp>
    </p:spTree>
    <p:extLst>
      <p:ext uri="{BB962C8B-B14F-4D97-AF65-F5344CB8AC3E}">
        <p14:creationId xmlns:p14="http://schemas.microsoft.com/office/powerpoint/2010/main" val="3387693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A6FF3-5876-4EBE-80A8-7EB44742B359}"/>
              </a:ext>
            </a:extLst>
          </p:cNvPr>
          <p:cNvSpPr>
            <a:spLocks noGrp="1"/>
          </p:cNvSpPr>
          <p:nvPr>
            <p:ph type="title" idx="4294967295"/>
          </p:nvPr>
        </p:nvSpPr>
        <p:spPr>
          <a:xfrm>
            <a:off x="381000" y="549967"/>
            <a:ext cx="11473148" cy="787908"/>
          </a:xfrm>
        </p:spPr>
        <p:txBody>
          <a:bodyPr wrap="square">
            <a:spAutoFit/>
          </a:bodyPr>
          <a:lstStyle/>
          <a:p>
            <a:r>
              <a:rPr lang="pt-BR" sz="3200" dirty="0">
                <a:solidFill>
                  <a:schemeClr val="bg1"/>
                </a:solidFill>
              </a:rPr>
              <a:t>Complete a mensagem para a Global </a:t>
            </a:r>
            <a:r>
              <a:rPr lang="pt-BR" sz="3200" dirty="0" err="1">
                <a:solidFill>
                  <a:schemeClr val="bg1"/>
                </a:solidFill>
              </a:rPr>
              <a:t>Coffee</a:t>
            </a:r>
            <a:r>
              <a:rPr lang="pt-BR" sz="3200" dirty="0">
                <a:solidFill>
                  <a:schemeClr val="bg1"/>
                </a:solidFill>
              </a:rPr>
              <a:t> usando as palavras-chave encontradas nas histórias dos clientes.</a:t>
            </a:r>
          </a:p>
        </p:txBody>
      </p:sp>
      <p:sp>
        <p:nvSpPr>
          <p:cNvPr id="4" name="TextBox 3">
            <a:extLst>
              <a:ext uri="{FF2B5EF4-FFF2-40B4-BE49-F238E27FC236}">
                <a16:creationId xmlns:a16="http://schemas.microsoft.com/office/drawing/2014/main" id="{3F29B76B-8FD5-43D8-8950-63A6230B4B7F}"/>
              </a:ext>
            </a:extLst>
          </p:cNvPr>
          <p:cNvSpPr txBox="1"/>
          <p:nvPr/>
        </p:nvSpPr>
        <p:spPr>
          <a:xfrm>
            <a:off x="380999" y="1499622"/>
            <a:ext cx="11430001" cy="512064"/>
          </a:xfrm>
          <a:prstGeom prst="rect">
            <a:avLst/>
          </a:prstGeom>
          <a:noFill/>
        </p:spPr>
        <p:txBody>
          <a:bodyPr wrap="squar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r>
              <a:rPr kumimoji="0" lang="pt-BR" sz="2000" b="0" i="0" u="none" strike="noStrike" kern="1200" cap="none" spc="0" normalizeH="0" baseline="0" noProof="0">
                <a:ln>
                  <a:noFill/>
                </a:ln>
                <a:solidFill>
                  <a:srgbClr val="A100FF"/>
                </a:solidFill>
                <a:effectLst/>
                <a:uLnTx/>
                <a:uFillTx/>
                <a:latin typeface="Graphik"/>
              </a:rPr>
              <a:t>O líder do Grupo insere as palavras-chave nos espaços para criar uma mensagem colaborativa.</a:t>
            </a:r>
          </a:p>
        </p:txBody>
      </p:sp>
      <p:sp>
        <p:nvSpPr>
          <p:cNvPr id="3" name="Content Placeholder 2">
            <a:extLst>
              <a:ext uri="{FF2B5EF4-FFF2-40B4-BE49-F238E27FC236}">
                <a16:creationId xmlns:a16="http://schemas.microsoft.com/office/drawing/2014/main" id="{3E2A2C26-9F80-4931-8D41-00D3B47B6241}"/>
              </a:ext>
            </a:extLst>
          </p:cNvPr>
          <p:cNvSpPr>
            <a:spLocks noGrp="1"/>
          </p:cNvSpPr>
          <p:nvPr>
            <p:ph sz="quarter" idx="4294967295"/>
          </p:nvPr>
        </p:nvSpPr>
        <p:spPr>
          <a:xfrm>
            <a:off x="380999" y="2075122"/>
            <a:ext cx="11473149" cy="2889394"/>
          </a:xfrm>
        </p:spPr>
        <p:txBody>
          <a:bodyPr/>
          <a:lstStyle/>
          <a:p>
            <a:pPr>
              <a:lnSpc>
                <a:spcPct val="200000"/>
              </a:lnSpc>
              <a:spcAft>
                <a:spcPts val="0"/>
              </a:spcAft>
            </a:pPr>
            <a:r>
              <a:rPr lang="pt-BR" dirty="0">
                <a:solidFill>
                  <a:schemeClr val="bg1"/>
                </a:solidFill>
              </a:rPr>
              <a:t>A Accenture está pronta para ajudá-lo a alcançar seu __objetivo_____ em cada  loja______ de sua cadeia. Podemos trazer ____simplicidade______ e __rapidez_________ para a sua experiência on-line, o que ajudará a sua _____marca______ e trará novos clientes e crescimento à medida que reduzimos _____custos______. Com a combinação de serviços ponta a ponta da Accenture para os clientes, ninguém mais pode dar vida à sua estratégia tão rápido quanto nós.</a:t>
            </a:r>
            <a:endParaRPr lang="pt-BR" u="sng" dirty="0">
              <a:solidFill>
                <a:schemeClr val="bg1"/>
              </a:solidFill>
            </a:endParaRPr>
          </a:p>
        </p:txBody>
      </p:sp>
    </p:spTree>
    <p:extLst>
      <p:ext uri="{BB962C8B-B14F-4D97-AF65-F5344CB8AC3E}">
        <p14:creationId xmlns:p14="http://schemas.microsoft.com/office/powerpoint/2010/main" val="1213474973"/>
      </p:ext>
    </p:extLst>
  </p:cSld>
  <p:clrMapOvr>
    <a:masterClrMapping/>
  </p:clrMapOvr>
</p:sld>
</file>

<file path=ppt/theme/theme1.xml><?xml version="1.0" encoding="utf-8"?>
<a:theme xmlns:a="http://schemas.openxmlformats.org/drawingml/2006/main" name="Office Theme">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enture - 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extLst>
    <a:ext uri="{05A4C25C-085E-4340-85A3-A5531E510DB2}">
      <thm15:themeFamily xmlns:thm15="http://schemas.microsoft.com/office/thememl/2012/main" name="Acc_OperationsTemplate_Graphik_100820" id="{2DEA5A8A-B067-E645-91A5-563B6D1A14DD}" vid="{995881E5-AC48-7841-B2B5-AB2B9AAAB3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c5c47834-ce6c-4f83-9050-ae41d5b0d8c2">
      <UserInfo>
        <DisplayName/>
        <AccountId xsi:nil="true"/>
        <AccountType/>
      </UserInfo>
    </SharedWithUsers>
    <TaxCatchAll xmlns="c5c47834-ce6c-4f83-9050-ae41d5b0d8c2" xsi:nil="true"/>
    <lcf76f155ced4ddcb4097134ff3c332f xmlns="a2c90a67-c6c6-4ae0-a31b-8527b7bd2387">
      <Terms xmlns="http://schemas.microsoft.com/office/infopath/2007/PartnerControls"/>
    </lcf76f155ced4ddcb4097134ff3c332f>
    <MediaLengthInSeconds xmlns="a2c90a67-c6c6-4ae0-a31b-8527b7bd238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EA01B0624485A479F9653F99E345B14" ma:contentTypeVersion="15" ma:contentTypeDescription="Create a new document." ma:contentTypeScope="" ma:versionID="957f75301c334a680d5c6a8eabc42505">
  <xsd:schema xmlns:xsd="http://www.w3.org/2001/XMLSchema" xmlns:xs="http://www.w3.org/2001/XMLSchema" xmlns:p="http://schemas.microsoft.com/office/2006/metadata/properties" xmlns:ns2="a2c90a67-c6c6-4ae0-a31b-8527b7bd2387" xmlns:ns3="c5c47834-ce6c-4f83-9050-ae41d5b0d8c2" targetNamespace="http://schemas.microsoft.com/office/2006/metadata/properties" ma:root="true" ma:fieldsID="e62a3aefc220b3e27c5f460a771ffd9a" ns2:_="" ns3:_="">
    <xsd:import namespace="a2c90a67-c6c6-4ae0-a31b-8527b7bd2387"/>
    <xsd:import namespace="c5c47834-ce6c-4f83-9050-ae41d5b0d8c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2c90a67-c6c6-4ae0-a31b-8527b7bd238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6d165d17-9b79-46c3-82b9-c927e733c42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5c47834-ce6c-4f83-9050-ae41d5b0d8c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cbddadf2-a5cb-40d2-b69f-eff22fe2534a}" ma:internalName="TaxCatchAll" ma:showField="CatchAllData" ma:web="c5c47834-ce6c-4f83-9050-ae41d5b0d8c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6BFFC05-B2F6-4CED-BE65-F75B1EB7AD7B}">
  <ds:schemaRefs>
    <ds:schemaRef ds:uri="http://schemas.microsoft.com/office/2006/metadata/properties"/>
    <ds:schemaRef ds:uri="a2c90a67-c6c6-4ae0-a31b-8527b7bd2387"/>
    <ds:schemaRef ds:uri="http://purl.org/dc/terms/"/>
    <ds:schemaRef ds:uri="http://purl.org/dc/dcmitype/"/>
    <ds:schemaRef ds:uri="http://schemas.microsoft.com/office/2006/documentManagement/types"/>
    <ds:schemaRef ds:uri="http://schemas.openxmlformats.org/package/2006/metadata/core-properties"/>
    <ds:schemaRef ds:uri="c5c47834-ce6c-4f83-9050-ae41d5b0d8c2"/>
    <ds:schemaRef ds:uri="http://www.w3.org/XML/1998/namespace"/>
    <ds:schemaRef ds:uri="http://schemas.microsoft.com/office/infopath/2007/PartnerControls"/>
    <ds:schemaRef ds:uri="http://purl.org/dc/elements/1.1/"/>
  </ds:schemaRefs>
</ds:datastoreItem>
</file>

<file path=customXml/itemProps2.xml><?xml version="1.0" encoding="utf-8"?>
<ds:datastoreItem xmlns:ds="http://schemas.openxmlformats.org/officeDocument/2006/customXml" ds:itemID="{9387F0AF-8A1A-4A05-804A-F86A7B6DA0CE}">
  <ds:schemaRefs>
    <ds:schemaRef ds:uri="a2c90a67-c6c6-4ae0-a31b-8527b7bd2387"/>
    <ds:schemaRef ds:uri="c5c47834-ce6c-4f83-9050-ae41d5b0d8c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9831B46-6CD1-40D2-9FB5-3E58559F90A3}">
  <ds:schemaRefs>
    <ds:schemaRef ds:uri="http://schemas.microsoft.com/sharepoint/v3/contenttype/forms"/>
  </ds:schemaRefs>
</ds:datastoreItem>
</file>

<file path=docMetadata/LabelInfo.xml><?xml version="1.0" encoding="utf-8"?>
<clbl:labelList xmlns:clbl="http://schemas.microsoft.com/office/2020/mipLabelMetadata">
  <clbl:label id="{ccb6fc37-a1d1-4252-981c-63836d1ca50c}" enabled="1" method="Privileged" siteId="{e0793d39-0939-496d-b129-198edd916feb}" removed="0"/>
</clbl:labelList>
</file>

<file path=docProps/app.xml><?xml version="1.0" encoding="utf-8"?>
<Properties xmlns="http://schemas.openxmlformats.org/officeDocument/2006/extended-properties" xmlns:vt="http://schemas.openxmlformats.org/officeDocument/2006/docPropsVTypes">
  <Template/>
  <TotalTime>117</TotalTime>
  <Words>998</Words>
  <Application>Microsoft Office PowerPoint</Application>
  <PresentationFormat>Widescreen</PresentationFormat>
  <Paragraphs>82</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Graphik</vt:lpstr>
      <vt:lpstr>Graphik Black</vt:lpstr>
      <vt:lpstr>GT Sectra Fine</vt:lpstr>
      <vt:lpstr>System Font</vt:lpstr>
      <vt:lpstr>Office Theme</vt:lpstr>
      <vt:lpstr>Desafio da Global Coffee</vt:lpstr>
      <vt:lpstr>Falamos com a CEO da Global Coffee e identificamos 8 oportunidades  </vt:lpstr>
      <vt:lpstr>Como a Global Coffee poderia...</vt:lpstr>
      <vt:lpstr>Pare aqui  Quando o tempo acabar, você será levado de volta à sala principal antes de entrar no One Accenture Park. </vt:lpstr>
      <vt:lpstr>Colabore</vt:lpstr>
      <vt:lpstr>Tabela vazia</vt:lpstr>
      <vt:lpstr>Complete a mensagem para a Global Coffee usando as palavras-chave encontradas nas histórias dos clientes.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Joiner Experience (NJX) Day 2</dc:title>
  <dc:creator>Andres, Cathleen E.</dc:creator>
  <cp:lastModifiedBy>Severino, Ricardo da Silva</cp:lastModifiedBy>
  <cp:revision>12</cp:revision>
  <cp:lastPrinted>2022-06-21T18:43:24Z</cp:lastPrinted>
  <dcterms:created xsi:type="dcterms:W3CDTF">2021-01-10T20:46:22Z</dcterms:created>
  <dcterms:modified xsi:type="dcterms:W3CDTF">2023-01-10T18:44:14Z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0x010100BEA01B0624485A479F9653F99E345B14</vt:lpwstr>
  </property>
  <property fmtid="{D5CDD505-2E9C-101B-9397-08002B2CF9AE}" pid="3" name="Order">
    <vt:r8>28600</vt:r8>
  </property>
  <property fmtid="{D5CDD505-2E9C-101B-9397-08002B2CF9AE}" pid="4" name="xd_ProgID">
    <vt:lpwstr/>
  </property>
  <property fmtid="{D5CDD505-2E9C-101B-9397-08002B2CF9AE}" pid="5" name="ComplianceAssetId">
    <vt:lpwstr/>
  </property>
  <property fmtid="{D5CDD505-2E9C-101B-9397-08002B2CF9AE}" pid="6" name="TemplateUrl">
    <vt:lpwstr/>
  </property>
  <property fmtid="{D5CDD505-2E9C-101B-9397-08002B2CF9AE}" pid="7" name="_ExtendedDescription">
    <vt:lpwstr/>
  </property>
  <property fmtid="{D5CDD505-2E9C-101B-9397-08002B2CF9AE}" pid="8" name="xd_Signature">
    <vt:bool>false</vt:bool>
  </property>
  <property fmtid="{D5CDD505-2E9C-101B-9397-08002B2CF9AE}" pid="9" name="TriggerFlowInfo">
    <vt:lpwstr/>
  </property>
  <property fmtid="{D5CDD505-2E9C-101B-9397-08002B2CF9AE}" pid="10" name="MediaServiceImageTags">
    <vt:lpwstr/>
  </property>
  <property fmtid="{D5CDD505-2E9C-101B-9397-08002B2CF9AE}" pid="11" name="MSIP_Label_ccb6fc37-a1d1-4252-981c-63836d1ca50c_Enabled">
    <vt:lpwstr>true</vt:lpwstr>
  </property>
  <property fmtid="{D5CDD505-2E9C-101B-9397-08002B2CF9AE}" pid="12" name="MSIP_Label_ccb6fc37-a1d1-4252-981c-63836d1ca50c_SetDate">
    <vt:lpwstr>2022-08-10T18:19:24Z</vt:lpwstr>
  </property>
  <property fmtid="{D5CDD505-2E9C-101B-9397-08002B2CF9AE}" pid="13" name="MSIP_Label_ccb6fc37-a1d1-4252-981c-63836d1ca50c_Method">
    <vt:lpwstr>Privileged</vt:lpwstr>
  </property>
  <property fmtid="{D5CDD505-2E9C-101B-9397-08002B2CF9AE}" pid="14" name="MSIP_Label_ccb6fc37-a1d1-4252-981c-63836d1ca50c_Name">
    <vt:lpwstr>ccb6fc37-a1d1-4252-981c-63836d1ca50c</vt:lpwstr>
  </property>
  <property fmtid="{D5CDD505-2E9C-101B-9397-08002B2CF9AE}" pid="15" name="MSIP_Label_ccb6fc37-a1d1-4252-981c-63836d1ca50c_SiteId">
    <vt:lpwstr>e0793d39-0939-496d-b129-198edd916feb</vt:lpwstr>
  </property>
  <property fmtid="{D5CDD505-2E9C-101B-9397-08002B2CF9AE}" pid="16" name="MSIP_Label_ccb6fc37-a1d1-4252-981c-63836d1ca50c_ActionId">
    <vt:lpwstr>1a522559-12a8-480a-836a-64aba87e234f</vt:lpwstr>
  </property>
  <property fmtid="{D5CDD505-2E9C-101B-9397-08002B2CF9AE}" pid="17" name="MSIP_Label_ccb6fc37-a1d1-4252-981c-63836d1ca50c_ContentBits">
    <vt:lpwstr>1</vt:lpwstr>
  </property>
</Properties>
</file>