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FF"/>
    <a:srgbClr val="FF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8F86-5AF1-434B-9A30-A62FF62071EA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78A0-C7D7-4A69-935C-AC15DD455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87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8F86-5AF1-434B-9A30-A62FF62071EA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78A0-C7D7-4A69-935C-AC15DD455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0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8F86-5AF1-434B-9A30-A62FF62071EA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78A0-C7D7-4A69-935C-AC15DD455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464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8F86-5AF1-434B-9A30-A62FF62071EA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78A0-C7D7-4A69-935C-AC15DD455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285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8F86-5AF1-434B-9A30-A62FF62071EA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78A0-C7D7-4A69-935C-AC15DD455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9136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8F86-5AF1-434B-9A30-A62FF62071EA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78A0-C7D7-4A69-935C-AC15DD455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84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8F86-5AF1-434B-9A30-A62FF62071EA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78A0-C7D7-4A69-935C-AC15DD455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420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8F86-5AF1-434B-9A30-A62FF62071EA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78A0-C7D7-4A69-935C-AC15DD455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25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8F86-5AF1-434B-9A30-A62FF62071EA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78A0-C7D7-4A69-935C-AC15DD455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61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8F86-5AF1-434B-9A30-A62FF62071EA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78A0-C7D7-4A69-935C-AC15DD455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94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8F86-5AF1-434B-9A30-A62FF62071EA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78A0-C7D7-4A69-935C-AC15DD455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8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8F86-5AF1-434B-9A30-A62FF62071EA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78A0-C7D7-4A69-935C-AC15DD455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10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8F86-5AF1-434B-9A30-A62FF62071EA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78A0-C7D7-4A69-935C-AC15DD455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4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8F86-5AF1-434B-9A30-A62FF62071EA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78A0-C7D7-4A69-935C-AC15DD455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83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8F86-5AF1-434B-9A30-A62FF62071EA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78A0-C7D7-4A69-935C-AC15DD455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82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8F86-5AF1-434B-9A30-A62FF62071EA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78A0-C7D7-4A69-935C-AC15DD455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46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E8F86-5AF1-434B-9A30-A62FF62071EA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FD78A0-C7D7-4A69-935C-AC15DD455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68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tcoder.jp/contests/agc006/tasks/agc006_d" TargetMode="External"/><Relationship Id="rId3" Type="http://schemas.openxmlformats.org/officeDocument/2006/relationships/hyperlink" Target="http://judge.u-aizu.ac.jp/onlinejudge/review.jsp?rid=3568299#1" TargetMode="External"/><Relationship Id="rId7" Type="http://schemas.openxmlformats.org/officeDocument/2006/relationships/hyperlink" Target="https://atcoder.jp/contests/arc101/tasks/arc101_b" TargetMode="External"/><Relationship Id="rId2" Type="http://schemas.openxmlformats.org/officeDocument/2006/relationships/hyperlink" Target="http://judge.u-aizu.ac.jp/onlinejudge/description.jsp?id=ALDS1_4_B&amp;lang=j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tcoder.jp/contests/abc023/tasks/abc023_d" TargetMode="External"/><Relationship Id="rId5" Type="http://schemas.openxmlformats.org/officeDocument/2006/relationships/hyperlink" Target="https://atcoder.jp/contests/arc075/tasks/arc075_b" TargetMode="External"/><Relationship Id="rId4" Type="http://schemas.openxmlformats.org/officeDocument/2006/relationships/hyperlink" Target="https://atcoder.jp/contests/abc119/tasks/abc119_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tcoder.jp/contests/agc002/tasks/agc002_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ADB31D-3BCD-4F0C-8C09-6716869B0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二分探索について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585D858-6647-4203-8E72-FDDEBA3FC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RICORA</a:t>
            </a:r>
            <a:r>
              <a:rPr kumimoji="1" lang="ja-JP" altLang="en-US" dirty="0"/>
              <a:t>言語班</a:t>
            </a:r>
          </a:p>
        </p:txBody>
      </p:sp>
    </p:spTree>
    <p:extLst>
      <p:ext uri="{BB962C8B-B14F-4D97-AF65-F5344CB8AC3E}">
        <p14:creationId xmlns:p14="http://schemas.microsoft.com/office/powerpoint/2010/main" val="189904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ADC13C-6786-4C2E-8BA3-E2AAEE36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二分探索とは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09AC4C8-4B4E-433A-8FF8-027530F00C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b="1" dirty="0"/>
                  <a:t>単調性のある条件関数</a:t>
                </a:r>
                <a:r>
                  <a:rPr kumimoji="1" lang="ja-JP" altLang="en-US" dirty="0"/>
                  <a:t>に対して、目的の値を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kumimoji="1" lang="ja-JP" altLang="en-US" dirty="0"/>
                  <a:t>で導出するアルゴリズム</a:t>
                </a:r>
                <a:endParaRPr kumimoji="1" lang="en-US" altLang="ja-JP" dirty="0"/>
              </a:p>
              <a:p>
                <a:r>
                  <a:rPr kumimoji="1" lang="ja-JP" altLang="en-US" dirty="0"/>
                  <a:t>単調性のある関数とは？</a:t>
                </a:r>
                <a:endParaRPr kumimoji="1" lang="en-US" altLang="ja-JP" dirty="0"/>
              </a:p>
              <a:p>
                <a:pPr lvl="1"/>
                <a:r>
                  <a:rPr kumimoji="1" lang="en-US" altLang="ja-JP" dirty="0"/>
                  <a:t>True</a:t>
                </a:r>
                <a:r>
                  <a:rPr kumimoji="1" lang="ja-JP" altLang="en-US" dirty="0"/>
                  <a:t>と</a:t>
                </a:r>
                <a:r>
                  <a:rPr kumimoji="1" lang="en-US" altLang="ja-JP" dirty="0"/>
                  <a:t>False</a:t>
                </a:r>
                <a:r>
                  <a:rPr kumimoji="1" lang="ja-JP" altLang="en-US" dirty="0"/>
                  <a:t>が切り替わる区間をただ一つのみ持つ関数</a:t>
                </a:r>
                <a:endParaRPr kumimoji="1" lang="en-US" altLang="ja-JP" dirty="0"/>
              </a:p>
              <a:p>
                <a:pPr lvl="2"/>
                <a:r>
                  <a:rPr kumimoji="1" lang="ja-JP" altLang="en-US" dirty="0"/>
                  <a:t>例えば、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&lt;4</m:t>
                    </m:r>
                  </m:oMath>
                </a14:m>
                <a:r>
                  <a:rPr kumimoji="1" lang="ja-JP" altLang="en-US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dirty="0"/>
                  <a:t>が昇順に与えられるとき、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kumimoji="1" lang="ja-JP" altLang="en-US" dirty="0"/>
                  <a:t>を境として切り替わる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要するに、境界を高速に求めるアルゴリズム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境界が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か所以上あると使えないよ！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09AC4C8-4B4E-433A-8FF8-027530F00C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4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24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62566D-55E1-4495-A74B-9CE53889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二分探索の仕組み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0F582D8-8BDF-424E-A7F3-CC4A1A35E1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二分探索では、まず区間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を考えます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これを半開区間と呼び、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ja-JP" altLang="en-US" dirty="0"/>
                  <a:t>を含み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 dirty="0"/>
                  <a:t>を含まない区間のことです</a:t>
                </a:r>
                <a:endParaRPr kumimoji="1" lang="en-US" altLang="ja-JP" dirty="0"/>
              </a:p>
              <a:p>
                <a:r>
                  <a:rPr lang="ja-JP" altLang="en-US" dirty="0"/>
                  <a:t>この時、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ja-JP" altLang="en-US" dirty="0"/>
                  <a:t>は関数の条件を満たし、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 dirty="0"/>
                  <a:t>は条件を満たさないものとします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つまり、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の間のどこかに条件が切り替わる境界があります</a:t>
                </a:r>
                <a:endParaRPr kumimoji="1" lang="en-US" altLang="ja-JP" dirty="0"/>
              </a:p>
              <a:p>
                <a:r>
                  <a:rPr kumimoji="1" lang="ja-JP" altLang="en-US" dirty="0"/>
                  <a:t>さて、今この区間の真ん中を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dirty="0"/>
                  <a:t>とします</a:t>
                </a:r>
                <a:endParaRPr kumimoji="1" lang="en-US" altLang="ja-JP" dirty="0"/>
              </a:p>
              <a:p>
                <a:r>
                  <a:rPr lang="ja-JP" altLang="en-US" dirty="0"/>
                  <a:t>この時、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/>
                  <a:t>番目が関数の条件を満たすかで処理が分岐します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ja-JP" altLang="en-US" b="0" i="1" smtClean="0">
                        <a:latin typeface="Cambria Math" panose="02040503050406030204" pitchFamily="18" charset="0"/>
                      </a:rPr>
                      <m:t>条件</m:t>
                    </m:r>
                  </m:oMath>
                </a14:m>
                <a:r>
                  <a:rPr kumimoji="1" lang="ja-JP" altLang="en-US" dirty="0"/>
                  <a:t>を満たすなら、境界は区間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</a:rPr>
                      <m:t>にあります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条件を満たさないなら、境界は区間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kumimoji="1" lang="ja-JP" altLang="en-US" dirty="0"/>
                  <a:t>にあります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どちらにしても区間長が半分に縮みました！</a:t>
                </a:r>
                <a:endParaRPr lang="en-US" altLang="ja-JP" dirty="0"/>
              </a:p>
              <a:p>
                <a:pPr lvl="2"/>
                <a:r>
                  <a:rPr kumimoji="1" lang="ja-JP" altLang="en-US" dirty="0"/>
                  <a:t>従って、</a:t>
                </a:r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回の操作で区間長が半分になるので、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kumimoji="1" lang="ja-JP" altLang="en-US" dirty="0"/>
                  <a:t>回で特定できます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0F582D8-8BDF-424E-A7F3-CC4A1A35E1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471" b="-1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72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A0560E-3D31-4F1D-8F05-991F679E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9B0AC7-D91A-4185-809F-9314CF04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ja-JP" altLang="en-US" dirty="0"/>
              <a:t>ソートされた自然数の配列から、一桁の自然数が何個あるか調べます</a:t>
            </a:r>
            <a:endParaRPr lang="en-US" altLang="ja-JP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147FAE5D-17AD-46CF-8671-13C01968B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363957"/>
              </p:ext>
            </p:extLst>
          </p:nvPr>
        </p:nvGraphicFramePr>
        <p:xfrm>
          <a:off x="911668" y="269843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190418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128005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8470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504440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6077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025403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834767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66147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720016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13086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033124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F0390C7-90AA-4696-84C6-64C2F1A0C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422102"/>
              </p:ext>
            </p:extLst>
          </p:nvPr>
        </p:nvGraphicFramePr>
        <p:xfrm>
          <a:off x="911668" y="352233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190418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128005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8470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504440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6077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025403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834767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66147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720016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13086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8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8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8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8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8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033124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2834D09-DEB2-4E28-B9CC-94654F6A3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341016"/>
              </p:ext>
            </p:extLst>
          </p:nvPr>
        </p:nvGraphicFramePr>
        <p:xfrm>
          <a:off x="911668" y="434623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190418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128005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8470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504440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6077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025403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834767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66147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720016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13086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8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8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8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8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8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14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80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033124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723032BB-101D-4B84-8D2C-3203B086A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742846"/>
              </p:ext>
            </p:extLst>
          </p:nvPr>
        </p:nvGraphicFramePr>
        <p:xfrm>
          <a:off x="911668" y="517014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190418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128005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8470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504440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6077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025403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834767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66147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720016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13086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8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8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8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8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8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8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14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80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033124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1D344438-D86A-420B-A222-2EA56ACDF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64623"/>
              </p:ext>
            </p:extLst>
          </p:nvPr>
        </p:nvGraphicFramePr>
        <p:xfrm>
          <a:off x="911668" y="599404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190418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128005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8470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504440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6077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025403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834767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66147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720016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13086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8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8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8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8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8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8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14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808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80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033124"/>
                  </a:ext>
                </a:extLst>
              </a:tr>
            </a:tbl>
          </a:graphicData>
        </a:graphic>
      </p:graphicFrame>
      <p:sp>
        <p:nvSpPr>
          <p:cNvPr id="11" name="矢印: 下 10">
            <a:extLst>
              <a:ext uri="{FF2B5EF4-FFF2-40B4-BE49-F238E27FC236}">
                <a16:creationId xmlns:a16="http://schemas.microsoft.com/office/drawing/2014/main" id="{D896A341-3071-4BA6-AACC-BE9656BD14A0}"/>
              </a:ext>
            </a:extLst>
          </p:cNvPr>
          <p:cNvSpPr/>
          <p:nvPr/>
        </p:nvSpPr>
        <p:spPr>
          <a:xfrm>
            <a:off x="4827875" y="3114043"/>
            <a:ext cx="295586" cy="37084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AA9E2DE1-AE28-43FE-A868-47C932972F78}"/>
              </a:ext>
            </a:extLst>
          </p:cNvPr>
          <p:cNvSpPr/>
          <p:nvPr/>
        </p:nvSpPr>
        <p:spPr>
          <a:xfrm>
            <a:off x="4832489" y="3934288"/>
            <a:ext cx="295586" cy="37084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2AB15327-380C-45C9-A0ED-AB7CE051E82C}"/>
              </a:ext>
            </a:extLst>
          </p:cNvPr>
          <p:cNvSpPr/>
          <p:nvPr/>
        </p:nvSpPr>
        <p:spPr>
          <a:xfrm>
            <a:off x="4827875" y="4758189"/>
            <a:ext cx="295586" cy="37084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74F273F8-8913-4CCC-871F-F5116E102998}"/>
              </a:ext>
            </a:extLst>
          </p:cNvPr>
          <p:cNvSpPr/>
          <p:nvPr/>
        </p:nvSpPr>
        <p:spPr>
          <a:xfrm>
            <a:off x="4827875" y="5582092"/>
            <a:ext cx="295586" cy="37084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96E97FF-5E1A-4AE0-93C0-02A513EE5F2B}"/>
                  </a:ext>
                </a:extLst>
              </p:cNvPr>
              <p:cNvSpPr txBox="1"/>
              <p:nvPr/>
            </p:nvSpPr>
            <p:spPr>
              <a:xfrm>
                <a:off x="5262282" y="3111894"/>
                <a:ext cx="3074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−1, 10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4, 10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96E97FF-5E1A-4AE0-93C0-02A513EE5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282" y="3111894"/>
                <a:ext cx="30748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DACE9C0-A867-4BE1-A38C-9CCDEBD85F95}"/>
                  </a:ext>
                </a:extLst>
              </p:cNvPr>
              <p:cNvSpPr txBox="1"/>
              <p:nvPr/>
            </p:nvSpPr>
            <p:spPr>
              <a:xfrm>
                <a:off x="5270997" y="3930631"/>
                <a:ext cx="3074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4, 10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4, 7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DACE9C0-A867-4BE1-A38C-9CCDEBD85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997" y="3930631"/>
                <a:ext cx="30748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D9C923B-8A7D-4098-BF64-F09B3EFC813F}"/>
                  </a:ext>
                </a:extLst>
              </p:cNvPr>
              <p:cNvSpPr txBox="1"/>
              <p:nvPr/>
            </p:nvSpPr>
            <p:spPr>
              <a:xfrm>
                <a:off x="5270997" y="4753025"/>
                <a:ext cx="3074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4, 7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5, 7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D9C923B-8A7D-4098-BF64-F09B3EFC8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997" y="4753025"/>
                <a:ext cx="30748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164DA30-CB2C-49D8-A7BF-A84C14B4D36A}"/>
                  </a:ext>
                </a:extLst>
              </p:cNvPr>
              <p:cNvSpPr txBox="1"/>
              <p:nvPr/>
            </p:nvSpPr>
            <p:spPr>
              <a:xfrm>
                <a:off x="5270997" y="5575419"/>
                <a:ext cx="3074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5, 7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6, 7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164DA30-CB2C-49D8-A7BF-A84C14B4D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997" y="5575419"/>
                <a:ext cx="30748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54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3B2DD-7FAD-422D-B8F1-26D62F38B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454D93B-AB7B-4B64-97B0-FD5490EBC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6299" y="2160589"/>
                <a:ext cx="8596668" cy="3880773"/>
              </a:xfrm>
            </p:spPr>
            <p:txBody>
              <a:bodyPr/>
              <a:lstStyle/>
              <a:p>
                <a:r>
                  <a:rPr kumimoji="1" lang="ja-JP" altLang="en-US" dirty="0"/>
                  <a:t>最終的に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kumimoji="1" lang="ja-JP" altLang="en-US" dirty="0"/>
                  <a:t>になった時の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ja-JP" altLang="en-US" dirty="0"/>
                  <a:t>が条件を満たす最大の値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今回の場合、答えは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kumimoji="1" lang="en-US" altLang="ja-JP" dirty="0"/>
              </a:p>
              <a:p>
                <a:r>
                  <a:rPr kumimoji="1" lang="ja-JP" altLang="en-US" b="1" dirty="0"/>
                  <a:t>二分探索では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kumimoji="1" lang="ja-JP" altLang="en-US" b="1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kumimoji="1" lang="ja-JP" altLang="en-US" b="1" dirty="0"/>
                  <a:t>は調べない</a:t>
                </a:r>
                <a:r>
                  <a:rPr kumimoji="1" lang="ja-JP" altLang="en-US" dirty="0"/>
                  <a:t>ので、どちらも範囲外となる最初の値を指定すると良い</a:t>
                </a:r>
                <a:endParaRPr kumimoji="1" lang="en-US" altLang="ja-JP" dirty="0"/>
              </a:p>
              <a:p>
                <a:endParaRPr kumimoji="1" lang="ja-JP" altLang="en-US" b="1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454D93B-AB7B-4B64-97B0-FD5490EBC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6299" y="2160589"/>
                <a:ext cx="8596668" cy="3880773"/>
              </a:xfrm>
              <a:blipFill>
                <a:blip r:embed="rId2"/>
                <a:stretch>
                  <a:fillRect l="-213" t="-4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75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D02EA3-DD1D-4EBA-BA56-5713B485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二分探索の実装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03F70D-1672-42B7-B267-24E5971B6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関数</a:t>
            </a:r>
            <a:r>
              <a:rPr lang="en-US" altLang="ja-JP" dirty="0"/>
              <a:t>binarySearch</a:t>
            </a:r>
            <a:r>
              <a:rPr lang="ja-JP" altLang="en-US" dirty="0"/>
              <a:t>は次のように定義される</a:t>
            </a:r>
            <a:endParaRPr lang="en-US" altLang="ja-JP" dirty="0"/>
          </a:p>
          <a:p>
            <a:pPr lvl="1"/>
            <a:r>
              <a:rPr lang="en-US" altLang="ja-JP" dirty="0"/>
              <a:t>int binarySearch(int ok, int ng, bool f(int n));</a:t>
            </a:r>
          </a:p>
          <a:p>
            <a:pPr lvl="1"/>
            <a:r>
              <a:rPr lang="en-US" altLang="ja-JP" dirty="0"/>
              <a:t>ok</a:t>
            </a:r>
            <a:r>
              <a:rPr lang="ja-JP" altLang="en-US" dirty="0"/>
              <a:t>は条件を満たす値、</a:t>
            </a:r>
            <a:r>
              <a:rPr lang="en-US" altLang="ja-JP" dirty="0"/>
              <a:t>ng</a:t>
            </a:r>
            <a:r>
              <a:rPr lang="ja-JP" altLang="en-US" dirty="0"/>
              <a:t>は条件を満たさない値、</a:t>
            </a:r>
            <a:r>
              <a:rPr lang="en-US" altLang="ja-JP" dirty="0"/>
              <a:t>f(n)</a:t>
            </a:r>
            <a:r>
              <a:rPr lang="ja-JP" altLang="en-US" dirty="0"/>
              <a:t>は条件関数</a:t>
            </a:r>
            <a:endParaRPr lang="en-US" altLang="ja-JP" dirty="0"/>
          </a:p>
          <a:p>
            <a:pPr lvl="2"/>
            <a:r>
              <a:rPr lang="ja-JP" altLang="en-US" dirty="0"/>
              <a:t>この時、区間</a:t>
            </a:r>
            <a:r>
              <a:rPr lang="en-US" altLang="ja-JP" dirty="0"/>
              <a:t>(ok, ng)</a:t>
            </a:r>
            <a:r>
              <a:rPr lang="ja-JP" altLang="en-US" dirty="0"/>
              <a:t>について調べる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3E4A0F5-9DCC-4AB0-B533-5A6966407E20}"/>
              </a:ext>
            </a:extLst>
          </p:cNvPr>
          <p:cNvSpPr txBox="1"/>
          <p:nvPr/>
        </p:nvSpPr>
        <p:spPr>
          <a:xfrm>
            <a:off x="1607429" y="3733038"/>
            <a:ext cx="6736478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altLang="ja-JP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binarySearch(</a:t>
            </a:r>
            <a:r>
              <a:rPr lang="en-US" altLang="ja-JP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altLang="ja-JP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ok, </a:t>
            </a:r>
            <a:r>
              <a:rPr lang="en-US" altLang="ja-JP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altLang="ja-JP" dirty="0">
                <a:latin typeface="Source Sans Pro" panose="020B0503030403020204" pitchFamily="34" charset="0"/>
                <a:ea typeface="Source Sans Pro" panose="020B0503030403020204" pitchFamily="34" charset="0"/>
              </a:rPr>
              <a:t> ng, </a:t>
            </a:r>
            <a:r>
              <a:rPr lang="en-US" altLang="ja-JP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bool</a:t>
            </a:r>
            <a:r>
              <a:rPr lang="en-US" altLang="ja-JP" dirty="0">
                <a:latin typeface="Source Sans Pro" panose="020B0503030403020204" pitchFamily="34" charset="0"/>
                <a:ea typeface="Source Sans Pro" panose="020B0503030403020204" pitchFamily="34" charset="0"/>
              </a:rPr>
              <a:t> f(</a:t>
            </a:r>
            <a:r>
              <a:rPr lang="en-US" altLang="ja-JP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altLang="ja-JP" dirty="0">
                <a:latin typeface="Source Sans Pro" panose="020B0503030403020204" pitchFamily="34" charset="0"/>
                <a:ea typeface="Source Sans Pro" panose="020B0503030403020204" pitchFamily="34" charset="0"/>
              </a:rPr>
              <a:t> n)) {</a:t>
            </a:r>
          </a:p>
          <a:p>
            <a:r>
              <a:rPr lang="en-US" altLang="ja-JP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altLang="ja-JP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while</a:t>
            </a:r>
            <a:r>
              <a:rPr lang="en-US" altLang="ja-JP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(abs(ng - ok) &gt; 1) { </a:t>
            </a:r>
            <a:r>
              <a:rPr lang="en-US" altLang="ja-JP" dirty="0">
                <a:solidFill>
                  <a:srgbClr val="92D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// </a:t>
            </a:r>
            <a:r>
              <a:rPr lang="ja-JP" altLang="en-US" dirty="0">
                <a:solidFill>
                  <a:srgbClr val="92D050"/>
                </a:solidFill>
                <a:latin typeface="Source Sans Pro" panose="020B0503030403020204" pitchFamily="34" charset="0"/>
              </a:rPr>
              <a:t>差が</a:t>
            </a:r>
            <a:r>
              <a:rPr lang="en-US" altLang="ja-JP" dirty="0">
                <a:solidFill>
                  <a:srgbClr val="92D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r>
              <a:rPr lang="ja-JP" altLang="en-US" dirty="0">
                <a:solidFill>
                  <a:srgbClr val="92D050"/>
                </a:solidFill>
                <a:latin typeface="Source Sans Pro" panose="020B0503030403020204" pitchFamily="34" charset="0"/>
              </a:rPr>
              <a:t>以下になるまで繰り返す</a:t>
            </a:r>
            <a:endParaRPr lang="en-US" altLang="ja-JP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altLang="ja-JP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</a:t>
            </a:r>
            <a:r>
              <a:rPr lang="en-US" altLang="ja-JP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altLang="ja-JP" dirty="0">
                <a:latin typeface="Source Sans Pro" panose="020B0503030403020204" pitchFamily="34" charset="0"/>
                <a:ea typeface="Source Sans Pro" panose="020B0503030403020204" pitchFamily="34" charset="0"/>
              </a:rPr>
              <a:t> mid = ok + ng &gt;&gt; 1; </a:t>
            </a:r>
            <a:r>
              <a:rPr lang="en-US" altLang="ja-JP" dirty="0">
                <a:solidFill>
                  <a:srgbClr val="92D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// mid</a:t>
            </a:r>
            <a:r>
              <a:rPr lang="ja-JP" altLang="en-US" dirty="0">
                <a:solidFill>
                  <a:srgbClr val="92D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が調べる値⌊</a:t>
            </a:r>
            <a:r>
              <a:rPr lang="en-US" altLang="ja-JP" dirty="0">
                <a:solidFill>
                  <a:srgbClr val="92D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altLang="ja-JP" dirty="0" err="1">
                <a:solidFill>
                  <a:srgbClr val="92D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ok+ng</a:t>
            </a:r>
            <a:r>
              <a:rPr lang="en-US" altLang="ja-JP" dirty="0">
                <a:solidFill>
                  <a:srgbClr val="92D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)/2⌋</a:t>
            </a:r>
            <a:endParaRPr lang="en-US" altLang="ja-JP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altLang="ja-JP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</a:t>
            </a:r>
            <a:r>
              <a:rPr lang="en-US" altLang="ja-JP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en-US" altLang="ja-JP" dirty="0">
                <a:latin typeface="Source Sans Pro" panose="020B0503030403020204" pitchFamily="34" charset="0"/>
                <a:ea typeface="Source Sans Pro" panose="020B0503030403020204" pitchFamily="34" charset="0"/>
              </a:rPr>
              <a:t>(f(mid)) ok = mid;</a:t>
            </a:r>
          </a:p>
          <a:p>
            <a:r>
              <a:rPr lang="en-US" altLang="ja-JP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</a:t>
            </a:r>
            <a:r>
              <a:rPr lang="en-US" altLang="ja-JP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en-US" altLang="ja-JP" dirty="0">
                <a:latin typeface="Source Sans Pro" panose="020B0503030403020204" pitchFamily="34" charset="0"/>
                <a:ea typeface="Source Sans Pro" panose="020B0503030403020204" pitchFamily="34" charset="0"/>
              </a:rPr>
              <a:t> ng = mid;</a:t>
            </a:r>
          </a:p>
          <a:p>
            <a:r>
              <a:rPr lang="en-US" altLang="ja-JP" dirty="0">
                <a:latin typeface="Source Sans Pro" panose="020B0503030403020204" pitchFamily="34" charset="0"/>
                <a:ea typeface="Source Sans Pro" panose="020B0503030403020204" pitchFamily="34" charset="0"/>
              </a:rPr>
              <a:t>	}</a:t>
            </a:r>
          </a:p>
          <a:p>
            <a:r>
              <a:rPr lang="en-US" altLang="ja-JP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altLang="ja-JP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return</a:t>
            </a:r>
            <a:r>
              <a:rPr lang="en-US" altLang="ja-JP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ok; </a:t>
            </a:r>
            <a:r>
              <a:rPr lang="en-US" altLang="ja-JP" dirty="0">
                <a:solidFill>
                  <a:srgbClr val="92D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// ok</a:t>
            </a:r>
            <a:r>
              <a:rPr lang="ja-JP" altLang="en-US" dirty="0">
                <a:solidFill>
                  <a:srgbClr val="92D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は条件を満たし、境界に接する値</a:t>
            </a:r>
            <a:endParaRPr lang="en-US" altLang="ja-JP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altLang="ja-JP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748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65365E-A9E9-4625-AA94-53D8236D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二分探索の使い方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E8356FE-341B-47D1-9D19-1660668EE7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未満、以下、以上、超過を調べるのに使える</a:t>
                </a:r>
                <a:endParaRPr kumimoji="1" lang="en-US" altLang="ja-JP" dirty="0"/>
              </a:p>
              <a:p>
                <a:pPr lvl="1"/>
                <a:r>
                  <a:rPr lang="en-US" altLang="ja-JP" dirty="0"/>
                  <a:t>A</a:t>
                </a:r>
                <a:r>
                  <a:rPr lang="ja-JP" altLang="en-US" dirty="0"/>
                  <a:t>以上</a:t>
                </a:r>
                <a:r>
                  <a:rPr lang="en-US" altLang="ja-JP" dirty="0"/>
                  <a:t>B</a:t>
                </a:r>
                <a:r>
                  <a:rPr lang="ja-JP" altLang="en-US" dirty="0"/>
                  <a:t>以下を調べるときにも使えるよ！</a:t>
                </a:r>
                <a:endParaRPr lang="en-US" altLang="ja-JP" dirty="0"/>
              </a:p>
              <a:p>
                <a:pPr lvl="2"/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以上、で二分探索して、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以下、で二分探索して、</a:t>
                </a:r>
                <a:r>
                  <a:rPr kumimoji="1" lang="en-US" altLang="ja-JP" dirty="0"/>
                  <a:t>2</a:t>
                </a:r>
                <a:r>
                  <a:rPr kumimoji="1" lang="ja-JP" altLang="en-US" dirty="0"/>
                  <a:t>つの結果を合成すればいい</a:t>
                </a:r>
                <a:endParaRPr kumimoji="1" lang="en-US" altLang="ja-JP" dirty="0"/>
              </a:p>
              <a:p>
                <a:pPr lvl="2"/>
                <a:r>
                  <a:rPr lang="en-US" altLang="ja-JP" dirty="0"/>
                  <a:t>A</a:t>
                </a:r>
                <a:r>
                  <a:rPr lang="ja-JP" altLang="en-US" dirty="0"/>
                  <a:t>以上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以下、すなわち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そのものを調べるのにも使える！</a:t>
                </a:r>
                <a:endParaRPr lang="en-US" altLang="ja-JP" dirty="0"/>
              </a:p>
              <a:p>
                <a:r>
                  <a:rPr kumimoji="1" lang="ja-JP" altLang="en-US" dirty="0"/>
                  <a:t>単調性を満たす操作を先に行うとよくなることがある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ソートすると二分探索で解けることが多い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lang="en-US" altLang="ja-JP" dirty="0">
                    <a:solidFill>
                      <a:srgbClr val="FF0000"/>
                    </a:solidFill>
                  </a:rPr>
                  <a:t>【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注意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】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実数上の二分探索は終了条件に気を付ける！！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kumimoji="1" lang="ja-JP" altLang="en-US" dirty="0"/>
                  <a:t>回くらい回したらもう精度限界だと思うので抜けると良い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アンダーフローが発生すると無限ループになるよ！！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E8356FE-341B-47D1-9D19-1660668EE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4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86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53A23-A890-4457-B492-647FFAF0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競プロにおける二分探索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B98AB6-2BA9-4BC3-98EE-7F99BF433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91223"/>
          </a:xfrm>
        </p:spPr>
        <p:txBody>
          <a:bodyPr/>
          <a:lstStyle/>
          <a:p>
            <a:r>
              <a:rPr kumimoji="1" lang="ja-JP" altLang="en-US" dirty="0"/>
              <a:t>まずは練習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2"/>
              </a:rPr>
              <a:t>http://judge.u-aizu.ac.jp/onlinejudge/description.jsp?id=ALDS1_4_B&amp;lang=jp</a:t>
            </a:r>
            <a:endParaRPr lang="en-US" altLang="ja-JP" dirty="0"/>
          </a:p>
          <a:p>
            <a:pPr lvl="2"/>
            <a:r>
              <a:rPr kumimoji="1" lang="ja-JP" altLang="en-US" dirty="0"/>
              <a:t>こんな感じに解ける </a:t>
            </a:r>
            <a:r>
              <a:rPr lang="en-US" altLang="ja-JP" dirty="0">
                <a:hlinkClick r:id="rId3"/>
              </a:rPr>
              <a:t>http://judge.u-aizu.ac.jp/onlinejudge/review.jsp?rid=3568299#1</a:t>
            </a:r>
            <a:endParaRPr lang="en-US" altLang="ja-JP" dirty="0"/>
          </a:p>
          <a:p>
            <a:pPr lvl="1"/>
            <a:r>
              <a:rPr lang="en-US" altLang="ja-JP" dirty="0">
                <a:hlinkClick r:id="rId4"/>
              </a:rPr>
              <a:t>https://atcoder.jp/contests/abc119/tasks/abc119_d</a:t>
            </a:r>
            <a:endParaRPr lang="en-US" altLang="ja-JP" dirty="0"/>
          </a:p>
          <a:p>
            <a:r>
              <a:rPr lang="ja-JP" altLang="en-US" dirty="0"/>
              <a:t>答えが正しいかどうかの判定が簡単なら、答えを二分探索できる</a:t>
            </a:r>
            <a:endParaRPr lang="en-US" altLang="ja-JP" dirty="0"/>
          </a:p>
          <a:p>
            <a:pPr lvl="1"/>
            <a:r>
              <a:rPr lang="ja-JP" altLang="en-US" dirty="0"/>
              <a:t>最大値の最小化／最小値の最大化は二分探索</a:t>
            </a:r>
            <a:endParaRPr lang="en-US" altLang="ja-JP" dirty="0"/>
          </a:p>
          <a:p>
            <a:pPr lvl="1"/>
            <a:r>
              <a:rPr lang="en-US" altLang="ja-JP" dirty="0">
                <a:hlinkClick r:id="rId5"/>
              </a:rPr>
              <a:t>https://atcoder.jp/contests/arc075/tasks/arc075_b</a:t>
            </a:r>
            <a:endParaRPr lang="en-US" altLang="ja-JP" dirty="0"/>
          </a:p>
          <a:p>
            <a:pPr lvl="1"/>
            <a:r>
              <a:rPr lang="en-US" altLang="ja-JP" dirty="0">
                <a:hlinkClick r:id="rId6"/>
              </a:rPr>
              <a:t>https://atcoder.jp/contests/abc023/tasks/abc023_d</a:t>
            </a:r>
            <a:endParaRPr lang="en-US" altLang="ja-JP" dirty="0"/>
          </a:p>
          <a:p>
            <a:r>
              <a:rPr kumimoji="1" lang="en-US" altLang="ja-JP" dirty="0"/>
              <a:t>N</a:t>
            </a:r>
            <a:r>
              <a:rPr kumimoji="1" lang="ja-JP" altLang="en-US" dirty="0"/>
              <a:t>番目を～は</a:t>
            </a:r>
            <a:r>
              <a:rPr kumimoji="1" lang="en-US" altLang="ja-JP" dirty="0"/>
              <a:t>N</a:t>
            </a:r>
            <a:r>
              <a:rPr kumimoji="1" lang="ja-JP" altLang="en-US" dirty="0"/>
              <a:t>番目以下を考えると二分探索できる</a:t>
            </a:r>
            <a:endParaRPr kumimoji="1" lang="en-US" altLang="ja-JP" dirty="0"/>
          </a:p>
          <a:p>
            <a:pPr lvl="1"/>
            <a:r>
              <a:rPr lang="ja-JP" altLang="en-US" dirty="0"/>
              <a:t>中央値も同じように二分探索できるよ！</a:t>
            </a:r>
            <a:endParaRPr lang="en-US" altLang="ja-JP" dirty="0"/>
          </a:p>
          <a:p>
            <a:pPr lvl="2"/>
            <a:r>
              <a:rPr lang="en-US" altLang="ja-JP" dirty="0">
                <a:hlinkClick r:id="rId7"/>
              </a:rPr>
              <a:t>https://atcoder.jp/contests/arc101/tasks/arc101_b</a:t>
            </a:r>
            <a:endParaRPr lang="en-US" altLang="ja-JP" dirty="0"/>
          </a:p>
          <a:p>
            <a:pPr lvl="2"/>
            <a:r>
              <a:rPr lang="en-US" altLang="ja-JP" dirty="0">
                <a:hlinkClick r:id="rId8"/>
              </a:rPr>
              <a:t>https://atcoder.jp/contests/agc006/tasks/agc006_d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884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749E80-6DBE-4C83-99C8-22EDF994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8923C2-709F-4F66-AE86-31D402E29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二分探索は汎用性が広い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単調性さえあれば使えて、計算量が軽いので</a:t>
            </a:r>
            <a:endParaRPr kumimoji="1" lang="en-US" altLang="ja-JP" dirty="0"/>
          </a:p>
          <a:p>
            <a:r>
              <a:rPr lang="ja-JP" altLang="en-US" dirty="0"/>
              <a:t>様々な問題で応用として使ったりすることがある</a:t>
            </a:r>
            <a:endParaRPr lang="en-US" altLang="ja-JP" dirty="0"/>
          </a:p>
          <a:p>
            <a:r>
              <a:rPr lang="ja-JP" altLang="en-US" dirty="0"/>
              <a:t>これを用いて更に工夫する問題もある</a:t>
            </a:r>
            <a:endParaRPr lang="en-US" altLang="ja-JP" dirty="0"/>
          </a:p>
          <a:p>
            <a:pPr lvl="1"/>
            <a:r>
              <a:rPr kumimoji="1" lang="ja-JP" altLang="en-US" dirty="0"/>
              <a:t>二分探索→全探索は全探索→二分探索の方が計算量が落ちる</a:t>
            </a:r>
            <a:endParaRPr kumimoji="1" lang="en-US" altLang="ja-JP" dirty="0"/>
          </a:p>
          <a:p>
            <a:pPr lvl="1"/>
            <a:r>
              <a:rPr lang="ja-JP" altLang="en-US" dirty="0"/>
              <a:t>並列二分探索なる手法もある</a:t>
            </a:r>
            <a:endParaRPr lang="en-US" altLang="ja-JP" dirty="0"/>
          </a:p>
          <a:p>
            <a:pPr lvl="2"/>
            <a:r>
              <a:rPr lang="en-US" altLang="ja-JP" dirty="0">
                <a:hlinkClick r:id="rId2"/>
              </a:rPr>
              <a:t>https://atcoder.jp/contests/agc002/tasks/agc002_d</a:t>
            </a:r>
            <a:endParaRPr lang="en-US" altLang="ja-JP" dirty="0"/>
          </a:p>
          <a:p>
            <a:pPr lvl="1"/>
            <a:r>
              <a:rPr kumimoji="1" lang="ja-JP" altLang="en-US" dirty="0"/>
              <a:t>競プロ以外でも様々なところに使える</a:t>
            </a:r>
            <a:endParaRPr kumimoji="1" lang="en-US" altLang="ja-JP" dirty="0"/>
          </a:p>
          <a:p>
            <a:pPr lvl="2"/>
            <a:r>
              <a:rPr lang="ja-JP" altLang="en-US" dirty="0"/>
              <a:t>累積和上の二分探索、本当に汎用性が広いので</a:t>
            </a:r>
            <a:endParaRPr lang="en-US" altLang="ja-JP" dirty="0"/>
          </a:p>
          <a:p>
            <a:r>
              <a:rPr lang="ja-JP" altLang="en-US" dirty="0"/>
              <a:t>様々な問題を通して、二分探索になれよう！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90416932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</TotalTime>
  <Words>869</Words>
  <Application>Microsoft Office PowerPoint</Application>
  <PresentationFormat>ワイド画面</PresentationFormat>
  <Paragraphs>129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Source Sans Pro</vt:lpstr>
      <vt:lpstr>Trebuchet MS</vt:lpstr>
      <vt:lpstr>Wingdings 3</vt:lpstr>
      <vt:lpstr>ファセット</vt:lpstr>
      <vt:lpstr>二分探索について</vt:lpstr>
      <vt:lpstr>二分探索とは</vt:lpstr>
      <vt:lpstr>二分探索の仕組み</vt:lpstr>
      <vt:lpstr>実例</vt:lpstr>
      <vt:lpstr>実例</vt:lpstr>
      <vt:lpstr>二分探索の実装</vt:lpstr>
      <vt:lpstr>二分探索の使い方</vt:lpstr>
      <vt:lpstr>競プロにおける二分探索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二分探索について</dc:title>
  <dc:creator>田頭 和樹</dc:creator>
  <cp:lastModifiedBy>田頭 和樹</cp:lastModifiedBy>
  <cp:revision>10</cp:revision>
  <dcterms:created xsi:type="dcterms:W3CDTF">2019-05-14T23:06:22Z</dcterms:created>
  <dcterms:modified xsi:type="dcterms:W3CDTF">2019-05-15T01:18:52Z</dcterms:modified>
</cp:coreProperties>
</file>