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78" r:id="rId4"/>
    <p:sldId id="261" r:id="rId5"/>
    <p:sldId id="262" r:id="rId6"/>
    <p:sldId id="263" r:id="rId7"/>
    <p:sldId id="273" r:id="rId8"/>
    <p:sldId id="269" r:id="rId9"/>
    <p:sldId id="279" r:id="rId10"/>
    <p:sldId id="270" r:id="rId11"/>
    <p:sldId id="272" r:id="rId12"/>
    <p:sldId id="280" r:id="rId13"/>
    <p:sldId id="274" r:id="rId14"/>
    <p:sldId id="275" r:id="rId15"/>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5F63"/>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612" autoAdjust="0"/>
  </p:normalViewPr>
  <p:slideViewPr>
    <p:cSldViewPr snapToGrid="0" snapToObjects="1">
      <p:cViewPr varScale="1">
        <p:scale>
          <a:sx n="81" d="100"/>
          <a:sy n="81" d="100"/>
        </p:scale>
        <p:origin x="250" y="67"/>
      </p:cViewPr>
      <p:guideLst/>
    </p:cSldViewPr>
  </p:slideViewPr>
  <p:notesTextViewPr>
    <p:cViewPr>
      <p:scale>
        <a:sx n="1" d="1"/>
        <a:sy n="1" d="1"/>
      </p:scale>
      <p:origin x="0" y="0"/>
    </p:cViewPr>
  </p:notesTextViewPr>
  <p:sorterViewPr>
    <p:cViewPr>
      <p:scale>
        <a:sx n="100" d="100"/>
        <a:sy n="100" d="100"/>
      </p:scale>
      <p:origin x="0" y="-46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a:solidFill>
                  <a:srgbClr val="000000"/>
                </a:solidFill>
                <a:latin typeface="Segoe UI Light" panose="020B0502040204020203"/>
                <a:ea typeface="微软雅黑" panose="020B0503020204020204" charset="-122"/>
                <a:cs typeface="Segoe UI Light" panose="020B0502040204020203"/>
              </a:rPr>
              <a:t>背景图片素材</a:t>
            </a: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dirty="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a:solidFill>
                  <a:schemeClr val="bg1"/>
                </a:solidFill>
                <a:latin typeface="Segoe UI Light" panose="020B0502040204020203"/>
                <a:ea typeface="微软雅黑" panose="020B0503020204020204" charset="-122"/>
                <a:cs typeface="Segoe UI Light" panose="020B0502040204020203"/>
              </a:rPr>
              <a:t>背景图片素材</a:t>
            </a: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dirty="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Segoe UI Light" panose="020B0502040204020203"/>
                <a:ea typeface="微软雅黑" panose="020B0503020204020204" charset="-122"/>
                <a:cs typeface="Segoe UI Light" panose="020B0502040204020203"/>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背景图片出处</a:t>
            </a: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英文 </a:t>
            </a:r>
            <a:r>
              <a:rPr lang="en-US" altLang="zh-CN" sz="1335" dirty="0">
                <a:solidFill>
                  <a:srgbClr val="FFFFFF"/>
                </a:solidFill>
                <a:latin typeface="Segoe UI Light" panose="020B0502040204020203"/>
                <a:ea typeface="微软雅黑" panose="020B0503020204020204" charset="-122"/>
                <a:cs typeface="Segoe UI Light" panose="020B0502040204020203"/>
              </a:rPr>
              <a:t>Century Gothic</a:t>
            </a: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a:solidFill>
                  <a:srgbClr val="FFFFFF"/>
                </a:solidFill>
                <a:latin typeface="Segoe UI Light" panose="020B0502040204020203"/>
                <a:ea typeface="微软雅黑" panose="020B0503020204020204" charset="-122"/>
                <a:cs typeface="Segoe UI Light" panose="020B0502040204020203"/>
              </a:rPr>
              <a:t>1.3</a:t>
            </a: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a:solidFill>
                  <a:prstClr val="white"/>
                </a:solidFill>
                <a:latin typeface="Century Gothic" panose="020B0502020202020204"/>
                <a:ea typeface="微软雅黑" panose="020B0503020204020204" charset="-122"/>
              </a:rPr>
              <a:t> 部分设计灵感与元素来源于网络</a:t>
            </a:r>
          </a:p>
          <a:p>
            <a:pPr defTabSz="608965">
              <a:lnSpc>
                <a:spcPct val="130000"/>
              </a:lnSpc>
            </a:pPr>
            <a:r>
              <a:rPr lang="zh-CN" altLang="en-US" sz="1335" dirty="0">
                <a:solidFill>
                  <a:prstClr val="white"/>
                </a:solidFill>
                <a:latin typeface="Century Gothic" panose="020B0502020202020204"/>
                <a:ea typeface="微软雅黑" panose="020B0503020204020204" charset="-122"/>
              </a:rPr>
              <a:t>如有建议请联系 </a:t>
            </a:r>
            <a:r>
              <a:rPr lang="zh-CN" altLang="en-US" sz="1335" dirty="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panose="020B0502020202020204"/>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panose="020B0502020202020204"/>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panose="020B0502020202020204"/>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a:t>点击此处添加文本信息。</a:t>
            </a:r>
          </a:p>
          <a:p>
            <a:pPr lvl="0"/>
            <a:r>
              <a:rPr kumimoji="1" lang="zh-CN" altLang="en-US" dirty="0"/>
              <a:t>标题数字等都可以通过点击和重新输入进行更改，顶部“开始”面板中可以对字体、字号、颜色、行距等进行修改。建议正文</a:t>
            </a:r>
            <a:r>
              <a:rPr kumimoji="1" lang="en-US" altLang="zh-CN" dirty="0"/>
              <a:t>10</a:t>
            </a:r>
            <a:r>
              <a:rPr kumimoji="1" lang="zh-CN" altLang="en-US" dirty="0"/>
              <a:t>号字，</a:t>
            </a:r>
            <a:r>
              <a:rPr kumimoji="1" lang="en-US" altLang="zh-CN" dirty="0"/>
              <a:t>1.3</a:t>
            </a:r>
            <a:r>
              <a:rPr kumimoji="1" lang="zh-CN" altLang="en-US" dirty="0"/>
              <a:t>倍字间距。</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office.msn.com.cn/" TargetMode="External"/><Relationship Id="rId7" Type="http://schemas.openxmlformats.org/officeDocument/2006/relationships/image" Target="../media/image10.jpg"/><Relationship Id="rId2" Type="http://schemas.openxmlformats.org/officeDocument/2006/relationships/image" Target="../media/image7.jpg"/><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椭圆 2"/>
          <p:cNvSpPr/>
          <p:nvPr/>
        </p:nvSpPr>
        <p:spPr>
          <a:xfrm>
            <a:off x="3879751" y="1061011"/>
            <a:ext cx="4432501" cy="44324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4" name="矩形 3"/>
          <p:cNvSpPr/>
          <p:nvPr/>
        </p:nvSpPr>
        <p:spPr>
          <a:xfrm>
            <a:off x="4398961" y="2108992"/>
            <a:ext cx="3395345" cy="2225040"/>
          </a:xfrm>
          <a:prstGeom prst="rect">
            <a:avLst/>
          </a:prstGeom>
        </p:spPr>
        <p:txBody>
          <a:bodyPr wrap="none">
            <a:spAutoFit/>
          </a:bodyPr>
          <a:lstStyle/>
          <a:p>
            <a:pPr algn="ctr"/>
            <a:r>
              <a:rPr kumimoji="1" lang="zh-CN" altLang="en-US" sz="8000" b="1" dirty="0">
                <a:solidFill>
                  <a:schemeClr val="bg1"/>
                </a:solidFill>
                <a:latin typeface="微软雅黑" panose="020B0503020204020204" charset="-122"/>
                <a:ea typeface="微软雅黑" panose="020B0503020204020204" charset="-122"/>
                <a:cs typeface="微软雅黑" panose="020B0503020204020204" charset="-122"/>
              </a:rPr>
              <a:t>揭  阳</a:t>
            </a:r>
          </a:p>
          <a:p>
            <a:pPr algn="ct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JIEYANG</a:t>
            </a:r>
            <a:endPar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4886091" y="4457338"/>
            <a:ext cx="2907665" cy="337185"/>
          </a:xfrm>
          <a:prstGeom prst="rect">
            <a:avLst/>
          </a:prstGeom>
        </p:spPr>
        <p:txBody>
          <a:bodyPr wrap="none">
            <a:spAutoFit/>
          </a:bodyPr>
          <a:lstStyle/>
          <a:p>
            <a:pPr algn="ctr"/>
            <a:r>
              <a:rPr kumimoji="1" lang="en-US" altLang="zh-CN" sz="1600" dirty="0">
                <a:solidFill>
                  <a:srgbClr val="FFFFFF"/>
                </a:solidFill>
              </a:rPr>
              <a:t>——WRITTEN BY WU JINPING</a:t>
            </a:r>
          </a:p>
        </p:txBody>
      </p:sp>
      <p:sp>
        <p:nvSpPr>
          <p:cNvPr id="6" name="椭圆 5"/>
          <p:cNvSpPr/>
          <p:nvPr/>
        </p:nvSpPr>
        <p:spPr>
          <a:xfrm>
            <a:off x="3841270" y="1782532"/>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a:off x="8312252" y="3573950"/>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8" name="组 7"/>
          <p:cNvGrpSpPr/>
          <p:nvPr/>
        </p:nvGrpSpPr>
        <p:grpSpPr>
          <a:xfrm rot="856718">
            <a:off x="-638173" y="4102691"/>
            <a:ext cx="3509212" cy="3620011"/>
            <a:chOff x="6205698" y="1718554"/>
            <a:chExt cx="1970113" cy="2032317"/>
          </a:xfrm>
          <a:solidFill>
            <a:schemeClr val="accent2"/>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33" name="组 32"/>
          <p:cNvGrpSpPr/>
          <p:nvPr/>
        </p:nvGrpSpPr>
        <p:grpSpPr>
          <a:xfrm rot="9809110">
            <a:off x="8699529" y="-751672"/>
            <a:ext cx="4678579" cy="4826299"/>
            <a:chOff x="6205698" y="1718554"/>
            <a:chExt cx="1970113" cy="2032317"/>
          </a:xfrm>
          <a:solidFill>
            <a:schemeClr val="accent2"/>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同侧圆角矩形 124"/>
          <p:cNvSpPr/>
          <p:nvPr/>
        </p:nvSpPr>
        <p:spPr>
          <a:xfrm>
            <a:off x="8160229" y="1018095"/>
            <a:ext cx="3600400" cy="4348128"/>
          </a:xfrm>
          <a:prstGeom prst="round2SameRect">
            <a:avLst>
              <a:gd name="adj1" fmla="val 4881"/>
              <a:gd name="adj2" fmla="val 0"/>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126" name="同侧圆角矩形 125"/>
          <p:cNvSpPr/>
          <p:nvPr/>
        </p:nvSpPr>
        <p:spPr>
          <a:xfrm>
            <a:off x="8160229" y="5193344"/>
            <a:ext cx="3600400" cy="1190162"/>
          </a:xfrm>
          <a:prstGeom prst="round2SameRect">
            <a:avLst>
              <a:gd name="adj1" fmla="val 0"/>
              <a:gd name="adj2" fmla="val 6149"/>
            </a:avLst>
          </a:prstGeom>
          <a:solidFill>
            <a:srgbClr val="FFFFFF"/>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 name="文本占位符 1"/>
          <p:cNvSpPr>
            <a:spLocks noGrp="1"/>
          </p:cNvSpPr>
          <p:nvPr>
            <p:ph type="body" sz="quarter" idx="14"/>
          </p:nvPr>
        </p:nvSpPr>
        <p:spPr/>
        <p:txBody>
          <a:bodyPr/>
          <a:lstStyle/>
          <a:p>
            <a:r>
              <a:rPr kumimoji="1" lang="zh-CN" altLang="en-US" dirty="0"/>
              <a:t>工艺文化</a:t>
            </a:r>
          </a:p>
        </p:txBody>
      </p:sp>
      <p:sp>
        <p:nvSpPr>
          <p:cNvPr id="93" name="同侧圆角矩形 92"/>
          <p:cNvSpPr/>
          <p:nvPr/>
        </p:nvSpPr>
        <p:spPr>
          <a:xfrm>
            <a:off x="527381" y="1018095"/>
            <a:ext cx="3600400" cy="4348128"/>
          </a:xfrm>
          <a:prstGeom prst="round2SameRect">
            <a:avLst>
              <a:gd name="adj1" fmla="val 4881"/>
              <a:gd name="adj2" fmla="val 0"/>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94" name="同侧圆角矩形 93"/>
          <p:cNvSpPr/>
          <p:nvPr/>
        </p:nvSpPr>
        <p:spPr>
          <a:xfrm>
            <a:off x="527381" y="5224502"/>
            <a:ext cx="3600400" cy="1169022"/>
          </a:xfrm>
          <a:prstGeom prst="round2SameRect">
            <a:avLst>
              <a:gd name="adj1" fmla="val 0"/>
              <a:gd name="adj2" fmla="val 6149"/>
            </a:avLst>
          </a:prstGeom>
          <a:solidFill>
            <a:srgbClr val="FFFFFF"/>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95" name="矩形 94"/>
          <p:cNvSpPr/>
          <p:nvPr/>
        </p:nvSpPr>
        <p:spPr>
          <a:xfrm>
            <a:off x="694044" y="1105124"/>
            <a:ext cx="3229037" cy="4098238"/>
          </a:xfrm>
          <a:prstGeom prst="rect">
            <a:avLst/>
          </a:prstGeom>
          <a:noFill/>
        </p:spPr>
        <p:txBody>
          <a:bodyPr wrap="square">
            <a:spAutoFit/>
          </a:bodyPr>
          <a:lstStyle/>
          <a:p>
            <a:pPr defTabSz="608965">
              <a:lnSpc>
                <a:spcPct val="130000"/>
              </a:lnSpc>
            </a:pPr>
            <a:r>
              <a:rPr lang="zh-CN" altLang="en-US" sz="1335" dirty="0">
                <a:solidFill>
                  <a:srgbClr val="FFFFFF"/>
                </a:solidFill>
                <a:latin typeface="微软雅黑" panose="020B0503020204020204" charset="-122"/>
                <a:ea typeface="微软雅黑" panose="020B0503020204020204" charset="-122"/>
              </a:rPr>
              <a:t>       潮绣，粤绣之一，发源并流行于今潮汕地区，自清代以来，潮州妇女多勤纺织，刺绣艺术被广泛应用于日常生活实用装饰品上。</a:t>
            </a:r>
          </a:p>
          <a:p>
            <a:pPr defTabSz="608965">
              <a:lnSpc>
                <a:spcPct val="130000"/>
              </a:lnSpc>
            </a:pPr>
            <a:r>
              <a:rPr lang="zh-CN" altLang="en-US" sz="1335" dirty="0">
                <a:solidFill>
                  <a:srgbClr val="FFFFFF"/>
                </a:solidFill>
                <a:latin typeface="微软雅黑" panose="020B0503020204020204" charset="-122"/>
                <a:ea typeface="微软雅黑" panose="020B0503020204020204" charset="-122"/>
              </a:rPr>
              <a:t>      潮绣有着有强烈的地方色彩，构图饱满均衡，针法繁多，纹理清晰，金银线镶，托地垫高，色彩浓艳，装饰性强，尤以富有浮雕效果的垫高绣法独异于其它绣法，此外，以金碧、粗犷、雄浑的垫凸浮雕效果的钉金绣也尤为人所瞩目，宜于庙堂会所装饰和喜庆之用。</a:t>
            </a:r>
          </a:p>
          <a:p>
            <a:pPr defTabSz="608965">
              <a:lnSpc>
                <a:spcPct val="130000"/>
              </a:lnSpc>
            </a:pPr>
            <a:r>
              <a:rPr lang="zh-CN" altLang="en-US" sz="1335" dirty="0">
                <a:solidFill>
                  <a:srgbClr val="FFFFFF"/>
                </a:solidFill>
                <a:latin typeface="微软雅黑" panose="020B0503020204020204" charset="-122"/>
                <a:ea typeface="微软雅黑" panose="020B0503020204020204" charset="-122"/>
              </a:rPr>
              <a:t>       题材有人物、龙凤、博古、动物、花卉等，以饱满、匀称的构图和热烈喜庆的色彩，气氛鲜明、生动地表现题材，使潮绣产生了丰富瑰丽的艺术效果。</a:t>
            </a:r>
            <a:endParaRPr lang="zh-CN" altLang="zh-CN" sz="1335" dirty="0">
              <a:solidFill>
                <a:srgbClr val="FFFFFF"/>
              </a:solidFill>
              <a:latin typeface="微软雅黑" panose="020B0503020204020204" charset="-122"/>
              <a:ea typeface="微软雅黑" panose="020B0503020204020204" charset="-122"/>
            </a:endParaRPr>
          </a:p>
        </p:txBody>
      </p:sp>
      <p:sp>
        <p:nvSpPr>
          <p:cNvPr id="100" name="椭圆 99"/>
          <p:cNvSpPr/>
          <p:nvPr/>
        </p:nvSpPr>
        <p:spPr>
          <a:xfrm>
            <a:off x="831927" y="5560421"/>
            <a:ext cx="603451" cy="603451"/>
          </a:xfrm>
          <a:prstGeom prst="ellipse">
            <a:avLst/>
          </a:prstGeom>
          <a:noFill/>
          <a:ln w="19050" cap="flat" cmpd="sng" algn="ctr">
            <a:solidFill>
              <a:srgbClr val="22272C"/>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grpSp>
        <p:nvGrpSpPr>
          <p:cNvPr id="101" name="组合 91"/>
          <p:cNvGrpSpPr/>
          <p:nvPr/>
        </p:nvGrpSpPr>
        <p:grpSpPr>
          <a:xfrm>
            <a:off x="979694" y="5693850"/>
            <a:ext cx="304468" cy="348292"/>
            <a:chOff x="10856093" y="315913"/>
            <a:chExt cx="419100" cy="479425"/>
          </a:xfrm>
          <a:solidFill>
            <a:srgbClr val="404040"/>
          </a:solidFill>
          <a:effectLst/>
        </p:grpSpPr>
        <p:sp>
          <p:nvSpPr>
            <p:cNvPr id="102" name="Freeform 7"/>
            <p:cNvSpPr>
              <a:spLocks noEditPoints="1"/>
            </p:cNvSpPr>
            <p:nvPr/>
          </p:nvSpPr>
          <p:spPr bwMode="auto">
            <a:xfrm>
              <a:off x="10856093" y="315913"/>
              <a:ext cx="330200" cy="419100"/>
            </a:xfrm>
            <a:custGeom>
              <a:avLst/>
              <a:gdLst>
                <a:gd name="T0" fmla="*/ 208 w 208"/>
                <a:gd name="T1" fmla="*/ 264 h 264"/>
                <a:gd name="T2" fmla="*/ 0 w 208"/>
                <a:gd name="T3" fmla="*/ 264 h 264"/>
                <a:gd name="T4" fmla="*/ 0 w 208"/>
                <a:gd name="T5" fmla="*/ 0 h 264"/>
                <a:gd name="T6" fmla="*/ 208 w 208"/>
                <a:gd name="T7" fmla="*/ 0 h 264"/>
                <a:gd name="T8" fmla="*/ 208 w 208"/>
                <a:gd name="T9" fmla="*/ 264 h 264"/>
                <a:gd name="T10" fmla="*/ 19 w 208"/>
                <a:gd name="T11" fmla="*/ 245 h 264"/>
                <a:gd name="T12" fmla="*/ 189 w 208"/>
                <a:gd name="T13" fmla="*/ 245 h 264"/>
                <a:gd name="T14" fmla="*/ 189 w 208"/>
                <a:gd name="T15" fmla="*/ 18 h 264"/>
                <a:gd name="T16" fmla="*/ 19 w 208"/>
                <a:gd name="T17" fmla="*/ 18 h 264"/>
                <a:gd name="T18" fmla="*/ 19 w 208"/>
                <a:gd name="T19"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64">
                  <a:moveTo>
                    <a:pt x="208" y="264"/>
                  </a:moveTo>
                  <a:lnTo>
                    <a:pt x="0" y="264"/>
                  </a:lnTo>
                  <a:lnTo>
                    <a:pt x="0" y="0"/>
                  </a:lnTo>
                  <a:lnTo>
                    <a:pt x="208" y="0"/>
                  </a:lnTo>
                  <a:lnTo>
                    <a:pt x="208" y="264"/>
                  </a:lnTo>
                  <a:close/>
                  <a:moveTo>
                    <a:pt x="19" y="245"/>
                  </a:moveTo>
                  <a:lnTo>
                    <a:pt x="189" y="245"/>
                  </a:lnTo>
                  <a:lnTo>
                    <a:pt x="189" y="18"/>
                  </a:lnTo>
                  <a:lnTo>
                    <a:pt x="19" y="18"/>
                  </a:lnTo>
                  <a:lnTo>
                    <a:pt x="19" y="245"/>
                  </a:lnTo>
                  <a:close/>
                </a:path>
              </a:pathLst>
            </a:cu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03" name="Rectangle 8"/>
            <p:cNvSpPr>
              <a:spLocks noChangeArrowheads="1"/>
            </p:cNvSpPr>
            <p:nvPr/>
          </p:nvSpPr>
          <p:spPr bwMode="auto">
            <a:xfrm>
              <a:off x="10930706" y="495301"/>
              <a:ext cx="1793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04" name="Rectangle 9"/>
            <p:cNvSpPr>
              <a:spLocks noChangeArrowheads="1"/>
            </p:cNvSpPr>
            <p:nvPr/>
          </p:nvSpPr>
          <p:spPr bwMode="auto">
            <a:xfrm>
              <a:off x="10930706" y="555626"/>
              <a:ext cx="1793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05" name="Rectangle 10"/>
            <p:cNvSpPr>
              <a:spLocks noChangeArrowheads="1"/>
            </p:cNvSpPr>
            <p:nvPr/>
          </p:nvSpPr>
          <p:spPr bwMode="auto">
            <a:xfrm>
              <a:off x="10930706" y="615951"/>
              <a:ext cx="179388" cy="28575"/>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06" name="Rectangle 11"/>
            <p:cNvSpPr>
              <a:spLocks noChangeArrowheads="1"/>
            </p:cNvSpPr>
            <p:nvPr/>
          </p:nvSpPr>
          <p:spPr bwMode="auto">
            <a:xfrm>
              <a:off x="10930706" y="434975"/>
              <a:ext cx="904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07" name="Freeform 12"/>
            <p:cNvSpPr/>
            <p:nvPr/>
          </p:nvSpPr>
          <p:spPr bwMode="auto">
            <a:xfrm>
              <a:off x="10960868" y="374650"/>
              <a:ext cx="314325" cy="420688"/>
            </a:xfrm>
            <a:custGeom>
              <a:avLst/>
              <a:gdLst>
                <a:gd name="T0" fmla="*/ 198 w 198"/>
                <a:gd name="T1" fmla="*/ 265 h 265"/>
                <a:gd name="T2" fmla="*/ 0 w 198"/>
                <a:gd name="T3" fmla="*/ 265 h 265"/>
                <a:gd name="T4" fmla="*/ 0 w 198"/>
                <a:gd name="T5" fmla="*/ 246 h 265"/>
                <a:gd name="T6" fmla="*/ 179 w 198"/>
                <a:gd name="T7" fmla="*/ 246 h 265"/>
                <a:gd name="T8" fmla="*/ 179 w 198"/>
                <a:gd name="T9" fmla="*/ 19 h 265"/>
                <a:gd name="T10" fmla="*/ 160 w 198"/>
                <a:gd name="T11" fmla="*/ 19 h 265"/>
                <a:gd name="T12" fmla="*/ 160 w 198"/>
                <a:gd name="T13" fmla="*/ 0 h 265"/>
                <a:gd name="T14" fmla="*/ 198 w 198"/>
                <a:gd name="T15" fmla="*/ 0 h 265"/>
                <a:gd name="T16" fmla="*/ 198 w 198"/>
                <a:gd name="T17"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65">
                  <a:moveTo>
                    <a:pt x="198" y="265"/>
                  </a:moveTo>
                  <a:lnTo>
                    <a:pt x="0" y="265"/>
                  </a:lnTo>
                  <a:lnTo>
                    <a:pt x="0" y="246"/>
                  </a:lnTo>
                  <a:lnTo>
                    <a:pt x="179" y="246"/>
                  </a:lnTo>
                  <a:lnTo>
                    <a:pt x="179" y="19"/>
                  </a:lnTo>
                  <a:lnTo>
                    <a:pt x="160" y="19"/>
                  </a:lnTo>
                  <a:lnTo>
                    <a:pt x="160" y="0"/>
                  </a:lnTo>
                  <a:lnTo>
                    <a:pt x="198" y="0"/>
                  </a:lnTo>
                  <a:lnTo>
                    <a:pt x="198" y="265"/>
                  </a:lnTo>
                  <a:close/>
                </a:path>
              </a:pathLst>
            </a:cu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grpSp>
      <p:sp>
        <p:nvSpPr>
          <p:cNvPr id="108" name="矩形 107"/>
          <p:cNvSpPr/>
          <p:nvPr/>
        </p:nvSpPr>
        <p:spPr>
          <a:xfrm>
            <a:off x="1879053" y="5424605"/>
            <a:ext cx="2208245" cy="670120"/>
          </a:xfrm>
          <a:prstGeom prst="rect">
            <a:avLst/>
          </a:prstGeom>
          <a:effectLst/>
        </p:spPr>
        <p:txBody>
          <a:bodyPr wrap="square">
            <a:spAutoFit/>
          </a:bodyPr>
          <a:lstStyle/>
          <a:p>
            <a:pPr defTabSz="608965">
              <a:lnSpc>
                <a:spcPct val="130000"/>
              </a:lnSpc>
            </a:pPr>
            <a:r>
              <a:rPr lang="zh-CN" altLang="en-US" sz="3200" dirty="0">
                <a:solidFill>
                  <a:srgbClr val="404040"/>
                </a:solidFill>
                <a:latin typeface="微软雅黑" panose="020B0503020204020204" charset="-122"/>
                <a:ea typeface="微软雅黑" panose="020B0503020204020204" charset="-122"/>
              </a:rPr>
              <a:t>潮  绣</a:t>
            </a:r>
            <a:endParaRPr lang="zh-CN" altLang="zh-CN" sz="3200" dirty="0">
              <a:solidFill>
                <a:srgbClr val="404040"/>
              </a:solidFill>
              <a:latin typeface="微软雅黑" panose="020B0503020204020204" charset="-122"/>
              <a:ea typeface="微软雅黑" panose="020B0503020204020204" charset="-122"/>
            </a:endParaRPr>
          </a:p>
        </p:txBody>
      </p:sp>
      <p:sp>
        <p:nvSpPr>
          <p:cNvPr id="109" name="同侧圆角矩形 108"/>
          <p:cNvSpPr/>
          <p:nvPr/>
        </p:nvSpPr>
        <p:spPr>
          <a:xfrm>
            <a:off x="4319803" y="1013208"/>
            <a:ext cx="3600400" cy="4344265"/>
          </a:xfrm>
          <a:prstGeom prst="round2SameRect">
            <a:avLst>
              <a:gd name="adj1" fmla="val 4881"/>
              <a:gd name="adj2" fmla="val 0"/>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110" name="同侧圆角矩形 109"/>
          <p:cNvSpPr/>
          <p:nvPr/>
        </p:nvSpPr>
        <p:spPr>
          <a:xfrm>
            <a:off x="4315002" y="5222741"/>
            <a:ext cx="3600400" cy="1169022"/>
          </a:xfrm>
          <a:prstGeom prst="round2SameRect">
            <a:avLst>
              <a:gd name="adj1" fmla="val 0"/>
              <a:gd name="adj2" fmla="val 6149"/>
            </a:avLst>
          </a:prstGeom>
          <a:solidFill>
            <a:srgbClr val="FFFFFF"/>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111" name="矩形 110"/>
          <p:cNvSpPr/>
          <p:nvPr/>
        </p:nvSpPr>
        <p:spPr>
          <a:xfrm>
            <a:off x="8345910" y="1107664"/>
            <a:ext cx="3229037" cy="4098238"/>
          </a:xfrm>
          <a:prstGeom prst="rect">
            <a:avLst/>
          </a:prstGeom>
          <a:noFill/>
        </p:spPr>
        <p:txBody>
          <a:bodyPr wrap="square">
            <a:spAutoFit/>
          </a:bodyPr>
          <a:lstStyle/>
          <a:p>
            <a:pPr defTabSz="608965">
              <a:lnSpc>
                <a:spcPct val="130000"/>
              </a:lnSpc>
            </a:pPr>
            <a:r>
              <a:rPr lang="zh-CN" altLang="en-US" sz="1335" dirty="0">
                <a:solidFill>
                  <a:schemeClr val="bg1"/>
                </a:solidFill>
                <a:latin typeface="微软雅黑" panose="020B0503020204020204" charset="-122"/>
                <a:ea typeface="微软雅黑" panose="020B0503020204020204" charset="-122"/>
              </a:rPr>
              <a:t>       惠来贝雕是选用有色贝壳经剪取、车磨、抛光、堆砌、粘贴等工序加工而成的工艺品。</a:t>
            </a:r>
            <a:endParaRPr lang="en-US" altLang="zh-CN" sz="1335" dirty="0">
              <a:solidFill>
                <a:schemeClr val="bg1"/>
              </a:solidFill>
              <a:latin typeface="微软雅黑" panose="020B0503020204020204" charset="-122"/>
              <a:ea typeface="微软雅黑" panose="020B0503020204020204" charset="-122"/>
            </a:endParaRPr>
          </a:p>
          <a:p>
            <a:pPr defTabSz="608965">
              <a:lnSpc>
                <a:spcPct val="130000"/>
              </a:lnSpc>
            </a:pPr>
            <a:r>
              <a:rPr lang="zh-CN" altLang="en-US" sz="1335" dirty="0">
                <a:solidFill>
                  <a:schemeClr val="bg1"/>
                </a:solidFill>
                <a:latin typeface="微软雅黑" panose="020B0503020204020204" charset="-122"/>
                <a:ea typeface="微软雅黑" panose="020B0503020204020204" charset="-122"/>
              </a:rPr>
              <a:t>       贝雕画是巧用各种贝壳的自然颜色和形状，经过设计图稿，精心选料，雕刻琢磨，堆贴组装等工序加工创作而成的。</a:t>
            </a:r>
            <a:endParaRPr lang="en-US" altLang="zh-CN" sz="1335" dirty="0">
              <a:solidFill>
                <a:schemeClr val="bg1"/>
              </a:solidFill>
              <a:latin typeface="微软雅黑" panose="020B0503020204020204" charset="-122"/>
              <a:ea typeface="微软雅黑" panose="020B0503020204020204" charset="-122"/>
            </a:endParaRPr>
          </a:p>
          <a:p>
            <a:pPr defTabSz="608965">
              <a:lnSpc>
                <a:spcPct val="130000"/>
              </a:lnSpc>
            </a:pPr>
            <a:r>
              <a:rPr lang="zh-CN" altLang="en-US" sz="1335" dirty="0">
                <a:solidFill>
                  <a:schemeClr val="bg1"/>
                </a:solidFill>
                <a:latin typeface="微软雅黑" panose="020B0503020204020204" charset="-122"/>
                <a:ea typeface="微软雅黑" panose="020B0503020204020204" charset="-122"/>
              </a:rPr>
              <a:t>       品种有各种人物、动物、花卉、挂屏等陈设品</a:t>
            </a:r>
            <a:r>
              <a:rPr lang="en-US" altLang="zh-CN" sz="1335" dirty="0">
                <a:solidFill>
                  <a:schemeClr val="bg1"/>
                </a:solidFill>
                <a:latin typeface="微软雅黑" panose="020B0503020204020204" charset="-122"/>
                <a:ea typeface="微软雅黑" panose="020B0503020204020204" charset="-122"/>
              </a:rPr>
              <a:t>;</a:t>
            </a:r>
            <a:r>
              <a:rPr lang="zh-CN" altLang="en-US" sz="1335" dirty="0">
                <a:solidFill>
                  <a:schemeClr val="bg1"/>
                </a:solidFill>
                <a:latin typeface="微软雅黑" panose="020B0503020204020204" charset="-122"/>
                <a:ea typeface="微软雅黑" panose="020B0503020204020204" charset="-122"/>
              </a:rPr>
              <a:t>各种文具、烟具、台灯等生活用品。通过雕磨和化学处理，贝壳具有十分丰富的潜伏色。艺人们吸取了国画的概括的传统，雕塑造型技巧和刺绣技法的精华，再根据贝壳的特性创造出画面简洁凝重，清秀富丽，风格独特的贝雕工艺品。</a:t>
            </a:r>
            <a:endParaRPr lang="zh-CN" altLang="zh-CN" sz="1335" dirty="0">
              <a:solidFill>
                <a:schemeClr val="bg1"/>
              </a:solidFill>
              <a:latin typeface="微软雅黑" panose="020B0503020204020204" charset="-122"/>
              <a:ea typeface="微软雅黑" panose="020B0503020204020204" charset="-122"/>
            </a:endParaRPr>
          </a:p>
        </p:txBody>
      </p:sp>
      <p:sp>
        <p:nvSpPr>
          <p:cNvPr id="116" name="椭圆 115"/>
          <p:cNvSpPr/>
          <p:nvPr/>
        </p:nvSpPr>
        <p:spPr>
          <a:xfrm>
            <a:off x="4629079" y="5533402"/>
            <a:ext cx="603451" cy="603451"/>
          </a:xfrm>
          <a:prstGeom prst="ellipse">
            <a:avLst/>
          </a:prstGeom>
          <a:noFill/>
          <a:ln w="19050" cap="flat" cmpd="sng" algn="ctr">
            <a:solidFill>
              <a:srgbClr val="22272C"/>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grpSp>
        <p:nvGrpSpPr>
          <p:cNvPr id="117" name="组合 136"/>
          <p:cNvGrpSpPr/>
          <p:nvPr/>
        </p:nvGrpSpPr>
        <p:grpSpPr>
          <a:xfrm>
            <a:off x="4777945" y="5671939"/>
            <a:ext cx="304468" cy="348292"/>
            <a:chOff x="10856093" y="315913"/>
            <a:chExt cx="419100" cy="479425"/>
          </a:xfrm>
          <a:solidFill>
            <a:srgbClr val="404040"/>
          </a:solidFill>
          <a:effectLst/>
        </p:grpSpPr>
        <p:sp>
          <p:nvSpPr>
            <p:cNvPr id="118" name="Freeform 7"/>
            <p:cNvSpPr>
              <a:spLocks noEditPoints="1"/>
            </p:cNvSpPr>
            <p:nvPr/>
          </p:nvSpPr>
          <p:spPr bwMode="auto">
            <a:xfrm>
              <a:off x="10856093" y="315913"/>
              <a:ext cx="330200" cy="419100"/>
            </a:xfrm>
            <a:custGeom>
              <a:avLst/>
              <a:gdLst>
                <a:gd name="T0" fmla="*/ 208 w 208"/>
                <a:gd name="T1" fmla="*/ 264 h 264"/>
                <a:gd name="T2" fmla="*/ 0 w 208"/>
                <a:gd name="T3" fmla="*/ 264 h 264"/>
                <a:gd name="T4" fmla="*/ 0 w 208"/>
                <a:gd name="T5" fmla="*/ 0 h 264"/>
                <a:gd name="T6" fmla="*/ 208 w 208"/>
                <a:gd name="T7" fmla="*/ 0 h 264"/>
                <a:gd name="T8" fmla="*/ 208 w 208"/>
                <a:gd name="T9" fmla="*/ 264 h 264"/>
                <a:gd name="T10" fmla="*/ 19 w 208"/>
                <a:gd name="T11" fmla="*/ 245 h 264"/>
                <a:gd name="T12" fmla="*/ 189 w 208"/>
                <a:gd name="T13" fmla="*/ 245 h 264"/>
                <a:gd name="T14" fmla="*/ 189 w 208"/>
                <a:gd name="T15" fmla="*/ 18 h 264"/>
                <a:gd name="T16" fmla="*/ 19 w 208"/>
                <a:gd name="T17" fmla="*/ 18 h 264"/>
                <a:gd name="T18" fmla="*/ 19 w 208"/>
                <a:gd name="T19"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64">
                  <a:moveTo>
                    <a:pt x="208" y="264"/>
                  </a:moveTo>
                  <a:lnTo>
                    <a:pt x="0" y="264"/>
                  </a:lnTo>
                  <a:lnTo>
                    <a:pt x="0" y="0"/>
                  </a:lnTo>
                  <a:lnTo>
                    <a:pt x="208" y="0"/>
                  </a:lnTo>
                  <a:lnTo>
                    <a:pt x="208" y="264"/>
                  </a:lnTo>
                  <a:close/>
                  <a:moveTo>
                    <a:pt x="19" y="245"/>
                  </a:moveTo>
                  <a:lnTo>
                    <a:pt x="189" y="245"/>
                  </a:lnTo>
                  <a:lnTo>
                    <a:pt x="189" y="18"/>
                  </a:lnTo>
                  <a:lnTo>
                    <a:pt x="19" y="18"/>
                  </a:lnTo>
                  <a:lnTo>
                    <a:pt x="19" y="245"/>
                  </a:lnTo>
                  <a:close/>
                </a:path>
              </a:pathLst>
            </a:cu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19" name="Rectangle 8"/>
            <p:cNvSpPr>
              <a:spLocks noChangeArrowheads="1"/>
            </p:cNvSpPr>
            <p:nvPr/>
          </p:nvSpPr>
          <p:spPr bwMode="auto">
            <a:xfrm>
              <a:off x="10930706" y="495301"/>
              <a:ext cx="1793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20" name="Rectangle 9"/>
            <p:cNvSpPr>
              <a:spLocks noChangeArrowheads="1"/>
            </p:cNvSpPr>
            <p:nvPr/>
          </p:nvSpPr>
          <p:spPr bwMode="auto">
            <a:xfrm>
              <a:off x="10930706" y="555626"/>
              <a:ext cx="1793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21" name="Rectangle 10"/>
            <p:cNvSpPr>
              <a:spLocks noChangeArrowheads="1"/>
            </p:cNvSpPr>
            <p:nvPr/>
          </p:nvSpPr>
          <p:spPr bwMode="auto">
            <a:xfrm>
              <a:off x="10930706" y="615951"/>
              <a:ext cx="179388" cy="28575"/>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22" name="Rectangle 11"/>
            <p:cNvSpPr>
              <a:spLocks noChangeArrowheads="1"/>
            </p:cNvSpPr>
            <p:nvPr/>
          </p:nvSpPr>
          <p:spPr bwMode="auto">
            <a:xfrm>
              <a:off x="10930706" y="434975"/>
              <a:ext cx="904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23" name="Freeform 12"/>
            <p:cNvSpPr/>
            <p:nvPr/>
          </p:nvSpPr>
          <p:spPr bwMode="auto">
            <a:xfrm>
              <a:off x="10960868" y="374650"/>
              <a:ext cx="314325" cy="420688"/>
            </a:xfrm>
            <a:custGeom>
              <a:avLst/>
              <a:gdLst>
                <a:gd name="T0" fmla="*/ 198 w 198"/>
                <a:gd name="T1" fmla="*/ 265 h 265"/>
                <a:gd name="T2" fmla="*/ 0 w 198"/>
                <a:gd name="T3" fmla="*/ 265 h 265"/>
                <a:gd name="T4" fmla="*/ 0 w 198"/>
                <a:gd name="T5" fmla="*/ 246 h 265"/>
                <a:gd name="T6" fmla="*/ 179 w 198"/>
                <a:gd name="T7" fmla="*/ 246 h 265"/>
                <a:gd name="T8" fmla="*/ 179 w 198"/>
                <a:gd name="T9" fmla="*/ 19 h 265"/>
                <a:gd name="T10" fmla="*/ 160 w 198"/>
                <a:gd name="T11" fmla="*/ 19 h 265"/>
                <a:gd name="T12" fmla="*/ 160 w 198"/>
                <a:gd name="T13" fmla="*/ 0 h 265"/>
                <a:gd name="T14" fmla="*/ 198 w 198"/>
                <a:gd name="T15" fmla="*/ 0 h 265"/>
                <a:gd name="T16" fmla="*/ 198 w 198"/>
                <a:gd name="T17"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65">
                  <a:moveTo>
                    <a:pt x="198" y="265"/>
                  </a:moveTo>
                  <a:lnTo>
                    <a:pt x="0" y="265"/>
                  </a:lnTo>
                  <a:lnTo>
                    <a:pt x="0" y="246"/>
                  </a:lnTo>
                  <a:lnTo>
                    <a:pt x="179" y="246"/>
                  </a:lnTo>
                  <a:lnTo>
                    <a:pt x="179" y="19"/>
                  </a:lnTo>
                  <a:lnTo>
                    <a:pt x="160" y="19"/>
                  </a:lnTo>
                  <a:lnTo>
                    <a:pt x="160" y="0"/>
                  </a:lnTo>
                  <a:lnTo>
                    <a:pt x="198" y="0"/>
                  </a:lnTo>
                  <a:lnTo>
                    <a:pt x="198" y="265"/>
                  </a:lnTo>
                  <a:close/>
                </a:path>
              </a:pathLst>
            </a:cu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grpSp>
      <p:sp>
        <p:nvSpPr>
          <p:cNvPr id="124" name="矩形 123"/>
          <p:cNvSpPr/>
          <p:nvPr/>
        </p:nvSpPr>
        <p:spPr>
          <a:xfrm>
            <a:off x="9456374" y="5424605"/>
            <a:ext cx="2208245" cy="670120"/>
          </a:xfrm>
          <a:prstGeom prst="rect">
            <a:avLst/>
          </a:prstGeom>
          <a:effectLst/>
        </p:spPr>
        <p:txBody>
          <a:bodyPr wrap="square">
            <a:spAutoFit/>
          </a:bodyPr>
          <a:lstStyle/>
          <a:p>
            <a:pPr defTabSz="608965">
              <a:lnSpc>
                <a:spcPct val="130000"/>
              </a:lnSpc>
            </a:pPr>
            <a:r>
              <a:rPr lang="zh-CN" altLang="en-US" sz="3200" dirty="0">
                <a:solidFill>
                  <a:srgbClr val="404040"/>
                </a:solidFill>
                <a:latin typeface="微软雅黑" panose="020B0503020204020204" charset="-122"/>
                <a:ea typeface="微软雅黑" panose="020B0503020204020204" charset="-122"/>
              </a:rPr>
              <a:t>惠来贝雕</a:t>
            </a:r>
            <a:endParaRPr lang="zh-CN" altLang="zh-CN" sz="3200" dirty="0">
              <a:solidFill>
                <a:srgbClr val="404040"/>
              </a:solidFill>
              <a:latin typeface="微软雅黑" panose="020B0503020204020204" charset="-122"/>
              <a:ea typeface="微软雅黑" panose="020B0503020204020204" charset="-122"/>
            </a:endParaRPr>
          </a:p>
        </p:txBody>
      </p:sp>
      <p:sp>
        <p:nvSpPr>
          <p:cNvPr id="127" name="矩形 126"/>
          <p:cNvSpPr/>
          <p:nvPr/>
        </p:nvSpPr>
        <p:spPr>
          <a:xfrm>
            <a:off x="4481480" y="1352082"/>
            <a:ext cx="3229037" cy="3297056"/>
          </a:xfrm>
          <a:prstGeom prst="rect">
            <a:avLst/>
          </a:prstGeom>
          <a:noFill/>
        </p:spPr>
        <p:txBody>
          <a:bodyPr wrap="square">
            <a:spAutoFit/>
          </a:bodyPr>
          <a:lstStyle/>
          <a:p>
            <a:pPr defTabSz="608965">
              <a:lnSpc>
                <a:spcPct val="130000"/>
              </a:lnSpc>
            </a:pPr>
            <a:r>
              <a:rPr lang="zh-CN" altLang="en-US" sz="1335" dirty="0">
                <a:solidFill>
                  <a:srgbClr val="FFFFFF"/>
                </a:solidFill>
                <a:latin typeface="微软雅黑" panose="020B0503020204020204" charset="-122"/>
                <a:ea typeface="微软雅黑" panose="020B0503020204020204" charset="-122"/>
              </a:rPr>
              <a:t>       揭阳木履即揭阳木屐又称潮汕木屐。木屐多用泡木、黄桑木、苦栋木等制成，并且以原块木为宜。</a:t>
            </a:r>
            <a:endParaRPr lang="en-US" altLang="zh-CN" sz="1335" dirty="0">
              <a:solidFill>
                <a:srgbClr val="FFFFFF"/>
              </a:solidFill>
              <a:latin typeface="微软雅黑" panose="020B0503020204020204" charset="-122"/>
              <a:ea typeface="微软雅黑" panose="020B0503020204020204" charset="-122"/>
            </a:endParaRPr>
          </a:p>
          <a:p>
            <a:pPr defTabSz="608965">
              <a:lnSpc>
                <a:spcPct val="130000"/>
              </a:lnSpc>
            </a:pPr>
            <a:r>
              <a:rPr lang="en-US" altLang="zh-CN" sz="1335" dirty="0">
                <a:solidFill>
                  <a:srgbClr val="FFFFFF"/>
                </a:solidFill>
                <a:latin typeface="微软雅黑" panose="020B0503020204020204" charset="-122"/>
                <a:ea typeface="微软雅黑" panose="020B0503020204020204" charset="-122"/>
              </a:rPr>
              <a:t>       </a:t>
            </a:r>
            <a:r>
              <a:rPr lang="zh-CN" altLang="en-US" sz="1335" dirty="0">
                <a:solidFill>
                  <a:srgbClr val="FFFFFF"/>
                </a:solidFill>
                <a:latin typeface="微软雅黑" panose="020B0503020204020204" charset="-122"/>
                <a:ea typeface="微软雅黑" panose="020B0503020204020204" charset="-122"/>
              </a:rPr>
              <a:t>我国南方地区气温高雨量多，着木屐较北方普遍，而以潮汕地区最为闻名。</a:t>
            </a:r>
            <a:endParaRPr lang="en-US" altLang="zh-CN" sz="1335" dirty="0">
              <a:solidFill>
                <a:srgbClr val="FFFFFF"/>
              </a:solidFill>
              <a:latin typeface="微软雅黑" panose="020B0503020204020204" charset="-122"/>
              <a:ea typeface="微软雅黑" panose="020B0503020204020204" charset="-122"/>
            </a:endParaRPr>
          </a:p>
          <a:p>
            <a:pPr defTabSz="608965">
              <a:lnSpc>
                <a:spcPct val="130000"/>
              </a:lnSpc>
            </a:pPr>
            <a:r>
              <a:rPr lang="en-US" altLang="zh-CN" sz="1335" dirty="0">
                <a:solidFill>
                  <a:srgbClr val="FFFFFF"/>
                </a:solidFill>
                <a:latin typeface="微软雅黑" panose="020B0503020204020204" charset="-122"/>
                <a:ea typeface="微软雅黑" panose="020B0503020204020204" charset="-122"/>
              </a:rPr>
              <a:t>       </a:t>
            </a:r>
            <a:r>
              <a:rPr lang="zh-CN" altLang="en-US" sz="1335" dirty="0">
                <a:solidFill>
                  <a:srgbClr val="FFFFFF"/>
                </a:solidFill>
                <a:latin typeface="微软雅黑" panose="020B0503020204020204" charset="-122"/>
                <a:ea typeface="微软雅黑" panose="020B0503020204020204" charset="-122"/>
              </a:rPr>
              <a:t>潮汕人喜穿木屐，是因为地处亚热带气候，全年之中冬夏差别不大，穿木屐可以避暑纳凉，可以防湿去湿，价格便宜可以节省费用，洗澡穿着可使脚足水汽很快地变干，</a:t>
            </a:r>
            <a:r>
              <a:rPr lang="en-US" altLang="zh-CN" sz="1335"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澡身濡足，倾刻遂燥</a:t>
            </a:r>
            <a:r>
              <a:rPr lang="en-US" altLang="zh-CN" sz="1335"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。由于穿木屐有上述诸好处，方便人民生活，因此穿木屐之风在潮汕广为流行。</a:t>
            </a:r>
            <a:endParaRPr lang="zh-CN" altLang="zh-CN" sz="1335" dirty="0">
              <a:solidFill>
                <a:srgbClr val="FFFFFF"/>
              </a:solidFill>
              <a:latin typeface="微软雅黑" panose="020B0503020204020204" charset="-122"/>
              <a:ea typeface="微软雅黑" panose="020B0503020204020204" charset="-122"/>
            </a:endParaRPr>
          </a:p>
        </p:txBody>
      </p:sp>
      <p:sp>
        <p:nvSpPr>
          <p:cNvPr id="132" name="椭圆 131"/>
          <p:cNvSpPr/>
          <p:nvPr/>
        </p:nvSpPr>
        <p:spPr>
          <a:xfrm>
            <a:off x="8606556" y="5533402"/>
            <a:ext cx="603451" cy="603451"/>
          </a:xfrm>
          <a:prstGeom prst="ellipse">
            <a:avLst/>
          </a:prstGeom>
          <a:noFill/>
          <a:ln w="19050" cap="flat" cmpd="sng" algn="ctr">
            <a:solidFill>
              <a:srgbClr val="22272C"/>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grpSp>
        <p:nvGrpSpPr>
          <p:cNvPr id="133" name="组合 156"/>
          <p:cNvGrpSpPr/>
          <p:nvPr/>
        </p:nvGrpSpPr>
        <p:grpSpPr>
          <a:xfrm>
            <a:off x="8772469" y="5650028"/>
            <a:ext cx="304468" cy="348292"/>
            <a:chOff x="10856093" y="315913"/>
            <a:chExt cx="419100" cy="479425"/>
          </a:xfrm>
          <a:solidFill>
            <a:srgbClr val="404040"/>
          </a:solidFill>
          <a:effectLst/>
        </p:grpSpPr>
        <p:sp>
          <p:nvSpPr>
            <p:cNvPr id="134" name="Freeform 7"/>
            <p:cNvSpPr>
              <a:spLocks noEditPoints="1"/>
            </p:cNvSpPr>
            <p:nvPr/>
          </p:nvSpPr>
          <p:spPr bwMode="auto">
            <a:xfrm>
              <a:off x="10856093" y="315913"/>
              <a:ext cx="330200" cy="419100"/>
            </a:xfrm>
            <a:custGeom>
              <a:avLst/>
              <a:gdLst>
                <a:gd name="T0" fmla="*/ 208 w 208"/>
                <a:gd name="T1" fmla="*/ 264 h 264"/>
                <a:gd name="T2" fmla="*/ 0 w 208"/>
                <a:gd name="T3" fmla="*/ 264 h 264"/>
                <a:gd name="T4" fmla="*/ 0 w 208"/>
                <a:gd name="T5" fmla="*/ 0 h 264"/>
                <a:gd name="T6" fmla="*/ 208 w 208"/>
                <a:gd name="T7" fmla="*/ 0 h 264"/>
                <a:gd name="T8" fmla="*/ 208 w 208"/>
                <a:gd name="T9" fmla="*/ 264 h 264"/>
                <a:gd name="T10" fmla="*/ 19 w 208"/>
                <a:gd name="T11" fmla="*/ 245 h 264"/>
                <a:gd name="T12" fmla="*/ 189 w 208"/>
                <a:gd name="T13" fmla="*/ 245 h 264"/>
                <a:gd name="T14" fmla="*/ 189 w 208"/>
                <a:gd name="T15" fmla="*/ 18 h 264"/>
                <a:gd name="T16" fmla="*/ 19 w 208"/>
                <a:gd name="T17" fmla="*/ 18 h 264"/>
                <a:gd name="T18" fmla="*/ 19 w 208"/>
                <a:gd name="T19"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64">
                  <a:moveTo>
                    <a:pt x="208" y="264"/>
                  </a:moveTo>
                  <a:lnTo>
                    <a:pt x="0" y="264"/>
                  </a:lnTo>
                  <a:lnTo>
                    <a:pt x="0" y="0"/>
                  </a:lnTo>
                  <a:lnTo>
                    <a:pt x="208" y="0"/>
                  </a:lnTo>
                  <a:lnTo>
                    <a:pt x="208" y="264"/>
                  </a:lnTo>
                  <a:close/>
                  <a:moveTo>
                    <a:pt x="19" y="245"/>
                  </a:moveTo>
                  <a:lnTo>
                    <a:pt x="189" y="245"/>
                  </a:lnTo>
                  <a:lnTo>
                    <a:pt x="189" y="18"/>
                  </a:lnTo>
                  <a:lnTo>
                    <a:pt x="19" y="18"/>
                  </a:lnTo>
                  <a:lnTo>
                    <a:pt x="19" y="245"/>
                  </a:lnTo>
                  <a:close/>
                </a:path>
              </a:pathLst>
            </a:cu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35" name="Rectangle 8"/>
            <p:cNvSpPr>
              <a:spLocks noChangeArrowheads="1"/>
            </p:cNvSpPr>
            <p:nvPr/>
          </p:nvSpPr>
          <p:spPr bwMode="auto">
            <a:xfrm>
              <a:off x="10930706" y="495301"/>
              <a:ext cx="1793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36" name="Rectangle 9"/>
            <p:cNvSpPr>
              <a:spLocks noChangeArrowheads="1"/>
            </p:cNvSpPr>
            <p:nvPr/>
          </p:nvSpPr>
          <p:spPr bwMode="auto">
            <a:xfrm>
              <a:off x="10930706" y="555626"/>
              <a:ext cx="1793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37" name="Rectangle 10"/>
            <p:cNvSpPr>
              <a:spLocks noChangeArrowheads="1"/>
            </p:cNvSpPr>
            <p:nvPr/>
          </p:nvSpPr>
          <p:spPr bwMode="auto">
            <a:xfrm>
              <a:off x="10930706" y="615951"/>
              <a:ext cx="179388" cy="28575"/>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38" name="Rectangle 11"/>
            <p:cNvSpPr>
              <a:spLocks noChangeArrowheads="1"/>
            </p:cNvSpPr>
            <p:nvPr/>
          </p:nvSpPr>
          <p:spPr bwMode="auto">
            <a:xfrm>
              <a:off x="10930706" y="434975"/>
              <a:ext cx="90488" cy="30163"/>
            </a:xfrm>
            <a:prstGeom prst="rect">
              <a:avLst/>
            </a:pr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sp>
          <p:nvSpPr>
            <p:cNvPr id="139" name="Freeform 12"/>
            <p:cNvSpPr/>
            <p:nvPr/>
          </p:nvSpPr>
          <p:spPr bwMode="auto">
            <a:xfrm>
              <a:off x="10960868" y="374650"/>
              <a:ext cx="314325" cy="420688"/>
            </a:xfrm>
            <a:custGeom>
              <a:avLst/>
              <a:gdLst>
                <a:gd name="T0" fmla="*/ 198 w 198"/>
                <a:gd name="T1" fmla="*/ 265 h 265"/>
                <a:gd name="T2" fmla="*/ 0 w 198"/>
                <a:gd name="T3" fmla="*/ 265 h 265"/>
                <a:gd name="T4" fmla="*/ 0 w 198"/>
                <a:gd name="T5" fmla="*/ 246 h 265"/>
                <a:gd name="T6" fmla="*/ 179 w 198"/>
                <a:gd name="T7" fmla="*/ 246 h 265"/>
                <a:gd name="T8" fmla="*/ 179 w 198"/>
                <a:gd name="T9" fmla="*/ 19 h 265"/>
                <a:gd name="T10" fmla="*/ 160 w 198"/>
                <a:gd name="T11" fmla="*/ 19 h 265"/>
                <a:gd name="T12" fmla="*/ 160 w 198"/>
                <a:gd name="T13" fmla="*/ 0 h 265"/>
                <a:gd name="T14" fmla="*/ 198 w 198"/>
                <a:gd name="T15" fmla="*/ 0 h 265"/>
                <a:gd name="T16" fmla="*/ 198 w 198"/>
                <a:gd name="T17"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65">
                  <a:moveTo>
                    <a:pt x="198" y="265"/>
                  </a:moveTo>
                  <a:lnTo>
                    <a:pt x="0" y="265"/>
                  </a:lnTo>
                  <a:lnTo>
                    <a:pt x="0" y="246"/>
                  </a:lnTo>
                  <a:lnTo>
                    <a:pt x="179" y="246"/>
                  </a:lnTo>
                  <a:lnTo>
                    <a:pt x="179" y="19"/>
                  </a:lnTo>
                  <a:lnTo>
                    <a:pt x="160" y="19"/>
                  </a:lnTo>
                  <a:lnTo>
                    <a:pt x="160" y="0"/>
                  </a:lnTo>
                  <a:lnTo>
                    <a:pt x="198" y="0"/>
                  </a:lnTo>
                  <a:lnTo>
                    <a:pt x="198" y="265"/>
                  </a:lnTo>
                  <a:close/>
                </a:path>
              </a:pathLst>
            </a:custGeom>
            <a:grpFill/>
            <a:ln>
              <a:noFill/>
            </a:ln>
          </p:spPr>
          <p:txBody>
            <a:bodyPr vert="horz" wrap="square" lIns="121920" tIns="60960" rIns="121920" bIns="60960" numCol="1" anchor="t" anchorCtr="0" compatLnSpc="1"/>
            <a:lstStyle/>
            <a:p>
              <a:pPr defTabSz="608965"/>
              <a:endParaRPr lang="zh-CN" altLang="en-US" sz="3200">
                <a:solidFill>
                  <a:srgbClr val="000000"/>
                </a:solidFill>
                <a:ea typeface="微软雅黑" panose="020B0503020204020204" charset="-122"/>
              </a:endParaRPr>
            </a:p>
          </p:txBody>
        </p:sp>
      </p:grpSp>
      <p:sp>
        <p:nvSpPr>
          <p:cNvPr id="140" name="矩形 139"/>
          <p:cNvSpPr/>
          <p:nvPr/>
        </p:nvSpPr>
        <p:spPr>
          <a:xfrm>
            <a:off x="5503267" y="5424605"/>
            <a:ext cx="2208245" cy="670120"/>
          </a:xfrm>
          <a:prstGeom prst="rect">
            <a:avLst/>
          </a:prstGeom>
          <a:effectLst/>
        </p:spPr>
        <p:txBody>
          <a:bodyPr wrap="square">
            <a:spAutoFit/>
          </a:bodyPr>
          <a:lstStyle/>
          <a:p>
            <a:pPr defTabSz="608965">
              <a:lnSpc>
                <a:spcPct val="130000"/>
              </a:lnSpc>
            </a:pPr>
            <a:r>
              <a:rPr lang="zh-CN" altLang="en-US" sz="3200" dirty="0">
                <a:solidFill>
                  <a:srgbClr val="404040"/>
                </a:solidFill>
                <a:latin typeface="微软雅黑" panose="020B0503020204020204" charset="-122"/>
                <a:ea typeface="微软雅黑" panose="020B0503020204020204" charset="-122"/>
              </a:rPr>
              <a:t>揭阳木履</a:t>
            </a:r>
            <a:endParaRPr lang="zh-CN" altLang="zh-CN" sz="3200" dirty="0">
              <a:solidFill>
                <a:srgbClr val="40404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circle(in)">
                                      <p:cBhvr>
                                        <p:cTn id="7" dur="2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circle(in)">
                                      <p:cBhvr>
                                        <p:cTn id="12" dur="2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diamond(in)">
                                      <p:cBhvr>
                                        <p:cTn id="17"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1"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a:t>旅游景点</a:t>
            </a:r>
          </a:p>
        </p:txBody>
      </p:sp>
      <p:sp>
        <p:nvSpPr>
          <p:cNvPr id="26" name="梯形 25"/>
          <p:cNvSpPr/>
          <p:nvPr/>
        </p:nvSpPr>
        <p:spPr>
          <a:xfrm rot="5400000">
            <a:off x="-462975" y="2583967"/>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sp>
        <p:nvSpPr>
          <p:cNvPr id="27" name="梯形 26"/>
          <p:cNvSpPr/>
          <p:nvPr/>
        </p:nvSpPr>
        <p:spPr>
          <a:xfrm rot="5400000">
            <a:off x="1875724" y="2583968"/>
            <a:ext cx="4424104" cy="2193567"/>
          </a:xfrm>
          <a:prstGeom prst="trapezoid">
            <a:avLst>
              <a:gd name="adj" fmla="val 40632"/>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sp>
        <p:nvSpPr>
          <p:cNvPr id="28" name="梯形 27"/>
          <p:cNvSpPr/>
          <p:nvPr/>
        </p:nvSpPr>
        <p:spPr>
          <a:xfrm rot="5400000">
            <a:off x="4199451" y="2583966"/>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sp>
        <p:nvSpPr>
          <p:cNvPr id="29" name="文本框 28"/>
          <p:cNvSpPr txBox="1"/>
          <p:nvPr/>
        </p:nvSpPr>
        <p:spPr>
          <a:xfrm>
            <a:off x="702497" y="3582417"/>
            <a:ext cx="1620957" cy="1323439"/>
          </a:xfrm>
          <a:prstGeom prst="rect">
            <a:avLst/>
          </a:prstGeom>
          <a:noFill/>
        </p:spPr>
        <p:txBody>
          <a:bodyPr wrap="none" rtlCol="0">
            <a:spAutoFit/>
          </a:bodyPr>
          <a:lstStyle/>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揭阳市文化广场</a:t>
            </a:r>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揭阳学宫</a:t>
            </a:r>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揭阳楼</a:t>
            </a:r>
          </a:p>
        </p:txBody>
      </p:sp>
      <p:sp>
        <p:nvSpPr>
          <p:cNvPr id="30" name="文本框 29"/>
          <p:cNvSpPr txBox="1"/>
          <p:nvPr/>
        </p:nvSpPr>
        <p:spPr>
          <a:xfrm>
            <a:off x="3153411" y="3585479"/>
            <a:ext cx="1638527" cy="1323439"/>
          </a:xfrm>
          <a:prstGeom prst="rect">
            <a:avLst/>
          </a:prstGeom>
          <a:noFill/>
        </p:spPr>
        <p:txBody>
          <a:bodyPr wrap="square" rtlCol="0">
            <a:spAutoFit/>
          </a:bodyPr>
          <a:lstStyle/>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紫峰山紫峰寺</a:t>
            </a:r>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紫陌山</a:t>
            </a:r>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进贤门</a:t>
            </a:r>
          </a:p>
        </p:txBody>
      </p:sp>
      <p:sp>
        <p:nvSpPr>
          <p:cNvPr id="31" name="文本框 30"/>
          <p:cNvSpPr txBox="1"/>
          <p:nvPr/>
        </p:nvSpPr>
        <p:spPr>
          <a:xfrm>
            <a:off x="5419405" y="3582417"/>
            <a:ext cx="1415772" cy="1323439"/>
          </a:xfrm>
          <a:prstGeom prst="rect">
            <a:avLst/>
          </a:prstGeom>
          <a:noFill/>
        </p:spPr>
        <p:txBody>
          <a:bodyPr wrap="none" rtlCol="0">
            <a:spAutoFit/>
          </a:bodyPr>
          <a:lstStyle/>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黄岐山风景区</a:t>
            </a:r>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风门古径景区</a:t>
            </a:r>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桂竹园动物园</a:t>
            </a:r>
          </a:p>
        </p:txBody>
      </p:sp>
      <p:sp>
        <p:nvSpPr>
          <p:cNvPr id="36" name="矩形 35"/>
          <p:cNvSpPr/>
          <p:nvPr/>
        </p:nvSpPr>
        <p:spPr>
          <a:xfrm>
            <a:off x="702497" y="2962765"/>
            <a:ext cx="1476751" cy="58477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Step 1</a:t>
            </a:r>
          </a:p>
        </p:txBody>
      </p:sp>
      <p:sp>
        <p:nvSpPr>
          <p:cNvPr id="37" name="矩形 36"/>
          <p:cNvSpPr/>
          <p:nvPr/>
        </p:nvSpPr>
        <p:spPr>
          <a:xfrm>
            <a:off x="3098977" y="2964609"/>
            <a:ext cx="1476751" cy="58477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Step 2</a:t>
            </a:r>
          </a:p>
        </p:txBody>
      </p:sp>
      <p:sp>
        <p:nvSpPr>
          <p:cNvPr id="38" name="矩形 37"/>
          <p:cNvSpPr/>
          <p:nvPr/>
        </p:nvSpPr>
        <p:spPr>
          <a:xfrm>
            <a:off x="5419405" y="2955490"/>
            <a:ext cx="1476751" cy="58477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Step 3</a:t>
            </a:r>
          </a:p>
        </p:txBody>
      </p:sp>
      <p:sp>
        <p:nvSpPr>
          <p:cNvPr id="16" name="梯形 15">
            <a:extLst>
              <a:ext uri="{FF2B5EF4-FFF2-40B4-BE49-F238E27FC236}">
                <a16:creationId xmlns:a16="http://schemas.microsoft.com/office/drawing/2014/main" id="{ACE209F5-D9C3-4333-8096-EBE758A49D7E}"/>
              </a:ext>
            </a:extLst>
          </p:cNvPr>
          <p:cNvSpPr/>
          <p:nvPr/>
        </p:nvSpPr>
        <p:spPr>
          <a:xfrm rot="5400000">
            <a:off x="6537777" y="2583967"/>
            <a:ext cx="4424104" cy="2193567"/>
          </a:xfrm>
          <a:prstGeom prst="trapezoid">
            <a:avLst>
              <a:gd name="adj" fmla="val 40632"/>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dirty="0">
              <a:ln>
                <a:noFill/>
              </a:ln>
              <a:solidFill>
                <a:prstClr val="white"/>
              </a:solidFill>
              <a:effectLst/>
              <a:uLnTx/>
              <a:uFillTx/>
              <a:latin typeface="Calibri" panose="020F0502020204030204"/>
              <a:ea typeface="微软雅黑" panose="020B0503020204020204" charset="-122"/>
            </a:endParaRPr>
          </a:p>
        </p:txBody>
      </p:sp>
      <p:sp>
        <p:nvSpPr>
          <p:cNvPr id="17" name="矩形 16">
            <a:extLst>
              <a:ext uri="{FF2B5EF4-FFF2-40B4-BE49-F238E27FC236}">
                <a16:creationId xmlns:a16="http://schemas.microsoft.com/office/drawing/2014/main" id="{16F46398-61F4-4EA5-877C-E4B9B6BD18E9}"/>
              </a:ext>
            </a:extLst>
          </p:cNvPr>
          <p:cNvSpPr/>
          <p:nvPr/>
        </p:nvSpPr>
        <p:spPr>
          <a:xfrm>
            <a:off x="7724257" y="2976734"/>
            <a:ext cx="1476751" cy="584775"/>
          </a:xfrm>
          <a:prstGeom prst="rect">
            <a:avLst/>
          </a:prstGeom>
        </p:spPr>
        <p:txBody>
          <a:bodyPr wrap="square">
            <a:spAutoFit/>
          </a:bodyPr>
          <a:lstStyle/>
          <a:p>
            <a:pPr defTabSz="913765"/>
            <a:r>
              <a:rPr lang="en-US" altLang="zh-CN" sz="3200" b="1" dirty="0">
                <a:solidFill>
                  <a:srgbClr val="FFFFFF"/>
                </a:solidFill>
                <a:latin typeface="微软雅黑" panose="020B0503020204020204" charset="-122"/>
                <a:cs typeface="微软雅黑" panose="020B0503020204020204" charset="-122"/>
              </a:rPr>
              <a:t>Step 4</a:t>
            </a:r>
          </a:p>
        </p:txBody>
      </p:sp>
      <p:sp>
        <p:nvSpPr>
          <p:cNvPr id="18" name="文本框 17">
            <a:extLst>
              <a:ext uri="{FF2B5EF4-FFF2-40B4-BE49-F238E27FC236}">
                <a16:creationId xmlns:a16="http://schemas.microsoft.com/office/drawing/2014/main" id="{DF597CF1-AAF9-4145-8A8E-38D3EB0F59D3}"/>
              </a:ext>
            </a:extLst>
          </p:cNvPr>
          <p:cNvSpPr txBox="1"/>
          <p:nvPr/>
        </p:nvSpPr>
        <p:spPr>
          <a:xfrm>
            <a:off x="7816477" y="3582243"/>
            <a:ext cx="1415772" cy="1323439"/>
          </a:xfrm>
          <a:prstGeom prst="rect">
            <a:avLst/>
          </a:prstGeom>
          <a:noFill/>
        </p:spPr>
        <p:txBody>
          <a:bodyPr wrap="none" rtlCol="0">
            <a:spAutoFit/>
          </a:bodyPr>
          <a:lstStyle/>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三山国王祖庙</a:t>
            </a:r>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钱坑石灵寺</a:t>
            </a:r>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rPr>
              <a:t>双峰寺</a:t>
            </a:r>
          </a:p>
        </p:txBody>
      </p:sp>
      <p:sp>
        <p:nvSpPr>
          <p:cNvPr id="19" name="梯形 18">
            <a:extLst>
              <a:ext uri="{FF2B5EF4-FFF2-40B4-BE49-F238E27FC236}">
                <a16:creationId xmlns:a16="http://schemas.microsoft.com/office/drawing/2014/main" id="{84DC68FA-09B2-40EF-84A3-2C29AD24D336}"/>
              </a:ext>
            </a:extLst>
          </p:cNvPr>
          <p:cNvSpPr/>
          <p:nvPr/>
        </p:nvSpPr>
        <p:spPr>
          <a:xfrm rot="5400000">
            <a:off x="8894777" y="2583968"/>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dirty="0">
              <a:ln>
                <a:noFill/>
              </a:ln>
              <a:solidFill>
                <a:prstClr val="white"/>
              </a:solidFill>
              <a:effectLst/>
              <a:uLnTx/>
              <a:uFillTx/>
              <a:latin typeface="Calibri" panose="020F0502020204030204"/>
              <a:ea typeface="微软雅黑" panose="020B0503020204020204" charset="-122"/>
            </a:endParaRPr>
          </a:p>
        </p:txBody>
      </p:sp>
      <p:sp>
        <p:nvSpPr>
          <p:cNvPr id="20" name="矩形 19">
            <a:extLst>
              <a:ext uri="{FF2B5EF4-FFF2-40B4-BE49-F238E27FC236}">
                <a16:creationId xmlns:a16="http://schemas.microsoft.com/office/drawing/2014/main" id="{0A64D650-BD47-43CE-9040-8BD0AB8FC4FB}"/>
              </a:ext>
            </a:extLst>
          </p:cNvPr>
          <p:cNvSpPr/>
          <p:nvPr/>
        </p:nvSpPr>
        <p:spPr>
          <a:xfrm>
            <a:off x="10063405" y="2976733"/>
            <a:ext cx="1476302" cy="58477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Step 5</a:t>
            </a:r>
          </a:p>
        </p:txBody>
      </p:sp>
      <p:sp>
        <p:nvSpPr>
          <p:cNvPr id="21" name="文本框 20">
            <a:extLst>
              <a:ext uri="{FF2B5EF4-FFF2-40B4-BE49-F238E27FC236}">
                <a16:creationId xmlns:a16="http://schemas.microsoft.com/office/drawing/2014/main" id="{F6745511-154C-4802-A3C0-373F10BF3DCE}"/>
              </a:ext>
            </a:extLst>
          </p:cNvPr>
          <p:cNvSpPr txBox="1"/>
          <p:nvPr/>
        </p:nvSpPr>
        <p:spPr>
          <a:xfrm>
            <a:off x="10132768" y="3582242"/>
            <a:ext cx="1132041" cy="584775"/>
          </a:xfrm>
          <a:prstGeom prst="rect">
            <a:avLst/>
          </a:prstGeom>
          <a:noFill/>
        </p:spPr>
        <p:txBody>
          <a:bodyPr wrap="none" rtlCol="0">
            <a:spAutoFit/>
          </a:bodyPr>
          <a:lstStyle/>
          <a:p>
            <a:pPr defTabSz="608965"/>
            <a:endPar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endParaRPr>
          </a:p>
          <a:p>
            <a:pPr defTabSz="608965"/>
            <a:r>
              <a:rPr kumimoji="1" lang="en-US" altLang="zh-CN" sz="1600" dirty="0">
                <a:solidFill>
                  <a:srgbClr val="FFFFFF"/>
                </a:solidFill>
                <a:latin typeface="微软雅黑" panose="020B0503020204020204" charset="-122"/>
                <a:ea typeface="微软雅黑" panose="020B0503020204020204" charset="-122"/>
                <a:cs typeface="微软雅黑" panose="020B0503020204020204" charset="-122"/>
              </a:rPr>
              <a:t>MORE……</a:t>
            </a:r>
            <a:endParaRPr kumimoji="1" lang="zh-CN" altLang="en-US" sz="1600"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1000" fill="hold"/>
                                        <p:tgtEl>
                                          <p:spTgt spid="29"/>
                                        </p:tgtEl>
                                        <p:attrNameLst>
                                          <p:attrName>ppt_w</p:attrName>
                                        </p:attrNameLst>
                                      </p:cBhvr>
                                      <p:tavLst>
                                        <p:tav tm="0">
                                          <p:val>
                                            <p:fltVal val="0"/>
                                          </p:val>
                                        </p:tav>
                                        <p:tav tm="100000">
                                          <p:val>
                                            <p:strVal val="#ppt_w"/>
                                          </p:val>
                                        </p:tav>
                                      </p:tavLst>
                                    </p:anim>
                                    <p:anim calcmode="lin" valueType="num">
                                      <p:cBhvr>
                                        <p:cTn id="14" dur="1000" fill="hold"/>
                                        <p:tgtEl>
                                          <p:spTgt spid="29"/>
                                        </p:tgtEl>
                                        <p:attrNameLst>
                                          <p:attrName>ppt_h</p:attrName>
                                        </p:attrNameLst>
                                      </p:cBhvr>
                                      <p:tavLst>
                                        <p:tav tm="0">
                                          <p:val>
                                            <p:fltVal val="0"/>
                                          </p:val>
                                        </p:tav>
                                        <p:tav tm="100000">
                                          <p:val>
                                            <p:strVal val="#ppt_h"/>
                                          </p:val>
                                        </p:tav>
                                      </p:tavLst>
                                    </p:anim>
                                    <p:anim calcmode="lin" valueType="num">
                                      <p:cBhvr>
                                        <p:cTn id="15" dur="1000" fill="hold"/>
                                        <p:tgtEl>
                                          <p:spTgt spid="29"/>
                                        </p:tgtEl>
                                        <p:attrNameLst>
                                          <p:attrName>style.rotation</p:attrName>
                                        </p:attrNameLst>
                                      </p:cBhvr>
                                      <p:tavLst>
                                        <p:tav tm="0">
                                          <p:val>
                                            <p:fltVal val="90"/>
                                          </p:val>
                                        </p:tav>
                                        <p:tav tm="100000">
                                          <p:val>
                                            <p:fltVal val="0"/>
                                          </p:val>
                                        </p:tav>
                                      </p:tavLst>
                                    </p:anim>
                                    <p:animEffect transition="in" filter="fade">
                                      <p:cBhvr>
                                        <p:cTn id="16" dur="1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1000" fill="hold"/>
                                        <p:tgtEl>
                                          <p:spTgt spid="30"/>
                                        </p:tgtEl>
                                        <p:attrNameLst>
                                          <p:attrName>ppt_w</p:attrName>
                                        </p:attrNameLst>
                                      </p:cBhvr>
                                      <p:tavLst>
                                        <p:tav tm="0">
                                          <p:val>
                                            <p:fltVal val="0"/>
                                          </p:val>
                                        </p:tav>
                                        <p:tav tm="100000">
                                          <p:val>
                                            <p:strVal val="#ppt_w"/>
                                          </p:val>
                                        </p:tav>
                                      </p:tavLst>
                                    </p:anim>
                                    <p:anim calcmode="lin" valueType="num">
                                      <p:cBhvr>
                                        <p:cTn id="46" dur="1000" fill="hold"/>
                                        <p:tgtEl>
                                          <p:spTgt spid="30"/>
                                        </p:tgtEl>
                                        <p:attrNameLst>
                                          <p:attrName>ppt_h</p:attrName>
                                        </p:attrNameLst>
                                      </p:cBhvr>
                                      <p:tavLst>
                                        <p:tav tm="0">
                                          <p:val>
                                            <p:fltVal val="0"/>
                                          </p:val>
                                        </p:tav>
                                        <p:tav tm="100000">
                                          <p:val>
                                            <p:strVal val="#ppt_h"/>
                                          </p:val>
                                        </p:tav>
                                      </p:tavLst>
                                    </p:anim>
                                    <p:anim calcmode="lin" valueType="num">
                                      <p:cBhvr>
                                        <p:cTn id="47" dur="1000" fill="hold"/>
                                        <p:tgtEl>
                                          <p:spTgt spid="30"/>
                                        </p:tgtEl>
                                        <p:attrNameLst>
                                          <p:attrName>style.rotation</p:attrName>
                                        </p:attrNameLst>
                                      </p:cBhvr>
                                      <p:tavLst>
                                        <p:tav tm="0">
                                          <p:val>
                                            <p:fltVal val="90"/>
                                          </p:val>
                                        </p:tav>
                                        <p:tav tm="100000">
                                          <p:val>
                                            <p:fltVal val="0"/>
                                          </p:val>
                                        </p:tav>
                                      </p:tavLst>
                                    </p:anim>
                                    <p:animEffect transition="in" filter="fade">
                                      <p:cBhvr>
                                        <p:cTn id="48" dur="10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1000" fill="hold"/>
                                        <p:tgtEl>
                                          <p:spTgt spid="31"/>
                                        </p:tgtEl>
                                        <p:attrNameLst>
                                          <p:attrName>ppt_w</p:attrName>
                                        </p:attrNameLst>
                                      </p:cBhvr>
                                      <p:tavLst>
                                        <p:tav tm="0">
                                          <p:val>
                                            <p:fltVal val="0"/>
                                          </p:val>
                                        </p:tav>
                                        <p:tav tm="100000">
                                          <p:val>
                                            <p:strVal val="#ppt_w"/>
                                          </p:val>
                                        </p:tav>
                                      </p:tavLst>
                                    </p:anim>
                                    <p:anim calcmode="lin" valueType="num">
                                      <p:cBhvr>
                                        <p:cTn id="54" dur="1000" fill="hold"/>
                                        <p:tgtEl>
                                          <p:spTgt spid="31"/>
                                        </p:tgtEl>
                                        <p:attrNameLst>
                                          <p:attrName>ppt_h</p:attrName>
                                        </p:attrNameLst>
                                      </p:cBhvr>
                                      <p:tavLst>
                                        <p:tav tm="0">
                                          <p:val>
                                            <p:fltVal val="0"/>
                                          </p:val>
                                        </p:tav>
                                        <p:tav tm="100000">
                                          <p:val>
                                            <p:strVal val="#ppt_h"/>
                                          </p:val>
                                        </p:tav>
                                      </p:tavLst>
                                    </p:anim>
                                    <p:anim calcmode="lin" valueType="num">
                                      <p:cBhvr>
                                        <p:cTn id="55" dur="1000" fill="hold"/>
                                        <p:tgtEl>
                                          <p:spTgt spid="31"/>
                                        </p:tgtEl>
                                        <p:attrNameLst>
                                          <p:attrName>style.rotation</p:attrName>
                                        </p:attrNameLst>
                                      </p:cBhvr>
                                      <p:tavLst>
                                        <p:tav tm="0">
                                          <p:val>
                                            <p:fltVal val="90"/>
                                          </p:val>
                                        </p:tav>
                                        <p:tav tm="100000">
                                          <p:val>
                                            <p:fltVal val="0"/>
                                          </p:val>
                                        </p:tav>
                                      </p:tavLst>
                                    </p:anim>
                                    <p:animEffect transition="in" filter="fade">
                                      <p:cBhvr>
                                        <p:cTn id="56" dur="10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fltVal val="0"/>
                                          </p:val>
                                        </p:tav>
                                        <p:tav tm="100000">
                                          <p:val>
                                            <p:strVal val="#ppt_w"/>
                                          </p:val>
                                        </p:tav>
                                      </p:tavLst>
                                    </p:anim>
                                    <p:anim calcmode="lin" valueType="num">
                                      <p:cBhvr>
                                        <p:cTn id="62" dur="1000" fill="hold"/>
                                        <p:tgtEl>
                                          <p:spTgt spid="18"/>
                                        </p:tgtEl>
                                        <p:attrNameLst>
                                          <p:attrName>ppt_h</p:attrName>
                                        </p:attrNameLst>
                                      </p:cBhvr>
                                      <p:tavLst>
                                        <p:tav tm="0">
                                          <p:val>
                                            <p:fltVal val="0"/>
                                          </p:val>
                                        </p:tav>
                                        <p:tav tm="100000">
                                          <p:val>
                                            <p:strVal val="#ppt_h"/>
                                          </p:val>
                                        </p:tav>
                                      </p:tavLst>
                                    </p:anim>
                                    <p:anim calcmode="lin" valueType="num">
                                      <p:cBhvr>
                                        <p:cTn id="63" dur="1000" fill="hold"/>
                                        <p:tgtEl>
                                          <p:spTgt spid="18"/>
                                        </p:tgtEl>
                                        <p:attrNameLst>
                                          <p:attrName>style.rotation</p:attrName>
                                        </p:attrNameLst>
                                      </p:cBhvr>
                                      <p:tavLst>
                                        <p:tav tm="0">
                                          <p:val>
                                            <p:fltVal val="90"/>
                                          </p:val>
                                        </p:tav>
                                        <p:tav tm="100000">
                                          <p:val>
                                            <p:fltVal val="0"/>
                                          </p:val>
                                        </p:tav>
                                      </p:tavLst>
                                    </p:anim>
                                    <p:animEffect transition="in" filter="fade">
                                      <p:cBhvr>
                                        <p:cTn id="64" dur="1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p:bldP spid="30" grpId="0"/>
      <p:bldP spid="31" grpId="0"/>
      <p:bldP spid="16" grpId="0" animBg="1"/>
      <p:bldP spid="18" grpId="0"/>
      <p:bldP spid="19"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a:t>荣誉亮点</a:t>
            </a:r>
          </a:p>
        </p:txBody>
      </p:sp>
      <p:grpSp>
        <p:nvGrpSpPr>
          <p:cNvPr id="108" name="组合 18"/>
          <p:cNvGrpSpPr/>
          <p:nvPr/>
        </p:nvGrpSpPr>
        <p:grpSpPr>
          <a:xfrm rot="3720944">
            <a:off x="3136558" y="1882049"/>
            <a:ext cx="2666964" cy="2666964"/>
            <a:chOff x="8468855" y="2388193"/>
            <a:chExt cx="2962898" cy="2962898"/>
          </a:xfrm>
        </p:grpSpPr>
        <p:grpSp>
          <p:nvGrpSpPr>
            <p:cNvPr id="109" name="组合 58"/>
            <p:cNvGrpSpPr/>
            <p:nvPr/>
          </p:nvGrpSpPr>
          <p:grpSpPr>
            <a:xfrm>
              <a:off x="8468855" y="2388193"/>
              <a:ext cx="2962898" cy="2962898"/>
              <a:chOff x="6005041" y="1814378"/>
              <a:chExt cx="4457700" cy="4457700"/>
            </a:xfrm>
          </p:grpSpPr>
          <p:sp>
            <p:nvSpPr>
              <p:cNvPr id="112" name="椭圆 111"/>
              <p:cNvSpPr/>
              <p:nvPr/>
            </p:nvSpPr>
            <p:spPr>
              <a:xfrm>
                <a:off x="6005041" y="1814378"/>
                <a:ext cx="4457700" cy="4457700"/>
              </a:xfrm>
              <a:prstGeom prst="ellipse">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sp>
            <p:nvSpPr>
              <p:cNvPr id="113" name="空心弧 112"/>
              <p:cNvSpPr/>
              <p:nvPr/>
            </p:nvSpPr>
            <p:spPr>
              <a:xfrm rot="16200000">
                <a:off x="6548380" y="2384467"/>
                <a:ext cx="3371024" cy="3317526"/>
              </a:xfrm>
              <a:prstGeom prst="blockArc">
                <a:avLst>
                  <a:gd name="adj1" fmla="val 6743375"/>
                  <a:gd name="adj2" fmla="val 1486418"/>
                  <a:gd name="adj3" fmla="val 42841"/>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black"/>
                  </a:solidFill>
                  <a:effectLst/>
                  <a:uLnTx/>
                  <a:uFillTx/>
                  <a:latin typeface="Calibri" panose="020F0502020204030204"/>
                  <a:ea typeface="微软雅黑" panose="020B0503020204020204" charset="-122"/>
                </a:endParaRPr>
              </a:p>
            </p:txBody>
          </p:sp>
          <p:sp>
            <p:nvSpPr>
              <p:cNvPr id="114" name="椭圆 113"/>
              <p:cNvSpPr/>
              <p:nvPr/>
            </p:nvSpPr>
            <p:spPr>
              <a:xfrm>
                <a:off x="6986563" y="2795900"/>
                <a:ext cx="2494656" cy="2494656"/>
              </a:xfrm>
              <a:prstGeom prst="ellipse">
                <a:avLst/>
              </a:prstGeom>
              <a:solidFill>
                <a:srgbClr val="FFFFFF"/>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grpSp>
        <p:sp>
          <p:nvSpPr>
            <p:cNvPr id="110" name="文本框 109"/>
            <p:cNvSpPr txBox="1"/>
            <p:nvPr/>
          </p:nvSpPr>
          <p:spPr>
            <a:xfrm>
              <a:off x="9176311" y="3327565"/>
              <a:ext cx="1576184" cy="923207"/>
            </a:xfrm>
            <a:prstGeom prst="rect">
              <a:avLst/>
            </a:prstGeom>
            <a:noFill/>
          </p:spPr>
          <p:txBody>
            <a:bodyPr wrap="square" rtlCol="0">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4800" b="1"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sp>
          <p:nvSpPr>
            <p:cNvPr id="111" name="文本框 110"/>
            <p:cNvSpPr txBox="1"/>
            <p:nvPr/>
          </p:nvSpPr>
          <p:spPr>
            <a:xfrm>
              <a:off x="9266186" y="3997168"/>
              <a:ext cx="205229" cy="421427"/>
            </a:xfrm>
            <a:prstGeom prst="rect">
              <a:avLst/>
            </a:prstGeom>
            <a:noFill/>
          </p:spPr>
          <p:txBody>
            <a:bodyPr wrap="none" rtlCol="0">
              <a:sp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dirty="0">
                <a:ln>
                  <a:noFill/>
                </a:ln>
                <a:solidFill>
                  <a:prstClr val="black">
                    <a:lumMod val="85000"/>
                    <a:lumOff val="15000"/>
                  </a:prstClr>
                </a:solidFill>
                <a:effectLst/>
                <a:uLnTx/>
                <a:uFillTx/>
                <a:latin typeface="Calibri" panose="020F0502020204030204"/>
              </a:endParaRPr>
            </a:p>
          </p:txBody>
        </p:sp>
      </p:grpSp>
      <p:grpSp>
        <p:nvGrpSpPr>
          <p:cNvPr id="115" name="组合 19"/>
          <p:cNvGrpSpPr/>
          <p:nvPr/>
        </p:nvGrpSpPr>
        <p:grpSpPr>
          <a:xfrm>
            <a:off x="6259432" y="1898090"/>
            <a:ext cx="2666964" cy="2666964"/>
            <a:chOff x="113047" y="3382567"/>
            <a:chExt cx="2962898" cy="2962898"/>
          </a:xfrm>
        </p:grpSpPr>
        <p:grpSp>
          <p:nvGrpSpPr>
            <p:cNvPr id="116" name="组合 65"/>
            <p:cNvGrpSpPr/>
            <p:nvPr/>
          </p:nvGrpSpPr>
          <p:grpSpPr>
            <a:xfrm>
              <a:off x="113047" y="3382567"/>
              <a:ext cx="2962898" cy="2962898"/>
              <a:chOff x="6005041" y="1814378"/>
              <a:chExt cx="4457700" cy="4457700"/>
            </a:xfrm>
          </p:grpSpPr>
          <p:sp>
            <p:nvSpPr>
              <p:cNvPr id="119" name="椭圆 118"/>
              <p:cNvSpPr/>
              <p:nvPr/>
            </p:nvSpPr>
            <p:spPr>
              <a:xfrm>
                <a:off x="6005041" y="1814378"/>
                <a:ext cx="4457700" cy="4457700"/>
              </a:xfrm>
              <a:prstGeom prst="ellipse">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sp>
            <p:nvSpPr>
              <p:cNvPr id="120" name="空心弧 119"/>
              <p:cNvSpPr/>
              <p:nvPr/>
            </p:nvSpPr>
            <p:spPr>
              <a:xfrm rot="5400000">
                <a:off x="6548380" y="2384467"/>
                <a:ext cx="3371024" cy="3317526"/>
              </a:xfrm>
              <a:prstGeom prst="blockArc">
                <a:avLst>
                  <a:gd name="adj1" fmla="val 4797575"/>
                  <a:gd name="adj2" fmla="val 1486418"/>
                  <a:gd name="adj3" fmla="val 42841"/>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black"/>
                  </a:solidFill>
                  <a:effectLst/>
                  <a:uLnTx/>
                  <a:uFillTx/>
                  <a:latin typeface="Calibri" panose="020F0502020204030204"/>
                  <a:ea typeface="微软雅黑" panose="020B0503020204020204" charset="-122"/>
                </a:endParaRPr>
              </a:p>
            </p:txBody>
          </p:sp>
          <p:sp>
            <p:nvSpPr>
              <p:cNvPr id="121" name="椭圆 120"/>
              <p:cNvSpPr/>
              <p:nvPr/>
            </p:nvSpPr>
            <p:spPr>
              <a:xfrm>
                <a:off x="6986563" y="2795900"/>
                <a:ext cx="2494656" cy="2494656"/>
              </a:xfrm>
              <a:prstGeom prst="ellipse">
                <a:avLst/>
              </a:prstGeom>
              <a:solidFill>
                <a:srgbClr val="FFFFFF"/>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grpSp>
        <p:sp>
          <p:nvSpPr>
            <p:cNvPr id="117" name="文本框 116"/>
            <p:cNvSpPr txBox="1"/>
            <p:nvPr/>
          </p:nvSpPr>
          <p:spPr>
            <a:xfrm>
              <a:off x="785145" y="4384456"/>
              <a:ext cx="1537751" cy="923207"/>
            </a:xfrm>
            <a:prstGeom prst="rect">
              <a:avLst/>
            </a:prstGeom>
            <a:noFill/>
          </p:spPr>
          <p:txBody>
            <a:bodyPr wrap="square" rtlCol="0">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4800" b="1"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sp>
          <p:nvSpPr>
            <p:cNvPr id="118" name="文本框 117"/>
            <p:cNvSpPr txBox="1"/>
            <p:nvPr/>
          </p:nvSpPr>
          <p:spPr>
            <a:xfrm>
              <a:off x="903216" y="4954331"/>
              <a:ext cx="205229" cy="421427"/>
            </a:xfrm>
            <a:prstGeom prst="rect">
              <a:avLst/>
            </a:prstGeom>
            <a:noFill/>
          </p:spPr>
          <p:txBody>
            <a:bodyPr wrap="none" rtlCol="0">
              <a:sp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dirty="0">
                <a:ln>
                  <a:noFill/>
                </a:ln>
                <a:solidFill>
                  <a:prstClr val="black">
                    <a:lumMod val="85000"/>
                    <a:lumOff val="15000"/>
                  </a:prstClr>
                </a:solidFill>
                <a:effectLst/>
                <a:uLnTx/>
                <a:uFillTx/>
                <a:latin typeface="Calibri" panose="020F0502020204030204"/>
              </a:endParaRPr>
            </a:p>
          </p:txBody>
        </p:sp>
      </p:grpSp>
      <p:grpSp>
        <p:nvGrpSpPr>
          <p:cNvPr id="122" name="组合 25"/>
          <p:cNvGrpSpPr/>
          <p:nvPr/>
        </p:nvGrpSpPr>
        <p:grpSpPr>
          <a:xfrm rot="11514894">
            <a:off x="4133420" y="3001868"/>
            <a:ext cx="4447315" cy="3580151"/>
            <a:chOff x="3189328" y="1144250"/>
            <a:chExt cx="4984343" cy="4012466"/>
          </a:xfrm>
        </p:grpSpPr>
        <p:grpSp>
          <p:nvGrpSpPr>
            <p:cNvPr id="123" name="组合 16"/>
            <p:cNvGrpSpPr/>
            <p:nvPr/>
          </p:nvGrpSpPr>
          <p:grpSpPr>
            <a:xfrm>
              <a:off x="3189328" y="1144250"/>
              <a:ext cx="4984343" cy="4012466"/>
              <a:chOff x="2463831" y="1990457"/>
              <a:chExt cx="5537419" cy="4457700"/>
            </a:xfrm>
          </p:grpSpPr>
          <p:grpSp>
            <p:nvGrpSpPr>
              <p:cNvPr id="125" name="组合 14"/>
              <p:cNvGrpSpPr/>
              <p:nvPr/>
            </p:nvGrpSpPr>
            <p:grpSpPr>
              <a:xfrm>
                <a:off x="3543550" y="1990457"/>
                <a:ext cx="4457700" cy="4457700"/>
                <a:chOff x="6005041" y="1814378"/>
                <a:chExt cx="4457700" cy="4457700"/>
              </a:xfrm>
            </p:grpSpPr>
            <p:sp>
              <p:nvSpPr>
                <p:cNvPr id="127" name="椭圆 126"/>
                <p:cNvSpPr/>
                <p:nvPr/>
              </p:nvSpPr>
              <p:spPr>
                <a:xfrm>
                  <a:off x="6005041" y="1814378"/>
                  <a:ext cx="4457700" cy="4457700"/>
                </a:xfrm>
                <a:prstGeom prst="ellipse">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sp>
              <p:nvSpPr>
                <p:cNvPr id="128" name="空心弧 127"/>
                <p:cNvSpPr/>
                <p:nvPr/>
              </p:nvSpPr>
              <p:spPr>
                <a:xfrm>
                  <a:off x="6373248" y="2212114"/>
                  <a:ext cx="3721286" cy="3662228"/>
                </a:xfrm>
                <a:prstGeom prst="blockArc">
                  <a:avLst>
                    <a:gd name="adj1" fmla="val 7863273"/>
                    <a:gd name="adj2" fmla="val 1486418"/>
                    <a:gd name="adj3" fmla="val 42841"/>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black"/>
                    </a:solidFill>
                    <a:effectLst/>
                    <a:uLnTx/>
                    <a:uFillTx/>
                    <a:latin typeface="Calibri" panose="020F0502020204030204"/>
                    <a:ea typeface="微软雅黑" panose="020B0503020204020204" charset="-122"/>
                  </a:endParaRPr>
                </a:p>
              </p:txBody>
            </p:sp>
            <p:sp>
              <p:nvSpPr>
                <p:cNvPr id="129" name="椭圆 128"/>
                <p:cNvSpPr/>
                <p:nvPr/>
              </p:nvSpPr>
              <p:spPr>
                <a:xfrm>
                  <a:off x="6840853" y="2650190"/>
                  <a:ext cx="2786076" cy="2786076"/>
                </a:xfrm>
                <a:prstGeom prst="ellipse">
                  <a:avLst/>
                </a:prstGeom>
                <a:solidFill>
                  <a:srgbClr val="FFFFFF"/>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a:ea typeface="微软雅黑" panose="020B0503020204020204" charset="-122"/>
                  </a:endParaRPr>
                </a:p>
              </p:txBody>
            </p:sp>
          </p:grpSp>
          <p:sp>
            <p:nvSpPr>
              <p:cNvPr id="126" name="文本框 125"/>
              <p:cNvSpPr txBox="1"/>
              <p:nvPr/>
            </p:nvSpPr>
            <p:spPr>
              <a:xfrm>
                <a:off x="2463831" y="3386155"/>
                <a:ext cx="2501994" cy="1392436"/>
              </a:xfrm>
              <a:prstGeom prst="rect">
                <a:avLst/>
              </a:prstGeom>
              <a:noFill/>
            </p:spPr>
            <p:txBody>
              <a:bodyPr wrap="square" rtlCol="0">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6665" b="1"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124" name="文本框 123"/>
            <p:cNvSpPr txBox="1"/>
            <p:nvPr/>
          </p:nvSpPr>
          <p:spPr>
            <a:xfrm>
              <a:off x="6047906" y="3321043"/>
              <a:ext cx="207037" cy="586401"/>
            </a:xfrm>
            <a:prstGeom prst="rect">
              <a:avLst/>
            </a:prstGeom>
            <a:noFill/>
          </p:spPr>
          <p:txBody>
            <a:bodyPr wrap="none" rtlCol="0">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black">
                    <a:lumMod val="85000"/>
                    <a:lumOff val="15000"/>
                  </a:prstClr>
                </a:solidFill>
                <a:effectLst/>
                <a:uLnTx/>
                <a:uFillTx/>
                <a:latin typeface="Calibri" panose="020F0502020204030204"/>
              </a:endParaRPr>
            </a:p>
          </p:txBody>
        </p:sp>
      </p:grpSp>
      <p:sp>
        <p:nvSpPr>
          <p:cNvPr id="131" name="文本框 130"/>
          <p:cNvSpPr txBox="1"/>
          <p:nvPr/>
        </p:nvSpPr>
        <p:spPr>
          <a:xfrm>
            <a:off x="45675" y="1328795"/>
            <a:ext cx="3182183" cy="4222310"/>
          </a:xfrm>
          <a:prstGeom prst="rect">
            <a:avLst/>
          </a:prstGeom>
          <a:noFill/>
        </p:spPr>
        <p:txBody>
          <a:bodyPr wrap="square" rtlCol="0">
            <a:spAutoFit/>
          </a:bodyPr>
          <a:lstStyle/>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中国五金基地市（揭阳市）</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中国竹笋之乡（揭东县）</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中国青榄之乡（普宁市）</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中国荔枝之乡（惠来县）</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中国青梅之乡（普宁市）</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国家生态示范区建设县（揭西县）</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中国能源工业大县（惠来县）</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中国蕉柑之乡（普宁市）</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中国纺织产业基地市（普宁市）</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中国中药名城（普宁市）</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中国民间艺术之乡（榕城区潮州音乐，普宁市英歌舞）</a:t>
            </a:r>
          </a:p>
          <a:p>
            <a:pPr algn="r" defTabSz="608965">
              <a:lnSpc>
                <a:spcPct val="130000"/>
              </a:lnSpc>
            </a:pPr>
            <a:r>
              <a:rPr lang="zh-CN" altLang="en-US" sz="1600" dirty="0">
                <a:solidFill>
                  <a:srgbClr val="404040"/>
                </a:solidFill>
                <a:latin typeface="微软雅黑" panose="020B0503020204020204" charset="-122"/>
                <a:ea typeface="微软雅黑" panose="020B0503020204020204" charset="-122"/>
              </a:rPr>
              <a:t>亚洲玉都（揭阳市）</a:t>
            </a:r>
            <a:endParaRPr lang="zh-CN" altLang="zh-CN" sz="1335" dirty="0">
              <a:solidFill>
                <a:srgbClr val="404040"/>
              </a:solidFill>
              <a:latin typeface="微软雅黑" panose="020B0503020204020204" charset="-122"/>
              <a:ea typeface="微软雅黑" panose="020B0503020204020204" charset="-122"/>
            </a:endParaRPr>
          </a:p>
        </p:txBody>
      </p:sp>
      <p:sp>
        <p:nvSpPr>
          <p:cNvPr id="132" name="文本框 131"/>
          <p:cNvSpPr txBox="1"/>
          <p:nvPr/>
        </p:nvSpPr>
        <p:spPr>
          <a:xfrm>
            <a:off x="8871719" y="361064"/>
            <a:ext cx="3182183" cy="6282938"/>
          </a:xfrm>
          <a:prstGeom prst="rect">
            <a:avLst/>
          </a:prstGeom>
          <a:noFill/>
        </p:spPr>
        <p:txBody>
          <a:bodyPr wrap="square" rtlCol="0">
            <a:spAutoFit/>
          </a:bodyPr>
          <a:lstStyle/>
          <a:p>
            <a:pPr defTabSz="608965">
              <a:lnSpc>
                <a:spcPct val="130000"/>
              </a:lnSpc>
            </a:pPr>
            <a:r>
              <a:rPr lang="zh-CN" altLang="en-US" sz="1400" dirty="0">
                <a:solidFill>
                  <a:srgbClr val="404040"/>
                </a:solidFill>
                <a:latin typeface="微软雅黑" panose="020B0503020204020204" charset="-122"/>
                <a:ea typeface="微软雅黑" panose="020B0503020204020204" charset="-122"/>
              </a:rPr>
              <a:t>郑大进</a:t>
            </a:r>
            <a:r>
              <a:rPr lang="zh-CN" altLang="en-US" sz="1050" dirty="0">
                <a:solidFill>
                  <a:srgbClr val="404040"/>
                </a:solidFill>
                <a:latin typeface="微软雅黑" panose="020B0503020204020204" charset="-122"/>
                <a:ea typeface="微软雅黑" panose="020B0503020204020204" charset="-122"/>
              </a:rPr>
              <a:t>（</a:t>
            </a:r>
            <a:r>
              <a:rPr lang="en-US" altLang="zh-CN" sz="1050" dirty="0">
                <a:solidFill>
                  <a:srgbClr val="404040"/>
                </a:solidFill>
                <a:latin typeface="微软雅黑" panose="020B0503020204020204" charset="-122"/>
                <a:ea typeface="微软雅黑" panose="020B0503020204020204" charset="-122"/>
              </a:rPr>
              <a:t>1709</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1782</a:t>
            </a:r>
            <a:r>
              <a:rPr lang="zh-CN" altLang="en-US" sz="1050" dirty="0">
                <a:solidFill>
                  <a:srgbClr val="404040"/>
                </a:solidFill>
                <a:latin typeface="微软雅黑" panose="020B0503020204020204" charset="-122"/>
                <a:ea typeface="微软雅黑" panose="020B0503020204020204" charset="-122"/>
              </a:rPr>
              <a:t>年），字誉捷、号谦基、退谷，广东揭阳梅岗人。清朝政治人物。</a:t>
            </a:r>
          </a:p>
          <a:p>
            <a:pPr defTabSz="608965">
              <a:lnSpc>
                <a:spcPct val="130000"/>
              </a:lnSpc>
            </a:pPr>
            <a:r>
              <a:rPr lang="zh-CN" altLang="en-US" sz="1400" dirty="0">
                <a:solidFill>
                  <a:srgbClr val="404040"/>
                </a:solidFill>
                <a:latin typeface="微软雅黑" panose="020B0503020204020204" charset="-122"/>
                <a:ea typeface="微软雅黑" panose="020B0503020204020204" charset="-122"/>
              </a:rPr>
              <a:t>曾习经</a:t>
            </a:r>
            <a:r>
              <a:rPr lang="zh-CN" altLang="en-US" sz="1050" dirty="0">
                <a:solidFill>
                  <a:srgbClr val="404040"/>
                </a:solidFill>
                <a:latin typeface="微软雅黑" panose="020B0503020204020204" charset="-122"/>
                <a:ea typeface="微软雅黑" panose="020B0503020204020204" charset="-122"/>
              </a:rPr>
              <a:t>（</a:t>
            </a:r>
            <a:r>
              <a:rPr lang="en-US" altLang="zh-CN" sz="1050" dirty="0">
                <a:solidFill>
                  <a:srgbClr val="404040"/>
                </a:solidFill>
                <a:latin typeface="微软雅黑" panose="020B0503020204020204" charset="-122"/>
                <a:ea typeface="微软雅黑" panose="020B0503020204020204" charset="-122"/>
              </a:rPr>
              <a:t>1867</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9</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18</a:t>
            </a:r>
            <a:r>
              <a:rPr lang="zh-CN" altLang="en-US" sz="1050" dirty="0">
                <a:solidFill>
                  <a:srgbClr val="404040"/>
                </a:solidFill>
                <a:latin typeface="微软雅黑" panose="020B0503020204020204" charset="-122"/>
                <a:ea typeface="微软雅黑" panose="020B0503020204020204" charset="-122"/>
              </a:rPr>
              <a:t>日－</a:t>
            </a:r>
            <a:r>
              <a:rPr lang="en-US" altLang="zh-CN" sz="1050" dirty="0">
                <a:solidFill>
                  <a:srgbClr val="404040"/>
                </a:solidFill>
                <a:latin typeface="微软雅黑" panose="020B0503020204020204" charset="-122"/>
                <a:ea typeface="微软雅黑" panose="020B0503020204020204" charset="-122"/>
              </a:rPr>
              <a:t>1926</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5</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18</a:t>
            </a:r>
            <a:r>
              <a:rPr lang="zh-CN" altLang="en-US" sz="1050" dirty="0">
                <a:solidFill>
                  <a:srgbClr val="404040"/>
                </a:solidFill>
                <a:latin typeface="微软雅黑" panose="020B0503020204020204" charset="-122"/>
                <a:ea typeface="微软雅黑" panose="020B0503020204020204" charset="-122"/>
              </a:rPr>
              <a:t>日），又名曾刚甫，号蛰庵居士，广东揭阳棉湖镇（今属揭西县）人。著名诗人，梁启超认为其是“有清易代之际第一完人”。</a:t>
            </a:r>
          </a:p>
          <a:p>
            <a:pPr defTabSz="608965">
              <a:lnSpc>
                <a:spcPct val="130000"/>
              </a:lnSpc>
            </a:pPr>
            <a:r>
              <a:rPr lang="zh-CN" altLang="en-US" sz="1400" dirty="0">
                <a:solidFill>
                  <a:srgbClr val="404040"/>
                </a:solidFill>
                <a:latin typeface="微软雅黑" panose="020B0503020204020204" charset="-122"/>
                <a:ea typeface="微软雅黑" panose="020B0503020204020204" charset="-122"/>
              </a:rPr>
              <a:t>许地山</a:t>
            </a:r>
            <a:r>
              <a:rPr lang="zh-CN" altLang="en-US" sz="1050" dirty="0">
                <a:solidFill>
                  <a:srgbClr val="404040"/>
                </a:solidFill>
                <a:latin typeface="微软雅黑" panose="020B0503020204020204" charset="-122"/>
                <a:ea typeface="微软雅黑" panose="020B0503020204020204" charset="-122"/>
              </a:rPr>
              <a:t>（</a:t>
            </a:r>
            <a:r>
              <a:rPr lang="en-US" altLang="zh-CN" sz="1050" dirty="0">
                <a:solidFill>
                  <a:srgbClr val="404040"/>
                </a:solidFill>
                <a:latin typeface="微软雅黑" panose="020B0503020204020204" charset="-122"/>
                <a:ea typeface="微软雅黑" panose="020B0503020204020204" charset="-122"/>
              </a:rPr>
              <a:t>1894</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2</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3</a:t>
            </a:r>
            <a:r>
              <a:rPr lang="zh-CN" altLang="en-US" sz="1050" dirty="0">
                <a:solidFill>
                  <a:srgbClr val="404040"/>
                </a:solidFill>
                <a:latin typeface="微软雅黑" panose="020B0503020204020204" charset="-122"/>
                <a:ea typeface="微软雅黑" panose="020B0503020204020204" charset="-122"/>
              </a:rPr>
              <a:t>日－</a:t>
            </a:r>
            <a:r>
              <a:rPr lang="en-US" altLang="zh-CN" sz="1050" dirty="0">
                <a:solidFill>
                  <a:srgbClr val="404040"/>
                </a:solidFill>
                <a:latin typeface="微软雅黑" panose="020B0503020204020204" charset="-122"/>
                <a:ea typeface="微软雅黑" panose="020B0503020204020204" charset="-122"/>
              </a:rPr>
              <a:t>1941</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8</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4</a:t>
            </a:r>
            <a:r>
              <a:rPr lang="zh-CN" altLang="en-US" sz="1050" dirty="0">
                <a:solidFill>
                  <a:srgbClr val="404040"/>
                </a:solidFill>
                <a:latin typeface="微软雅黑" panose="020B0503020204020204" charset="-122"/>
                <a:ea typeface="微软雅黑" panose="020B0503020204020204" charset="-122"/>
              </a:rPr>
              <a:t>日），</a:t>
            </a:r>
            <a:r>
              <a:rPr lang="en-US" altLang="zh-CN" sz="1050" dirty="0">
                <a:solidFill>
                  <a:srgbClr val="404040"/>
                </a:solidFill>
                <a:latin typeface="微软雅黑" panose="020B0503020204020204" charset="-122"/>
                <a:ea typeface="微软雅黑" panose="020B0503020204020204" charset="-122"/>
              </a:rPr>
              <a:t>20</a:t>
            </a:r>
            <a:r>
              <a:rPr lang="zh-CN" altLang="en-US" sz="1050" dirty="0">
                <a:solidFill>
                  <a:srgbClr val="404040"/>
                </a:solidFill>
                <a:latin typeface="微软雅黑" panose="020B0503020204020204" charset="-122"/>
                <a:ea typeface="微软雅黑" panose="020B0503020204020204" charset="-122"/>
              </a:rPr>
              <a:t>世纪上半叶中国作家、学者、基督徒。名赞堃，字地山，笔名落花生（落华生）。</a:t>
            </a:r>
          </a:p>
          <a:p>
            <a:pPr defTabSz="608965">
              <a:lnSpc>
                <a:spcPct val="130000"/>
              </a:lnSpc>
            </a:pPr>
            <a:r>
              <a:rPr lang="zh-CN" altLang="en-US" sz="1400" dirty="0">
                <a:solidFill>
                  <a:srgbClr val="404040"/>
                </a:solidFill>
                <a:latin typeface="微软雅黑" panose="020B0503020204020204" charset="-122"/>
                <a:ea typeface="微软雅黑" panose="020B0503020204020204" charset="-122"/>
              </a:rPr>
              <a:t>丘之纪</a:t>
            </a:r>
            <a:r>
              <a:rPr lang="zh-CN" altLang="en-US" sz="1050" dirty="0">
                <a:solidFill>
                  <a:srgbClr val="404040"/>
                </a:solidFill>
                <a:latin typeface="微软雅黑" panose="020B0503020204020204" charset="-122"/>
                <a:ea typeface="微软雅黑" panose="020B0503020204020204" charset="-122"/>
              </a:rPr>
              <a:t>（</a:t>
            </a:r>
            <a:r>
              <a:rPr lang="en-US" altLang="zh-CN" sz="1050" dirty="0">
                <a:solidFill>
                  <a:srgbClr val="404040"/>
                </a:solidFill>
                <a:latin typeface="微软雅黑" panose="020B0503020204020204" charset="-122"/>
                <a:ea typeface="微软雅黑" panose="020B0503020204020204" charset="-122"/>
              </a:rPr>
              <a:t>1902</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-1937</a:t>
            </a:r>
            <a:r>
              <a:rPr lang="zh-CN" altLang="en-US" sz="1050" dirty="0">
                <a:solidFill>
                  <a:srgbClr val="404040"/>
                </a:solidFill>
                <a:latin typeface="微软雅黑" panose="020B0503020204020204" charset="-122"/>
                <a:ea typeface="微软雅黑" panose="020B0503020204020204" charset="-122"/>
              </a:rPr>
              <a:t>年），广东揭阳人，黄埔军校三期学生。</a:t>
            </a:r>
            <a:r>
              <a:rPr lang="en-US" altLang="zh-CN" sz="1050" dirty="0">
                <a:solidFill>
                  <a:srgbClr val="404040"/>
                </a:solidFill>
                <a:latin typeface="微软雅黑" panose="020B0503020204020204" charset="-122"/>
                <a:ea typeface="微软雅黑" panose="020B0503020204020204" charset="-122"/>
              </a:rPr>
              <a:t>20</a:t>
            </a:r>
            <a:r>
              <a:rPr lang="zh-CN" altLang="en-US" sz="1050" dirty="0">
                <a:solidFill>
                  <a:srgbClr val="404040"/>
                </a:solidFill>
                <a:latin typeface="微软雅黑" panose="020B0503020204020204" charset="-122"/>
                <a:ea typeface="微软雅黑" panose="020B0503020204020204" charset="-122"/>
              </a:rPr>
              <a:t>世纪</a:t>
            </a:r>
            <a:r>
              <a:rPr lang="en-US" altLang="zh-CN" sz="1050" dirty="0">
                <a:solidFill>
                  <a:srgbClr val="404040"/>
                </a:solidFill>
                <a:latin typeface="微软雅黑" panose="020B0503020204020204" charset="-122"/>
                <a:ea typeface="微软雅黑" panose="020B0503020204020204" charset="-122"/>
              </a:rPr>
              <a:t>30</a:t>
            </a:r>
            <a:r>
              <a:rPr lang="zh-CN" altLang="en-US" sz="1050" dirty="0">
                <a:solidFill>
                  <a:srgbClr val="404040"/>
                </a:solidFill>
                <a:latin typeface="微软雅黑" panose="020B0503020204020204" charset="-122"/>
                <a:ea typeface="微软雅黑" panose="020B0503020204020204" charset="-122"/>
              </a:rPr>
              <a:t>年代先后任民国财政部税警总团团长、副总团长。</a:t>
            </a:r>
            <a:r>
              <a:rPr lang="en-US" altLang="zh-CN" sz="1050" dirty="0">
                <a:solidFill>
                  <a:srgbClr val="404040"/>
                </a:solidFill>
                <a:latin typeface="微软雅黑" panose="020B0503020204020204" charset="-122"/>
                <a:ea typeface="微软雅黑" panose="020B0503020204020204" charset="-122"/>
              </a:rPr>
              <a:t>1937</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10</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28</a:t>
            </a:r>
            <a:r>
              <a:rPr lang="zh-CN" altLang="en-US" sz="1050" dirty="0">
                <a:solidFill>
                  <a:srgbClr val="404040"/>
                </a:solidFill>
                <a:latin typeface="微软雅黑" panose="020B0503020204020204" charset="-122"/>
                <a:ea typeface="微软雅黑" panose="020B0503020204020204" charset="-122"/>
              </a:rPr>
              <a:t>日，奉令于上海刘家宅阻击日军。</a:t>
            </a:r>
            <a:r>
              <a:rPr lang="en-US" altLang="zh-CN" sz="1050" dirty="0">
                <a:solidFill>
                  <a:srgbClr val="404040"/>
                </a:solidFill>
                <a:latin typeface="微软雅黑" panose="020B0503020204020204" charset="-122"/>
                <a:ea typeface="微软雅黑" panose="020B0503020204020204" charset="-122"/>
              </a:rPr>
              <a:t>11</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2</a:t>
            </a:r>
            <a:r>
              <a:rPr lang="zh-CN" altLang="en-US" sz="1050" dirty="0">
                <a:solidFill>
                  <a:srgbClr val="404040"/>
                </a:solidFill>
                <a:latin typeface="微软雅黑" panose="020B0503020204020204" charset="-122"/>
                <a:ea typeface="微软雅黑" panose="020B0503020204020204" charset="-122"/>
              </a:rPr>
              <a:t>日与敌激战时，肉搏殉国。牺牲后，国民政府追赠陆军少将。</a:t>
            </a:r>
          </a:p>
          <a:p>
            <a:pPr defTabSz="608965">
              <a:lnSpc>
                <a:spcPct val="130000"/>
              </a:lnSpc>
            </a:pPr>
            <a:r>
              <a:rPr lang="zh-CN" altLang="en-US" sz="1400" dirty="0">
                <a:solidFill>
                  <a:srgbClr val="404040"/>
                </a:solidFill>
                <a:latin typeface="微软雅黑" panose="020B0503020204020204" charset="-122"/>
                <a:ea typeface="微软雅黑" panose="020B0503020204020204" charset="-122"/>
              </a:rPr>
              <a:t>杨遵仪</a:t>
            </a:r>
            <a:r>
              <a:rPr lang="zh-CN" altLang="en-US" sz="1050" dirty="0">
                <a:solidFill>
                  <a:srgbClr val="404040"/>
                </a:solidFill>
                <a:latin typeface="微软雅黑" panose="020B0503020204020204" charset="-122"/>
                <a:ea typeface="微软雅黑" panose="020B0503020204020204" charset="-122"/>
              </a:rPr>
              <a:t>（</a:t>
            </a:r>
            <a:r>
              <a:rPr lang="en-US" altLang="zh-CN" sz="1050" dirty="0">
                <a:solidFill>
                  <a:srgbClr val="404040"/>
                </a:solidFill>
                <a:latin typeface="微软雅黑" panose="020B0503020204020204" charset="-122"/>
                <a:ea typeface="微软雅黑" panose="020B0503020204020204" charset="-122"/>
              </a:rPr>
              <a:t>1908</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10</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7</a:t>
            </a:r>
            <a:r>
              <a:rPr lang="zh-CN" altLang="en-US" sz="1050" dirty="0">
                <a:solidFill>
                  <a:srgbClr val="404040"/>
                </a:solidFill>
                <a:latin typeface="微软雅黑" panose="020B0503020204020204" charset="-122"/>
                <a:ea typeface="微软雅黑" panose="020B0503020204020204" charset="-122"/>
              </a:rPr>
              <a:t>日－</a:t>
            </a:r>
            <a:r>
              <a:rPr lang="en-US" altLang="zh-CN" sz="1050" dirty="0">
                <a:solidFill>
                  <a:srgbClr val="404040"/>
                </a:solidFill>
                <a:latin typeface="微软雅黑" panose="020B0503020204020204" charset="-122"/>
                <a:ea typeface="微软雅黑" panose="020B0503020204020204" charset="-122"/>
              </a:rPr>
              <a:t>2009</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9</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17</a:t>
            </a:r>
            <a:r>
              <a:rPr lang="zh-CN" altLang="en-US" sz="1050" dirty="0">
                <a:solidFill>
                  <a:srgbClr val="404040"/>
                </a:solidFill>
                <a:latin typeface="微软雅黑" panose="020B0503020204020204" charset="-122"/>
                <a:ea typeface="微软雅黑" panose="020B0503020204020204" charset="-122"/>
              </a:rPr>
              <a:t>日），广东揭阳洋淇乡寨内村（今属揭东县登岗镇）。中国大陆古生物学和地层学的奠基人以及地层古生物教育事业的开拓者。</a:t>
            </a:r>
          </a:p>
          <a:p>
            <a:pPr defTabSz="608965">
              <a:lnSpc>
                <a:spcPct val="130000"/>
              </a:lnSpc>
            </a:pPr>
            <a:r>
              <a:rPr lang="zh-CN" altLang="en-US" sz="1400" dirty="0">
                <a:solidFill>
                  <a:srgbClr val="404040"/>
                </a:solidFill>
                <a:latin typeface="微软雅黑" panose="020B0503020204020204" charset="-122"/>
                <a:ea typeface="微软雅黑" panose="020B0503020204020204" charset="-122"/>
              </a:rPr>
              <a:t>傅海峰</a:t>
            </a:r>
            <a:r>
              <a:rPr lang="zh-CN" altLang="en-US" sz="1050" dirty="0">
                <a:solidFill>
                  <a:srgbClr val="404040"/>
                </a:solidFill>
                <a:latin typeface="微软雅黑" panose="020B0503020204020204" charset="-122"/>
                <a:ea typeface="微软雅黑" panose="020B0503020204020204" charset="-122"/>
              </a:rPr>
              <a:t>（</a:t>
            </a:r>
            <a:r>
              <a:rPr lang="en-US" altLang="zh-CN" sz="1050" dirty="0">
                <a:solidFill>
                  <a:srgbClr val="404040"/>
                </a:solidFill>
                <a:latin typeface="微软雅黑" panose="020B0503020204020204" charset="-122"/>
                <a:ea typeface="微软雅黑" panose="020B0503020204020204" charset="-122"/>
              </a:rPr>
              <a:t>1984</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1</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2</a:t>
            </a:r>
            <a:r>
              <a:rPr lang="zh-CN" altLang="en-US" sz="1050" dirty="0">
                <a:solidFill>
                  <a:srgbClr val="404040"/>
                </a:solidFill>
                <a:latin typeface="微软雅黑" panose="020B0503020204020204" charset="-122"/>
                <a:ea typeface="微软雅黑" panose="020B0503020204020204" charset="-122"/>
              </a:rPr>
              <a:t>日－），中国羽毛球男子双打运动员，广东揭阳市惠来县人，与蔡赟搭档后成为中国继李永波及田秉毅之后的全英公开赛冠军</a:t>
            </a:r>
            <a:r>
              <a:rPr lang="en-US" altLang="zh-CN" sz="1050" dirty="0">
                <a:solidFill>
                  <a:srgbClr val="404040"/>
                </a:solidFill>
                <a:latin typeface="微软雅黑" panose="020B0503020204020204" charset="-122"/>
                <a:ea typeface="微软雅黑" panose="020B0503020204020204" charset="-122"/>
              </a:rPr>
              <a:t>(2005</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a:t>
            </a:r>
            <a:r>
              <a:rPr lang="zh-CN" altLang="en-US" sz="1050" dirty="0">
                <a:solidFill>
                  <a:srgbClr val="404040"/>
                </a:solidFill>
                <a:latin typeface="微软雅黑" panose="020B0503020204020204" charset="-122"/>
                <a:ea typeface="微软雅黑" panose="020B0503020204020204" charset="-122"/>
              </a:rPr>
              <a:t>。以后场大力杀球著称。</a:t>
            </a:r>
          </a:p>
          <a:p>
            <a:pPr defTabSz="608965">
              <a:lnSpc>
                <a:spcPct val="130000"/>
              </a:lnSpc>
            </a:pPr>
            <a:r>
              <a:rPr lang="zh-CN" altLang="en-US" sz="1400" dirty="0">
                <a:solidFill>
                  <a:srgbClr val="404040"/>
                </a:solidFill>
                <a:latin typeface="微软雅黑" panose="020B0503020204020204" charset="-122"/>
                <a:ea typeface="微软雅黑" panose="020B0503020204020204" charset="-122"/>
              </a:rPr>
              <a:t>林毛根</a:t>
            </a:r>
            <a:r>
              <a:rPr lang="zh-CN" altLang="en-US" sz="1050" dirty="0">
                <a:solidFill>
                  <a:srgbClr val="404040"/>
                </a:solidFill>
                <a:latin typeface="微软雅黑" panose="020B0503020204020204" charset="-122"/>
                <a:ea typeface="微软雅黑" panose="020B0503020204020204" charset="-122"/>
              </a:rPr>
              <a:t>（</a:t>
            </a:r>
            <a:r>
              <a:rPr lang="en-US" altLang="zh-CN" sz="1050" dirty="0">
                <a:solidFill>
                  <a:srgbClr val="404040"/>
                </a:solidFill>
                <a:latin typeface="微软雅黑" panose="020B0503020204020204" charset="-122"/>
                <a:ea typeface="微软雅黑" panose="020B0503020204020204" charset="-122"/>
              </a:rPr>
              <a:t>1929</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2007</a:t>
            </a:r>
            <a:r>
              <a:rPr lang="zh-CN" altLang="en-US" sz="1050" dirty="0">
                <a:solidFill>
                  <a:srgbClr val="404040"/>
                </a:solidFill>
                <a:latin typeface="微软雅黑" panose="020B0503020204020204" charset="-122"/>
                <a:ea typeface="微软雅黑" panose="020B0503020204020204" charset="-122"/>
              </a:rPr>
              <a:t>年</a:t>
            </a:r>
            <a:r>
              <a:rPr lang="en-US" altLang="zh-CN" sz="1050" dirty="0">
                <a:solidFill>
                  <a:srgbClr val="404040"/>
                </a:solidFill>
                <a:latin typeface="微软雅黑" panose="020B0503020204020204" charset="-122"/>
                <a:ea typeface="微软雅黑" panose="020B0503020204020204" charset="-122"/>
              </a:rPr>
              <a:t>6</a:t>
            </a:r>
            <a:r>
              <a:rPr lang="zh-CN" altLang="en-US" sz="1050" dirty="0">
                <a:solidFill>
                  <a:srgbClr val="404040"/>
                </a:solidFill>
                <a:latin typeface="微软雅黑" panose="020B0503020204020204" charset="-122"/>
                <a:ea typeface="微软雅黑" panose="020B0503020204020204" charset="-122"/>
              </a:rPr>
              <a:t>月</a:t>
            </a:r>
            <a:r>
              <a:rPr lang="en-US" altLang="zh-CN" sz="1050" dirty="0">
                <a:solidFill>
                  <a:srgbClr val="404040"/>
                </a:solidFill>
                <a:latin typeface="微软雅黑" panose="020B0503020204020204" charset="-122"/>
                <a:ea typeface="微软雅黑" panose="020B0503020204020204" charset="-122"/>
              </a:rPr>
              <a:t>8</a:t>
            </a:r>
            <a:r>
              <a:rPr lang="zh-CN" altLang="en-US" sz="1050" dirty="0">
                <a:solidFill>
                  <a:srgbClr val="404040"/>
                </a:solidFill>
                <a:latin typeface="微软雅黑" panose="020B0503020204020204" charset="-122"/>
                <a:ea typeface="微软雅黑" panose="020B0503020204020204" charset="-122"/>
              </a:rPr>
              <a:t>日），中国广东揭阳人，著名古筝演奏家，中国音乐学院民族音乐研究班客席导师，中国音乐家协会会员，中国音乐家协会古筝学会顾问，汕头市音乐家协会名誉主席，一代潮乐宗师。</a:t>
            </a:r>
            <a:endParaRPr lang="zh-CN" altLang="en-US" sz="1335" dirty="0">
              <a:solidFill>
                <a:srgbClr val="40404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3766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anim calcmode="lin" valueType="num">
                                      <p:cBhvr>
                                        <p:cTn id="8" dur="1000" fill="hold"/>
                                        <p:tgtEl>
                                          <p:spTgt spid="131"/>
                                        </p:tgtEl>
                                        <p:attrNameLst>
                                          <p:attrName>ppt_x</p:attrName>
                                        </p:attrNameLst>
                                      </p:cBhvr>
                                      <p:tavLst>
                                        <p:tav tm="0">
                                          <p:val>
                                            <p:strVal val="#ppt_x"/>
                                          </p:val>
                                        </p:tav>
                                        <p:tav tm="100000">
                                          <p:val>
                                            <p:strVal val="#ppt_x"/>
                                          </p:val>
                                        </p:tav>
                                      </p:tavLst>
                                    </p:anim>
                                    <p:anim calcmode="lin" valueType="num">
                                      <p:cBhvr>
                                        <p:cTn id="9"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32"/>
                                        </p:tgtEl>
                                        <p:attrNameLst>
                                          <p:attrName>style.visibility</p:attrName>
                                        </p:attrNameLst>
                                      </p:cBhvr>
                                      <p:to>
                                        <p:strVal val="visible"/>
                                      </p:to>
                                    </p:set>
                                    <p:animEffect transition="in" filter="fade">
                                      <p:cBhvr>
                                        <p:cTn id="14" dur="1000"/>
                                        <p:tgtEl>
                                          <p:spTgt spid="132"/>
                                        </p:tgtEl>
                                      </p:cBhvr>
                                    </p:animEffect>
                                    <p:anim calcmode="lin" valueType="num">
                                      <p:cBhvr>
                                        <p:cTn id="15" dur="1000" fill="hold"/>
                                        <p:tgtEl>
                                          <p:spTgt spid="132"/>
                                        </p:tgtEl>
                                        <p:attrNameLst>
                                          <p:attrName>ppt_x</p:attrName>
                                        </p:attrNameLst>
                                      </p:cBhvr>
                                      <p:tavLst>
                                        <p:tav tm="0">
                                          <p:val>
                                            <p:strVal val="#ppt_x"/>
                                          </p:val>
                                        </p:tav>
                                        <p:tav tm="100000">
                                          <p:val>
                                            <p:strVal val="#ppt_x"/>
                                          </p:val>
                                        </p:tav>
                                      </p:tavLst>
                                    </p:anim>
                                    <p:anim calcmode="lin" valueType="num">
                                      <p:cBhvr>
                                        <p:cTn id="16"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3" name="椭圆 2"/>
          <p:cNvSpPr/>
          <p:nvPr/>
        </p:nvSpPr>
        <p:spPr>
          <a:xfrm>
            <a:off x="3879751" y="1061011"/>
            <a:ext cx="4432501" cy="4432499"/>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4" name="矩形 3"/>
          <p:cNvSpPr/>
          <p:nvPr/>
        </p:nvSpPr>
        <p:spPr>
          <a:xfrm>
            <a:off x="4800615" y="2141377"/>
            <a:ext cx="2590773" cy="1898084"/>
          </a:xfrm>
          <a:prstGeom prst="rect">
            <a:avLst/>
          </a:prstGeom>
        </p:spPr>
        <p:txBody>
          <a:bodyPr wrap="none">
            <a:spAutoFit/>
          </a:bodyPr>
          <a:lstStyle/>
          <a:p>
            <a:pPr algn="ctr"/>
            <a:r>
              <a:rPr kumimoji="1" lang="en-US" altLang="zh-CN" sz="5865" b="1" dirty="0">
                <a:solidFill>
                  <a:srgbClr val="FFFFFF"/>
                </a:solidFill>
                <a:latin typeface="Century Gothic" panose="020B0502020202020204"/>
                <a:ea typeface="微软雅黑" panose="020B0503020204020204" charset="-122"/>
              </a:rPr>
              <a:t>THANK</a:t>
            </a:r>
          </a:p>
          <a:p>
            <a:pPr algn="ctr"/>
            <a:r>
              <a:rPr kumimoji="1" lang="en-US" altLang="zh-CN" sz="5865" b="1" dirty="0">
                <a:solidFill>
                  <a:srgbClr val="FFFFFF"/>
                </a:solidFill>
                <a:latin typeface="Century Gothic" panose="020B0502020202020204"/>
                <a:ea typeface="微软雅黑" panose="020B0503020204020204" charset="-122"/>
              </a:rPr>
              <a:t>YOU!</a:t>
            </a:r>
          </a:p>
        </p:txBody>
      </p:sp>
      <p:sp>
        <p:nvSpPr>
          <p:cNvPr id="5" name="矩形 4"/>
          <p:cNvSpPr/>
          <p:nvPr/>
        </p:nvSpPr>
        <p:spPr>
          <a:xfrm>
            <a:off x="4758518" y="4207148"/>
            <a:ext cx="2941832" cy="338554"/>
          </a:xfrm>
          <a:prstGeom prst="rect">
            <a:avLst/>
          </a:prstGeom>
        </p:spPr>
        <p:txBody>
          <a:bodyPr wrap="none">
            <a:spAutoFit/>
          </a:bodyPr>
          <a:lstStyle/>
          <a:p>
            <a:pPr algn="ctr"/>
            <a:r>
              <a:rPr kumimoji="1" lang="en-US" altLang="zh-CN" sz="1600" dirty="0">
                <a:solidFill>
                  <a:srgbClr val="FFFFFF"/>
                </a:solidFill>
                <a:ea typeface="微软雅黑" panose="020B0503020204020204" charset="-122"/>
              </a:rPr>
              <a:t>——WRITTEN BY WU JINPING</a:t>
            </a:r>
          </a:p>
        </p:txBody>
      </p:sp>
      <p:sp>
        <p:nvSpPr>
          <p:cNvPr id="6" name="椭圆 5"/>
          <p:cNvSpPr/>
          <p:nvPr/>
        </p:nvSpPr>
        <p:spPr>
          <a:xfrm>
            <a:off x="3841270" y="1782532"/>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7" name="椭圆 6"/>
          <p:cNvSpPr/>
          <p:nvPr/>
        </p:nvSpPr>
        <p:spPr>
          <a:xfrm>
            <a:off x="8312252" y="3573950"/>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grpSp>
        <p:nvGrpSpPr>
          <p:cNvPr id="8" name="组 7"/>
          <p:cNvGrpSpPr/>
          <p:nvPr/>
        </p:nvGrpSpPr>
        <p:grpSpPr>
          <a:xfrm rot="856718">
            <a:off x="-638173" y="4102691"/>
            <a:ext cx="3509212" cy="3620011"/>
            <a:chOff x="6205698" y="1718554"/>
            <a:chExt cx="1970113" cy="2032317"/>
          </a:xfrm>
          <a:solidFill>
            <a:srgbClr val="FB5F63"/>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grpSp>
        <p:nvGrpSpPr>
          <p:cNvPr id="33" name="组 32"/>
          <p:cNvGrpSpPr/>
          <p:nvPr/>
        </p:nvGrpSpPr>
        <p:grpSpPr>
          <a:xfrm rot="9809110">
            <a:off x="8699529" y="-751672"/>
            <a:ext cx="4678579" cy="4826299"/>
            <a:chOff x="6205698" y="1718554"/>
            <a:chExt cx="1970113" cy="2032317"/>
          </a:xfrm>
          <a:solidFill>
            <a:srgbClr val="FB5F63"/>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pic>
        <p:nvPicPr>
          <p:cNvPr id="58" name="图片 5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5-03-12_PoplarTreesTaklimakan_ROW11627766749_1920x108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CEF3E0A3-3B09-484B-9D41-03977F1DA042}"/>
              </a:ext>
            </a:extLst>
          </p:cNvPr>
          <p:cNvPicPr>
            <a:picLocks noChangeAspect="1"/>
          </p:cNvPicPr>
          <p:nvPr/>
        </p:nvPicPr>
        <p:blipFill>
          <a:blip r:embed="rId3"/>
          <a:stretch>
            <a:fillRect/>
          </a:stretch>
        </p:blipFill>
        <p:spPr>
          <a:xfrm>
            <a:off x="2667000" y="0"/>
            <a:ext cx="6858000" cy="6858000"/>
          </a:xfrm>
          <a:prstGeom prst="rect">
            <a:avLst/>
          </a:prstGeom>
        </p:spPr>
      </p:pic>
      <p:pic>
        <p:nvPicPr>
          <p:cNvPr id="6" name="图片 5">
            <a:extLst>
              <a:ext uri="{FF2B5EF4-FFF2-40B4-BE49-F238E27FC236}">
                <a16:creationId xmlns:a16="http://schemas.microsoft.com/office/drawing/2014/main" id="{3999E688-E56B-4BEE-A000-F5B112A13655}"/>
              </a:ext>
            </a:extLst>
          </p:cNvPr>
          <p:cNvPicPr>
            <a:picLocks noChangeAspect="1"/>
          </p:cNvPicPr>
          <p:nvPr/>
        </p:nvPicPr>
        <p:blipFill>
          <a:blip r:embed="rId4"/>
          <a:stretch>
            <a:fillRect/>
          </a:stretch>
        </p:blipFill>
        <p:spPr>
          <a:xfrm>
            <a:off x="2803630" y="1505209"/>
            <a:ext cx="3511600" cy="3621338"/>
          </a:xfrm>
          <a:prstGeom prst="rect">
            <a:avLst/>
          </a:prstGeom>
        </p:spPr>
      </p:pic>
      <p:sp>
        <p:nvSpPr>
          <p:cNvPr id="7" name="文本框 6">
            <a:extLst>
              <a:ext uri="{FF2B5EF4-FFF2-40B4-BE49-F238E27FC236}">
                <a16:creationId xmlns:a16="http://schemas.microsoft.com/office/drawing/2014/main" id="{FBF64C9A-E72A-4086-8388-F02C5D010B28}"/>
              </a:ext>
            </a:extLst>
          </p:cNvPr>
          <p:cNvSpPr txBox="1"/>
          <p:nvPr/>
        </p:nvSpPr>
        <p:spPr>
          <a:xfrm>
            <a:off x="6236675" y="2330993"/>
            <a:ext cx="3151695" cy="1969770"/>
          </a:xfrm>
          <a:prstGeom prst="rect">
            <a:avLst/>
          </a:prstGeom>
          <a:noFill/>
        </p:spPr>
        <p:txBody>
          <a:bodyPr wrap="square" rtlCol="0">
            <a:spAutoFit/>
          </a:bodyPr>
          <a:lstStyle/>
          <a:p>
            <a:r>
              <a:rPr lang="zh-CN" altLang="en-US" sz="3200" dirty="0"/>
              <a:t>参考文献资料</a:t>
            </a:r>
            <a:endParaRPr lang="en-US" altLang="zh-CN" sz="3200" dirty="0"/>
          </a:p>
          <a:p>
            <a:endParaRPr lang="en-US" altLang="zh-CN" dirty="0"/>
          </a:p>
          <a:p>
            <a:r>
              <a:rPr lang="zh-CN" altLang="en-US" dirty="0"/>
              <a:t>维基百科</a:t>
            </a:r>
            <a:endParaRPr lang="en-US" altLang="zh-CN" dirty="0"/>
          </a:p>
          <a:p>
            <a:r>
              <a:rPr lang="en-US" altLang="zh-CN" dirty="0"/>
              <a:t>Baidu</a:t>
            </a:r>
          </a:p>
          <a:p>
            <a:r>
              <a:rPr lang="en-US" altLang="zh-CN" dirty="0"/>
              <a:t>OfficePLUS</a:t>
            </a:r>
          </a:p>
          <a:p>
            <a:r>
              <a:rPr lang="en-US" altLang="zh-CN" dirty="0"/>
              <a:t>Cn.bing.com</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en-US" altLang="zh-CN" dirty="0">
                <a:solidFill>
                  <a:srgbClr val="F9F5EE"/>
                </a:solidFill>
                <a:latin typeface="Century Gothic" panose="020B0502020202020204"/>
                <a:ea typeface="微软雅黑" panose="020B0503020204020204" charset="-122"/>
              </a:rPr>
              <a:t>CONTENTS</a:t>
            </a:r>
            <a:r>
              <a:rPr kumimoji="1" lang="zh-CN" altLang="en-US" dirty="0">
                <a:solidFill>
                  <a:srgbClr val="F9F5EE"/>
                </a:solidFill>
                <a:latin typeface="Century Gothic" panose="020B0502020202020204"/>
                <a:ea typeface="微软雅黑" panose="020B0503020204020204" charset="-122"/>
              </a:rPr>
              <a:t> 目录</a:t>
            </a:r>
          </a:p>
        </p:txBody>
      </p:sp>
      <p:sp>
        <p:nvSpPr>
          <p:cNvPr id="3" name="文本框 2"/>
          <p:cNvSpPr txBox="1"/>
          <p:nvPr/>
        </p:nvSpPr>
        <p:spPr>
          <a:xfrm>
            <a:off x="8596260" y="2386135"/>
            <a:ext cx="3179821" cy="518795"/>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基本概况</a:t>
            </a:r>
            <a:endParaRPr kumimoji="1" lang="zh-CN" altLang="en-US" sz="2135" b="1" dirty="0">
              <a:solidFill>
                <a:srgbClr val="F9F5EE"/>
              </a:solidFill>
              <a:latin typeface="Century Gothic" panose="020B0502020202020204"/>
              <a:ea typeface="微软雅黑" panose="020B0503020204020204" charset="-122"/>
            </a:endParaRPr>
          </a:p>
        </p:txBody>
      </p:sp>
      <p:sp>
        <p:nvSpPr>
          <p:cNvPr id="4" name="文本框 3"/>
          <p:cNvSpPr txBox="1"/>
          <p:nvPr/>
        </p:nvSpPr>
        <p:spPr>
          <a:xfrm>
            <a:off x="7667761" y="2259763"/>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01</a:t>
            </a:r>
            <a:endParaRPr kumimoji="1" lang="zh-CN" altLang="en-US" sz="4800" dirty="0">
              <a:solidFill>
                <a:srgbClr val="F9F5EE"/>
              </a:solidFill>
              <a:latin typeface="Century Gothic" panose="020B0502020202020204"/>
              <a:ea typeface="微软雅黑" panose="020B0503020204020204" charset="-122"/>
            </a:endParaRPr>
          </a:p>
        </p:txBody>
      </p:sp>
      <p:sp>
        <p:nvSpPr>
          <p:cNvPr id="5" name="文本框 4"/>
          <p:cNvSpPr txBox="1"/>
          <p:nvPr/>
        </p:nvSpPr>
        <p:spPr>
          <a:xfrm>
            <a:off x="8596260" y="3253642"/>
            <a:ext cx="3179821" cy="519438"/>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TWO</a:t>
            </a:r>
            <a:r>
              <a:rPr lang="zh-CN" altLang="en-US" sz="2135" b="1" dirty="0">
                <a:solidFill>
                  <a:srgbClr val="F9F5EE"/>
                </a:solidFill>
                <a:latin typeface="Century Gothic" panose="020B0502020202020204"/>
                <a:ea typeface="微软雅黑" panose="020B0503020204020204" charset="-122"/>
              </a:rPr>
              <a:t>     自然地理</a:t>
            </a:r>
            <a:endParaRPr kumimoji="1" lang="zh-CN" altLang="en-US" sz="2135" b="1" dirty="0">
              <a:solidFill>
                <a:srgbClr val="F9F5EE"/>
              </a:solidFill>
              <a:latin typeface="Century Gothic" panose="020B0502020202020204"/>
              <a:ea typeface="微软雅黑" panose="020B0503020204020204" charset="-122"/>
            </a:endParaRPr>
          </a:p>
        </p:txBody>
      </p:sp>
      <p:sp>
        <p:nvSpPr>
          <p:cNvPr id="6" name="文本框 5"/>
          <p:cNvSpPr txBox="1"/>
          <p:nvPr/>
        </p:nvSpPr>
        <p:spPr>
          <a:xfrm>
            <a:off x="7667761" y="3127270"/>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02</a:t>
            </a:r>
            <a:endParaRPr kumimoji="1" lang="zh-CN" altLang="en-US" sz="4800" dirty="0">
              <a:solidFill>
                <a:srgbClr val="F9F5EE"/>
              </a:solidFill>
              <a:latin typeface="Century Gothic" panose="020B0502020202020204"/>
              <a:ea typeface="微软雅黑" panose="020B0503020204020204" charset="-122"/>
            </a:endParaRPr>
          </a:p>
        </p:txBody>
      </p:sp>
      <p:sp>
        <p:nvSpPr>
          <p:cNvPr id="7" name="文本框 6"/>
          <p:cNvSpPr txBox="1"/>
          <p:nvPr/>
        </p:nvSpPr>
        <p:spPr>
          <a:xfrm>
            <a:off x="8596260" y="4121148"/>
            <a:ext cx="3179821" cy="476734"/>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THREE   </a:t>
            </a:r>
            <a:r>
              <a:rPr lang="zh-CN" altLang="en-US" sz="2135" b="1" dirty="0">
                <a:solidFill>
                  <a:srgbClr val="F9F5EE"/>
                </a:solidFill>
                <a:latin typeface="Century Gothic" panose="020B0502020202020204"/>
                <a:ea typeface="微软雅黑" panose="020B0503020204020204" charset="-122"/>
              </a:rPr>
              <a:t>历史长流</a:t>
            </a:r>
            <a:endParaRPr kumimoji="1" lang="zh-CN" altLang="en-US" sz="2135" b="1" dirty="0">
              <a:solidFill>
                <a:srgbClr val="F9F5EE"/>
              </a:solidFill>
              <a:latin typeface="Century Gothic" panose="020B0502020202020204"/>
              <a:ea typeface="微软雅黑" panose="020B0503020204020204" charset="-122"/>
            </a:endParaRPr>
          </a:p>
        </p:txBody>
      </p:sp>
      <p:sp>
        <p:nvSpPr>
          <p:cNvPr id="8" name="文本框 7"/>
          <p:cNvSpPr txBox="1"/>
          <p:nvPr/>
        </p:nvSpPr>
        <p:spPr>
          <a:xfrm>
            <a:off x="7667761" y="3994777"/>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03</a:t>
            </a:r>
            <a:endParaRPr kumimoji="1" lang="zh-CN" altLang="en-US" sz="4800" dirty="0">
              <a:solidFill>
                <a:srgbClr val="F9F5EE"/>
              </a:solidFill>
              <a:latin typeface="Century Gothic" panose="020B0502020202020204"/>
              <a:ea typeface="微软雅黑" panose="020B0503020204020204" charset="-122"/>
            </a:endParaRPr>
          </a:p>
        </p:txBody>
      </p:sp>
      <p:sp>
        <p:nvSpPr>
          <p:cNvPr id="9" name="文本框 8"/>
          <p:cNvSpPr txBox="1"/>
          <p:nvPr/>
        </p:nvSpPr>
        <p:spPr>
          <a:xfrm>
            <a:off x="8596260" y="4988656"/>
            <a:ext cx="3179821" cy="472309"/>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FOUR    </a:t>
            </a:r>
            <a:r>
              <a:rPr lang="zh-CN" altLang="en-US" sz="2135" b="1" dirty="0">
                <a:solidFill>
                  <a:srgbClr val="F9F5EE"/>
                </a:solidFill>
                <a:latin typeface="Century Gothic" panose="020B0502020202020204"/>
                <a:ea typeface="微软雅黑" panose="020B0503020204020204" charset="-122"/>
              </a:rPr>
              <a:t>饮食文化</a:t>
            </a:r>
            <a:endParaRPr kumimoji="1" lang="zh-CN" altLang="en-US" sz="2135" b="1" dirty="0">
              <a:solidFill>
                <a:srgbClr val="F9F5EE"/>
              </a:solidFill>
              <a:latin typeface="Century Gothic" panose="020B0502020202020204"/>
              <a:ea typeface="微软雅黑" panose="020B0503020204020204" charset="-122"/>
            </a:endParaRPr>
          </a:p>
        </p:txBody>
      </p:sp>
      <p:sp>
        <p:nvSpPr>
          <p:cNvPr id="10" name="文本框 9"/>
          <p:cNvSpPr txBox="1"/>
          <p:nvPr/>
        </p:nvSpPr>
        <p:spPr>
          <a:xfrm>
            <a:off x="7667761" y="4862285"/>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04</a:t>
            </a:r>
            <a:endParaRPr kumimoji="1" lang="zh-CN" altLang="en-US" sz="4800" dirty="0">
              <a:solidFill>
                <a:srgbClr val="F9F5EE"/>
              </a:solidFill>
              <a:latin typeface="Century Gothic" panose="020B0502020202020204"/>
              <a:ea typeface="微软雅黑" panose="020B0503020204020204" charset="-122"/>
            </a:endParaRPr>
          </a:p>
        </p:txBody>
      </p:sp>
      <p:pic>
        <p:nvPicPr>
          <p:cNvPr id="11" name="图片 1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grpSp>
        <p:nvGrpSpPr>
          <p:cNvPr id="12" name="组 11"/>
          <p:cNvGrpSpPr/>
          <p:nvPr/>
        </p:nvGrpSpPr>
        <p:grpSpPr>
          <a:xfrm>
            <a:off x="747404" y="773869"/>
            <a:ext cx="5066176" cy="6096520"/>
            <a:chOff x="3036888" y="576263"/>
            <a:chExt cx="1514475" cy="1612900"/>
          </a:xfrm>
          <a:solidFill>
            <a:srgbClr val="22272C"/>
          </a:solidFill>
        </p:grpSpPr>
        <p:sp>
          <p:nvSpPr>
            <p:cNvPr id="13" name="Freeform 50"/>
            <p:cNvSpPr/>
            <p:nvPr/>
          </p:nvSpPr>
          <p:spPr bwMode="auto">
            <a:xfrm>
              <a:off x="3211513" y="639763"/>
              <a:ext cx="1171575" cy="1549400"/>
            </a:xfrm>
            <a:custGeom>
              <a:avLst/>
              <a:gdLst/>
              <a:ahLst/>
              <a:cxnLst>
                <a:cxn ang="0">
                  <a:pos x="738" y="526"/>
                </a:cxn>
                <a:cxn ang="0">
                  <a:pos x="428" y="646"/>
                </a:cxn>
                <a:cxn ang="0">
                  <a:pos x="416" y="510"/>
                </a:cxn>
                <a:cxn ang="0">
                  <a:pos x="652" y="354"/>
                </a:cxn>
                <a:cxn ang="0">
                  <a:pos x="410" y="460"/>
                </a:cxn>
                <a:cxn ang="0">
                  <a:pos x="396" y="300"/>
                </a:cxn>
                <a:cxn ang="0">
                  <a:pos x="536" y="156"/>
                </a:cxn>
                <a:cxn ang="0">
                  <a:pos x="394" y="272"/>
                </a:cxn>
                <a:cxn ang="0">
                  <a:pos x="368" y="0"/>
                </a:cxn>
                <a:cxn ang="0">
                  <a:pos x="344" y="270"/>
                </a:cxn>
                <a:cxn ang="0">
                  <a:pos x="202" y="156"/>
                </a:cxn>
                <a:cxn ang="0">
                  <a:pos x="342" y="300"/>
                </a:cxn>
                <a:cxn ang="0">
                  <a:pos x="326" y="460"/>
                </a:cxn>
                <a:cxn ang="0">
                  <a:pos x="86" y="354"/>
                </a:cxn>
                <a:cxn ang="0">
                  <a:pos x="322" y="508"/>
                </a:cxn>
                <a:cxn ang="0">
                  <a:pos x="310" y="646"/>
                </a:cxn>
                <a:cxn ang="0">
                  <a:pos x="0" y="526"/>
                </a:cxn>
                <a:cxn ang="0">
                  <a:pos x="300" y="742"/>
                </a:cxn>
                <a:cxn ang="0">
                  <a:pos x="278" y="976"/>
                </a:cxn>
                <a:cxn ang="0">
                  <a:pos x="458" y="976"/>
                </a:cxn>
                <a:cxn ang="0">
                  <a:pos x="436" y="744"/>
                </a:cxn>
                <a:cxn ang="0">
                  <a:pos x="738" y="526"/>
                </a:cxn>
              </a:cxnLst>
              <a:rect l="0" t="0" r="r" b="b"/>
              <a:pathLst>
                <a:path w="738" h="976">
                  <a:moveTo>
                    <a:pt x="738" y="526"/>
                  </a:moveTo>
                  <a:lnTo>
                    <a:pt x="428" y="646"/>
                  </a:lnTo>
                  <a:lnTo>
                    <a:pt x="416" y="510"/>
                  </a:lnTo>
                  <a:lnTo>
                    <a:pt x="652" y="354"/>
                  </a:lnTo>
                  <a:lnTo>
                    <a:pt x="410" y="460"/>
                  </a:lnTo>
                  <a:lnTo>
                    <a:pt x="396" y="300"/>
                  </a:lnTo>
                  <a:lnTo>
                    <a:pt x="536" y="156"/>
                  </a:lnTo>
                  <a:lnTo>
                    <a:pt x="394" y="272"/>
                  </a:lnTo>
                  <a:lnTo>
                    <a:pt x="368" y="0"/>
                  </a:lnTo>
                  <a:lnTo>
                    <a:pt x="344" y="270"/>
                  </a:lnTo>
                  <a:lnTo>
                    <a:pt x="202" y="156"/>
                  </a:lnTo>
                  <a:lnTo>
                    <a:pt x="342" y="300"/>
                  </a:lnTo>
                  <a:lnTo>
                    <a:pt x="326" y="460"/>
                  </a:lnTo>
                  <a:lnTo>
                    <a:pt x="86" y="354"/>
                  </a:lnTo>
                  <a:lnTo>
                    <a:pt x="322" y="508"/>
                  </a:lnTo>
                  <a:lnTo>
                    <a:pt x="310" y="646"/>
                  </a:lnTo>
                  <a:lnTo>
                    <a:pt x="0" y="526"/>
                  </a:lnTo>
                  <a:lnTo>
                    <a:pt x="300" y="742"/>
                  </a:lnTo>
                  <a:lnTo>
                    <a:pt x="278" y="976"/>
                  </a:lnTo>
                  <a:lnTo>
                    <a:pt x="458" y="976"/>
                  </a:lnTo>
                  <a:lnTo>
                    <a:pt x="436" y="744"/>
                  </a:lnTo>
                  <a:lnTo>
                    <a:pt x="738" y="5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51"/>
            <p:cNvSpPr/>
            <p:nvPr/>
          </p:nvSpPr>
          <p:spPr bwMode="auto">
            <a:xfrm>
              <a:off x="3262313" y="1776413"/>
              <a:ext cx="63500" cy="47625"/>
            </a:xfrm>
            <a:custGeom>
              <a:avLst/>
              <a:gdLst/>
              <a:ahLst/>
              <a:cxnLst>
                <a:cxn ang="0">
                  <a:pos x="22" y="30"/>
                </a:cxn>
                <a:cxn ang="0">
                  <a:pos x="22" y="30"/>
                </a:cxn>
                <a:cxn ang="0">
                  <a:pos x="34" y="28"/>
                </a:cxn>
                <a:cxn ang="0">
                  <a:pos x="34" y="28"/>
                </a:cxn>
                <a:cxn ang="0">
                  <a:pos x="36" y="26"/>
                </a:cxn>
                <a:cxn ang="0">
                  <a:pos x="36" y="26"/>
                </a:cxn>
                <a:cxn ang="0">
                  <a:pos x="40" y="0"/>
                </a:cxn>
                <a:cxn ang="0">
                  <a:pos x="40" y="0"/>
                </a:cxn>
                <a:cxn ang="0">
                  <a:pos x="0" y="30"/>
                </a:cxn>
                <a:cxn ang="0">
                  <a:pos x="0" y="30"/>
                </a:cxn>
                <a:cxn ang="0">
                  <a:pos x="10" y="28"/>
                </a:cxn>
                <a:cxn ang="0">
                  <a:pos x="22" y="30"/>
                </a:cxn>
                <a:cxn ang="0">
                  <a:pos x="22" y="30"/>
                </a:cxn>
              </a:cxnLst>
              <a:rect l="0" t="0" r="r" b="b"/>
              <a:pathLst>
                <a:path w="40" h="30">
                  <a:moveTo>
                    <a:pt x="22" y="30"/>
                  </a:moveTo>
                  <a:lnTo>
                    <a:pt x="22" y="30"/>
                  </a:lnTo>
                  <a:lnTo>
                    <a:pt x="34" y="28"/>
                  </a:lnTo>
                  <a:lnTo>
                    <a:pt x="34" y="28"/>
                  </a:lnTo>
                  <a:lnTo>
                    <a:pt x="36" y="26"/>
                  </a:lnTo>
                  <a:lnTo>
                    <a:pt x="36" y="26"/>
                  </a:lnTo>
                  <a:lnTo>
                    <a:pt x="40" y="0"/>
                  </a:lnTo>
                  <a:lnTo>
                    <a:pt x="40" y="0"/>
                  </a:lnTo>
                  <a:lnTo>
                    <a:pt x="0" y="30"/>
                  </a:lnTo>
                  <a:lnTo>
                    <a:pt x="0" y="30"/>
                  </a:lnTo>
                  <a:lnTo>
                    <a:pt x="10" y="28"/>
                  </a:lnTo>
                  <a:lnTo>
                    <a:pt x="22" y="30"/>
                  </a:lnTo>
                  <a:lnTo>
                    <a:pt x="2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52"/>
            <p:cNvSpPr/>
            <p:nvPr/>
          </p:nvSpPr>
          <p:spPr bwMode="auto">
            <a:xfrm>
              <a:off x="3325813" y="1744663"/>
              <a:ext cx="44450" cy="76200"/>
            </a:xfrm>
            <a:custGeom>
              <a:avLst/>
              <a:gdLst/>
              <a:ahLst/>
              <a:cxnLst>
                <a:cxn ang="0">
                  <a:pos x="28" y="0"/>
                </a:cxn>
                <a:cxn ang="0">
                  <a:pos x="28" y="0"/>
                </a:cxn>
                <a:cxn ang="0">
                  <a:pos x="16" y="8"/>
                </a:cxn>
                <a:cxn ang="0">
                  <a:pos x="16" y="8"/>
                </a:cxn>
                <a:cxn ang="0">
                  <a:pos x="10" y="12"/>
                </a:cxn>
                <a:cxn ang="0">
                  <a:pos x="8" y="14"/>
                </a:cxn>
                <a:cxn ang="0">
                  <a:pos x="6" y="16"/>
                </a:cxn>
                <a:cxn ang="0">
                  <a:pos x="6" y="16"/>
                </a:cxn>
                <a:cxn ang="0">
                  <a:pos x="0" y="48"/>
                </a:cxn>
                <a:cxn ang="0">
                  <a:pos x="0" y="48"/>
                </a:cxn>
                <a:cxn ang="0">
                  <a:pos x="12" y="48"/>
                </a:cxn>
                <a:cxn ang="0">
                  <a:pos x="18" y="46"/>
                </a:cxn>
                <a:cxn ang="0">
                  <a:pos x="20" y="44"/>
                </a:cxn>
                <a:cxn ang="0">
                  <a:pos x="20" y="44"/>
                </a:cxn>
                <a:cxn ang="0">
                  <a:pos x="22" y="30"/>
                </a:cxn>
                <a:cxn ang="0">
                  <a:pos x="22" y="30"/>
                </a:cxn>
                <a:cxn ang="0">
                  <a:pos x="26" y="10"/>
                </a:cxn>
                <a:cxn ang="0">
                  <a:pos x="26" y="10"/>
                </a:cxn>
                <a:cxn ang="0">
                  <a:pos x="28" y="4"/>
                </a:cxn>
                <a:cxn ang="0">
                  <a:pos x="28" y="0"/>
                </a:cxn>
                <a:cxn ang="0">
                  <a:pos x="28" y="0"/>
                </a:cxn>
              </a:cxnLst>
              <a:rect l="0" t="0" r="r" b="b"/>
              <a:pathLst>
                <a:path w="28" h="48">
                  <a:moveTo>
                    <a:pt x="28" y="0"/>
                  </a:moveTo>
                  <a:lnTo>
                    <a:pt x="28" y="0"/>
                  </a:lnTo>
                  <a:lnTo>
                    <a:pt x="16" y="8"/>
                  </a:lnTo>
                  <a:lnTo>
                    <a:pt x="16" y="8"/>
                  </a:lnTo>
                  <a:lnTo>
                    <a:pt x="10" y="12"/>
                  </a:lnTo>
                  <a:lnTo>
                    <a:pt x="8" y="14"/>
                  </a:lnTo>
                  <a:lnTo>
                    <a:pt x="6" y="16"/>
                  </a:lnTo>
                  <a:lnTo>
                    <a:pt x="6" y="16"/>
                  </a:lnTo>
                  <a:lnTo>
                    <a:pt x="0" y="48"/>
                  </a:lnTo>
                  <a:lnTo>
                    <a:pt x="0" y="48"/>
                  </a:lnTo>
                  <a:lnTo>
                    <a:pt x="12" y="48"/>
                  </a:lnTo>
                  <a:lnTo>
                    <a:pt x="18" y="46"/>
                  </a:lnTo>
                  <a:lnTo>
                    <a:pt x="20" y="44"/>
                  </a:lnTo>
                  <a:lnTo>
                    <a:pt x="20" y="44"/>
                  </a:lnTo>
                  <a:lnTo>
                    <a:pt x="22" y="30"/>
                  </a:lnTo>
                  <a:lnTo>
                    <a:pt x="22" y="30"/>
                  </a:lnTo>
                  <a:lnTo>
                    <a:pt x="26" y="10"/>
                  </a:lnTo>
                  <a:lnTo>
                    <a:pt x="26" y="10"/>
                  </a:lnTo>
                  <a:lnTo>
                    <a:pt x="28" y="4"/>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53"/>
            <p:cNvSpPr/>
            <p:nvPr/>
          </p:nvSpPr>
          <p:spPr bwMode="auto">
            <a:xfrm>
              <a:off x="3370263" y="1712913"/>
              <a:ext cx="41275" cy="101600"/>
            </a:xfrm>
            <a:custGeom>
              <a:avLst/>
              <a:gdLst/>
              <a:ahLst/>
              <a:cxnLst>
                <a:cxn ang="0">
                  <a:pos x="20" y="34"/>
                </a:cxn>
                <a:cxn ang="0">
                  <a:pos x="20" y="34"/>
                </a:cxn>
                <a:cxn ang="0">
                  <a:pos x="26" y="0"/>
                </a:cxn>
                <a:cxn ang="0">
                  <a:pos x="26" y="0"/>
                </a:cxn>
                <a:cxn ang="0">
                  <a:pos x="10" y="12"/>
                </a:cxn>
                <a:cxn ang="0">
                  <a:pos x="10" y="12"/>
                </a:cxn>
                <a:cxn ang="0">
                  <a:pos x="6" y="16"/>
                </a:cxn>
                <a:cxn ang="0">
                  <a:pos x="6" y="22"/>
                </a:cxn>
                <a:cxn ang="0">
                  <a:pos x="6" y="22"/>
                </a:cxn>
                <a:cxn ang="0">
                  <a:pos x="0" y="64"/>
                </a:cxn>
                <a:cxn ang="0">
                  <a:pos x="0" y="64"/>
                </a:cxn>
                <a:cxn ang="0">
                  <a:pos x="10" y="60"/>
                </a:cxn>
                <a:cxn ang="0">
                  <a:pos x="16" y="56"/>
                </a:cxn>
                <a:cxn ang="0">
                  <a:pos x="18" y="52"/>
                </a:cxn>
                <a:cxn ang="0">
                  <a:pos x="18" y="52"/>
                </a:cxn>
                <a:cxn ang="0">
                  <a:pos x="20" y="34"/>
                </a:cxn>
                <a:cxn ang="0">
                  <a:pos x="20" y="34"/>
                </a:cxn>
              </a:cxnLst>
              <a:rect l="0" t="0" r="r" b="b"/>
              <a:pathLst>
                <a:path w="26" h="64">
                  <a:moveTo>
                    <a:pt x="20" y="34"/>
                  </a:moveTo>
                  <a:lnTo>
                    <a:pt x="20" y="34"/>
                  </a:lnTo>
                  <a:lnTo>
                    <a:pt x="26" y="0"/>
                  </a:lnTo>
                  <a:lnTo>
                    <a:pt x="26" y="0"/>
                  </a:lnTo>
                  <a:lnTo>
                    <a:pt x="10" y="12"/>
                  </a:lnTo>
                  <a:lnTo>
                    <a:pt x="10" y="12"/>
                  </a:lnTo>
                  <a:lnTo>
                    <a:pt x="6" y="16"/>
                  </a:lnTo>
                  <a:lnTo>
                    <a:pt x="6" y="22"/>
                  </a:lnTo>
                  <a:lnTo>
                    <a:pt x="6" y="22"/>
                  </a:lnTo>
                  <a:lnTo>
                    <a:pt x="0" y="64"/>
                  </a:lnTo>
                  <a:lnTo>
                    <a:pt x="0" y="64"/>
                  </a:lnTo>
                  <a:lnTo>
                    <a:pt x="10" y="60"/>
                  </a:lnTo>
                  <a:lnTo>
                    <a:pt x="16" y="56"/>
                  </a:lnTo>
                  <a:lnTo>
                    <a:pt x="18" y="52"/>
                  </a:lnTo>
                  <a:lnTo>
                    <a:pt x="18" y="52"/>
                  </a:lnTo>
                  <a:lnTo>
                    <a:pt x="20" y="34"/>
                  </a:lnTo>
                  <a:lnTo>
                    <a:pt x="2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54"/>
            <p:cNvSpPr/>
            <p:nvPr/>
          </p:nvSpPr>
          <p:spPr bwMode="auto">
            <a:xfrm>
              <a:off x="3408363" y="1687513"/>
              <a:ext cx="44450" cy="104775"/>
            </a:xfrm>
            <a:custGeom>
              <a:avLst/>
              <a:gdLst/>
              <a:ahLst/>
              <a:cxnLst>
                <a:cxn ang="0">
                  <a:pos x="10" y="12"/>
                </a:cxn>
                <a:cxn ang="0">
                  <a:pos x="10" y="12"/>
                </a:cxn>
                <a:cxn ang="0">
                  <a:pos x="8" y="18"/>
                </a:cxn>
                <a:cxn ang="0">
                  <a:pos x="8" y="24"/>
                </a:cxn>
                <a:cxn ang="0">
                  <a:pos x="8" y="24"/>
                </a:cxn>
                <a:cxn ang="0">
                  <a:pos x="0" y="66"/>
                </a:cxn>
                <a:cxn ang="0">
                  <a:pos x="0" y="66"/>
                </a:cxn>
                <a:cxn ang="0">
                  <a:pos x="8" y="60"/>
                </a:cxn>
                <a:cxn ang="0">
                  <a:pos x="14" y="52"/>
                </a:cxn>
                <a:cxn ang="0">
                  <a:pos x="20" y="46"/>
                </a:cxn>
                <a:cxn ang="0">
                  <a:pos x="24" y="36"/>
                </a:cxn>
                <a:cxn ang="0">
                  <a:pos x="26" y="28"/>
                </a:cxn>
                <a:cxn ang="0">
                  <a:pos x="28" y="18"/>
                </a:cxn>
                <a:cxn ang="0">
                  <a:pos x="28" y="10"/>
                </a:cxn>
                <a:cxn ang="0">
                  <a:pos x="26" y="0"/>
                </a:cxn>
                <a:cxn ang="0">
                  <a:pos x="26" y="0"/>
                </a:cxn>
                <a:cxn ang="0">
                  <a:pos x="10" y="12"/>
                </a:cxn>
                <a:cxn ang="0">
                  <a:pos x="10" y="12"/>
                </a:cxn>
              </a:cxnLst>
              <a:rect l="0" t="0" r="r" b="b"/>
              <a:pathLst>
                <a:path w="28" h="66">
                  <a:moveTo>
                    <a:pt x="10" y="12"/>
                  </a:moveTo>
                  <a:lnTo>
                    <a:pt x="10" y="12"/>
                  </a:lnTo>
                  <a:lnTo>
                    <a:pt x="8" y="18"/>
                  </a:lnTo>
                  <a:lnTo>
                    <a:pt x="8" y="24"/>
                  </a:lnTo>
                  <a:lnTo>
                    <a:pt x="8" y="24"/>
                  </a:lnTo>
                  <a:lnTo>
                    <a:pt x="0" y="66"/>
                  </a:lnTo>
                  <a:lnTo>
                    <a:pt x="0" y="66"/>
                  </a:lnTo>
                  <a:lnTo>
                    <a:pt x="8" y="60"/>
                  </a:lnTo>
                  <a:lnTo>
                    <a:pt x="14" y="52"/>
                  </a:lnTo>
                  <a:lnTo>
                    <a:pt x="20" y="46"/>
                  </a:lnTo>
                  <a:lnTo>
                    <a:pt x="24" y="36"/>
                  </a:lnTo>
                  <a:lnTo>
                    <a:pt x="26" y="28"/>
                  </a:lnTo>
                  <a:lnTo>
                    <a:pt x="28" y="18"/>
                  </a:lnTo>
                  <a:lnTo>
                    <a:pt x="28" y="10"/>
                  </a:lnTo>
                  <a:lnTo>
                    <a:pt x="26" y="0"/>
                  </a:lnTo>
                  <a:lnTo>
                    <a:pt x="26" y="0"/>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55"/>
            <p:cNvSpPr/>
            <p:nvPr/>
          </p:nvSpPr>
          <p:spPr bwMode="auto">
            <a:xfrm>
              <a:off x="3255963" y="1763713"/>
              <a:ext cx="63500" cy="50800"/>
            </a:xfrm>
            <a:custGeom>
              <a:avLst/>
              <a:gdLst/>
              <a:ahLst/>
              <a:cxnLst>
                <a:cxn ang="0">
                  <a:pos x="14" y="0"/>
                </a:cxn>
                <a:cxn ang="0">
                  <a:pos x="14" y="0"/>
                </a:cxn>
                <a:cxn ang="0">
                  <a:pos x="10" y="0"/>
                </a:cxn>
                <a:cxn ang="0">
                  <a:pos x="10" y="0"/>
                </a:cxn>
                <a:cxn ang="0">
                  <a:pos x="6" y="12"/>
                </a:cxn>
                <a:cxn ang="0">
                  <a:pos x="6" y="12"/>
                </a:cxn>
                <a:cxn ang="0">
                  <a:pos x="4" y="22"/>
                </a:cxn>
                <a:cxn ang="0">
                  <a:pos x="0" y="32"/>
                </a:cxn>
                <a:cxn ang="0">
                  <a:pos x="0" y="32"/>
                </a:cxn>
                <a:cxn ang="0">
                  <a:pos x="40" y="2"/>
                </a:cxn>
                <a:cxn ang="0">
                  <a:pos x="40" y="2"/>
                </a:cxn>
                <a:cxn ang="0">
                  <a:pos x="14" y="0"/>
                </a:cxn>
                <a:cxn ang="0">
                  <a:pos x="14" y="0"/>
                </a:cxn>
              </a:cxnLst>
              <a:rect l="0" t="0" r="r" b="b"/>
              <a:pathLst>
                <a:path w="40" h="32">
                  <a:moveTo>
                    <a:pt x="14" y="0"/>
                  </a:moveTo>
                  <a:lnTo>
                    <a:pt x="14" y="0"/>
                  </a:lnTo>
                  <a:lnTo>
                    <a:pt x="10" y="0"/>
                  </a:lnTo>
                  <a:lnTo>
                    <a:pt x="10" y="0"/>
                  </a:lnTo>
                  <a:lnTo>
                    <a:pt x="6" y="12"/>
                  </a:lnTo>
                  <a:lnTo>
                    <a:pt x="6" y="12"/>
                  </a:lnTo>
                  <a:lnTo>
                    <a:pt x="4" y="22"/>
                  </a:lnTo>
                  <a:lnTo>
                    <a:pt x="0" y="32"/>
                  </a:lnTo>
                  <a:lnTo>
                    <a:pt x="0" y="32"/>
                  </a:lnTo>
                  <a:lnTo>
                    <a:pt x="40" y="2"/>
                  </a:lnTo>
                  <a:lnTo>
                    <a:pt x="40" y="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56"/>
            <p:cNvSpPr/>
            <p:nvPr/>
          </p:nvSpPr>
          <p:spPr bwMode="auto">
            <a:xfrm>
              <a:off x="3275013" y="1725613"/>
              <a:ext cx="85725" cy="31750"/>
            </a:xfrm>
            <a:custGeom>
              <a:avLst/>
              <a:gdLst/>
              <a:ahLst/>
              <a:cxnLst>
                <a:cxn ang="0">
                  <a:pos x="54" y="4"/>
                </a:cxn>
                <a:cxn ang="0">
                  <a:pos x="54" y="4"/>
                </a:cxn>
                <a:cxn ang="0">
                  <a:pos x="50" y="4"/>
                </a:cxn>
                <a:cxn ang="0">
                  <a:pos x="44" y="4"/>
                </a:cxn>
                <a:cxn ang="0">
                  <a:pos x="44" y="4"/>
                </a:cxn>
                <a:cxn ang="0">
                  <a:pos x="24" y="2"/>
                </a:cxn>
                <a:cxn ang="0">
                  <a:pos x="24" y="2"/>
                </a:cxn>
                <a:cxn ang="0">
                  <a:pos x="8" y="0"/>
                </a:cxn>
                <a:cxn ang="0">
                  <a:pos x="8" y="0"/>
                </a:cxn>
                <a:cxn ang="0">
                  <a:pos x="6" y="2"/>
                </a:cxn>
                <a:cxn ang="0">
                  <a:pos x="4" y="8"/>
                </a:cxn>
                <a:cxn ang="0">
                  <a:pos x="0" y="18"/>
                </a:cxn>
                <a:cxn ang="0">
                  <a:pos x="0" y="18"/>
                </a:cxn>
                <a:cxn ang="0">
                  <a:pos x="32" y="20"/>
                </a:cxn>
                <a:cxn ang="0">
                  <a:pos x="32" y="20"/>
                </a:cxn>
                <a:cxn ang="0">
                  <a:pos x="36" y="20"/>
                </a:cxn>
                <a:cxn ang="0">
                  <a:pos x="38" y="18"/>
                </a:cxn>
                <a:cxn ang="0">
                  <a:pos x="42" y="14"/>
                </a:cxn>
                <a:cxn ang="0">
                  <a:pos x="42" y="14"/>
                </a:cxn>
                <a:cxn ang="0">
                  <a:pos x="54" y="4"/>
                </a:cxn>
                <a:cxn ang="0">
                  <a:pos x="54" y="4"/>
                </a:cxn>
              </a:cxnLst>
              <a:rect l="0" t="0" r="r" b="b"/>
              <a:pathLst>
                <a:path w="54" h="20">
                  <a:moveTo>
                    <a:pt x="54" y="4"/>
                  </a:moveTo>
                  <a:lnTo>
                    <a:pt x="54" y="4"/>
                  </a:lnTo>
                  <a:lnTo>
                    <a:pt x="50" y="4"/>
                  </a:lnTo>
                  <a:lnTo>
                    <a:pt x="44" y="4"/>
                  </a:lnTo>
                  <a:lnTo>
                    <a:pt x="44" y="4"/>
                  </a:lnTo>
                  <a:lnTo>
                    <a:pt x="24" y="2"/>
                  </a:lnTo>
                  <a:lnTo>
                    <a:pt x="24" y="2"/>
                  </a:lnTo>
                  <a:lnTo>
                    <a:pt x="8" y="0"/>
                  </a:lnTo>
                  <a:lnTo>
                    <a:pt x="8" y="0"/>
                  </a:lnTo>
                  <a:lnTo>
                    <a:pt x="6" y="2"/>
                  </a:lnTo>
                  <a:lnTo>
                    <a:pt x="4" y="8"/>
                  </a:lnTo>
                  <a:lnTo>
                    <a:pt x="0" y="18"/>
                  </a:lnTo>
                  <a:lnTo>
                    <a:pt x="0" y="18"/>
                  </a:lnTo>
                  <a:lnTo>
                    <a:pt x="32" y="20"/>
                  </a:lnTo>
                  <a:lnTo>
                    <a:pt x="32" y="20"/>
                  </a:lnTo>
                  <a:lnTo>
                    <a:pt x="36" y="20"/>
                  </a:lnTo>
                  <a:lnTo>
                    <a:pt x="38" y="18"/>
                  </a:lnTo>
                  <a:lnTo>
                    <a:pt x="42" y="14"/>
                  </a:lnTo>
                  <a:lnTo>
                    <a:pt x="42" y="14"/>
                  </a:lnTo>
                  <a:lnTo>
                    <a:pt x="54" y="4"/>
                  </a:lnTo>
                  <a:lnTo>
                    <a:pt x="5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57"/>
            <p:cNvSpPr/>
            <p:nvPr/>
          </p:nvSpPr>
          <p:spPr bwMode="auto">
            <a:xfrm>
              <a:off x="3294063" y="1690688"/>
              <a:ext cx="107950" cy="31750"/>
            </a:xfrm>
            <a:custGeom>
              <a:avLst/>
              <a:gdLst/>
              <a:ahLst/>
              <a:cxnLst>
                <a:cxn ang="0">
                  <a:pos x="0" y="14"/>
                </a:cxn>
                <a:cxn ang="0">
                  <a:pos x="0" y="14"/>
                </a:cxn>
                <a:cxn ang="0">
                  <a:pos x="40" y="20"/>
                </a:cxn>
                <a:cxn ang="0">
                  <a:pos x="40" y="20"/>
                </a:cxn>
                <a:cxn ang="0">
                  <a:pos x="46" y="20"/>
                </a:cxn>
                <a:cxn ang="0">
                  <a:pos x="52" y="18"/>
                </a:cxn>
                <a:cxn ang="0">
                  <a:pos x="52" y="18"/>
                </a:cxn>
                <a:cxn ang="0">
                  <a:pos x="68" y="6"/>
                </a:cxn>
                <a:cxn ang="0">
                  <a:pos x="68" y="6"/>
                </a:cxn>
                <a:cxn ang="0">
                  <a:pos x="34" y="2"/>
                </a:cxn>
                <a:cxn ang="0">
                  <a:pos x="34" y="2"/>
                </a:cxn>
                <a:cxn ang="0">
                  <a:pos x="14" y="0"/>
                </a:cxn>
                <a:cxn ang="0">
                  <a:pos x="14" y="0"/>
                </a:cxn>
                <a:cxn ang="0">
                  <a:pos x="10" y="2"/>
                </a:cxn>
                <a:cxn ang="0">
                  <a:pos x="6" y="6"/>
                </a:cxn>
                <a:cxn ang="0">
                  <a:pos x="0" y="14"/>
                </a:cxn>
                <a:cxn ang="0">
                  <a:pos x="0" y="14"/>
                </a:cxn>
              </a:cxnLst>
              <a:rect l="0" t="0" r="r" b="b"/>
              <a:pathLst>
                <a:path w="68" h="20">
                  <a:moveTo>
                    <a:pt x="0" y="14"/>
                  </a:moveTo>
                  <a:lnTo>
                    <a:pt x="0" y="14"/>
                  </a:lnTo>
                  <a:lnTo>
                    <a:pt x="40" y="20"/>
                  </a:lnTo>
                  <a:lnTo>
                    <a:pt x="40" y="20"/>
                  </a:lnTo>
                  <a:lnTo>
                    <a:pt x="46" y="20"/>
                  </a:lnTo>
                  <a:lnTo>
                    <a:pt x="52" y="18"/>
                  </a:lnTo>
                  <a:lnTo>
                    <a:pt x="52" y="18"/>
                  </a:lnTo>
                  <a:lnTo>
                    <a:pt x="68" y="6"/>
                  </a:lnTo>
                  <a:lnTo>
                    <a:pt x="68" y="6"/>
                  </a:lnTo>
                  <a:lnTo>
                    <a:pt x="34" y="2"/>
                  </a:lnTo>
                  <a:lnTo>
                    <a:pt x="34" y="2"/>
                  </a:lnTo>
                  <a:lnTo>
                    <a:pt x="14" y="0"/>
                  </a:lnTo>
                  <a:lnTo>
                    <a:pt x="14" y="0"/>
                  </a:lnTo>
                  <a:lnTo>
                    <a:pt x="10"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58"/>
            <p:cNvSpPr/>
            <p:nvPr/>
          </p:nvSpPr>
          <p:spPr bwMode="auto">
            <a:xfrm>
              <a:off x="3322638" y="1658938"/>
              <a:ext cx="114300" cy="31750"/>
            </a:xfrm>
            <a:custGeom>
              <a:avLst/>
              <a:gdLst/>
              <a:ahLst/>
              <a:cxnLst>
                <a:cxn ang="0">
                  <a:pos x="0" y="14"/>
                </a:cxn>
                <a:cxn ang="0">
                  <a:pos x="0" y="14"/>
                </a:cxn>
                <a:cxn ang="0">
                  <a:pos x="44" y="18"/>
                </a:cxn>
                <a:cxn ang="0">
                  <a:pos x="44" y="18"/>
                </a:cxn>
                <a:cxn ang="0">
                  <a:pos x="50" y="20"/>
                </a:cxn>
                <a:cxn ang="0">
                  <a:pos x="56" y="20"/>
                </a:cxn>
                <a:cxn ang="0">
                  <a:pos x="56" y="20"/>
                </a:cxn>
                <a:cxn ang="0">
                  <a:pos x="72" y="8"/>
                </a:cxn>
                <a:cxn ang="0">
                  <a:pos x="72" y="8"/>
                </a:cxn>
                <a:cxn ang="0">
                  <a:pos x="64" y="4"/>
                </a:cxn>
                <a:cxn ang="0">
                  <a:pos x="54" y="0"/>
                </a:cxn>
                <a:cxn ang="0">
                  <a:pos x="44" y="0"/>
                </a:cxn>
                <a:cxn ang="0">
                  <a:pos x="36" y="0"/>
                </a:cxn>
                <a:cxn ang="0">
                  <a:pos x="26" y="2"/>
                </a:cxn>
                <a:cxn ang="0">
                  <a:pos x="18" y="4"/>
                </a:cxn>
                <a:cxn ang="0">
                  <a:pos x="8" y="8"/>
                </a:cxn>
                <a:cxn ang="0">
                  <a:pos x="0" y="14"/>
                </a:cxn>
                <a:cxn ang="0">
                  <a:pos x="0" y="14"/>
                </a:cxn>
              </a:cxnLst>
              <a:rect l="0" t="0" r="r" b="b"/>
              <a:pathLst>
                <a:path w="72" h="20">
                  <a:moveTo>
                    <a:pt x="0" y="14"/>
                  </a:moveTo>
                  <a:lnTo>
                    <a:pt x="0" y="14"/>
                  </a:lnTo>
                  <a:lnTo>
                    <a:pt x="44" y="18"/>
                  </a:lnTo>
                  <a:lnTo>
                    <a:pt x="44" y="18"/>
                  </a:lnTo>
                  <a:lnTo>
                    <a:pt x="50" y="20"/>
                  </a:lnTo>
                  <a:lnTo>
                    <a:pt x="56" y="20"/>
                  </a:lnTo>
                  <a:lnTo>
                    <a:pt x="56" y="20"/>
                  </a:lnTo>
                  <a:lnTo>
                    <a:pt x="72" y="8"/>
                  </a:lnTo>
                  <a:lnTo>
                    <a:pt x="72" y="8"/>
                  </a:lnTo>
                  <a:lnTo>
                    <a:pt x="64" y="4"/>
                  </a:lnTo>
                  <a:lnTo>
                    <a:pt x="54" y="0"/>
                  </a:lnTo>
                  <a:lnTo>
                    <a:pt x="44" y="0"/>
                  </a:lnTo>
                  <a:lnTo>
                    <a:pt x="36" y="0"/>
                  </a:lnTo>
                  <a:lnTo>
                    <a:pt x="26" y="2"/>
                  </a:lnTo>
                  <a:lnTo>
                    <a:pt x="18" y="4"/>
                  </a:lnTo>
                  <a:lnTo>
                    <a:pt x="8"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59"/>
            <p:cNvSpPr/>
            <p:nvPr/>
          </p:nvSpPr>
          <p:spPr bwMode="auto">
            <a:xfrm>
              <a:off x="3036888" y="1573213"/>
              <a:ext cx="79375" cy="38100"/>
            </a:xfrm>
            <a:custGeom>
              <a:avLst/>
              <a:gdLst/>
              <a:ahLst/>
              <a:cxnLst>
                <a:cxn ang="0">
                  <a:pos x="0" y="6"/>
                </a:cxn>
                <a:cxn ang="0">
                  <a:pos x="0" y="6"/>
                </a:cxn>
                <a:cxn ang="0">
                  <a:pos x="10" y="12"/>
                </a:cxn>
                <a:cxn ang="0">
                  <a:pos x="20" y="18"/>
                </a:cxn>
                <a:cxn ang="0">
                  <a:pos x="20" y="18"/>
                </a:cxn>
                <a:cxn ang="0">
                  <a:pos x="30" y="24"/>
                </a:cxn>
                <a:cxn ang="0">
                  <a:pos x="30" y="24"/>
                </a:cxn>
                <a:cxn ang="0">
                  <a:pos x="32" y="20"/>
                </a:cxn>
                <a:cxn ang="0">
                  <a:pos x="32" y="20"/>
                </a:cxn>
                <a:cxn ang="0">
                  <a:pos x="50" y="0"/>
                </a:cxn>
                <a:cxn ang="0">
                  <a:pos x="50" y="0"/>
                </a:cxn>
                <a:cxn ang="0">
                  <a:pos x="0" y="6"/>
                </a:cxn>
                <a:cxn ang="0">
                  <a:pos x="0" y="6"/>
                </a:cxn>
              </a:cxnLst>
              <a:rect l="0" t="0" r="r" b="b"/>
              <a:pathLst>
                <a:path w="50" h="24">
                  <a:moveTo>
                    <a:pt x="0" y="6"/>
                  </a:moveTo>
                  <a:lnTo>
                    <a:pt x="0" y="6"/>
                  </a:lnTo>
                  <a:lnTo>
                    <a:pt x="10" y="12"/>
                  </a:lnTo>
                  <a:lnTo>
                    <a:pt x="20" y="18"/>
                  </a:lnTo>
                  <a:lnTo>
                    <a:pt x="20" y="18"/>
                  </a:lnTo>
                  <a:lnTo>
                    <a:pt x="30" y="24"/>
                  </a:lnTo>
                  <a:lnTo>
                    <a:pt x="30" y="24"/>
                  </a:lnTo>
                  <a:lnTo>
                    <a:pt x="32" y="20"/>
                  </a:lnTo>
                  <a:lnTo>
                    <a:pt x="32" y="20"/>
                  </a:lnTo>
                  <a:lnTo>
                    <a:pt x="50" y="0"/>
                  </a:lnTo>
                  <a:lnTo>
                    <a:pt x="5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60"/>
            <p:cNvSpPr/>
            <p:nvPr/>
          </p:nvSpPr>
          <p:spPr bwMode="auto">
            <a:xfrm>
              <a:off x="3094038" y="1566863"/>
              <a:ext cx="76200" cy="57150"/>
            </a:xfrm>
            <a:custGeom>
              <a:avLst/>
              <a:gdLst/>
              <a:ahLst/>
              <a:cxnLst>
                <a:cxn ang="0">
                  <a:pos x="42" y="8"/>
                </a:cxn>
                <a:cxn ang="0">
                  <a:pos x="42" y="8"/>
                </a:cxn>
                <a:cxn ang="0">
                  <a:pos x="46" y="6"/>
                </a:cxn>
                <a:cxn ang="0">
                  <a:pos x="48" y="0"/>
                </a:cxn>
                <a:cxn ang="0">
                  <a:pos x="48" y="0"/>
                </a:cxn>
                <a:cxn ang="0">
                  <a:pos x="34" y="2"/>
                </a:cxn>
                <a:cxn ang="0">
                  <a:pos x="34" y="2"/>
                </a:cxn>
                <a:cxn ang="0">
                  <a:pos x="28" y="2"/>
                </a:cxn>
                <a:cxn ang="0">
                  <a:pos x="24" y="4"/>
                </a:cxn>
                <a:cxn ang="0">
                  <a:pos x="22" y="4"/>
                </a:cxn>
                <a:cxn ang="0">
                  <a:pos x="22" y="4"/>
                </a:cxn>
                <a:cxn ang="0">
                  <a:pos x="0" y="30"/>
                </a:cxn>
                <a:cxn ang="0">
                  <a:pos x="0" y="30"/>
                </a:cxn>
                <a:cxn ang="0">
                  <a:pos x="10" y="34"/>
                </a:cxn>
                <a:cxn ang="0">
                  <a:pos x="16" y="36"/>
                </a:cxn>
                <a:cxn ang="0">
                  <a:pos x="20" y="36"/>
                </a:cxn>
                <a:cxn ang="0">
                  <a:pos x="20" y="36"/>
                </a:cxn>
                <a:cxn ang="0">
                  <a:pos x="28" y="24"/>
                </a:cxn>
                <a:cxn ang="0">
                  <a:pos x="28" y="24"/>
                </a:cxn>
                <a:cxn ang="0">
                  <a:pos x="42" y="8"/>
                </a:cxn>
                <a:cxn ang="0">
                  <a:pos x="42" y="8"/>
                </a:cxn>
              </a:cxnLst>
              <a:rect l="0" t="0" r="r" b="b"/>
              <a:pathLst>
                <a:path w="48" h="36">
                  <a:moveTo>
                    <a:pt x="42" y="8"/>
                  </a:moveTo>
                  <a:lnTo>
                    <a:pt x="42" y="8"/>
                  </a:lnTo>
                  <a:lnTo>
                    <a:pt x="46" y="6"/>
                  </a:lnTo>
                  <a:lnTo>
                    <a:pt x="48" y="0"/>
                  </a:lnTo>
                  <a:lnTo>
                    <a:pt x="48" y="0"/>
                  </a:lnTo>
                  <a:lnTo>
                    <a:pt x="34" y="2"/>
                  </a:lnTo>
                  <a:lnTo>
                    <a:pt x="34" y="2"/>
                  </a:lnTo>
                  <a:lnTo>
                    <a:pt x="28" y="2"/>
                  </a:lnTo>
                  <a:lnTo>
                    <a:pt x="24" y="4"/>
                  </a:lnTo>
                  <a:lnTo>
                    <a:pt x="22" y="4"/>
                  </a:lnTo>
                  <a:lnTo>
                    <a:pt x="22" y="4"/>
                  </a:lnTo>
                  <a:lnTo>
                    <a:pt x="0" y="30"/>
                  </a:lnTo>
                  <a:lnTo>
                    <a:pt x="0" y="30"/>
                  </a:lnTo>
                  <a:lnTo>
                    <a:pt x="10" y="34"/>
                  </a:lnTo>
                  <a:lnTo>
                    <a:pt x="16" y="36"/>
                  </a:lnTo>
                  <a:lnTo>
                    <a:pt x="20" y="36"/>
                  </a:lnTo>
                  <a:lnTo>
                    <a:pt x="20" y="36"/>
                  </a:lnTo>
                  <a:lnTo>
                    <a:pt x="28" y="24"/>
                  </a:lnTo>
                  <a:lnTo>
                    <a:pt x="28" y="24"/>
                  </a:lnTo>
                  <a:lnTo>
                    <a:pt x="42" y="8"/>
                  </a:lnTo>
                  <a:lnTo>
                    <a:pt x="4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61"/>
            <p:cNvSpPr/>
            <p:nvPr/>
          </p:nvSpPr>
          <p:spPr bwMode="auto">
            <a:xfrm>
              <a:off x="3135313" y="1563688"/>
              <a:ext cx="85725" cy="66675"/>
            </a:xfrm>
            <a:custGeom>
              <a:avLst/>
              <a:gdLst/>
              <a:ahLst/>
              <a:cxnLst>
                <a:cxn ang="0">
                  <a:pos x="54" y="0"/>
                </a:cxn>
                <a:cxn ang="0">
                  <a:pos x="54" y="0"/>
                </a:cxn>
                <a:cxn ang="0">
                  <a:pos x="34" y="2"/>
                </a:cxn>
                <a:cxn ang="0">
                  <a:pos x="34" y="2"/>
                </a:cxn>
                <a:cxn ang="0">
                  <a:pos x="30" y="4"/>
                </a:cxn>
                <a:cxn ang="0">
                  <a:pos x="26" y="8"/>
                </a:cxn>
                <a:cxn ang="0">
                  <a:pos x="26" y="8"/>
                </a:cxn>
                <a:cxn ang="0">
                  <a:pos x="0" y="40"/>
                </a:cxn>
                <a:cxn ang="0">
                  <a:pos x="0" y="40"/>
                </a:cxn>
                <a:cxn ang="0">
                  <a:pos x="12" y="42"/>
                </a:cxn>
                <a:cxn ang="0">
                  <a:pos x="18" y="42"/>
                </a:cxn>
                <a:cxn ang="0">
                  <a:pos x="22" y="40"/>
                </a:cxn>
                <a:cxn ang="0">
                  <a:pos x="22" y="40"/>
                </a:cxn>
                <a:cxn ang="0">
                  <a:pos x="34" y="26"/>
                </a:cxn>
                <a:cxn ang="0">
                  <a:pos x="34" y="26"/>
                </a:cxn>
                <a:cxn ang="0">
                  <a:pos x="54" y="0"/>
                </a:cxn>
                <a:cxn ang="0">
                  <a:pos x="54" y="0"/>
                </a:cxn>
              </a:cxnLst>
              <a:rect l="0" t="0" r="r" b="b"/>
              <a:pathLst>
                <a:path w="54" h="42">
                  <a:moveTo>
                    <a:pt x="54" y="0"/>
                  </a:moveTo>
                  <a:lnTo>
                    <a:pt x="54" y="0"/>
                  </a:lnTo>
                  <a:lnTo>
                    <a:pt x="34" y="2"/>
                  </a:lnTo>
                  <a:lnTo>
                    <a:pt x="34" y="2"/>
                  </a:lnTo>
                  <a:lnTo>
                    <a:pt x="30" y="4"/>
                  </a:lnTo>
                  <a:lnTo>
                    <a:pt x="26" y="8"/>
                  </a:lnTo>
                  <a:lnTo>
                    <a:pt x="26" y="8"/>
                  </a:lnTo>
                  <a:lnTo>
                    <a:pt x="0" y="40"/>
                  </a:lnTo>
                  <a:lnTo>
                    <a:pt x="0" y="40"/>
                  </a:lnTo>
                  <a:lnTo>
                    <a:pt x="12" y="42"/>
                  </a:lnTo>
                  <a:lnTo>
                    <a:pt x="18" y="42"/>
                  </a:lnTo>
                  <a:lnTo>
                    <a:pt x="22" y="40"/>
                  </a:lnTo>
                  <a:lnTo>
                    <a:pt x="22" y="40"/>
                  </a:lnTo>
                  <a:lnTo>
                    <a:pt x="34" y="26"/>
                  </a:lnTo>
                  <a:lnTo>
                    <a:pt x="34" y="26"/>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62"/>
            <p:cNvSpPr/>
            <p:nvPr/>
          </p:nvSpPr>
          <p:spPr bwMode="auto">
            <a:xfrm>
              <a:off x="3179763" y="1557338"/>
              <a:ext cx="85725" cy="73025"/>
            </a:xfrm>
            <a:custGeom>
              <a:avLst/>
              <a:gdLst/>
              <a:ahLst/>
              <a:cxnLst>
                <a:cxn ang="0">
                  <a:pos x="36" y="2"/>
                </a:cxn>
                <a:cxn ang="0">
                  <a:pos x="36" y="2"/>
                </a:cxn>
                <a:cxn ang="0">
                  <a:pos x="30" y="8"/>
                </a:cxn>
                <a:cxn ang="0">
                  <a:pos x="28" y="12"/>
                </a:cxn>
                <a:cxn ang="0">
                  <a:pos x="28" y="12"/>
                </a:cxn>
                <a:cxn ang="0">
                  <a:pos x="0" y="46"/>
                </a:cxn>
                <a:cxn ang="0">
                  <a:pos x="0" y="46"/>
                </a:cxn>
                <a:cxn ang="0">
                  <a:pos x="10" y="44"/>
                </a:cxn>
                <a:cxn ang="0">
                  <a:pos x="18" y="42"/>
                </a:cxn>
                <a:cxn ang="0">
                  <a:pos x="28" y="36"/>
                </a:cxn>
                <a:cxn ang="0">
                  <a:pos x="36" y="32"/>
                </a:cxn>
                <a:cxn ang="0">
                  <a:pos x="42" y="26"/>
                </a:cxn>
                <a:cxn ang="0">
                  <a:pos x="48" y="18"/>
                </a:cxn>
                <a:cxn ang="0">
                  <a:pos x="52" y="10"/>
                </a:cxn>
                <a:cxn ang="0">
                  <a:pos x="54" y="0"/>
                </a:cxn>
                <a:cxn ang="0">
                  <a:pos x="54" y="0"/>
                </a:cxn>
                <a:cxn ang="0">
                  <a:pos x="36" y="2"/>
                </a:cxn>
                <a:cxn ang="0">
                  <a:pos x="36" y="2"/>
                </a:cxn>
              </a:cxnLst>
              <a:rect l="0" t="0" r="r" b="b"/>
              <a:pathLst>
                <a:path w="54" h="46">
                  <a:moveTo>
                    <a:pt x="36" y="2"/>
                  </a:moveTo>
                  <a:lnTo>
                    <a:pt x="36" y="2"/>
                  </a:lnTo>
                  <a:lnTo>
                    <a:pt x="30" y="8"/>
                  </a:lnTo>
                  <a:lnTo>
                    <a:pt x="28" y="12"/>
                  </a:lnTo>
                  <a:lnTo>
                    <a:pt x="28" y="12"/>
                  </a:lnTo>
                  <a:lnTo>
                    <a:pt x="0" y="46"/>
                  </a:lnTo>
                  <a:lnTo>
                    <a:pt x="0" y="46"/>
                  </a:lnTo>
                  <a:lnTo>
                    <a:pt x="10" y="44"/>
                  </a:lnTo>
                  <a:lnTo>
                    <a:pt x="18" y="42"/>
                  </a:lnTo>
                  <a:lnTo>
                    <a:pt x="28" y="36"/>
                  </a:lnTo>
                  <a:lnTo>
                    <a:pt x="36" y="32"/>
                  </a:lnTo>
                  <a:lnTo>
                    <a:pt x="42" y="26"/>
                  </a:lnTo>
                  <a:lnTo>
                    <a:pt x="48" y="18"/>
                  </a:lnTo>
                  <a:lnTo>
                    <a:pt x="52" y="10"/>
                  </a:lnTo>
                  <a:lnTo>
                    <a:pt x="54" y="0"/>
                  </a:lnTo>
                  <a:lnTo>
                    <a:pt x="54"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63"/>
            <p:cNvSpPr/>
            <p:nvPr/>
          </p:nvSpPr>
          <p:spPr bwMode="auto">
            <a:xfrm>
              <a:off x="3036888" y="1535113"/>
              <a:ext cx="76200" cy="38100"/>
            </a:xfrm>
            <a:custGeom>
              <a:avLst/>
              <a:gdLst/>
              <a:ahLst/>
              <a:cxnLst>
                <a:cxn ang="0">
                  <a:pos x="28" y="2"/>
                </a:cxn>
                <a:cxn ang="0">
                  <a:pos x="28" y="2"/>
                </a:cxn>
                <a:cxn ang="0">
                  <a:pos x="24" y="0"/>
                </a:cxn>
                <a:cxn ang="0">
                  <a:pos x="24" y="0"/>
                </a:cxn>
                <a:cxn ang="0">
                  <a:pos x="16" y="8"/>
                </a:cxn>
                <a:cxn ang="0">
                  <a:pos x="16" y="8"/>
                </a:cxn>
                <a:cxn ang="0">
                  <a:pos x="8" y="18"/>
                </a:cxn>
                <a:cxn ang="0">
                  <a:pos x="0" y="24"/>
                </a:cxn>
                <a:cxn ang="0">
                  <a:pos x="0" y="24"/>
                </a:cxn>
                <a:cxn ang="0">
                  <a:pos x="48" y="18"/>
                </a:cxn>
                <a:cxn ang="0">
                  <a:pos x="48" y="18"/>
                </a:cxn>
                <a:cxn ang="0">
                  <a:pos x="28" y="2"/>
                </a:cxn>
                <a:cxn ang="0">
                  <a:pos x="28" y="2"/>
                </a:cxn>
              </a:cxnLst>
              <a:rect l="0" t="0" r="r" b="b"/>
              <a:pathLst>
                <a:path w="48" h="24">
                  <a:moveTo>
                    <a:pt x="28" y="2"/>
                  </a:moveTo>
                  <a:lnTo>
                    <a:pt x="28" y="2"/>
                  </a:lnTo>
                  <a:lnTo>
                    <a:pt x="24" y="0"/>
                  </a:lnTo>
                  <a:lnTo>
                    <a:pt x="24" y="0"/>
                  </a:lnTo>
                  <a:lnTo>
                    <a:pt x="16" y="8"/>
                  </a:lnTo>
                  <a:lnTo>
                    <a:pt x="16" y="8"/>
                  </a:lnTo>
                  <a:lnTo>
                    <a:pt x="8" y="18"/>
                  </a:lnTo>
                  <a:lnTo>
                    <a:pt x="0" y="24"/>
                  </a:lnTo>
                  <a:lnTo>
                    <a:pt x="0" y="24"/>
                  </a:lnTo>
                  <a:lnTo>
                    <a:pt x="48" y="18"/>
                  </a:lnTo>
                  <a:lnTo>
                    <a:pt x="48" y="18"/>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64"/>
            <p:cNvSpPr/>
            <p:nvPr/>
          </p:nvSpPr>
          <p:spPr bwMode="auto">
            <a:xfrm>
              <a:off x="3084513" y="1512888"/>
              <a:ext cx="82550" cy="47625"/>
            </a:xfrm>
            <a:custGeom>
              <a:avLst/>
              <a:gdLst/>
              <a:ahLst/>
              <a:cxnLst>
                <a:cxn ang="0">
                  <a:pos x="38" y="28"/>
                </a:cxn>
                <a:cxn ang="0">
                  <a:pos x="38" y="28"/>
                </a:cxn>
                <a:cxn ang="0">
                  <a:pos x="52" y="26"/>
                </a:cxn>
                <a:cxn ang="0">
                  <a:pos x="52" y="26"/>
                </a:cxn>
                <a:cxn ang="0">
                  <a:pos x="48" y="22"/>
                </a:cxn>
                <a:cxn ang="0">
                  <a:pos x="44" y="20"/>
                </a:cxn>
                <a:cxn ang="0">
                  <a:pos x="44" y="20"/>
                </a:cxn>
                <a:cxn ang="0">
                  <a:pos x="28" y="8"/>
                </a:cxn>
                <a:cxn ang="0">
                  <a:pos x="28" y="8"/>
                </a:cxn>
                <a:cxn ang="0">
                  <a:pos x="16" y="0"/>
                </a:cxn>
                <a:cxn ang="0">
                  <a:pos x="16" y="0"/>
                </a:cxn>
                <a:cxn ang="0">
                  <a:pos x="12" y="0"/>
                </a:cxn>
                <a:cxn ang="0">
                  <a:pos x="8" y="4"/>
                </a:cxn>
                <a:cxn ang="0">
                  <a:pos x="0" y="10"/>
                </a:cxn>
                <a:cxn ang="0">
                  <a:pos x="0" y="10"/>
                </a:cxn>
                <a:cxn ang="0">
                  <a:pos x="26" y="30"/>
                </a:cxn>
                <a:cxn ang="0">
                  <a:pos x="26" y="30"/>
                </a:cxn>
                <a:cxn ang="0">
                  <a:pos x="28" y="30"/>
                </a:cxn>
                <a:cxn ang="0">
                  <a:pos x="32" y="30"/>
                </a:cxn>
                <a:cxn ang="0">
                  <a:pos x="38" y="28"/>
                </a:cxn>
                <a:cxn ang="0">
                  <a:pos x="38" y="28"/>
                </a:cxn>
              </a:cxnLst>
              <a:rect l="0" t="0" r="r" b="b"/>
              <a:pathLst>
                <a:path w="52" h="30">
                  <a:moveTo>
                    <a:pt x="38" y="28"/>
                  </a:moveTo>
                  <a:lnTo>
                    <a:pt x="38" y="28"/>
                  </a:lnTo>
                  <a:lnTo>
                    <a:pt x="52" y="26"/>
                  </a:lnTo>
                  <a:lnTo>
                    <a:pt x="52" y="26"/>
                  </a:lnTo>
                  <a:lnTo>
                    <a:pt x="48" y="22"/>
                  </a:lnTo>
                  <a:lnTo>
                    <a:pt x="44" y="20"/>
                  </a:lnTo>
                  <a:lnTo>
                    <a:pt x="44" y="20"/>
                  </a:lnTo>
                  <a:lnTo>
                    <a:pt x="28" y="8"/>
                  </a:lnTo>
                  <a:lnTo>
                    <a:pt x="28" y="8"/>
                  </a:lnTo>
                  <a:lnTo>
                    <a:pt x="16" y="0"/>
                  </a:lnTo>
                  <a:lnTo>
                    <a:pt x="16" y="0"/>
                  </a:lnTo>
                  <a:lnTo>
                    <a:pt x="12" y="0"/>
                  </a:lnTo>
                  <a:lnTo>
                    <a:pt x="8" y="4"/>
                  </a:lnTo>
                  <a:lnTo>
                    <a:pt x="0" y="10"/>
                  </a:lnTo>
                  <a:lnTo>
                    <a:pt x="0" y="10"/>
                  </a:lnTo>
                  <a:lnTo>
                    <a:pt x="26" y="30"/>
                  </a:lnTo>
                  <a:lnTo>
                    <a:pt x="26" y="30"/>
                  </a:lnTo>
                  <a:lnTo>
                    <a:pt x="28" y="30"/>
                  </a:lnTo>
                  <a:lnTo>
                    <a:pt x="32" y="30"/>
                  </a:lnTo>
                  <a:lnTo>
                    <a:pt x="38" y="28"/>
                  </a:lnTo>
                  <a:lnTo>
                    <a:pt x="3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65"/>
            <p:cNvSpPr/>
            <p:nvPr/>
          </p:nvSpPr>
          <p:spPr bwMode="auto">
            <a:xfrm>
              <a:off x="3119438" y="1493838"/>
              <a:ext cx="101600" cy="57150"/>
            </a:xfrm>
            <a:custGeom>
              <a:avLst/>
              <a:gdLst/>
              <a:ahLst/>
              <a:cxnLst>
                <a:cxn ang="0">
                  <a:pos x="44" y="36"/>
                </a:cxn>
                <a:cxn ang="0">
                  <a:pos x="44" y="36"/>
                </a:cxn>
                <a:cxn ang="0">
                  <a:pos x="64" y="32"/>
                </a:cxn>
                <a:cxn ang="0">
                  <a:pos x="64" y="32"/>
                </a:cxn>
                <a:cxn ang="0">
                  <a:pos x="36" y="12"/>
                </a:cxn>
                <a:cxn ang="0">
                  <a:pos x="36" y="12"/>
                </a:cxn>
                <a:cxn ang="0">
                  <a:pos x="20" y="2"/>
                </a:cxn>
                <a:cxn ang="0">
                  <a:pos x="20" y="2"/>
                </a:cxn>
                <a:cxn ang="0">
                  <a:pos x="16" y="0"/>
                </a:cxn>
                <a:cxn ang="0">
                  <a:pos x="10" y="2"/>
                </a:cxn>
                <a:cxn ang="0">
                  <a:pos x="0" y="8"/>
                </a:cxn>
                <a:cxn ang="0">
                  <a:pos x="0" y="8"/>
                </a:cxn>
                <a:cxn ang="0">
                  <a:pos x="34" y="32"/>
                </a:cxn>
                <a:cxn ang="0">
                  <a:pos x="34" y="32"/>
                </a:cxn>
                <a:cxn ang="0">
                  <a:pos x="38" y="36"/>
                </a:cxn>
                <a:cxn ang="0">
                  <a:pos x="44" y="36"/>
                </a:cxn>
                <a:cxn ang="0">
                  <a:pos x="44" y="36"/>
                </a:cxn>
              </a:cxnLst>
              <a:rect l="0" t="0" r="r" b="b"/>
              <a:pathLst>
                <a:path w="64" h="36">
                  <a:moveTo>
                    <a:pt x="44" y="36"/>
                  </a:moveTo>
                  <a:lnTo>
                    <a:pt x="44" y="36"/>
                  </a:lnTo>
                  <a:lnTo>
                    <a:pt x="64" y="32"/>
                  </a:lnTo>
                  <a:lnTo>
                    <a:pt x="64" y="32"/>
                  </a:lnTo>
                  <a:lnTo>
                    <a:pt x="36" y="12"/>
                  </a:lnTo>
                  <a:lnTo>
                    <a:pt x="36" y="12"/>
                  </a:lnTo>
                  <a:lnTo>
                    <a:pt x="20" y="2"/>
                  </a:lnTo>
                  <a:lnTo>
                    <a:pt x="20" y="2"/>
                  </a:lnTo>
                  <a:lnTo>
                    <a:pt x="16" y="0"/>
                  </a:lnTo>
                  <a:lnTo>
                    <a:pt x="10" y="2"/>
                  </a:lnTo>
                  <a:lnTo>
                    <a:pt x="0" y="8"/>
                  </a:lnTo>
                  <a:lnTo>
                    <a:pt x="0" y="8"/>
                  </a:lnTo>
                  <a:lnTo>
                    <a:pt x="34" y="32"/>
                  </a:lnTo>
                  <a:lnTo>
                    <a:pt x="34" y="32"/>
                  </a:lnTo>
                  <a:lnTo>
                    <a:pt x="38" y="36"/>
                  </a:lnTo>
                  <a:lnTo>
                    <a:pt x="44" y="36"/>
                  </a:lnTo>
                  <a:lnTo>
                    <a:pt x="44"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66"/>
            <p:cNvSpPr/>
            <p:nvPr/>
          </p:nvSpPr>
          <p:spPr bwMode="auto">
            <a:xfrm>
              <a:off x="3160713" y="1490663"/>
              <a:ext cx="104775" cy="53975"/>
            </a:xfrm>
            <a:custGeom>
              <a:avLst/>
              <a:gdLst/>
              <a:ahLst/>
              <a:cxnLst>
                <a:cxn ang="0">
                  <a:pos x="66" y="30"/>
                </a:cxn>
                <a:cxn ang="0">
                  <a:pos x="66" y="30"/>
                </a:cxn>
                <a:cxn ang="0">
                  <a:pos x="60" y="22"/>
                </a:cxn>
                <a:cxn ang="0">
                  <a:pos x="54" y="16"/>
                </a:cxn>
                <a:cxn ang="0">
                  <a:pos x="46" y="10"/>
                </a:cxn>
                <a:cxn ang="0">
                  <a:pos x="38" y="6"/>
                </a:cxn>
                <a:cxn ang="0">
                  <a:pos x="28" y="2"/>
                </a:cxn>
                <a:cxn ang="0">
                  <a:pos x="20" y="0"/>
                </a:cxn>
                <a:cxn ang="0">
                  <a:pos x="10" y="0"/>
                </a:cxn>
                <a:cxn ang="0">
                  <a:pos x="0" y="0"/>
                </a:cxn>
                <a:cxn ang="0">
                  <a:pos x="0" y="0"/>
                </a:cxn>
                <a:cxn ang="0">
                  <a:pos x="36" y="26"/>
                </a:cxn>
                <a:cxn ang="0">
                  <a:pos x="36" y="26"/>
                </a:cxn>
                <a:cxn ang="0">
                  <a:pos x="40" y="30"/>
                </a:cxn>
                <a:cxn ang="0">
                  <a:pos x="46" y="34"/>
                </a:cxn>
                <a:cxn ang="0">
                  <a:pos x="46" y="34"/>
                </a:cxn>
                <a:cxn ang="0">
                  <a:pos x="66" y="30"/>
                </a:cxn>
                <a:cxn ang="0">
                  <a:pos x="66" y="30"/>
                </a:cxn>
              </a:cxnLst>
              <a:rect l="0" t="0" r="r" b="b"/>
              <a:pathLst>
                <a:path w="66" h="34">
                  <a:moveTo>
                    <a:pt x="66" y="30"/>
                  </a:moveTo>
                  <a:lnTo>
                    <a:pt x="66" y="30"/>
                  </a:lnTo>
                  <a:lnTo>
                    <a:pt x="60" y="22"/>
                  </a:lnTo>
                  <a:lnTo>
                    <a:pt x="54" y="16"/>
                  </a:lnTo>
                  <a:lnTo>
                    <a:pt x="46" y="10"/>
                  </a:lnTo>
                  <a:lnTo>
                    <a:pt x="38" y="6"/>
                  </a:lnTo>
                  <a:lnTo>
                    <a:pt x="28" y="2"/>
                  </a:lnTo>
                  <a:lnTo>
                    <a:pt x="20" y="0"/>
                  </a:lnTo>
                  <a:lnTo>
                    <a:pt x="10" y="0"/>
                  </a:lnTo>
                  <a:lnTo>
                    <a:pt x="0" y="0"/>
                  </a:lnTo>
                  <a:lnTo>
                    <a:pt x="0" y="0"/>
                  </a:lnTo>
                  <a:lnTo>
                    <a:pt x="36" y="26"/>
                  </a:lnTo>
                  <a:lnTo>
                    <a:pt x="36" y="26"/>
                  </a:lnTo>
                  <a:lnTo>
                    <a:pt x="40" y="30"/>
                  </a:lnTo>
                  <a:lnTo>
                    <a:pt x="46" y="34"/>
                  </a:lnTo>
                  <a:lnTo>
                    <a:pt x="46" y="34"/>
                  </a:lnTo>
                  <a:lnTo>
                    <a:pt x="66" y="30"/>
                  </a:lnTo>
                  <a:lnTo>
                    <a:pt x="6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67"/>
            <p:cNvSpPr/>
            <p:nvPr/>
          </p:nvSpPr>
          <p:spPr bwMode="auto">
            <a:xfrm>
              <a:off x="3268663" y="1338263"/>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68"/>
            <p:cNvSpPr/>
            <p:nvPr/>
          </p:nvSpPr>
          <p:spPr bwMode="auto">
            <a:xfrm>
              <a:off x="3297238" y="1360488"/>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6"/>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6"/>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69"/>
            <p:cNvSpPr/>
            <p:nvPr/>
          </p:nvSpPr>
          <p:spPr bwMode="auto">
            <a:xfrm>
              <a:off x="3316288" y="1382713"/>
              <a:ext cx="28575" cy="76200"/>
            </a:xfrm>
            <a:custGeom>
              <a:avLst/>
              <a:gdLst/>
              <a:ahLst/>
              <a:cxnLst>
                <a:cxn ang="0">
                  <a:pos x="18" y="12"/>
                </a:cxn>
                <a:cxn ang="0">
                  <a:pos x="18" y="12"/>
                </a:cxn>
                <a:cxn ang="0">
                  <a:pos x="18" y="8"/>
                </a:cxn>
                <a:cxn ang="0">
                  <a:pos x="16" y="6"/>
                </a:cxn>
                <a:cxn ang="0">
                  <a:pos x="12" y="0"/>
                </a:cxn>
                <a:cxn ang="0">
                  <a:pos x="12" y="0"/>
                </a:cxn>
                <a:cxn ang="0">
                  <a:pos x="2" y="26"/>
                </a:cxn>
                <a:cxn ang="0">
                  <a:pos x="2"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6"/>
                  </a:lnTo>
                  <a:lnTo>
                    <a:pt x="12" y="0"/>
                  </a:lnTo>
                  <a:lnTo>
                    <a:pt x="12" y="0"/>
                  </a:lnTo>
                  <a:lnTo>
                    <a:pt x="2" y="26"/>
                  </a:lnTo>
                  <a:lnTo>
                    <a:pt x="2"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70"/>
            <p:cNvSpPr/>
            <p:nvPr/>
          </p:nvSpPr>
          <p:spPr bwMode="auto">
            <a:xfrm>
              <a:off x="3328988" y="1408113"/>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8"/>
                </a:cxn>
                <a:cxn ang="0">
                  <a:pos x="0" y="38"/>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8"/>
                  </a:lnTo>
                  <a:lnTo>
                    <a:pt x="0" y="38"/>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71"/>
            <p:cNvSpPr/>
            <p:nvPr/>
          </p:nvSpPr>
          <p:spPr bwMode="auto">
            <a:xfrm>
              <a:off x="3255963" y="1341438"/>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6" y="0"/>
                </a:cxn>
                <a:cxn ang="0">
                  <a:pos x="6"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6" y="0"/>
                  </a:lnTo>
                  <a:lnTo>
                    <a:pt x="6"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72"/>
            <p:cNvSpPr/>
            <p:nvPr/>
          </p:nvSpPr>
          <p:spPr bwMode="auto">
            <a:xfrm>
              <a:off x="3252788" y="1385888"/>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4"/>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4"/>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73"/>
            <p:cNvSpPr/>
            <p:nvPr/>
          </p:nvSpPr>
          <p:spPr bwMode="auto">
            <a:xfrm>
              <a:off x="3252788" y="1417638"/>
              <a:ext cx="63500" cy="44450"/>
            </a:xfrm>
            <a:custGeom>
              <a:avLst/>
              <a:gdLst/>
              <a:ahLst/>
              <a:cxnLst>
                <a:cxn ang="0">
                  <a:pos x="4" y="14"/>
                </a:cxn>
                <a:cxn ang="0">
                  <a:pos x="4" y="14"/>
                </a:cxn>
                <a:cxn ang="0">
                  <a:pos x="16" y="20"/>
                </a:cxn>
                <a:cxn ang="0">
                  <a:pos x="16" y="20"/>
                </a:cxn>
                <a:cxn ang="0">
                  <a:pos x="40" y="28"/>
                </a:cxn>
                <a:cxn ang="0">
                  <a:pos x="40"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40" h="28">
                  <a:moveTo>
                    <a:pt x="4" y="14"/>
                  </a:moveTo>
                  <a:lnTo>
                    <a:pt x="4" y="14"/>
                  </a:lnTo>
                  <a:lnTo>
                    <a:pt x="16" y="20"/>
                  </a:lnTo>
                  <a:lnTo>
                    <a:pt x="16" y="20"/>
                  </a:lnTo>
                  <a:lnTo>
                    <a:pt x="40" y="28"/>
                  </a:lnTo>
                  <a:lnTo>
                    <a:pt x="40"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74"/>
            <p:cNvSpPr/>
            <p:nvPr/>
          </p:nvSpPr>
          <p:spPr bwMode="auto">
            <a:xfrm>
              <a:off x="3259138" y="1446213"/>
              <a:ext cx="66675" cy="47625"/>
            </a:xfrm>
            <a:custGeom>
              <a:avLst/>
              <a:gdLst/>
              <a:ahLst/>
              <a:cxnLst>
                <a:cxn ang="0">
                  <a:pos x="42" y="30"/>
                </a:cxn>
                <a:cxn ang="0">
                  <a:pos x="42" y="30"/>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30"/>
                </a:cxn>
                <a:cxn ang="0">
                  <a:pos x="42" y="30"/>
                </a:cxn>
              </a:cxnLst>
              <a:rect l="0" t="0" r="r" b="b"/>
              <a:pathLst>
                <a:path w="42" h="30">
                  <a:moveTo>
                    <a:pt x="42" y="30"/>
                  </a:moveTo>
                  <a:lnTo>
                    <a:pt x="42" y="30"/>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30"/>
                  </a:lnTo>
                  <a:lnTo>
                    <a:pt x="4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75"/>
            <p:cNvSpPr/>
            <p:nvPr/>
          </p:nvSpPr>
          <p:spPr bwMode="auto">
            <a:xfrm>
              <a:off x="3132138" y="130333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76"/>
            <p:cNvSpPr/>
            <p:nvPr/>
          </p:nvSpPr>
          <p:spPr bwMode="auto">
            <a:xfrm>
              <a:off x="3160713" y="1325563"/>
              <a:ext cx="28575" cy="63500"/>
            </a:xfrm>
            <a:custGeom>
              <a:avLst/>
              <a:gdLst/>
              <a:ahLst/>
              <a:cxnLst>
                <a:cxn ang="0">
                  <a:pos x="4" y="30"/>
                </a:cxn>
                <a:cxn ang="0">
                  <a:pos x="4" y="30"/>
                </a:cxn>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Lst>
              <a:rect l="0" t="0" r="r" b="b"/>
              <a:pathLst>
                <a:path w="18" h="40">
                  <a:moveTo>
                    <a:pt x="4" y="30"/>
                  </a:moveTo>
                  <a:lnTo>
                    <a:pt x="4" y="30"/>
                  </a:lnTo>
                  <a:lnTo>
                    <a:pt x="8" y="40"/>
                  </a:ln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77"/>
            <p:cNvSpPr/>
            <p:nvPr/>
          </p:nvSpPr>
          <p:spPr bwMode="auto">
            <a:xfrm>
              <a:off x="3179763" y="1347788"/>
              <a:ext cx="28575" cy="76200"/>
            </a:xfrm>
            <a:custGeom>
              <a:avLst/>
              <a:gdLst/>
              <a:ahLst/>
              <a:cxnLst>
                <a:cxn ang="0">
                  <a:pos x="0" y="34"/>
                </a:cxn>
                <a:cxn ang="0">
                  <a:pos x="0" y="34"/>
                </a:cxn>
                <a:cxn ang="0">
                  <a:pos x="6" y="48"/>
                </a:cxn>
                <a:cxn ang="0">
                  <a:pos x="6" y="48"/>
                </a:cxn>
                <a:cxn ang="0">
                  <a:pos x="14" y="24"/>
                </a:cxn>
                <a:cxn ang="0">
                  <a:pos x="14" y="24"/>
                </a:cxn>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Lst>
              <a:rect l="0" t="0" r="r" b="b"/>
              <a:pathLst>
                <a:path w="18" h="48">
                  <a:moveTo>
                    <a:pt x="0" y="34"/>
                  </a:moveTo>
                  <a:lnTo>
                    <a:pt x="0" y="34"/>
                  </a:lnTo>
                  <a:lnTo>
                    <a:pt x="6" y="48"/>
                  </a:lnTo>
                  <a:lnTo>
                    <a:pt x="6" y="48"/>
                  </a:lnTo>
                  <a:lnTo>
                    <a:pt x="14" y="24"/>
                  </a:lnTo>
                  <a:lnTo>
                    <a:pt x="14" y="24"/>
                  </a:lnTo>
                  <a:lnTo>
                    <a:pt x="18" y="12"/>
                  </a:lnTo>
                  <a:lnTo>
                    <a:pt x="18" y="12"/>
                  </a:lnTo>
                  <a:lnTo>
                    <a:pt x="18" y="8"/>
                  </a:lnTo>
                  <a:lnTo>
                    <a:pt x="16" y="4"/>
                  </a:lnTo>
                  <a:lnTo>
                    <a:pt x="10" y="0"/>
                  </a:lnTo>
                  <a:lnTo>
                    <a:pt x="10" y="0"/>
                  </a:lnTo>
                  <a:lnTo>
                    <a:pt x="0" y="26"/>
                  </a:lnTo>
                  <a:lnTo>
                    <a:pt x="0" y="26"/>
                  </a:lnTo>
                  <a:lnTo>
                    <a:pt x="0" y="30"/>
                  </a:lnTo>
                  <a:lnTo>
                    <a:pt x="0" y="34"/>
                  </a:lnTo>
                  <a:lnTo>
                    <a:pt x="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78"/>
            <p:cNvSpPr/>
            <p:nvPr/>
          </p:nvSpPr>
          <p:spPr bwMode="auto">
            <a:xfrm>
              <a:off x="3192463" y="1373188"/>
              <a:ext cx="28575" cy="79375"/>
            </a:xfrm>
            <a:custGeom>
              <a:avLst/>
              <a:gdLst/>
              <a:ahLst/>
              <a:cxnLst>
                <a:cxn ang="0">
                  <a:pos x="14" y="0"/>
                </a:cxn>
                <a:cxn ang="0">
                  <a:pos x="14" y="0"/>
                </a:cxn>
                <a:cxn ang="0">
                  <a:pos x="4" y="28"/>
                </a:cxn>
                <a:cxn ang="0">
                  <a:pos x="4" y="28"/>
                </a:cxn>
                <a:cxn ang="0">
                  <a:pos x="2" y="32"/>
                </a:cxn>
                <a:cxn ang="0">
                  <a:pos x="0" y="36"/>
                </a:cxn>
                <a:cxn ang="0">
                  <a:pos x="0" y="36"/>
                </a:cxn>
                <a:cxn ang="0">
                  <a:pos x="6" y="50"/>
                </a:cxn>
                <a:cxn ang="0">
                  <a:pos x="6" y="50"/>
                </a:cxn>
                <a:cxn ang="0">
                  <a:pos x="10" y="44"/>
                </a:cxn>
                <a:cxn ang="0">
                  <a:pos x="14" y="38"/>
                </a:cxn>
                <a:cxn ang="0">
                  <a:pos x="18" y="26"/>
                </a:cxn>
                <a:cxn ang="0">
                  <a:pos x="18" y="12"/>
                </a:cxn>
                <a:cxn ang="0">
                  <a:pos x="14" y="0"/>
                </a:cxn>
                <a:cxn ang="0">
                  <a:pos x="14" y="0"/>
                </a:cxn>
              </a:cxnLst>
              <a:rect l="0" t="0" r="r" b="b"/>
              <a:pathLst>
                <a:path w="18" h="50">
                  <a:moveTo>
                    <a:pt x="14" y="0"/>
                  </a:moveTo>
                  <a:lnTo>
                    <a:pt x="14" y="0"/>
                  </a:lnTo>
                  <a:lnTo>
                    <a:pt x="4" y="28"/>
                  </a:lnTo>
                  <a:lnTo>
                    <a:pt x="4" y="28"/>
                  </a:lnTo>
                  <a:lnTo>
                    <a:pt x="2" y="32"/>
                  </a:lnTo>
                  <a:lnTo>
                    <a:pt x="0" y="36"/>
                  </a:lnTo>
                  <a:lnTo>
                    <a:pt x="0" y="36"/>
                  </a:lnTo>
                  <a:lnTo>
                    <a:pt x="6" y="50"/>
                  </a:lnTo>
                  <a:lnTo>
                    <a:pt x="6" y="50"/>
                  </a:lnTo>
                  <a:lnTo>
                    <a:pt x="10" y="44"/>
                  </a:lnTo>
                  <a:lnTo>
                    <a:pt x="14" y="38"/>
                  </a:lnTo>
                  <a:lnTo>
                    <a:pt x="18" y="26"/>
                  </a:lnTo>
                  <a:lnTo>
                    <a:pt x="18" y="1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79"/>
            <p:cNvSpPr/>
            <p:nvPr/>
          </p:nvSpPr>
          <p:spPr bwMode="auto">
            <a:xfrm>
              <a:off x="3119438" y="1306513"/>
              <a:ext cx="28575" cy="50800"/>
            </a:xfrm>
            <a:custGeom>
              <a:avLst/>
              <a:gdLst/>
              <a:ahLst/>
              <a:cxnLst>
                <a:cxn ang="0">
                  <a:pos x="18" y="32"/>
                </a:cxn>
                <a:cxn ang="0">
                  <a:pos x="18" y="32"/>
                </a:cxn>
                <a:cxn ang="0">
                  <a:pos x="4" y="0"/>
                </a:cxn>
                <a:cxn ang="0">
                  <a:pos x="4" y="0"/>
                </a:cxn>
                <a:cxn ang="0">
                  <a:pos x="4" y="8"/>
                </a:cxn>
                <a:cxn ang="0">
                  <a:pos x="2" y="16"/>
                </a:cxn>
                <a:cxn ang="0">
                  <a:pos x="2" y="16"/>
                </a:cxn>
                <a:cxn ang="0">
                  <a:pos x="0" y="24"/>
                </a:cxn>
                <a:cxn ang="0">
                  <a:pos x="0" y="24"/>
                </a:cxn>
                <a:cxn ang="0">
                  <a:pos x="2" y="24"/>
                </a:cxn>
                <a:cxn ang="0">
                  <a:pos x="2" y="24"/>
                </a:cxn>
                <a:cxn ang="0">
                  <a:pos x="18" y="32"/>
                </a:cxn>
                <a:cxn ang="0">
                  <a:pos x="18" y="32"/>
                </a:cxn>
              </a:cxnLst>
              <a:rect l="0" t="0" r="r" b="b"/>
              <a:pathLst>
                <a:path w="18" h="32">
                  <a:moveTo>
                    <a:pt x="18" y="32"/>
                  </a:moveTo>
                  <a:lnTo>
                    <a:pt x="18" y="32"/>
                  </a:lnTo>
                  <a:lnTo>
                    <a:pt x="4" y="0"/>
                  </a:lnTo>
                  <a:lnTo>
                    <a:pt x="4" y="0"/>
                  </a:lnTo>
                  <a:lnTo>
                    <a:pt x="4" y="8"/>
                  </a:lnTo>
                  <a:lnTo>
                    <a:pt x="2" y="16"/>
                  </a:lnTo>
                  <a:lnTo>
                    <a:pt x="2" y="16"/>
                  </a:lnTo>
                  <a:lnTo>
                    <a:pt x="0" y="24"/>
                  </a:lnTo>
                  <a:lnTo>
                    <a:pt x="0" y="24"/>
                  </a:lnTo>
                  <a:lnTo>
                    <a:pt x="2" y="24"/>
                  </a:lnTo>
                  <a:lnTo>
                    <a:pt x="2" y="24"/>
                  </a:lnTo>
                  <a:lnTo>
                    <a:pt x="18" y="32"/>
                  </a:lnTo>
                  <a:lnTo>
                    <a:pt x="18"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80"/>
            <p:cNvSpPr/>
            <p:nvPr/>
          </p:nvSpPr>
          <p:spPr bwMode="auto">
            <a:xfrm>
              <a:off x="3116263" y="1350963"/>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0" y="0"/>
                </a:cxn>
                <a:cxn ang="0">
                  <a:pos x="0"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0" y="0"/>
                  </a:lnTo>
                  <a:lnTo>
                    <a:pt x="0"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81"/>
            <p:cNvSpPr/>
            <p:nvPr/>
          </p:nvSpPr>
          <p:spPr bwMode="auto">
            <a:xfrm>
              <a:off x="3116263" y="1382713"/>
              <a:ext cx="60325" cy="44450"/>
            </a:xfrm>
            <a:custGeom>
              <a:avLst/>
              <a:gdLst/>
              <a:ahLst/>
              <a:cxnLst>
                <a:cxn ang="0">
                  <a:pos x="26" y="10"/>
                </a:cxn>
                <a:cxn ang="0">
                  <a:pos x="26" y="10"/>
                </a:cxn>
                <a:cxn ang="0">
                  <a:pos x="0" y="0"/>
                </a:cxn>
                <a:cxn ang="0">
                  <a:pos x="0" y="0"/>
                </a:cxn>
                <a:cxn ang="0">
                  <a:pos x="0" y="8"/>
                </a:cxn>
                <a:cxn ang="0">
                  <a:pos x="2" y="12"/>
                </a:cxn>
                <a:cxn ang="0">
                  <a:pos x="4" y="14"/>
                </a:cxn>
                <a:cxn ang="0">
                  <a:pos x="4" y="14"/>
                </a:cxn>
                <a:cxn ang="0">
                  <a:pos x="16" y="18"/>
                </a:cxn>
                <a:cxn ang="0">
                  <a:pos x="16" y="18"/>
                </a:cxn>
                <a:cxn ang="0">
                  <a:pos x="38" y="28"/>
                </a:cxn>
                <a:cxn ang="0">
                  <a:pos x="38" y="28"/>
                </a:cxn>
                <a:cxn ang="0">
                  <a:pos x="34" y="16"/>
                </a:cxn>
                <a:cxn ang="0">
                  <a:pos x="34" y="16"/>
                </a:cxn>
                <a:cxn ang="0">
                  <a:pos x="30" y="12"/>
                </a:cxn>
                <a:cxn ang="0">
                  <a:pos x="26" y="10"/>
                </a:cxn>
                <a:cxn ang="0">
                  <a:pos x="26" y="10"/>
                </a:cxn>
              </a:cxnLst>
              <a:rect l="0" t="0" r="r" b="b"/>
              <a:pathLst>
                <a:path w="38" h="28">
                  <a:moveTo>
                    <a:pt x="26" y="10"/>
                  </a:moveTo>
                  <a:lnTo>
                    <a:pt x="26" y="10"/>
                  </a:lnTo>
                  <a:lnTo>
                    <a:pt x="0" y="0"/>
                  </a:lnTo>
                  <a:lnTo>
                    <a:pt x="0" y="0"/>
                  </a:lnTo>
                  <a:lnTo>
                    <a:pt x="0" y="8"/>
                  </a:lnTo>
                  <a:lnTo>
                    <a:pt x="2" y="12"/>
                  </a:lnTo>
                  <a:lnTo>
                    <a:pt x="4" y="14"/>
                  </a:lnTo>
                  <a:lnTo>
                    <a:pt x="4" y="14"/>
                  </a:lnTo>
                  <a:lnTo>
                    <a:pt x="16" y="18"/>
                  </a:lnTo>
                  <a:lnTo>
                    <a:pt x="16" y="18"/>
                  </a:lnTo>
                  <a:lnTo>
                    <a:pt x="38" y="28"/>
                  </a:lnTo>
                  <a:lnTo>
                    <a:pt x="38" y="28"/>
                  </a:lnTo>
                  <a:lnTo>
                    <a:pt x="34" y="16"/>
                  </a:lnTo>
                  <a:lnTo>
                    <a:pt x="34" y="16"/>
                  </a:lnTo>
                  <a:lnTo>
                    <a:pt x="30" y="12"/>
                  </a:lnTo>
                  <a:lnTo>
                    <a:pt x="26" y="10"/>
                  </a:lnTo>
                  <a:lnTo>
                    <a:pt x="2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82"/>
            <p:cNvSpPr/>
            <p:nvPr/>
          </p:nvSpPr>
          <p:spPr bwMode="auto">
            <a:xfrm>
              <a:off x="3122613" y="141128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83"/>
            <p:cNvSpPr/>
            <p:nvPr/>
          </p:nvSpPr>
          <p:spPr bwMode="auto">
            <a:xfrm>
              <a:off x="3630613" y="1160463"/>
              <a:ext cx="31750" cy="50800"/>
            </a:xfrm>
            <a:custGeom>
              <a:avLst/>
              <a:gdLst/>
              <a:ahLst/>
              <a:cxnLst>
                <a:cxn ang="0">
                  <a:pos x="20" y="14"/>
                </a:cxn>
                <a:cxn ang="0">
                  <a:pos x="20" y="14"/>
                </a:cxn>
                <a:cxn ang="0">
                  <a:pos x="20" y="12"/>
                </a:cxn>
                <a:cxn ang="0">
                  <a:pos x="20" y="12"/>
                </a:cxn>
                <a:cxn ang="0">
                  <a:pos x="14" y="8"/>
                </a:cxn>
                <a:cxn ang="0">
                  <a:pos x="14" y="8"/>
                </a:cxn>
                <a:cxn ang="0">
                  <a:pos x="6" y="4"/>
                </a:cxn>
                <a:cxn ang="0">
                  <a:pos x="0" y="0"/>
                </a:cxn>
                <a:cxn ang="0">
                  <a:pos x="0" y="0"/>
                </a:cxn>
                <a:cxn ang="0">
                  <a:pos x="14" y="32"/>
                </a:cxn>
                <a:cxn ang="0">
                  <a:pos x="14" y="32"/>
                </a:cxn>
                <a:cxn ang="0">
                  <a:pos x="20" y="14"/>
                </a:cxn>
                <a:cxn ang="0">
                  <a:pos x="20" y="14"/>
                </a:cxn>
              </a:cxnLst>
              <a:rect l="0" t="0" r="r" b="b"/>
              <a:pathLst>
                <a:path w="20" h="32">
                  <a:moveTo>
                    <a:pt x="20" y="14"/>
                  </a:moveTo>
                  <a:lnTo>
                    <a:pt x="20" y="14"/>
                  </a:lnTo>
                  <a:lnTo>
                    <a:pt x="20" y="12"/>
                  </a:lnTo>
                  <a:lnTo>
                    <a:pt x="20" y="12"/>
                  </a:lnTo>
                  <a:lnTo>
                    <a:pt x="14" y="8"/>
                  </a:lnTo>
                  <a:lnTo>
                    <a:pt x="14" y="8"/>
                  </a:lnTo>
                  <a:lnTo>
                    <a:pt x="6" y="4"/>
                  </a:lnTo>
                  <a:lnTo>
                    <a:pt x="0" y="0"/>
                  </a:lnTo>
                  <a:lnTo>
                    <a:pt x="0" y="0"/>
                  </a:lnTo>
                  <a:lnTo>
                    <a:pt x="14" y="32"/>
                  </a:lnTo>
                  <a:lnTo>
                    <a:pt x="14" y="32"/>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84"/>
            <p:cNvSpPr/>
            <p:nvPr/>
          </p:nvSpPr>
          <p:spPr bwMode="auto">
            <a:xfrm>
              <a:off x="3656013" y="1182688"/>
              <a:ext cx="31750" cy="63500"/>
            </a:xfrm>
            <a:custGeom>
              <a:avLst/>
              <a:gdLst/>
              <a:ahLst/>
              <a:cxnLst>
                <a:cxn ang="0">
                  <a:pos x="8" y="0"/>
                </a:cxn>
                <a:cxn ang="0">
                  <a:pos x="8" y="0"/>
                </a:cxn>
                <a:cxn ang="0">
                  <a:pos x="0" y="22"/>
                </a:cxn>
                <a:cxn ang="0">
                  <a:pos x="0" y="22"/>
                </a:cxn>
                <a:cxn ang="0">
                  <a:pos x="2" y="26"/>
                </a:cxn>
                <a:cxn ang="0">
                  <a:pos x="4" y="30"/>
                </a:cxn>
                <a:cxn ang="0">
                  <a:pos x="4" y="30"/>
                </a:cxn>
                <a:cxn ang="0">
                  <a:pos x="8" y="40"/>
                </a:cxn>
                <a:cxn ang="0">
                  <a:pos x="8" y="40"/>
                </a:cxn>
                <a:cxn ang="0">
                  <a:pos x="10" y="32"/>
                </a:cxn>
                <a:cxn ang="0">
                  <a:pos x="10" y="32"/>
                </a:cxn>
                <a:cxn ang="0">
                  <a:pos x="16" y="20"/>
                </a:cxn>
                <a:cxn ang="0">
                  <a:pos x="16" y="20"/>
                </a:cxn>
                <a:cxn ang="0">
                  <a:pos x="20" y="10"/>
                </a:cxn>
                <a:cxn ang="0">
                  <a:pos x="20" y="10"/>
                </a:cxn>
                <a:cxn ang="0">
                  <a:pos x="18" y="8"/>
                </a:cxn>
                <a:cxn ang="0">
                  <a:pos x="14" y="4"/>
                </a:cxn>
                <a:cxn ang="0">
                  <a:pos x="8" y="0"/>
                </a:cxn>
                <a:cxn ang="0">
                  <a:pos x="8" y="0"/>
                </a:cxn>
              </a:cxnLst>
              <a:rect l="0" t="0" r="r" b="b"/>
              <a:pathLst>
                <a:path w="20" h="40">
                  <a:moveTo>
                    <a:pt x="8" y="0"/>
                  </a:moveTo>
                  <a:lnTo>
                    <a:pt x="8" y="0"/>
                  </a:lnTo>
                  <a:lnTo>
                    <a:pt x="0" y="22"/>
                  </a:lnTo>
                  <a:lnTo>
                    <a:pt x="0" y="22"/>
                  </a:lnTo>
                  <a:lnTo>
                    <a:pt x="2" y="26"/>
                  </a:lnTo>
                  <a:lnTo>
                    <a:pt x="4" y="30"/>
                  </a:lnTo>
                  <a:lnTo>
                    <a:pt x="4" y="30"/>
                  </a:lnTo>
                  <a:lnTo>
                    <a:pt x="8" y="40"/>
                  </a:lnTo>
                  <a:lnTo>
                    <a:pt x="8" y="40"/>
                  </a:lnTo>
                  <a:lnTo>
                    <a:pt x="10" y="32"/>
                  </a:lnTo>
                  <a:lnTo>
                    <a:pt x="10" y="32"/>
                  </a:lnTo>
                  <a:lnTo>
                    <a:pt x="16" y="20"/>
                  </a:lnTo>
                  <a:lnTo>
                    <a:pt x="16" y="20"/>
                  </a:lnTo>
                  <a:lnTo>
                    <a:pt x="20" y="10"/>
                  </a:lnTo>
                  <a:lnTo>
                    <a:pt x="20" y="10"/>
                  </a:lnTo>
                  <a:lnTo>
                    <a:pt x="18" y="8"/>
                  </a:lnTo>
                  <a:lnTo>
                    <a:pt x="14" y="4"/>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85"/>
            <p:cNvSpPr/>
            <p:nvPr/>
          </p:nvSpPr>
          <p:spPr bwMode="auto">
            <a:xfrm>
              <a:off x="3675063" y="1201738"/>
              <a:ext cx="28575" cy="76200"/>
            </a:xfrm>
            <a:custGeom>
              <a:avLst/>
              <a:gdLst/>
              <a:ahLst/>
              <a:cxnLst>
                <a:cxn ang="0">
                  <a:pos x="2" y="28"/>
                </a:cxn>
                <a:cxn ang="0">
                  <a:pos x="2" y="28"/>
                </a:cxn>
                <a:cxn ang="0">
                  <a:pos x="0" y="32"/>
                </a:cxn>
                <a:cxn ang="0">
                  <a:pos x="0" y="36"/>
                </a:cxn>
                <a:cxn ang="0">
                  <a:pos x="0" y="36"/>
                </a:cxn>
                <a:cxn ang="0">
                  <a:pos x="6" y="48"/>
                </a:cxn>
                <a:cxn ang="0">
                  <a:pos x="6" y="48"/>
                </a:cxn>
                <a:cxn ang="0">
                  <a:pos x="14" y="26"/>
                </a:cxn>
                <a:cxn ang="0">
                  <a:pos x="14" y="26"/>
                </a:cxn>
                <a:cxn ang="0">
                  <a:pos x="18" y="14"/>
                </a:cxn>
                <a:cxn ang="0">
                  <a:pos x="18" y="14"/>
                </a:cxn>
                <a:cxn ang="0">
                  <a:pos x="18" y="10"/>
                </a:cxn>
                <a:cxn ang="0">
                  <a:pos x="16" y="6"/>
                </a:cxn>
                <a:cxn ang="0">
                  <a:pos x="12" y="0"/>
                </a:cxn>
                <a:cxn ang="0">
                  <a:pos x="12" y="0"/>
                </a:cxn>
                <a:cxn ang="0">
                  <a:pos x="2" y="28"/>
                </a:cxn>
                <a:cxn ang="0">
                  <a:pos x="2" y="28"/>
                </a:cxn>
              </a:cxnLst>
              <a:rect l="0" t="0" r="r" b="b"/>
              <a:pathLst>
                <a:path w="18" h="48">
                  <a:moveTo>
                    <a:pt x="2" y="28"/>
                  </a:moveTo>
                  <a:lnTo>
                    <a:pt x="2" y="28"/>
                  </a:lnTo>
                  <a:lnTo>
                    <a:pt x="0" y="32"/>
                  </a:lnTo>
                  <a:lnTo>
                    <a:pt x="0" y="36"/>
                  </a:lnTo>
                  <a:lnTo>
                    <a:pt x="0" y="36"/>
                  </a:lnTo>
                  <a:lnTo>
                    <a:pt x="6" y="48"/>
                  </a:lnTo>
                  <a:lnTo>
                    <a:pt x="6" y="48"/>
                  </a:lnTo>
                  <a:lnTo>
                    <a:pt x="14" y="26"/>
                  </a:lnTo>
                  <a:lnTo>
                    <a:pt x="14" y="26"/>
                  </a:lnTo>
                  <a:lnTo>
                    <a:pt x="18" y="14"/>
                  </a:lnTo>
                  <a:lnTo>
                    <a:pt x="18" y="14"/>
                  </a:lnTo>
                  <a:lnTo>
                    <a:pt x="18" y="10"/>
                  </a:lnTo>
                  <a:lnTo>
                    <a:pt x="16" y="6"/>
                  </a:lnTo>
                  <a:lnTo>
                    <a:pt x="12" y="0"/>
                  </a:lnTo>
                  <a:lnTo>
                    <a:pt x="12" y="0"/>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86"/>
            <p:cNvSpPr/>
            <p:nvPr/>
          </p:nvSpPr>
          <p:spPr bwMode="auto">
            <a:xfrm>
              <a:off x="3690938" y="1230313"/>
              <a:ext cx="25400" cy="79375"/>
            </a:xfrm>
            <a:custGeom>
              <a:avLst/>
              <a:gdLst/>
              <a:ahLst/>
              <a:cxnLst>
                <a:cxn ang="0">
                  <a:pos x="0" y="36"/>
                </a:cxn>
                <a:cxn ang="0">
                  <a:pos x="0" y="36"/>
                </a:cxn>
                <a:cxn ang="0">
                  <a:pos x="6" y="50"/>
                </a:cxn>
                <a:cxn ang="0">
                  <a:pos x="6" y="50"/>
                </a:cxn>
                <a:cxn ang="0">
                  <a:pos x="10" y="44"/>
                </a:cxn>
                <a:cxn ang="0">
                  <a:pos x="12" y="38"/>
                </a:cxn>
                <a:cxn ang="0">
                  <a:pos x="16" y="26"/>
                </a:cxn>
                <a:cxn ang="0">
                  <a:pos x="16" y="12"/>
                </a:cxn>
                <a:cxn ang="0">
                  <a:pos x="12" y="0"/>
                </a:cxn>
                <a:cxn ang="0">
                  <a:pos x="12" y="0"/>
                </a:cxn>
                <a:cxn ang="0">
                  <a:pos x="2" y="28"/>
                </a:cxn>
                <a:cxn ang="0">
                  <a:pos x="2" y="28"/>
                </a:cxn>
                <a:cxn ang="0">
                  <a:pos x="0" y="32"/>
                </a:cxn>
                <a:cxn ang="0">
                  <a:pos x="0" y="36"/>
                </a:cxn>
                <a:cxn ang="0">
                  <a:pos x="0" y="36"/>
                </a:cxn>
              </a:cxnLst>
              <a:rect l="0" t="0" r="r" b="b"/>
              <a:pathLst>
                <a:path w="16" h="50">
                  <a:moveTo>
                    <a:pt x="0" y="36"/>
                  </a:moveTo>
                  <a:lnTo>
                    <a:pt x="0" y="36"/>
                  </a:lnTo>
                  <a:lnTo>
                    <a:pt x="6" y="50"/>
                  </a:lnTo>
                  <a:lnTo>
                    <a:pt x="6" y="50"/>
                  </a:lnTo>
                  <a:lnTo>
                    <a:pt x="10" y="44"/>
                  </a:lnTo>
                  <a:lnTo>
                    <a:pt x="12" y="38"/>
                  </a:lnTo>
                  <a:lnTo>
                    <a:pt x="16" y="26"/>
                  </a:lnTo>
                  <a:lnTo>
                    <a:pt x="16" y="12"/>
                  </a:lnTo>
                  <a:lnTo>
                    <a:pt x="12" y="0"/>
                  </a:lnTo>
                  <a:lnTo>
                    <a:pt x="12" y="0"/>
                  </a:lnTo>
                  <a:lnTo>
                    <a:pt x="2" y="28"/>
                  </a:lnTo>
                  <a:lnTo>
                    <a:pt x="2" y="28"/>
                  </a:lnTo>
                  <a:lnTo>
                    <a:pt x="0" y="32"/>
                  </a:lnTo>
                  <a:lnTo>
                    <a:pt x="0" y="36"/>
                  </a:lnTo>
                  <a:lnTo>
                    <a:pt x="0"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87"/>
            <p:cNvSpPr/>
            <p:nvPr/>
          </p:nvSpPr>
          <p:spPr bwMode="auto">
            <a:xfrm>
              <a:off x="3614738" y="1163638"/>
              <a:ext cx="31750" cy="50800"/>
            </a:xfrm>
            <a:custGeom>
              <a:avLst/>
              <a:gdLst/>
              <a:ahLst/>
              <a:cxnLst>
                <a:cxn ang="0">
                  <a:pos x="2" y="14"/>
                </a:cxn>
                <a:cxn ang="0">
                  <a:pos x="2" y="14"/>
                </a:cxn>
                <a:cxn ang="0">
                  <a:pos x="0" y="24"/>
                </a:cxn>
                <a:cxn ang="0">
                  <a:pos x="0" y="24"/>
                </a:cxn>
                <a:cxn ang="0">
                  <a:pos x="2" y="24"/>
                </a:cxn>
                <a:cxn ang="0">
                  <a:pos x="2" y="24"/>
                </a:cxn>
                <a:cxn ang="0">
                  <a:pos x="20" y="32"/>
                </a:cxn>
                <a:cxn ang="0">
                  <a:pos x="20" y="32"/>
                </a:cxn>
                <a:cxn ang="0">
                  <a:pos x="6" y="0"/>
                </a:cxn>
                <a:cxn ang="0">
                  <a:pos x="6" y="0"/>
                </a:cxn>
                <a:cxn ang="0">
                  <a:pos x="4" y="8"/>
                </a:cxn>
                <a:cxn ang="0">
                  <a:pos x="2" y="14"/>
                </a:cxn>
                <a:cxn ang="0">
                  <a:pos x="2" y="14"/>
                </a:cxn>
              </a:cxnLst>
              <a:rect l="0" t="0" r="r" b="b"/>
              <a:pathLst>
                <a:path w="20" h="32">
                  <a:moveTo>
                    <a:pt x="2" y="14"/>
                  </a:moveTo>
                  <a:lnTo>
                    <a:pt x="2" y="14"/>
                  </a:lnTo>
                  <a:lnTo>
                    <a:pt x="0" y="24"/>
                  </a:lnTo>
                  <a:lnTo>
                    <a:pt x="0" y="24"/>
                  </a:lnTo>
                  <a:lnTo>
                    <a:pt x="2" y="24"/>
                  </a:lnTo>
                  <a:lnTo>
                    <a:pt x="2" y="24"/>
                  </a:lnTo>
                  <a:lnTo>
                    <a:pt x="20" y="32"/>
                  </a:lnTo>
                  <a:lnTo>
                    <a:pt x="20" y="32"/>
                  </a:lnTo>
                  <a:lnTo>
                    <a:pt x="6" y="0"/>
                  </a:lnTo>
                  <a:lnTo>
                    <a:pt x="6" y="0"/>
                  </a:lnTo>
                  <a:lnTo>
                    <a:pt x="4"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88"/>
            <p:cNvSpPr/>
            <p:nvPr/>
          </p:nvSpPr>
          <p:spPr bwMode="auto">
            <a:xfrm>
              <a:off x="3611563" y="1208088"/>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89"/>
            <p:cNvSpPr/>
            <p:nvPr/>
          </p:nvSpPr>
          <p:spPr bwMode="auto">
            <a:xfrm>
              <a:off x="3611563" y="1239838"/>
              <a:ext cx="63500" cy="44450"/>
            </a:xfrm>
            <a:custGeom>
              <a:avLst/>
              <a:gdLst/>
              <a:ahLst/>
              <a:cxnLst>
                <a:cxn ang="0">
                  <a:pos x="4" y="14"/>
                </a:cxn>
                <a:cxn ang="0">
                  <a:pos x="4" y="14"/>
                </a:cxn>
                <a:cxn ang="0">
                  <a:pos x="16" y="18"/>
                </a:cxn>
                <a:cxn ang="0">
                  <a:pos x="16" y="18"/>
                </a:cxn>
                <a:cxn ang="0">
                  <a:pos x="40" y="28"/>
                </a:cxn>
                <a:cxn ang="0">
                  <a:pos x="40" y="28"/>
                </a:cxn>
                <a:cxn ang="0">
                  <a:pos x="34" y="14"/>
                </a:cxn>
                <a:cxn ang="0">
                  <a:pos x="34" y="14"/>
                </a:cxn>
                <a:cxn ang="0">
                  <a:pos x="32" y="12"/>
                </a:cxn>
                <a:cxn ang="0">
                  <a:pos x="28" y="10"/>
                </a:cxn>
                <a:cxn ang="0">
                  <a:pos x="28" y="10"/>
                </a:cxn>
                <a:cxn ang="0">
                  <a:pos x="0" y="0"/>
                </a:cxn>
                <a:cxn ang="0">
                  <a:pos x="0" y="0"/>
                </a:cxn>
                <a:cxn ang="0">
                  <a:pos x="2" y="8"/>
                </a:cxn>
                <a:cxn ang="0">
                  <a:pos x="2" y="12"/>
                </a:cxn>
                <a:cxn ang="0">
                  <a:pos x="4" y="14"/>
                </a:cxn>
                <a:cxn ang="0">
                  <a:pos x="4" y="14"/>
                </a:cxn>
              </a:cxnLst>
              <a:rect l="0" t="0" r="r" b="b"/>
              <a:pathLst>
                <a:path w="40" h="28">
                  <a:moveTo>
                    <a:pt x="4" y="14"/>
                  </a:moveTo>
                  <a:lnTo>
                    <a:pt x="4" y="14"/>
                  </a:lnTo>
                  <a:lnTo>
                    <a:pt x="16" y="18"/>
                  </a:lnTo>
                  <a:lnTo>
                    <a:pt x="16" y="18"/>
                  </a:lnTo>
                  <a:lnTo>
                    <a:pt x="40" y="28"/>
                  </a:lnTo>
                  <a:lnTo>
                    <a:pt x="40" y="28"/>
                  </a:lnTo>
                  <a:lnTo>
                    <a:pt x="34" y="14"/>
                  </a:lnTo>
                  <a:lnTo>
                    <a:pt x="34" y="14"/>
                  </a:lnTo>
                  <a:lnTo>
                    <a:pt x="32" y="12"/>
                  </a:lnTo>
                  <a:lnTo>
                    <a:pt x="28" y="10"/>
                  </a:lnTo>
                  <a:lnTo>
                    <a:pt x="28" y="10"/>
                  </a:lnTo>
                  <a:lnTo>
                    <a:pt x="0" y="0"/>
                  </a:lnTo>
                  <a:lnTo>
                    <a:pt x="0" y="0"/>
                  </a:lnTo>
                  <a:lnTo>
                    <a:pt x="2"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90"/>
            <p:cNvSpPr/>
            <p:nvPr/>
          </p:nvSpPr>
          <p:spPr bwMode="auto">
            <a:xfrm>
              <a:off x="3621088" y="1268413"/>
              <a:ext cx="66675" cy="44450"/>
            </a:xfrm>
            <a:custGeom>
              <a:avLst/>
              <a:gdLst/>
              <a:ahLst/>
              <a:cxnLst>
                <a:cxn ang="0">
                  <a:pos x="42" y="28"/>
                </a:cxn>
                <a:cxn ang="0">
                  <a:pos x="42" y="28"/>
                </a:cxn>
                <a:cxn ang="0">
                  <a:pos x="36" y="16"/>
                </a:cxn>
                <a:cxn ang="0">
                  <a:pos x="36" y="16"/>
                </a:cxn>
                <a:cxn ang="0">
                  <a:pos x="32" y="14"/>
                </a:cxn>
                <a:cxn ang="0">
                  <a:pos x="28" y="12"/>
                </a:cxn>
                <a:cxn ang="0">
                  <a:pos x="28" y="12"/>
                </a:cxn>
                <a:cxn ang="0">
                  <a:pos x="0" y="0"/>
                </a:cxn>
                <a:cxn ang="0">
                  <a:pos x="0" y="0"/>
                </a:cxn>
                <a:cxn ang="0">
                  <a:pos x="6" y="12"/>
                </a:cxn>
                <a:cxn ang="0">
                  <a:pos x="16" y="22"/>
                </a:cxn>
                <a:cxn ang="0">
                  <a:pos x="28" y="28"/>
                </a:cxn>
                <a:cxn ang="0">
                  <a:pos x="34" y="28"/>
                </a:cxn>
                <a:cxn ang="0">
                  <a:pos x="42" y="28"/>
                </a:cxn>
                <a:cxn ang="0">
                  <a:pos x="42" y="28"/>
                </a:cxn>
              </a:cxnLst>
              <a:rect l="0" t="0" r="r" b="b"/>
              <a:pathLst>
                <a:path w="42" h="28">
                  <a:moveTo>
                    <a:pt x="42" y="28"/>
                  </a:moveTo>
                  <a:lnTo>
                    <a:pt x="42" y="28"/>
                  </a:lnTo>
                  <a:lnTo>
                    <a:pt x="36" y="16"/>
                  </a:lnTo>
                  <a:lnTo>
                    <a:pt x="36" y="16"/>
                  </a:lnTo>
                  <a:lnTo>
                    <a:pt x="32" y="14"/>
                  </a:lnTo>
                  <a:lnTo>
                    <a:pt x="28" y="12"/>
                  </a:lnTo>
                  <a:lnTo>
                    <a:pt x="28" y="12"/>
                  </a:lnTo>
                  <a:lnTo>
                    <a:pt x="0" y="0"/>
                  </a:lnTo>
                  <a:lnTo>
                    <a:pt x="0" y="0"/>
                  </a:lnTo>
                  <a:lnTo>
                    <a:pt x="6" y="12"/>
                  </a:lnTo>
                  <a:lnTo>
                    <a:pt x="16" y="22"/>
                  </a:lnTo>
                  <a:lnTo>
                    <a:pt x="28" y="28"/>
                  </a:lnTo>
                  <a:lnTo>
                    <a:pt x="34"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91"/>
            <p:cNvSpPr/>
            <p:nvPr/>
          </p:nvSpPr>
          <p:spPr bwMode="auto">
            <a:xfrm>
              <a:off x="3484563" y="110648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92"/>
            <p:cNvSpPr/>
            <p:nvPr/>
          </p:nvSpPr>
          <p:spPr bwMode="auto">
            <a:xfrm>
              <a:off x="3513138" y="1128713"/>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93"/>
            <p:cNvSpPr/>
            <p:nvPr/>
          </p:nvSpPr>
          <p:spPr bwMode="auto">
            <a:xfrm>
              <a:off x="3532188" y="1150938"/>
              <a:ext cx="28575" cy="76200"/>
            </a:xfrm>
            <a:custGeom>
              <a:avLst/>
              <a:gdLst/>
              <a:ahLst/>
              <a:cxnLst>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4"/>
                  </a:lnTo>
                  <a:lnTo>
                    <a:pt x="10" y="0"/>
                  </a:lnTo>
                  <a:lnTo>
                    <a:pt x="10" y="0"/>
                  </a:lnTo>
                  <a:lnTo>
                    <a:pt x="0" y="26"/>
                  </a:lnTo>
                  <a:lnTo>
                    <a:pt x="0"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94"/>
            <p:cNvSpPr/>
            <p:nvPr/>
          </p:nvSpPr>
          <p:spPr bwMode="auto">
            <a:xfrm>
              <a:off x="3544888" y="1176338"/>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6"/>
                </a:cxn>
                <a:cxn ang="0">
                  <a:pos x="0" y="36"/>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6"/>
                  </a:lnTo>
                  <a:lnTo>
                    <a:pt x="0" y="36"/>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8" name="Freeform 95"/>
            <p:cNvSpPr/>
            <p:nvPr/>
          </p:nvSpPr>
          <p:spPr bwMode="auto">
            <a:xfrm>
              <a:off x="3471863" y="1109663"/>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4" y="0"/>
                </a:cxn>
                <a:cxn ang="0">
                  <a:pos x="4"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4" y="0"/>
                  </a:lnTo>
                  <a:lnTo>
                    <a:pt x="4"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9" name="Freeform 96"/>
            <p:cNvSpPr/>
            <p:nvPr/>
          </p:nvSpPr>
          <p:spPr bwMode="auto">
            <a:xfrm>
              <a:off x="3468688" y="1154113"/>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97"/>
            <p:cNvSpPr/>
            <p:nvPr/>
          </p:nvSpPr>
          <p:spPr bwMode="auto">
            <a:xfrm>
              <a:off x="3468688" y="1185863"/>
              <a:ext cx="60325" cy="44450"/>
            </a:xfrm>
            <a:custGeom>
              <a:avLst/>
              <a:gdLst/>
              <a:ahLst/>
              <a:cxnLst>
                <a:cxn ang="0">
                  <a:pos x="4" y="14"/>
                </a:cxn>
                <a:cxn ang="0">
                  <a:pos x="4" y="14"/>
                </a:cxn>
                <a:cxn ang="0">
                  <a:pos x="16" y="18"/>
                </a:cxn>
                <a:cxn ang="0">
                  <a:pos x="16" y="18"/>
                </a:cxn>
                <a:cxn ang="0">
                  <a:pos x="38" y="28"/>
                </a:cxn>
                <a:cxn ang="0">
                  <a:pos x="38"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38" h="28">
                  <a:moveTo>
                    <a:pt x="4" y="14"/>
                  </a:moveTo>
                  <a:lnTo>
                    <a:pt x="4" y="14"/>
                  </a:lnTo>
                  <a:lnTo>
                    <a:pt x="16" y="18"/>
                  </a:lnTo>
                  <a:lnTo>
                    <a:pt x="16" y="18"/>
                  </a:lnTo>
                  <a:lnTo>
                    <a:pt x="38" y="28"/>
                  </a:lnTo>
                  <a:lnTo>
                    <a:pt x="38"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98"/>
            <p:cNvSpPr/>
            <p:nvPr/>
          </p:nvSpPr>
          <p:spPr bwMode="auto">
            <a:xfrm>
              <a:off x="3475038" y="121443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99"/>
            <p:cNvSpPr/>
            <p:nvPr/>
          </p:nvSpPr>
          <p:spPr bwMode="auto">
            <a:xfrm>
              <a:off x="3449638" y="1373188"/>
              <a:ext cx="34925" cy="63500"/>
            </a:xfrm>
            <a:custGeom>
              <a:avLst/>
              <a:gdLst/>
              <a:ahLst/>
              <a:cxnLst>
                <a:cxn ang="0">
                  <a:pos x="14" y="12"/>
                </a:cxn>
                <a:cxn ang="0">
                  <a:pos x="14" y="12"/>
                </a:cxn>
                <a:cxn ang="0">
                  <a:pos x="8" y="8"/>
                </a:cxn>
                <a:cxn ang="0">
                  <a:pos x="0" y="0"/>
                </a:cxn>
                <a:cxn ang="0">
                  <a:pos x="0" y="0"/>
                </a:cxn>
                <a:cxn ang="0">
                  <a:pos x="10" y="40"/>
                </a:cxn>
                <a:cxn ang="0">
                  <a:pos x="10" y="40"/>
                </a:cxn>
                <a:cxn ang="0">
                  <a:pos x="20" y="22"/>
                </a:cxn>
                <a:cxn ang="0">
                  <a:pos x="20" y="22"/>
                </a:cxn>
                <a:cxn ang="0">
                  <a:pos x="22" y="20"/>
                </a:cxn>
                <a:cxn ang="0">
                  <a:pos x="22" y="20"/>
                </a:cxn>
                <a:cxn ang="0">
                  <a:pos x="14" y="12"/>
                </a:cxn>
                <a:cxn ang="0">
                  <a:pos x="14" y="12"/>
                </a:cxn>
              </a:cxnLst>
              <a:rect l="0" t="0" r="r" b="b"/>
              <a:pathLst>
                <a:path w="22" h="40">
                  <a:moveTo>
                    <a:pt x="14" y="12"/>
                  </a:moveTo>
                  <a:lnTo>
                    <a:pt x="14" y="12"/>
                  </a:lnTo>
                  <a:lnTo>
                    <a:pt x="8" y="8"/>
                  </a:lnTo>
                  <a:lnTo>
                    <a:pt x="0" y="0"/>
                  </a:lnTo>
                  <a:lnTo>
                    <a:pt x="0" y="0"/>
                  </a:lnTo>
                  <a:lnTo>
                    <a:pt x="10" y="40"/>
                  </a:lnTo>
                  <a:lnTo>
                    <a:pt x="10" y="40"/>
                  </a:lnTo>
                  <a:lnTo>
                    <a:pt x="20" y="22"/>
                  </a:lnTo>
                  <a:lnTo>
                    <a:pt x="20" y="22"/>
                  </a:lnTo>
                  <a:lnTo>
                    <a:pt x="22" y="20"/>
                  </a:lnTo>
                  <a:lnTo>
                    <a:pt x="22" y="20"/>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100"/>
            <p:cNvSpPr/>
            <p:nvPr/>
          </p:nvSpPr>
          <p:spPr bwMode="auto">
            <a:xfrm>
              <a:off x="3468688" y="1411288"/>
              <a:ext cx="38100" cy="69850"/>
            </a:xfrm>
            <a:custGeom>
              <a:avLst/>
              <a:gdLst/>
              <a:ahLst/>
              <a:cxnLst>
                <a:cxn ang="0">
                  <a:pos x="14" y="0"/>
                </a:cxn>
                <a:cxn ang="0">
                  <a:pos x="14" y="0"/>
                </a:cxn>
                <a:cxn ang="0">
                  <a:pos x="0" y="22"/>
                </a:cxn>
                <a:cxn ang="0">
                  <a:pos x="0" y="22"/>
                </a:cxn>
                <a:cxn ang="0">
                  <a:pos x="0" y="28"/>
                </a:cxn>
                <a:cxn ang="0">
                  <a:pos x="2" y="32"/>
                </a:cxn>
                <a:cxn ang="0">
                  <a:pos x="2" y="32"/>
                </a:cxn>
                <a:cxn ang="0">
                  <a:pos x="4" y="44"/>
                </a:cxn>
                <a:cxn ang="0">
                  <a:pos x="4" y="44"/>
                </a:cxn>
                <a:cxn ang="0">
                  <a:pos x="6" y="40"/>
                </a:cxn>
                <a:cxn ang="0">
                  <a:pos x="8" y="36"/>
                </a:cxn>
                <a:cxn ang="0">
                  <a:pos x="8" y="36"/>
                </a:cxn>
                <a:cxn ang="0">
                  <a:pos x="18" y="22"/>
                </a:cxn>
                <a:cxn ang="0">
                  <a:pos x="18" y="22"/>
                </a:cxn>
                <a:cxn ang="0">
                  <a:pos x="24" y="12"/>
                </a:cxn>
                <a:cxn ang="0">
                  <a:pos x="24" y="12"/>
                </a:cxn>
                <a:cxn ang="0">
                  <a:pos x="22" y="10"/>
                </a:cxn>
                <a:cxn ang="0">
                  <a:pos x="20" y="6"/>
                </a:cxn>
                <a:cxn ang="0">
                  <a:pos x="14" y="0"/>
                </a:cxn>
                <a:cxn ang="0">
                  <a:pos x="14" y="0"/>
                </a:cxn>
              </a:cxnLst>
              <a:rect l="0" t="0" r="r" b="b"/>
              <a:pathLst>
                <a:path w="24" h="44">
                  <a:moveTo>
                    <a:pt x="14" y="0"/>
                  </a:moveTo>
                  <a:lnTo>
                    <a:pt x="14" y="0"/>
                  </a:lnTo>
                  <a:lnTo>
                    <a:pt x="0" y="22"/>
                  </a:lnTo>
                  <a:lnTo>
                    <a:pt x="0" y="22"/>
                  </a:lnTo>
                  <a:lnTo>
                    <a:pt x="0" y="28"/>
                  </a:lnTo>
                  <a:lnTo>
                    <a:pt x="2" y="32"/>
                  </a:lnTo>
                  <a:lnTo>
                    <a:pt x="2" y="32"/>
                  </a:lnTo>
                  <a:lnTo>
                    <a:pt x="4" y="44"/>
                  </a:lnTo>
                  <a:lnTo>
                    <a:pt x="4" y="44"/>
                  </a:lnTo>
                  <a:lnTo>
                    <a:pt x="6" y="40"/>
                  </a:lnTo>
                  <a:lnTo>
                    <a:pt x="8" y="36"/>
                  </a:lnTo>
                  <a:lnTo>
                    <a:pt x="8" y="36"/>
                  </a:lnTo>
                  <a:lnTo>
                    <a:pt x="18" y="22"/>
                  </a:lnTo>
                  <a:lnTo>
                    <a:pt x="18" y="22"/>
                  </a:lnTo>
                  <a:lnTo>
                    <a:pt x="24" y="12"/>
                  </a:lnTo>
                  <a:lnTo>
                    <a:pt x="24" y="12"/>
                  </a:lnTo>
                  <a:lnTo>
                    <a:pt x="22" y="10"/>
                  </a:lnTo>
                  <a:lnTo>
                    <a:pt x="20" y="6"/>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101"/>
            <p:cNvSpPr/>
            <p:nvPr/>
          </p:nvSpPr>
          <p:spPr bwMode="auto">
            <a:xfrm>
              <a:off x="3478213" y="1439863"/>
              <a:ext cx="44450" cy="82550"/>
            </a:xfrm>
            <a:custGeom>
              <a:avLst/>
              <a:gdLst/>
              <a:ahLst/>
              <a:cxnLst>
                <a:cxn ang="0">
                  <a:pos x="4" y="28"/>
                </a:cxn>
                <a:cxn ang="0">
                  <a:pos x="4" y="28"/>
                </a:cxn>
                <a:cxn ang="0">
                  <a:pos x="0" y="32"/>
                </a:cxn>
                <a:cxn ang="0">
                  <a:pos x="0" y="36"/>
                </a:cxn>
                <a:cxn ang="0">
                  <a:pos x="0" y="36"/>
                </a:cxn>
                <a:cxn ang="0">
                  <a:pos x="4" y="52"/>
                </a:cxn>
                <a:cxn ang="0">
                  <a:pos x="4" y="52"/>
                </a:cxn>
                <a:cxn ang="0">
                  <a:pos x="18" y="28"/>
                </a:cxn>
                <a:cxn ang="0">
                  <a:pos x="18" y="28"/>
                </a:cxn>
                <a:cxn ang="0">
                  <a:pos x="26" y="16"/>
                </a:cxn>
                <a:cxn ang="0">
                  <a:pos x="26" y="16"/>
                </a:cxn>
                <a:cxn ang="0">
                  <a:pos x="28" y="12"/>
                </a:cxn>
                <a:cxn ang="0">
                  <a:pos x="26" y="6"/>
                </a:cxn>
                <a:cxn ang="0">
                  <a:pos x="22" y="0"/>
                </a:cxn>
                <a:cxn ang="0">
                  <a:pos x="22" y="0"/>
                </a:cxn>
                <a:cxn ang="0">
                  <a:pos x="4" y="28"/>
                </a:cxn>
                <a:cxn ang="0">
                  <a:pos x="4" y="28"/>
                </a:cxn>
              </a:cxnLst>
              <a:rect l="0" t="0" r="r" b="b"/>
              <a:pathLst>
                <a:path w="28" h="52">
                  <a:moveTo>
                    <a:pt x="4" y="28"/>
                  </a:moveTo>
                  <a:lnTo>
                    <a:pt x="4" y="28"/>
                  </a:lnTo>
                  <a:lnTo>
                    <a:pt x="0" y="32"/>
                  </a:lnTo>
                  <a:lnTo>
                    <a:pt x="0" y="36"/>
                  </a:lnTo>
                  <a:lnTo>
                    <a:pt x="0" y="36"/>
                  </a:lnTo>
                  <a:lnTo>
                    <a:pt x="4" y="52"/>
                  </a:lnTo>
                  <a:lnTo>
                    <a:pt x="4" y="52"/>
                  </a:lnTo>
                  <a:lnTo>
                    <a:pt x="18" y="28"/>
                  </a:lnTo>
                  <a:lnTo>
                    <a:pt x="18" y="28"/>
                  </a:lnTo>
                  <a:lnTo>
                    <a:pt x="26" y="16"/>
                  </a:lnTo>
                  <a:lnTo>
                    <a:pt x="26" y="16"/>
                  </a:lnTo>
                  <a:lnTo>
                    <a:pt x="28" y="12"/>
                  </a:lnTo>
                  <a:lnTo>
                    <a:pt x="26" y="6"/>
                  </a:lnTo>
                  <a:lnTo>
                    <a:pt x="22" y="0"/>
                  </a:lnTo>
                  <a:lnTo>
                    <a:pt x="22" y="0"/>
                  </a:lnTo>
                  <a:lnTo>
                    <a:pt x="4" y="28"/>
                  </a:lnTo>
                  <a:lnTo>
                    <a:pt x="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102"/>
            <p:cNvSpPr/>
            <p:nvPr/>
          </p:nvSpPr>
          <p:spPr bwMode="auto">
            <a:xfrm>
              <a:off x="3487738" y="1471613"/>
              <a:ext cx="38100" cy="85725"/>
            </a:xfrm>
            <a:custGeom>
              <a:avLst/>
              <a:gdLst/>
              <a:ahLst/>
              <a:cxnLst>
                <a:cxn ang="0">
                  <a:pos x="0" y="38"/>
                </a:cxn>
                <a:cxn ang="0">
                  <a:pos x="0" y="38"/>
                </a:cxn>
                <a:cxn ang="0">
                  <a:pos x="2" y="54"/>
                </a:cxn>
                <a:cxn ang="0">
                  <a:pos x="2" y="54"/>
                </a:cxn>
                <a:cxn ang="0">
                  <a:pos x="10" y="50"/>
                </a:cxn>
                <a:cxn ang="0">
                  <a:pos x="14" y="44"/>
                </a:cxn>
                <a:cxn ang="0">
                  <a:pos x="18" y="38"/>
                </a:cxn>
                <a:cxn ang="0">
                  <a:pos x="22" y="30"/>
                </a:cxn>
                <a:cxn ang="0">
                  <a:pos x="24" y="16"/>
                </a:cxn>
                <a:cxn ang="0">
                  <a:pos x="24" y="0"/>
                </a:cxn>
                <a:cxn ang="0">
                  <a:pos x="24" y="0"/>
                </a:cxn>
                <a:cxn ang="0">
                  <a:pos x="4" y="30"/>
                </a:cxn>
                <a:cxn ang="0">
                  <a:pos x="4" y="30"/>
                </a:cxn>
                <a:cxn ang="0">
                  <a:pos x="2" y="34"/>
                </a:cxn>
                <a:cxn ang="0">
                  <a:pos x="0" y="38"/>
                </a:cxn>
                <a:cxn ang="0">
                  <a:pos x="0" y="38"/>
                </a:cxn>
              </a:cxnLst>
              <a:rect l="0" t="0" r="r" b="b"/>
              <a:pathLst>
                <a:path w="24" h="54">
                  <a:moveTo>
                    <a:pt x="0" y="38"/>
                  </a:moveTo>
                  <a:lnTo>
                    <a:pt x="0" y="38"/>
                  </a:lnTo>
                  <a:lnTo>
                    <a:pt x="2" y="54"/>
                  </a:lnTo>
                  <a:lnTo>
                    <a:pt x="2" y="54"/>
                  </a:lnTo>
                  <a:lnTo>
                    <a:pt x="10" y="50"/>
                  </a:lnTo>
                  <a:lnTo>
                    <a:pt x="14" y="44"/>
                  </a:lnTo>
                  <a:lnTo>
                    <a:pt x="18" y="38"/>
                  </a:lnTo>
                  <a:lnTo>
                    <a:pt x="22" y="30"/>
                  </a:lnTo>
                  <a:lnTo>
                    <a:pt x="24" y="16"/>
                  </a:lnTo>
                  <a:lnTo>
                    <a:pt x="24" y="0"/>
                  </a:lnTo>
                  <a:lnTo>
                    <a:pt x="24" y="0"/>
                  </a:lnTo>
                  <a:lnTo>
                    <a:pt x="4" y="30"/>
                  </a:lnTo>
                  <a:lnTo>
                    <a:pt x="4" y="30"/>
                  </a:lnTo>
                  <a:lnTo>
                    <a:pt x="2" y="34"/>
                  </a:lnTo>
                  <a:lnTo>
                    <a:pt x="0" y="38"/>
                  </a:lnTo>
                  <a:lnTo>
                    <a:pt x="0"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103"/>
            <p:cNvSpPr/>
            <p:nvPr/>
          </p:nvSpPr>
          <p:spPr bwMode="auto">
            <a:xfrm>
              <a:off x="3424238" y="1376363"/>
              <a:ext cx="31750" cy="63500"/>
            </a:xfrm>
            <a:custGeom>
              <a:avLst/>
              <a:gdLst/>
              <a:ahLst/>
              <a:cxnLst>
                <a:cxn ang="0">
                  <a:pos x="4" y="16"/>
                </a:cxn>
                <a:cxn ang="0">
                  <a:pos x="4" y="16"/>
                </a:cxn>
                <a:cxn ang="0">
                  <a:pos x="0" y="26"/>
                </a:cxn>
                <a:cxn ang="0">
                  <a:pos x="0" y="26"/>
                </a:cxn>
                <a:cxn ang="0">
                  <a:pos x="2" y="26"/>
                </a:cxn>
                <a:cxn ang="0">
                  <a:pos x="2" y="26"/>
                </a:cxn>
                <a:cxn ang="0">
                  <a:pos x="20" y="40"/>
                </a:cxn>
                <a:cxn ang="0">
                  <a:pos x="20" y="40"/>
                </a:cxn>
                <a:cxn ang="0">
                  <a:pos x="12" y="0"/>
                </a:cxn>
                <a:cxn ang="0">
                  <a:pos x="12" y="0"/>
                </a:cxn>
                <a:cxn ang="0">
                  <a:pos x="8" y="8"/>
                </a:cxn>
                <a:cxn ang="0">
                  <a:pos x="4" y="16"/>
                </a:cxn>
                <a:cxn ang="0">
                  <a:pos x="4" y="16"/>
                </a:cxn>
              </a:cxnLst>
              <a:rect l="0" t="0" r="r" b="b"/>
              <a:pathLst>
                <a:path w="20" h="40">
                  <a:moveTo>
                    <a:pt x="4" y="16"/>
                  </a:moveTo>
                  <a:lnTo>
                    <a:pt x="4" y="16"/>
                  </a:lnTo>
                  <a:lnTo>
                    <a:pt x="0" y="26"/>
                  </a:lnTo>
                  <a:lnTo>
                    <a:pt x="0" y="26"/>
                  </a:lnTo>
                  <a:lnTo>
                    <a:pt x="2" y="26"/>
                  </a:lnTo>
                  <a:lnTo>
                    <a:pt x="2" y="26"/>
                  </a:lnTo>
                  <a:lnTo>
                    <a:pt x="20" y="40"/>
                  </a:lnTo>
                  <a:lnTo>
                    <a:pt x="20" y="40"/>
                  </a:lnTo>
                  <a:lnTo>
                    <a:pt x="12" y="0"/>
                  </a:lnTo>
                  <a:lnTo>
                    <a:pt x="12" y="0"/>
                  </a:lnTo>
                  <a:lnTo>
                    <a:pt x="8" y="8"/>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104"/>
            <p:cNvSpPr/>
            <p:nvPr/>
          </p:nvSpPr>
          <p:spPr bwMode="auto">
            <a:xfrm>
              <a:off x="3414713" y="1423988"/>
              <a:ext cx="47625" cy="60325"/>
            </a:xfrm>
            <a:custGeom>
              <a:avLst/>
              <a:gdLst/>
              <a:ahLst/>
              <a:cxnLst>
                <a:cxn ang="0">
                  <a:pos x="0" y="16"/>
                </a:cxn>
                <a:cxn ang="0">
                  <a:pos x="0" y="16"/>
                </a:cxn>
                <a:cxn ang="0">
                  <a:pos x="10" y="22"/>
                </a:cxn>
                <a:cxn ang="0">
                  <a:pos x="10" y="22"/>
                </a:cxn>
                <a:cxn ang="0">
                  <a:pos x="24" y="32"/>
                </a:cxn>
                <a:cxn ang="0">
                  <a:pos x="24" y="32"/>
                </a:cxn>
                <a:cxn ang="0">
                  <a:pos x="26" y="36"/>
                </a:cxn>
                <a:cxn ang="0">
                  <a:pos x="30" y="38"/>
                </a:cxn>
                <a:cxn ang="0">
                  <a:pos x="30" y="38"/>
                </a:cxn>
                <a:cxn ang="0">
                  <a:pos x="28" y="26"/>
                </a:cxn>
                <a:cxn ang="0">
                  <a:pos x="28" y="26"/>
                </a:cxn>
                <a:cxn ang="0">
                  <a:pos x="28" y="20"/>
                </a:cxn>
                <a:cxn ang="0">
                  <a:pos x="26" y="16"/>
                </a:cxn>
                <a:cxn ang="0">
                  <a:pos x="26" y="16"/>
                </a:cxn>
                <a:cxn ang="0">
                  <a:pos x="4" y="0"/>
                </a:cxn>
                <a:cxn ang="0">
                  <a:pos x="4" y="0"/>
                </a:cxn>
                <a:cxn ang="0">
                  <a:pos x="2" y="8"/>
                </a:cxn>
                <a:cxn ang="0">
                  <a:pos x="0" y="12"/>
                </a:cxn>
                <a:cxn ang="0">
                  <a:pos x="0" y="16"/>
                </a:cxn>
                <a:cxn ang="0">
                  <a:pos x="0" y="16"/>
                </a:cxn>
              </a:cxnLst>
              <a:rect l="0" t="0" r="r" b="b"/>
              <a:pathLst>
                <a:path w="30" h="38">
                  <a:moveTo>
                    <a:pt x="0" y="16"/>
                  </a:moveTo>
                  <a:lnTo>
                    <a:pt x="0" y="16"/>
                  </a:lnTo>
                  <a:lnTo>
                    <a:pt x="10" y="22"/>
                  </a:lnTo>
                  <a:lnTo>
                    <a:pt x="10" y="22"/>
                  </a:lnTo>
                  <a:lnTo>
                    <a:pt x="24" y="32"/>
                  </a:lnTo>
                  <a:lnTo>
                    <a:pt x="24" y="32"/>
                  </a:lnTo>
                  <a:lnTo>
                    <a:pt x="26" y="36"/>
                  </a:lnTo>
                  <a:lnTo>
                    <a:pt x="30" y="38"/>
                  </a:lnTo>
                  <a:lnTo>
                    <a:pt x="30" y="38"/>
                  </a:lnTo>
                  <a:lnTo>
                    <a:pt x="28" y="26"/>
                  </a:lnTo>
                  <a:lnTo>
                    <a:pt x="28" y="26"/>
                  </a:lnTo>
                  <a:lnTo>
                    <a:pt x="28" y="20"/>
                  </a:lnTo>
                  <a:lnTo>
                    <a:pt x="26" y="16"/>
                  </a:lnTo>
                  <a:lnTo>
                    <a:pt x="26" y="16"/>
                  </a:lnTo>
                  <a:lnTo>
                    <a:pt x="4" y="0"/>
                  </a:lnTo>
                  <a:lnTo>
                    <a:pt x="4" y="0"/>
                  </a:lnTo>
                  <a:lnTo>
                    <a:pt x="2" y="8"/>
                  </a:lnTo>
                  <a:lnTo>
                    <a:pt x="0" y="12"/>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105"/>
            <p:cNvSpPr/>
            <p:nvPr/>
          </p:nvSpPr>
          <p:spPr bwMode="auto">
            <a:xfrm>
              <a:off x="3411538" y="1458913"/>
              <a:ext cx="57150" cy="66675"/>
            </a:xfrm>
            <a:custGeom>
              <a:avLst/>
              <a:gdLst/>
              <a:ahLst/>
              <a:cxnLst>
                <a:cxn ang="0">
                  <a:pos x="2" y="16"/>
                </a:cxn>
                <a:cxn ang="0">
                  <a:pos x="2" y="16"/>
                </a:cxn>
                <a:cxn ang="0">
                  <a:pos x="14" y="26"/>
                </a:cxn>
                <a:cxn ang="0">
                  <a:pos x="14" y="26"/>
                </a:cxn>
                <a:cxn ang="0">
                  <a:pos x="36" y="42"/>
                </a:cxn>
                <a:cxn ang="0">
                  <a:pos x="36" y="42"/>
                </a:cxn>
                <a:cxn ang="0">
                  <a:pos x="34" y="26"/>
                </a:cxn>
                <a:cxn ang="0">
                  <a:pos x="34" y="26"/>
                </a:cxn>
                <a:cxn ang="0">
                  <a:pos x="32" y="22"/>
                </a:cxn>
                <a:cxn ang="0">
                  <a:pos x="28" y="18"/>
                </a:cxn>
                <a:cxn ang="0">
                  <a:pos x="28" y="18"/>
                </a:cxn>
                <a:cxn ang="0">
                  <a:pos x="0" y="0"/>
                </a:cxn>
                <a:cxn ang="0">
                  <a:pos x="0" y="0"/>
                </a:cxn>
                <a:cxn ang="0">
                  <a:pos x="0" y="8"/>
                </a:cxn>
                <a:cxn ang="0">
                  <a:pos x="0" y="14"/>
                </a:cxn>
                <a:cxn ang="0">
                  <a:pos x="2" y="16"/>
                </a:cxn>
                <a:cxn ang="0">
                  <a:pos x="2" y="16"/>
                </a:cxn>
              </a:cxnLst>
              <a:rect l="0" t="0" r="r" b="b"/>
              <a:pathLst>
                <a:path w="36" h="42">
                  <a:moveTo>
                    <a:pt x="2" y="16"/>
                  </a:moveTo>
                  <a:lnTo>
                    <a:pt x="2" y="16"/>
                  </a:lnTo>
                  <a:lnTo>
                    <a:pt x="14" y="26"/>
                  </a:lnTo>
                  <a:lnTo>
                    <a:pt x="14" y="26"/>
                  </a:lnTo>
                  <a:lnTo>
                    <a:pt x="36" y="42"/>
                  </a:lnTo>
                  <a:lnTo>
                    <a:pt x="36" y="42"/>
                  </a:lnTo>
                  <a:lnTo>
                    <a:pt x="34" y="26"/>
                  </a:lnTo>
                  <a:lnTo>
                    <a:pt x="34" y="26"/>
                  </a:lnTo>
                  <a:lnTo>
                    <a:pt x="32" y="22"/>
                  </a:lnTo>
                  <a:lnTo>
                    <a:pt x="28" y="18"/>
                  </a:lnTo>
                  <a:lnTo>
                    <a:pt x="28" y="18"/>
                  </a:lnTo>
                  <a:lnTo>
                    <a:pt x="0" y="0"/>
                  </a:lnTo>
                  <a:lnTo>
                    <a:pt x="0" y="0"/>
                  </a:lnTo>
                  <a:lnTo>
                    <a:pt x="0" y="8"/>
                  </a:lnTo>
                  <a:lnTo>
                    <a:pt x="0" y="14"/>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106"/>
            <p:cNvSpPr/>
            <p:nvPr/>
          </p:nvSpPr>
          <p:spPr bwMode="auto">
            <a:xfrm>
              <a:off x="3411538" y="1493838"/>
              <a:ext cx="63500" cy="66675"/>
            </a:xfrm>
            <a:custGeom>
              <a:avLst/>
              <a:gdLst/>
              <a:ahLst/>
              <a:cxnLst>
                <a:cxn ang="0">
                  <a:pos x="30" y="20"/>
                </a:cxn>
                <a:cxn ang="0">
                  <a:pos x="30" y="20"/>
                </a:cxn>
                <a:cxn ang="0">
                  <a:pos x="0" y="0"/>
                </a:cxn>
                <a:cxn ang="0">
                  <a:pos x="0" y="0"/>
                </a:cxn>
                <a:cxn ang="0">
                  <a:pos x="6" y="16"/>
                </a:cxn>
                <a:cxn ang="0">
                  <a:pos x="14" y="28"/>
                </a:cxn>
                <a:cxn ang="0">
                  <a:pos x="20" y="34"/>
                </a:cxn>
                <a:cxn ang="0">
                  <a:pos x="26" y="38"/>
                </a:cxn>
                <a:cxn ang="0">
                  <a:pos x="34" y="40"/>
                </a:cxn>
                <a:cxn ang="0">
                  <a:pos x="40" y="42"/>
                </a:cxn>
                <a:cxn ang="0">
                  <a:pos x="40" y="42"/>
                </a:cxn>
                <a:cxn ang="0">
                  <a:pos x="38" y="26"/>
                </a:cxn>
                <a:cxn ang="0">
                  <a:pos x="38" y="26"/>
                </a:cxn>
                <a:cxn ang="0">
                  <a:pos x="34" y="24"/>
                </a:cxn>
                <a:cxn ang="0">
                  <a:pos x="30" y="20"/>
                </a:cxn>
                <a:cxn ang="0">
                  <a:pos x="30" y="20"/>
                </a:cxn>
              </a:cxnLst>
              <a:rect l="0" t="0" r="r" b="b"/>
              <a:pathLst>
                <a:path w="40" h="42">
                  <a:moveTo>
                    <a:pt x="30" y="20"/>
                  </a:moveTo>
                  <a:lnTo>
                    <a:pt x="30" y="20"/>
                  </a:lnTo>
                  <a:lnTo>
                    <a:pt x="0" y="0"/>
                  </a:lnTo>
                  <a:lnTo>
                    <a:pt x="0" y="0"/>
                  </a:lnTo>
                  <a:lnTo>
                    <a:pt x="6" y="16"/>
                  </a:lnTo>
                  <a:lnTo>
                    <a:pt x="14" y="28"/>
                  </a:lnTo>
                  <a:lnTo>
                    <a:pt x="20" y="34"/>
                  </a:lnTo>
                  <a:lnTo>
                    <a:pt x="26" y="38"/>
                  </a:lnTo>
                  <a:lnTo>
                    <a:pt x="34" y="40"/>
                  </a:lnTo>
                  <a:lnTo>
                    <a:pt x="40" y="42"/>
                  </a:lnTo>
                  <a:lnTo>
                    <a:pt x="40" y="42"/>
                  </a:lnTo>
                  <a:lnTo>
                    <a:pt x="38" y="26"/>
                  </a:lnTo>
                  <a:lnTo>
                    <a:pt x="38" y="26"/>
                  </a:lnTo>
                  <a:lnTo>
                    <a:pt x="34" y="24"/>
                  </a:lnTo>
                  <a:lnTo>
                    <a:pt x="30" y="20"/>
                  </a:lnTo>
                  <a:lnTo>
                    <a:pt x="3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107"/>
            <p:cNvSpPr/>
            <p:nvPr/>
          </p:nvSpPr>
          <p:spPr bwMode="auto">
            <a:xfrm>
              <a:off x="3595688" y="1408113"/>
              <a:ext cx="38100" cy="69850"/>
            </a:xfrm>
            <a:custGeom>
              <a:avLst/>
              <a:gdLst/>
              <a:ahLst/>
              <a:cxnLst>
                <a:cxn ang="0">
                  <a:pos x="16" y="12"/>
                </a:cxn>
                <a:cxn ang="0">
                  <a:pos x="16" y="12"/>
                </a:cxn>
                <a:cxn ang="0">
                  <a:pos x="8" y="6"/>
                </a:cxn>
                <a:cxn ang="0">
                  <a:pos x="0" y="0"/>
                </a:cxn>
                <a:cxn ang="0">
                  <a:pos x="0" y="0"/>
                </a:cxn>
                <a:cxn ang="0">
                  <a:pos x="10" y="44"/>
                </a:cxn>
                <a:cxn ang="0">
                  <a:pos x="10" y="44"/>
                </a:cxn>
                <a:cxn ang="0">
                  <a:pos x="22" y="22"/>
                </a:cxn>
                <a:cxn ang="0">
                  <a:pos x="22" y="22"/>
                </a:cxn>
                <a:cxn ang="0">
                  <a:pos x="24" y="20"/>
                </a:cxn>
                <a:cxn ang="0">
                  <a:pos x="24" y="20"/>
                </a:cxn>
                <a:cxn ang="0">
                  <a:pos x="16" y="12"/>
                </a:cxn>
                <a:cxn ang="0">
                  <a:pos x="16" y="12"/>
                </a:cxn>
              </a:cxnLst>
              <a:rect l="0" t="0" r="r" b="b"/>
              <a:pathLst>
                <a:path w="24" h="44">
                  <a:moveTo>
                    <a:pt x="16" y="12"/>
                  </a:moveTo>
                  <a:lnTo>
                    <a:pt x="16" y="12"/>
                  </a:lnTo>
                  <a:lnTo>
                    <a:pt x="8" y="6"/>
                  </a:lnTo>
                  <a:lnTo>
                    <a:pt x="0" y="0"/>
                  </a:lnTo>
                  <a:lnTo>
                    <a:pt x="0" y="0"/>
                  </a:lnTo>
                  <a:lnTo>
                    <a:pt x="10" y="44"/>
                  </a:lnTo>
                  <a:lnTo>
                    <a:pt x="10" y="44"/>
                  </a:lnTo>
                  <a:lnTo>
                    <a:pt x="22" y="22"/>
                  </a:lnTo>
                  <a:lnTo>
                    <a:pt x="22" y="22"/>
                  </a:lnTo>
                  <a:lnTo>
                    <a:pt x="24" y="20"/>
                  </a:lnTo>
                  <a:lnTo>
                    <a:pt x="24" y="20"/>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108"/>
            <p:cNvSpPr/>
            <p:nvPr/>
          </p:nvSpPr>
          <p:spPr bwMode="auto">
            <a:xfrm>
              <a:off x="3614738" y="1446213"/>
              <a:ext cx="41275" cy="79375"/>
            </a:xfrm>
            <a:custGeom>
              <a:avLst/>
              <a:gdLst/>
              <a:ahLst/>
              <a:cxnLst>
                <a:cxn ang="0">
                  <a:pos x="16" y="0"/>
                </a:cxn>
                <a:cxn ang="0">
                  <a:pos x="16" y="0"/>
                </a:cxn>
                <a:cxn ang="0">
                  <a:pos x="0" y="26"/>
                </a:cxn>
                <a:cxn ang="0">
                  <a:pos x="0" y="26"/>
                </a:cxn>
                <a:cxn ang="0">
                  <a:pos x="0" y="32"/>
                </a:cxn>
                <a:cxn ang="0">
                  <a:pos x="2" y="36"/>
                </a:cxn>
                <a:cxn ang="0">
                  <a:pos x="2" y="36"/>
                </a:cxn>
                <a:cxn ang="0">
                  <a:pos x="4" y="50"/>
                </a:cxn>
                <a:cxn ang="0">
                  <a:pos x="4" y="50"/>
                </a:cxn>
                <a:cxn ang="0">
                  <a:pos x="8" y="46"/>
                </a:cxn>
                <a:cxn ang="0">
                  <a:pos x="10" y="42"/>
                </a:cxn>
                <a:cxn ang="0">
                  <a:pos x="10" y="42"/>
                </a:cxn>
                <a:cxn ang="0">
                  <a:pos x="20" y="26"/>
                </a:cxn>
                <a:cxn ang="0">
                  <a:pos x="20" y="26"/>
                </a:cxn>
                <a:cxn ang="0">
                  <a:pos x="26" y="16"/>
                </a:cxn>
                <a:cxn ang="0">
                  <a:pos x="26" y="16"/>
                </a:cxn>
                <a:cxn ang="0">
                  <a:pos x="26" y="12"/>
                </a:cxn>
                <a:cxn ang="0">
                  <a:pos x="22" y="8"/>
                </a:cxn>
                <a:cxn ang="0">
                  <a:pos x="16" y="0"/>
                </a:cxn>
                <a:cxn ang="0">
                  <a:pos x="16" y="0"/>
                </a:cxn>
              </a:cxnLst>
              <a:rect l="0" t="0" r="r" b="b"/>
              <a:pathLst>
                <a:path w="26" h="50">
                  <a:moveTo>
                    <a:pt x="16" y="0"/>
                  </a:moveTo>
                  <a:lnTo>
                    <a:pt x="16" y="0"/>
                  </a:lnTo>
                  <a:lnTo>
                    <a:pt x="0" y="26"/>
                  </a:lnTo>
                  <a:lnTo>
                    <a:pt x="0" y="26"/>
                  </a:lnTo>
                  <a:lnTo>
                    <a:pt x="0" y="32"/>
                  </a:lnTo>
                  <a:lnTo>
                    <a:pt x="2" y="36"/>
                  </a:lnTo>
                  <a:lnTo>
                    <a:pt x="2" y="36"/>
                  </a:lnTo>
                  <a:lnTo>
                    <a:pt x="4" y="50"/>
                  </a:lnTo>
                  <a:lnTo>
                    <a:pt x="4" y="50"/>
                  </a:lnTo>
                  <a:lnTo>
                    <a:pt x="8" y="46"/>
                  </a:lnTo>
                  <a:lnTo>
                    <a:pt x="10" y="42"/>
                  </a:lnTo>
                  <a:lnTo>
                    <a:pt x="10" y="42"/>
                  </a:lnTo>
                  <a:lnTo>
                    <a:pt x="20" y="26"/>
                  </a:lnTo>
                  <a:lnTo>
                    <a:pt x="20" y="26"/>
                  </a:lnTo>
                  <a:lnTo>
                    <a:pt x="26" y="16"/>
                  </a:lnTo>
                  <a:lnTo>
                    <a:pt x="26" y="16"/>
                  </a:lnTo>
                  <a:lnTo>
                    <a:pt x="26" y="12"/>
                  </a:lnTo>
                  <a:lnTo>
                    <a:pt x="22" y="8"/>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109"/>
            <p:cNvSpPr/>
            <p:nvPr/>
          </p:nvSpPr>
          <p:spPr bwMode="auto">
            <a:xfrm>
              <a:off x="3627438" y="1477963"/>
              <a:ext cx="47625" cy="95250"/>
            </a:xfrm>
            <a:custGeom>
              <a:avLst/>
              <a:gdLst/>
              <a:ahLst/>
              <a:cxnLst>
                <a:cxn ang="0">
                  <a:pos x="2" y="32"/>
                </a:cxn>
                <a:cxn ang="0">
                  <a:pos x="2" y="32"/>
                </a:cxn>
                <a:cxn ang="0">
                  <a:pos x="0" y="36"/>
                </a:cxn>
                <a:cxn ang="0">
                  <a:pos x="0" y="42"/>
                </a:cxn>
                <a:cxn ang="0">
                  <a:pos x="0" y="42"/>
                </a:cxn>
                <a:cxn ang="0">
                  <a:pos x="4" y="60"/>
                </a:cxn>
                <a:cxn ang="0">
                  <a:pos x="4" y="60"/>
                </a:cxn>
                <a:cxn ang="0">
                  <a:pos x="20" y="32"/>
                </a:cxn>
                <a:cxn ang="0">
                  <a:pos x="20" y="32"/>
                </a:cxn>
                <a:cxn ang="0">
                  <a:pos x="30" y="18"/>
                </a:cxn>
                <a:cxn ang="0">
                  <a:pos x="30" y="18"/>
                </a:cxn>
                <a:cxn ang="0">
                  <a:pos x="30" y="14"/>
                </a:cxn>
                <a:cxn ang="0">
                  <a:pos x="28" y="10"/>
                </a:cxn>
                <a:cxn ang="0">
                  <a:pos x="22" y="0"/>
                </a:cxn>
                <a:cxn ang="0">
                  <a:pos x="22" y="0"/>
                </a:cxn>
                <a:cxn ang="0">
                  <a:pos x="2" y="32"/>
                </a:cxn>
                <a:cxn ang="0">
                  <a:pos x="2" y="32"/>
                </a:cxn>
              </a:cxnLst>
              <a:rect l="0" t="0" r="r" b="b"/>
              <a:pathLst>
                <a:path w="30" h="60">
                  <a:moveTo>
                    <a:pt x="2" y="32"/>
                  </a:moveTo>
                  <a:lnTo>
                    <a:pt x="2" y="32"/>
                  </a:lnTo>
                  <a:lnTo>
                    <a:pt x="0" y="36"/>
                  </a:lnTo>
                  <a:lnTo>
                    <a:pt x="0" y="42"/>
                  </a:lnTo>
                  <a:lnTo>
                    <a:pt x="0" y="42"/>
                  </a:lnTo>
                  <a:lnTo>
                    <a:pt x="4" y="60"/>
                  </a:lnTo>
                  <a:lnTo>
                    <a:pt x="4" y="60"/>
                  </a:lnTo>
                  <a:lnTo>
                    <a:pt x="20" y="32"/>
                  </a:lnTo>
                  <a:lnTo>
                    <a:pt x="20" y="32"/>
                  </a:lnTo>
                  <a:lnTo>
                    <a:pt x="30" y="18"/>
                  </a:lnTo>
                  <a:lnTo>
                    <a:pt x="30" y="18"/>
                  </a:lnTo>
                  <a:lnTo>
                    <a:pt x="30" y="14"/>
                  </a:lnTo>
                  <a:lnTo>
                    <a:pt x="28" y="10"/>
                  </a:lnTo>
                  <a:lnTo>
                    <a:pt x="22" y="0"/>
                  </a:lnTo>
                  <a:lnTo>
                    <a:pt x="22" y="0"/>
                  </a:lnTo>
                  <a:lnTo>
                    <a:pt x="2" y="32"/>
                  </a:lnTo>
                  <a:lnTo>
                    <a:pt x="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110"/>
            <p:cNvSpPr/>
            <p:nvPr/>
          </p:nvSpPr>
          <p:spPr bwMode="auto">
            <a:xfrm>
              <a:off x="3636963" y="1516063"/>
              <a:ext cx="44450" cy="95250"/>
            </a:xfrm>
            <a:custGeom>
              <a:avLst/>
              <a:gdLst/>
              <a:ahLst/>
              <a:cxnLst>
                <a:cxn ang="0">
                  <a:pos x="0" y="44"/>
                </a:cxn>
                <a:cxn ang="0">
                  <a:pos x="0" y="44"/>
                </a:cxn>
                <a:cxn ang="0">
                  <a:pos x="4" y="60"/>
                </a:cxn>
                <a:cxn ang="0">
                  <a:pos x="4" y="60"/>
                </a:cxn>
                <a:cxn ang="0">
                  <a:pos x="10" y="56"/>
                </a:cxn>
                <a:cxn ang="0">
                  <a:pos x="16" y="50"/>
                </a:cxn>
                <a:cxn ang="0">
                  <a:pos x="20" y="42"/>
                </a:cxn>
                <a:cxn ang="0">
                  <a:pos x="24" y="34"/>
                </a:cxn>
                <a:cxn ang="0">
                  <a:pos x="26" y="26"/>
                </a:cxn>
                <a:cxn ang="0">
                  <a:pos x="28" y="18"/>
                </a:cxn>
                <a:cxn ang="0">
                  <a:pos x="26" y="0"/>
                </a:cxn>
                <a:cxn ang="0">
                  <a:pos x="26" y="0"/>
                </a:cxn>
                <a:cxn ang="0">
                  <a:pos x="6" y="32"/>
                </a:cxn>
                <a:cxn ang="0">
                  <a:pos x="6" y="32"/>
                </a:cxn>
                <a:cxn ang="0">
                  <a:pos x="2" y="38"/>
                </a:cxn>
                <a:cxn ang="0">
                  <a:pos x="0" y="44"/>
                </a:cxn>
                <a:cxn ang="0">
                  <a:pos x="0" y="44"/>
                </a:cxn>
              </a:cxnLst>
              <a:rect l="0" t="0" r="r" b="b"/>
              <a:pathLst>
                <a:path w="28" h="60">
                  <a:moveTo>
                    <a:pt x="0" y="44"/>
                  </a:moveTo>
                  <a:lnTo>
                    <a:pt x="0" y="44"/>
                  </a:lnTo>
                  <a:lnTo>
                    <a:pt x="4" y="60"/>
                  </a:lnTo>
                  <a:lnTo>
                    <a:pt x="4" y="60"/>
                  </a:lnTo>
                  <a:lnTo>
                    <a:pt x="10" y="56"/>
                  </a:lnTo>
                  <a:lnTo>
                    <a:pt x="16" y="50"/>
                  </a:lnTo>
                  <a:lnTo>
                    <a:pt x="20" y="42"/>
                  </a:lnTo>
                  <a:lnTo>
                    <a:pt x="24" y="34"/>
                  </a:lnTo>
                  <a:lnTo>
                    <a:pt x="26" y="26"/>
                  </a:lnTo>
                  <a:lnTo>
                    <a:pt x="28" y="18"/>
                  </a:lnTo>
                  <a:lnTo>
                    <a:pt x="26" y="0"/>
                  </a:lnTo>
                  <a:lnTo>
                    <a:pt x="26" y="0"/>
                  </a:lnTo>
                  <a:lnTo>
                    <a:pt x="6" y="32"/>
                  </a:lnTo>
                  <a:lnTo>
                    <a:pt x="6" y="32"/>
                  </a:lnTo>
                  <a:lnTo>
                    <a:pt x="2" y="38"/>
                  </a:lnTo>
                  <a:lnTo>
                    <a:pt x="0" y="44"/>
                  </a:lnTo>
                  <a:lnTo>
                    <a:pt x="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111"/>
            <p:cNvSpPr/>
            <p:nvPr/>
          </p:nvSpPr>
          <p:spPr bwMode="auto">
            <a:xfrm>
              <a:off x="3567113" y="1408113"/>
              <a:ext cx="34925" cy="69850"/>
            </a:xfrm>
            <a:custGeom>
              <a:avLst/>
              <a:gdLst/>
              <a:ahLst/>
              <a:cxnLst>
                <a:cxn ang="0">
                  <a:pos x="4" y="18"/>
                </a:cxn>
                <a:cxn ang="0">
                  <a:pos x="4" y="18"/>
                </a:cxn>
                <a:cxn ang="0">
                  <a:pos x="0" y="28"/>
                </a:cxn>
                <a:cxn ang="0">
                  <a:pos x="0" y="28"/>
                </a:cxn>
                <a:cxn ang="0">
                  <a:pos x="2" y="30"/>
                </a:cxn>
                <a:cxn ang="0">
                  <a:pos x="2" y="30"/>
                </a:cxn>
                <a:cxn ang="0">
                  <a:pos x="22" y="44"/>
                </a:cxn>
                <a:cxn ang="0">
                  <a:pos x="22" y="44"/>
                </a:cxn>
                <a:cxn ang="0">
                  <a:pos x="12" y="0"/>
                </a:cxn>
                <a:cxn ang="0">
                  <a:pos x="12" y="0"/>
                </a:cxn>
                <a:cxn ang="0">
                  <a:pos x="10" y="10"/>
                </a:cxn>
                <a:cxn ang="0">
                  <a:pos x="4" y="18"/>
                </a:cxn>
                <a:cxn ang="0">
                  <a:pos x="4" y="18"/>
                </a:cxn>
              </a:cxnLst>
              <a:rect l="0" t="0" r="r" b="b"/>
              <a:pathLst>
                <a:path w="22" h="44">
                  <a:moveTo>
                    <a:pt x="4" y="18"/>
                  </a:moveTo>
                  <a:lnTo>
                    <a:pt x="4" y="18"/>
                  </a:lnTo>
                  <a:lnTo>
                    <a:pt x="0" y="28"/>
                  </a:lnTo>
                  <a:lnTo>
                    <a:pt x="0" y="28"/>
                  </a:lnTo>
                  <a:lnTo>
                    <a:pt x="2" y="30"/>
                  </a:lnTo>
                  <a:lnTo>
                    <a:pt x="2" y="30"/>
                  </a:lnTo>
                  <a:lnTo>
                    <a:pt x="22" y="44"/>
                  </a:lnTo>
                  <a:lnTo>
                    <a:pt x="22" y="44"/>
                  </a:lnTo>
                  <a:lnTo>
                    <a:pt x="12" y="0"/>
                  </a:lnTo>
                  <a:lnTo>
                    <a:pt x="12" y="0"/>
                  </a:lnTo>
                  <a:lnTo>
                    <a:pt x="10" y="10"/>
                  </a:lnTo>
                  <a:lnTo>
                    <a:pt x="4" y="18"/>
                  </a:lnTo>
                  <a:lnTo>
                    <a:pt x="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112"/>
            <p:cNvSpPr/>
            <p:nvPr/>
          </p:nvSpPr>
          <p:spPr bwMode="auto">
            <a:xfrm>
              <a:off x="3554413" y="1462088"/>
              <a:ext cx="53975" cy="66675"/>
            </a:xfrm>
            <a:custGeom>
              <a:avLst/>
              <a:gdLst/>
              <a:ahLst/>
              <a:cxnLst>
                <a:cxn ang="0">
                  <a:pos x="0" y="18"/>
                </a:cxn>
                <a:cxn ang="0">
                  <a:pos x="0" y="18"/>
                </a:cxn>
                <a:cxn ang="0">
                  <a:pos x="12" y="26"/>
                </a:cxn>
                <a:cxn ang="0">
                  <a:pos x="12" y="26"/>
                </a:cxn>
                <a:cxn ang="0">
                  <a:pos x="26" y="36"/>
                </a:cxn>
                <a:cxn ang="0">
                  <a:pos x="26" y="36"/>
                </a:cxn>
                <a:cxn ang="0">
                  <a:pos x="30" y="40"/>
                </a:cxn>
                <a:cxn ang="0">
                  <a:pos x="34" y="42"/>
                </a:cxn>
                <a:cxn ang="0">
                  <a:pos x="34" y="42"/>
                </a:cxn>
                <a:cxn ang="0">
                  <a:pos x="32" y="28"/>
                </a:cxn>
                <a:cxn ang="0">
                  <a:pos x="32" y="28"/>
                </a:cxn>
                <a:cxn ang="0">
                  <a:pos x="32" y="22"/>
                </a:cxn>
                <a:cxn ang="0">
                  <a:pos x="30" y="18"/>
                </a:cxn>
                <a:cxn ang="0">
                  <a:pos x="30" y="18"/>
                </a:cxn>
                <a:cxn ang="0">
                  <a:pos x="6" y="0"/>
                </a:cxn>
                <a:cxn ang="0">
                  <a:pos x="6" y="0"/>
                </a:cxn>
                <a:cxn ang="0">
                  <a:pos x="2" y="10"/>
                </a:cxn>
                <a:cxn ang="0">
                  <a:pos x="0" y="14"/>
                </a:cxn>
                <a:cxn ang="0">
                  <a:pos x="0" y="18"/>
                </a:cxn>
                <a:cxn ang="0">
                  <a:pos x="0" y="18"/>
                </a:cxn>
              </a:cxnLst>
              <a:rect l="0" t="0" r="r" b="b"/>
              <a:pathLst>
                <a:path w="34" h="42">
                  <a:moveTo>
                    <a:pt x="0" y="18"/>
                  </a:moveTo>
                  <a:lnTo>
                    <a:pt x="0" y="18"/>
                  </a:lnTo>
                  <a:lnTo>
                    <a:pt x="12" y="26"/>
                  </a:lnTo>
                  <a:lnTo>
                    <a:pt x="12" y="26"/>
                  </a:lnTo>
                  <a:lnTo>
                    <a:pt x="26" y="36"/>
                  </a:lnTo>
                  <a:lnTo>
                    <a:pt x="26" y="36"/>
                  </a:lnTo>
                  <a:lnTo>
                    <a:pt x="30" y="40"/>
                  </a:lnTo>
                  <a:lnTo>
                    <a:pt x="34" y="42"/>
                  </a:lnTo>
                  <a:lnTo>
                    <a:pt x="34" y="42"/>
                  </a:lnTo>
                  <a:lnTo>
                    <a:pt x="32" y="28"/>
                  </a:lnTo>
                  <a:lnTo>
                    <a:pt x="32" y="28"/>
                  </a:lnTo>
                  <a:lnTo>
                    <a:pt x="32" y="22"/>
                  </a:lnTo>
                  <a:lnTo>
                    <a:pt x="30" y="18"/>
                  </a:lnTo>
                  <a:lnTo>
                    <a:pt x="30" y="18"/>
                  </a:lnTo>
                  <a:lnTo>
                    <a:pt x="6" y="0"/>
                  </a:lnTo>
                  <a:lnTo>
                    <a:pt x="6" y="0"/>
                  </a:lnTo>
                  <a:lnTo>
                    <a:pt x="2" y="10"/>
                  </a:lnTo>
                  <a:lnTo>
                    <a:pt x="0" y="14"/>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113"/>
            <p:cNvSpPr/>
            <p:nvPr/>
          </p:nvSpPr>
          <p:spPr bwMode="auto">
            <a:xfrm>
              <a:off x="3551238" y="1500188"/>
              <a:ext cx="66675" cy="76200"/>
            </a:xfrm>
            <a:custGeom>
              <a:avLst/>
              <a:gdLst/>
              <a:ahLst/>
              <a:cxnLst>
                <a:cxn ang="0">
                  <a:pos x="2" y="20"/>
                </a:cxn>
                <a:cxn ang="0">
                  <a:pos x="2" y="20"/>
                </a:cxn>
                <a:cxn ang="0">
                  <a:pos x="16" y="30"/>
                </a:cxn>
                <a:cxn ang="0">
                  <a:pos x="16" y="30"/>
                </a:cxn>
                <a:cxn ang="0">
                  <a:pos x="42" y="48"/>
                </a:cxn>
                <a:cxn ang="0">
                  <a:pos x="42" y="48"/>
                </a:cxn>
                <a:cxn ang="0">
                  <a:pos x="38" y="30"/>
                </a:cxn>
                <a:cxn ang="0">
                  <a:pos x="38" y="30"/>
                </a:cxn>
                <a:cxn ang="0">
                  <a:pos x="36" y="24"/>
                </a:cxn>
                <a:cxn ang="0">
                  <a:pos x="32" y="22"/>
                </a:cxn>
                <a:cxn ang="0">
                  <a:pos x="32" y="22"/>
                </a:cxn>
                <a:cxn ang="0">
                  <a:pos x="0" y="0"/>
                </a:cxn>
                <a:cxn ang="0">
                  <a:pos x="0" y="0"/>
                </a:cxn>
                <a:cxn ang="0">
                  <a:pos x="0" y="10"/>
                </a:cxn>
                <a:cxn ang="0">
                  <a:pos x="0" y="16"/>
                </a:cxn>
                <a:cxn ang="0">
                  <a:pos x="2" y="20"/>
                </a:cxn>
                <a:cxn ang="0">
                  <a:pos x="2" y="20"/>
                </a:cxn>
              </a:cxnLst>
              <a:rect l="0" t="0" r="r" b="b"/>
              <a:pathLst>
                <a:path w="42" h="48">
                  <a:moveTo>
                    <a:pt x="2" y="20"/>
                  </a:moveTo>
                  <a:lnTo>
                    <a:pt x="2" y="20"/>
                  </a:lnTo>
                  <a:lnTo>
                    <a:pt x="16" y="30"/>
                  </a:lnTo>
                  <a:lnTo>
                    <a:pt x="16" y="30"/>
                  </a:lnTo>
                  <a:lnTo>
                    <a:pt x="42" y="48"/>
                  </a:lnTo>
                  <a:lnTo>
                    <a:pt x="42" y="48"/>
                  </a:lnTo>
                  <a:lnTo>
                    <a:pt x="38" y="30"/>
                  </a:lnTo>
                  <a:lnTo>
                    <a:pt x="38" y="30"/>
                  </a:lnTo>
                  <a:lnTo>
                    <a:pt x="36" y="24"/>
                  </a:lnTo>
                  <a:lnTo>
                    <a:pt x="32" y="22"/>
                  </a:lnTo>
                  <a:lnTo>
                    <a:pt x="32" y="22"/>
                  </a:lnTo>
                  <a:lnTo>
                    <a:pt x="0" y="0"/>
                  </a:lnTo>
                  <a:lnTo>
                    <a:pt x="0" y="0"/>
                  </a:lnTo>
                  <a:lnTo>
                    <a:pt x="0" y="10"/>
                  </a:lnTo>
                  <a:lnTo>
                    <a:pt x="0" y="16"/>
                  </a:lnTo>
                  <a:lnTo>
                    <a:pt x="2" y="20"/>
                  </a:lnTo>
                  <a:lnTo>
                    <a:pt x="2"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114"/>
            <p:cNvSpPr/>
            <p:nvPr/>
          </p:nvSpPr>
          <p:spPr bwMode="auto">
            <a:xfrm>
              <a:off x="3554413" y="1541463"/>
              <a:ext cx="69850" cy="73025"/>
            </a:xfrm>
            <a:custGeom>
              <a:avLst/>
              <a:gdLst/>
              <a:ahLst/>
              <a:cxnLst>
                <a:cxn ang="0">
                  <a:pos x="30" y="22"/>
                </a:cxn>
                <a:cxn ang="0">
                  <a:pos x="30" y="22"/>
                </a:cxn>
                <a:cxn ang="0">
                  <a:pos x="0" y="0"/>
                </a:cxn>
                <a:cxn ang="0">
                  <a:pos x="0" y="0"/>
                </a:cxn>
                <a:cxn ang="0">
                  <a:pos x="4" y="16"/>
                </a:cxn>
                <a:cxn ang="0">
                  <a:pos x="10" y="24"/>
                </a:cxn>
                <a:cxn ang="0">
                  <a:pos x="14" y="30"/>
                </a:cxn>
                <a:cxn ang="0">
                  <a:pos x="20" y="36"/>
                </a:cxn>
                <a:cxn ang="0">
                  <a:pos x="28" y="42"/>
                </a:cxn>
                <a:cxn ang="0">
                  <a:pos x="36" y="44"/>
                </a:cxn>
                <a:cxn ang="0">
                  <a:pos x="44" y="46"/>
                </a:cxn>
                <a:cxn ang="0">
                  <a:pos x="44" y="46"/>
                </a:cxn>
                <a:cxn ang="0">
                  <a:pos x="40" y="30"/>
                </a:cxn>
                <a:cxn ang="0">
                  <a:pos x="40" y="30"/>
                </a:cxn>
                <a:cxn ang="0">
                  <a:pos x="36" y="26"/>
                </a:cxn>
                <a:cxn ang="0">
                  <a:pos x="30" y="22"/>
                </a:cxn>
                <a:cxn ang="0">
                  <a:pos x="30" y="22"/>
                </a:cxn>
              </a:cxnLst>
              <a:rect l="0" t="0" r="r" b="b"/>
              <a:pathLst>
                <a:path w="44" h="46">
                  <a:moveTo>
                    <a:pt x="30" y="22"/>
                  </a:moveTo>
                  <a:lnTo>
                    <a:pt x="30" y="22"/>
                  </a:lnTo>
                  <a:lnTo>
                    <a:pt x="0" y="0"/>
                  </a:lnTo>
                  <a:lnTo>
                    <a:pt x="0" y="0"/>
                  </a:lnTo>
                  <a:lnTo>
                    <a:pt x="4" y="16"/>
                  </a:lnTo>
                  <a:lnTo>
                    <a:pt x="10" y="24"/>
                  </a:lnTo>
                  <a:lnTo>
                    <a:pt x="14" y="30"/>
                  </a:lnTo>
                  <a:lnTo>
                    <a:pt x="20" y="36"/>
                  </a:lnTo>
                  <a:lnTo>
                    <a:pt x="28" y="42"/>
                  </a:lnTo>
                  <a:lnTo>
                    <a:pt x="36" y="44"/>
                  </a:lnTo>
                  <a:lnTo>
                    <a:pt x="44" y="46"/>
                  </a:lnTo>
                  <a:lnTo>
                    <a:pt x="44" y="46"/>
                  </a:lnTo>
                  <a:lnTo>
                    <a:pt x="40" y="30"/>
                  </a:lnTo>
                  <a:lnTo>
                    <a:pt x="40" y="30"/>
                  </a:lnTo>
                  <a:lnTo>
                    <a:pt x="36" y="26"/>
                  </a:lnTo>
                  <a:lnTo>
                    <a:pt x="30" y="22"/>
                  </a:lnTo>
                  <a:lnTo>
                    <a:pt x="3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115"/>
            <p:cNvSpPr/>
            <p:nvPr/>
          </p:nvSpPr>
          <p:spPr bwMode="auto">
            <a:xfrm>
              <a:off x="3675063" y="884238"/>
              <a:ext cx="28575" cy="38100"/>
            </a:xfrm>
            <a:custGeom>
              <a:avLst/>
              <a:gdLst/>
              <a:ahLst/>
              <a:cxnLst>
                <a:cxn ang="0">
                  <a:pos x="16" y="10"/>
                </a:cxn>
                <a:cxn ang="0">
                  <a:pos x="16" y="10"/>
                </a:cxn>
                <a:cxn ang="0">
                  <a:pos x="18" y="10"/>
                </a:cxn>
                <a:cxn ang="0">
                  <a:pos x="18" y="10"/>
                </a:cxn>
                <a:cxn ang="0">
                  <a:pos x="12" y="6"/>
                </a:cxn>
                <a:cxn ang="0">
                  <a:pos x="12" y="6"/>
                </a:cxn>
                <a:cxn ang="0">
                  <a:pos x="6" y="2"/>
                </a:cxn>
                <a:cxn ang="0">
                  <a:pos x="0" y="0"/>
                </a:cxn>
                <a:cxn ang="0">
                  <a:pos x="0" y="0"/>
                </a:cxn>
                <a:cxn ang="0">
                  <a:pos x="12" y="24"/>
                </a:cxn>
                <a:cxn ang="0">
                  <a:pos x="12" y="24"/>
                </a:cxn>
                <a:cxn ang="0">
                  <a:pos x="16" y="10"/>
                </a:cxn>
                <a:cxn ang="0">
                  <a:pos x="16" y="10"/>
                </a:cxn>
              </a:cxnLst>
              <a:rect l="0" t="0" r="r" b="b"/>
              <a:pathLst>
                <a:path w="18" h="24">
                  <a:moveTo>
                    <a:pt x="16" y="10"/>
                  </a:moveTo>
                  <a:lnTo>
                    <a:pt x="16" y="10"/>
                  </a:lnTo>
                  <a:lnTo>
                    <a:pt x="18" y="10"/>
                  </a:lnTo>
                  <a:lnTo>
                    <a:pt x="18" y="10"/>
                  </a:lnTo>
                  <a:lnTo>
                    <a:pt x="12" y="6"/>
                  </a:lnTo>
                  <a:lnTo>
                    <a:pt x="12" y="6"/>
                  </a:lnTo>
                  <a:lnTo>
                    <a:pt x="6" y="2"/>
                  </a:lnTo>
                  <a:lnTo>
                    <a:pt x="0" y="0"/>
                  </a:lnTo>
                  <a:lnTo>
                    <a:pt x="0" y="0"/>
                  </a:lnTo>
                  <a:lnTo>
                    <a:pt x="12" y="24"/>
                  </a:lnTo>
                  <a:lnTo>
                    <a:pt x="12" y="24"/>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116"/>
            <p:cNvSpPr/>
            <p:nvPr/>
          </p:nvSpPr>
          <p:spPr bwMode="auto">
            <a:xfrm>
              <a:off x="3697288" y="903288"/>
              <a:ext cx="25400" cy="47625"/>
            </a:xfrm>
            <a:custGeom>
              <a:avLst/>
              <a:gdLst/>
              <a:ahLst/>
              <a:cxnLst>
                <a:cxn ang="0">
                  <a:pos x="6" y="30"/>
                </a:cxn>
                <a:cxn ang="0">
                  <a:pos x="6" y="30"/>
                </a:cxn>
                <a:cxn ang="0">
                  <a:pos x="8" y="26"/>
                </a:cxn>
                <a:cxn ang="0">
                  <a:pos x="8" y="26"/>
                </a:cxn>
                <a:cxn ang="0">
                  <a:pos x="12" y="14"/>
                </a:cxn>
                <a:cxn ang="0">
                  <a:pos x="12" y="14"/>
                </a:cxn>
                <a:cxn ang="0">
                  <a:pos x="16" y="6"/>
                </a:cxn>
                <a:cxn ang="0">
                  <a:pos x="16" y="6"/>
                </a:cxn>
                <a:cxn ang="0">
                  <a:pos x="14" y="4"/>
                </a:cxn>
                <a:cxn ang="0">
                  <a:pos x="12" y="2"/>
                </a:cxn>
                <a:cxn ang="0">
                  <a:pos x="6" y="0"/>
                </a:cxn>
                <a:cxn ang="0">
                  <a:pos x="6" y="0"/>
                </a:cxn>
                <a:cxn ang="0">
                  <a:pos x="0" y="16"/>
                </a:cxn>
                <a:cxn ang="0">
                  <a:pos x="0" y="16"/>
                </a:cxn>
                <a:cxn ang="0">
                  <a:pos x="2" y="20"/>
                </a:cxn>
                <a:cxn ang="0">
                  <a:pos x="2" y="24"/>
                </a:cxn>
                <a:cxn ang="0">
                  <a:pos x="2" y="24"/>
                </a:cxn>
                <a:cxn ang="0">
                  <a:pos x="6" y="30"/>
                </a:cxn>
                <a:cxn ang="0">
                  <a:pos x="6" y="30"/>
                </a:cxn>
              </a:cxnLst>
              <a:rect l="0" t="0" r="r" b="b"/>
              <a:pathLst>
                <a:path w="16" h="30">
                  <a:moveTo>
                    <a:pt x="6" y="30"/>
                  </a:moveTo>
                  <a:lnTo>
                    <a:pt x="6" y="30"/>
                  </a:lnTo>
                  <a:lnTo>
                    <a:pt x="8" y="26"/>
                  </a:lnTo>
                  <a:lnTo>
                    <a:pt x="8" y="26"/>
                  </a:lnTo>
                  <a:lnTo>
                    <a:pt x="12" y="14"/>
                  </a:lnTo>
                  <a:lnTo>
                    <a:pt x="12" y="14"/>
                  </a:lnTo>
                  <a:lnTo>
                    <a:pt x="16" y="6"/>
                  </a:lnTo>
                  <a:lnTo>
                    <a:pt x="16" y="6"/>
                  </a:lnTo>
                  <a:lnTo>
                    <a:pt x="14" y="4"/>
                  </a:lnTo>
                  <a:lnTo>
                    <a:pt x="12" y="2"/>
                  </a:lnTo>
                  <a:lnTo>
                    <a:pt x="6" y="0"/>
                  </a:lnTo>
                  <a:lnTo>
                    <a:pt x="6" y="0"/>
                  </a:lnTo>
                  <a:lnTo>
                    <a:pt x="0" y="16"/>
                  </a:lnTo>
                  <a:lnTo>
                    <a:pt x="0" y="16"/>
                  </a:lnTo>
                  <a:lnTo>
                    <a:pt x="2" y="20"/>
                  </a:lnTo>
                  <a:lnTo>
                    <a:pt x="2" y="24"/>
                  </a:lnTo>
                  <a:lnTo>
                    <a:pt x="2" y="24"/>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117"/>
            <p:cNvSpPr/>
            <p:nvPr/>
          </p:nvSpPr>
          <p:spPr bwMode="auto">
            <a:xfrm>
              <a:off x="3713163" y="915988"/>
              <a:ext cx="22225" cy="63500"/>
            </a:xfrm>
            <a:custGeom>
              <a:avLst/>
              <a:gdLst/>
              <a:ahLst/>
              <a:cxnLst>
                <a:cxn ang="0">
                  <a:pos x="14" y="12"/>
                </a:cxn>
                <a:cxn ang="0">
                  <a:pos x="14" y="12"/>
                </a:cxn>
                <a:cxn ang="0">
                  <a:pos x="14" y="8"/>
                </a:cxn>
                <a:cxn ang="0">
                  <a:pos x="12" y="6"/>
                </a:cxn>
                <a:cxn ang="0">
                  <a:pos x="8" y="0"/>
                </a:cxn>
                <a:cxn ang="0">
                  <a:pos x="8" y="0"/>
                </a:cxn>
                <a:cxn ang="0">
                  <a:pos x="0" y="24"/>
                </a:cxn>
                <a:cxn ang="0">
                  <a:pos x="0" y="24"/>
                </a:cxn>
                <a:cxn ang="0">
                  <a:pos x="0" y="26"/>
                </a:cxn>
                <a:cxn ang="0">
                  <a:pos x="0" y="30"/>
                </a:cxn>
                <a:cxn ang="0">
                  <a:pos x="0" y="30"/>
                </a:cxn>
                <a:cxn ang="0">
                  <a:pos x="4" y="40"/>
                </a:cxn>
                <a:cxn ang="0">
                  <a:pos x="4" y="40"/>
                </a:cxn>
                <a:cxn ang="0">
                  <a:pos x="12" y="22"/>
                </a:cxn>
                <a:cxn ang="0">
                  <a:pos x="12" y="22"/>
                </a:cxn>
                <a:cxn ang="0">
                  <a:pos x="14" y="12"/>
                </a:cxn>
                <a:cxn ang="0">
                  <a:pos x="14" y="12"/>
                </a:cxn>
              </a:cxnLst>
              <a:rect l="0" t="0" r="r" b="b"/>
              <a:pathLst>
                <a:path w="14" h="40">
                  <a:moveTo>
                    <a:pt x="14" y="12"/>
                  </a:moveTo>
                  <a:lnTo>
                    <a:pt x="14" y="12"/>
                  </a:lnTo>
                  <a:lnTo>
                    <a:pt x="14" y="8"/>
                  </a:lnTo>
                  <a:lnTo>
                    <a:pt x="12" y="6"/>
                  </a:lnTo>
                  <a:lnTo>
                    <a:pt x="8" y="0"/>
                  </a:lnTo>
                  <a:lnTo>
                    <a:pt x="8" y="0"/>
                  </a:lnTo>
                  <a:lnTo>
                    <a:pt x="0" y="24"/>
                  </a:lnTo>
                  <a:lnTo>
                    <a:pt x="0" y="24"/>
                  </a:lnTo>
                  <a:lnTo>
                    <a:pt x="0" y="26"/>
                  </a:lnTo>
                  <a:lnTo>
                    <a:pt x="0" y="30"/>
                  </a:lnTo>
                  <a:lnTo>
                    <a:pt x="0" y="30"/>
                  </a:lnTo>
                  <a:lnTo>
                    <a:pt x="4" y="40"/>
                  </a:lnTo>
                  <a:lnTo>
                    <a:pt x="4" y="40"/>
                  </a:lnTo>
                  <a:lnTo>
                    <a:pt x="12" y="22"/>
                  </a:lnTo>
                  <a:lnTo>
                    <a:pt x="12" y="22"/>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118"/>
            <p:cNvSpPr/>
            <p:nvPr/>
          </p:nvSpPr>
          <p:spPr bwMode="auto">
            <a:xfrm>
              <a:off x="3722688" y="938213"/>
              <a:ext cx="22225" cy="63500"/>
            </a:xfrm>
            <a:custGeom>
              <a:avLst/>
              <a:gdLst/>
              <a:ahLst/>
              <a:cxnLst>
                <a:cxn ang="0">
                  <a:pos x="6" y="40"/>
                </a:cxn>
                <a:cxn ang="0">
                  <a:pos x="6" y="40"/>
                </a:cxn>
                <a:cxn ang="0">
                  <a:pos x="12" y="32"/>
                </a:cxn>
                <a:cxn ang="0">
                  <a:pos x="14" y="22"/>
                </a:cxn>
                <a:cxn ang="0">
                  <a:pos x="14" y="10"/>
                </a:cxn>
                <a:cxn ang="0">
                  <a:pos x="12" y="0"/>
                </a:cxn>
                <a:cxn ang="0">
                  <a:pos x="12" y="0"/>
                </a:cxn>
                <a:cxn ang="0">
                  <a:pos x="4" y="24"/>
                </a:cxn>
                <a:cxn ang="0">
                  <a:pos x="4" y="24"/>
                </a:cxn>
                <a:cxn ang="0">
                  <a:pos x="2" y="26"/>
                </a:cxn>
                <a:cxn ang="0">
                  <a:pos x="0" y="30"/>
                </a:cxn>
                <a:cxn ang="0">
                  <a:pos x="0" y="30"/>
                </a:cxn>
                <a:cxn ang="0">
                  <a:pos x="6" y="40"/>
                </a:cxn>
                <a:cxn ang="0">
                  <a:pos x="6" y="40"/>
                </a:cxn>
              </a:cxnLst>
              <a:rect l="0" t="0" r="r" b="b"/>
              <a:pathLst>
                <a:path w="14" h="40">
                  <a:moveTo>
                    <a:pt x="6" y="40"/>
                  </a:moveTo>
                  <a:lnTo>
                    <a:pt x="6" y="40"/>
                  </a:lnTo>
                  <a:lnTo>
                    <a:pt x="12" y="32"/>
                  </a:lnTo>
                  <a:lnTo>
                    <a:pt x="14" y="22"/>
                  </a:lnTo>
                  <a:lnTo>
                    <a:pt x="14" y="10"/>
                  </a:lnTo>
                  <a:lnTo>
                    <a:pt x="12" y="0"/>
                  </a:lnTo>
                  <a:lnTo>
                    <a:pt x="12" y="0"/>
                  </a:lnTo>
                  <a:lnTo>
                    <a:pt x="4" y="24"/>
                  </a:lnTo>
                  <a:lnTo>
                    <a:pt x="4" y="24"/>
                  </a:lnTo>
                  <a:lnTo>
                    <a:pt x="2" y="26"/>
                  </a:lnTo>
                  <a:lnTo>
                    <a:pt x="0" y="30"/>
                  </a:lnTo>
                  <a:lnTo>
                    <a:pt x="0" y="30"/>
                  </a:lnTo>
                  <a:lnTo>
                    <a:pt x="6" y="40"/>
                  </a:lnTo>
                  <a:lnTo>
                    <a:pt x="6"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119"/>
            <p:cNvSpPr/>
            <p:nvPr/>
          </p:nvSpPr>
          <p:spPr bwMode="auto">
            <a:xfrm>
              <a:off x="3662363" y="8842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4" y="0"/>
                </a:cxn>
                <a:cxn ang="0">
                  <a:pos x="4"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4" y="0"/>
                  </a:lnTo>
                  <a:lnTo>
                    <a:pt x="4"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3" name="Freeform 120"/>
            <p:cNvSpPr/>
            <p:nvPr/>
          </p:nvSpPr>
          <p:spPr bwMode="auto">
            <a:xfrm>
              <a:off x="3659188" y="922338"/>
              <a:ext cx="41275" cy="31750"/>
            </a:xfrm>
            <a:custGeom>
              <a:avLst/>
              <a:gdLst/>
              <a:ahLst/>
              <a:cxnLst>
                <a:cxn ang="0">
                  <a:pos x="10" y="14"/>
                </a:cxn>
                <a:cxn ang="0">
                  <a:pos x="10" y="14"/>
                </a:cxn>
                <a:cxn ang="0">
                  <a:pos x="20" y="18"/>
                </a:cxn>
                <a:cxn ang="0">
                  <a:pos x="20" y="18"/>
                </a:cxn>
                <a:cxn ang="0">
                  <a:pos x="26" y="20"/>
                </a:cxn>
                <a:cxn ang="0">
                  <a:pos x="26" y="20"/>
                </a:cxn>
                <a:cxn ang="0">
                  <a:pos x="22" y="14"/>
                </a:cxn>
                <a:cxn ang="0">
                  <a:pos x="22" y="14"/>
                </a:cxn>
                <a:cxn ang="0">
                  <a:pos x="22" y="10"/>
                </a:cxn>
                <a:cxn ang="0">
                  <a:pos x="20" y="6"/>
                </a:cxn>
                <a:cxn ang="0">
                  <a:pos x="20" y="6"/>
                </a:cxn>
                <a:cxn ang="0">
                  <a:pos x="2" y="0"/>
                </a:cxn>
                <a:cxn ang="0">
                  <a:pos x="2" y="0"/>
                </a:cxn>
                <a:cxn ang="0">
                  <a:pos x="2" y="6"/>
                </a:cxn>
                <a:cxn ang="0">
                  <a:pos x="0" y="10"/>
                </a:cxn>
                <a:cxn ang="0">
                  <a:pos x="2" y="10"/>
                </a:cxn>
                <a:cxn ang="0">
                  <a:pos x="2" y="10"/>
                </a:cxn>
                <a:cxn ang="0">
                  <a:pos x="10" y="14"/>
                </a:cxn>
                <a:cxn ang="0">
                  <a:pos x="10" y="14"/>
                </a:cxn>
              </a:cxnLst>
              <a:rect l="0" t="0" r="r" b="b"/>
              <a:pathLst>
                <a:path w="26" h="20">
                  <a:moveTo>
                    <a:pt x="10" y="14"/>
                  </a:moveTo>
                  <a:lnTo>
                    <a:pt x="10" y="14"/>
                  </a:lnTo>
                  <a:lnTo>
                    <a:pt x="20" y="18"/>
                  </a:lnTo>
                  <a:lnTo>
                    <a:pt x="20" y="18"/>
                  </a:lnTo>
                  <a:lnTo>
                    <a:pt x="26" y="20"/>
                  </a:lnTo>
                  <a:lnTo>
                    <a:pt x="26" y="20"/>
                  </a:lnTo>
                  <a:lnTo>
                    <a:pt x="22" y="14"/>
                  </a:lnTo>
                  <a:lnTo>
                    <a:pt x="22" y="14"/>
                  </a:lnTo>
                  <a:lnTo>
                    <a:pt x="22" y="10"/>
                  </a:lnTo>
                  <a:lnTo>
                    <a:pt x="20" y="6"/>
                  </a:lnTo>
                  <a:lnTo>
                    <a:pt x="20" y="6"/>
                  </a:lnTo>
                  <a:lnTo>
                    <a:pt x="2" y="0"/>
                  </a:lnTo>
                  <a:lnTo>
                    <a:pt x="2" y="0"/>
                  </a:lnTo>
                  <a:lnTo>
                    <a:pt x="2" y="6"/>
                  </a:lnTo>
                  <a:lnTo>
                    <a:pt x="0" y="10"/>
                  </a:lnTo>
                  <a:lnTo>
                    <a:pt x="2" y="10"/>
                  </a:lnTo>
                  <a:lnTo>
                    <a:pt x="2" y="1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4" name="Freeform 121"/>
            <p:cNvSpPr/>
            <p:nvPr/>
          </p:nvSpPr>
          <p:spPr bwMode="auto">
            <a:xfrm>
              <a:off x="3662363" y="947738"/>
              <a:ext cx="47625" cy="34925"/>
            </a:xfrm>
            <a:custGeom>
              <a:avLst/>
              <a:gdLst/>
              <a:ahLst/>
              <a:cxnLst>
                <a:cxn ang="0">
                  <a:pos x="2" y="10"/>
                </a:cxn>
                <a:cxn ang="0">
                  <a:pos x="2" y="10"/>
                </a:cxn>
                <a:cxn ang="0">
                  <a:pos x="12" y="14"/>
                </a:cxn>
                <a:cxn ang="0">
                  <a:pos x="12" y="14"/>
                </a:cxn>
                <a:cxn ang="0">
                  <a:pos x="30" y="22"/>
                </a:cxn>
                <a:cxn ang="0">
                  <a:pos x="30" y="22"/>
                </a:cxn>
                <a:cxn ang="0">
                  <a:pos x="26" y="12"/>
                </a:cxn>
                <a:cxn ang="0">
                  <a:pos x="26" y="12"/>
                </a:cxn>
                <a:cxn ang="0">
                  <a:pos x="24" y="10"/>
                </a:cxn>
                <a:cxn ang="0">
                  <a:pos x="22" y="8"/>
                </a:cxn>
                <a:cxn ang="0">
                  <a:pos x="22" y="8"/>
                </a:cxn>
                <a:cxn ang="0">
                  <a:pos x="0" y="0"/>
                </a:cxn>
                <a:cxn ang="0">
                  <a:pos x="0" y="0"/>
                </a:cxn>
                <a:cxn ang="0">
                  <a:pos x="0" y="6"/>
                </a:cxn>
                <a:cxn ang="0">
                  <a:pos x="0" y="8"/>
                </a:cxn>
                <a:cxn ang="0">
                  <a:pos x="2" y="10"/>
                </a:cxn>
                <a:cxn ang="0">
                  <a:pos x="2" y="10"/>
                </a:cxn>
              </a:cxnLst>
              <a:rect l="0" t="0" r="r" b="b"/>
              <a:pathLst>
                <a:path w="30" h="22">
                  <a:moveTo>
                    <a:pt x="2" y="10"/>
                  </a:moveTo>
                  <a:lnTo>
                    <a:pt x="2" y="10"/>
                  </a:lnTo>
                  <a:lnTo>
                    <a:pt x="12" y="14"/>
                  </a:lnTo>
                  <a:lnTo>
                    <a:pt x="12" y="14"/>
                  </a:lnTo>
                  <a:lnTo>
                    <a:pt x="30" y="22"/>
                  </a:lnTo>
                  <a:lnTo>
                    <a:pt x="30" y="22"/>
                  </a:lnTo>
                  <a:lnTo>
                    <a:pt x="26" y="12"/>
                  </a:lnTo>
                  <a:lnTo>
                    <a:pt x="26" y="12"/>
                  </a:lnTo>
                  <a:lnTo>
                    <a:pt x="24" y="10"/>
                  </a:lnTo>
                  <a:lnTo>
                    <a:pt x="22" y="8"/>
                  </a:lnTo>
                  <a:lnTo>
                    <a:pt x="22" y="8"/>
                  </a:lnTo>
                  <a:lnTo>
                    <a:pt x="0" y="0"/>
                  </a:lnTo>
                  <a:lnTo>
                    <a:pt x="0" y="0"/>
                  </a:lnTo>
                  <a:lnTo>
                    <a:pt x="0" y="6"/>
                  </a:lnTo>
                  <a:lnTo>
                    <a:pt x="0"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5" name="Freeform 122"/>
            <p:cNvSpPr/>
            <p:nvPr/>
          </p:nvSpPr>
          <p:spPr bwMode="auto">
            <a:xfrm>
              <a:off x="3668713" y="969963"/>
              <a:ext cx="53975" cy="38100"/>
            </a:xfrm>
            <a:custGeom>
              <a:avLst/>
              <a:gdLst/>
              <a:ahLst/>
              <a:cxnLst>
                <a:cxn ang="0">
                  <a:pos x="34" y="24"/>
                </a:cxn>
                <a:cxn ang="0">
                  <a:pos x="34" y="24"/>
                </a:cxn>
                <a:cxn ang="0">
                  <a:pos x="28" y="14"/>
                </a:cxn>
                <a:cxn ang="0">
                  <a:pos x="28" y="14"/>
                </a:cxn>
                <a:cxn ang="0">
                  <a:pos x="26" y="12"/>
                </a:cxn>
                <a:cxn ang="0">
                  <a:pos x="22" y="10"/>
                </a:cxn>
                <a:cxn ang="0">
                  <a:pos x="22" y="10"/>
                </a:cxn>
                <a:cxn ang="0">
                  <a:pos x="0" y="0"/>
                </a:cxn>
                <a:cxn ang="0">
                  <a:pos x="0" y="0"/>
                </a:cxn>
                <a:cxn ang="0">
                  <a:pos x="4" y="10"/>
                </a:cxn>
                <a:cxn ang="0">
                  <a:pos x="12" y="18"/>
                </a:cxn>
                <a:cxn ang="0">
                  <a:pos x="22" y="22"/>
                </a:cxn>
                <a:cxn ang="0">
                  <a:pos x="34" y="24"/>
                </a:cxn>
                <a:cxn ang="0">
                  <a:pos x="34" y="24"/>
                </a:cxn>
              </a:cxnLst>
              <a:rect l="0" t="0" r="r" b="b"/>
              <a:pathLst>
                <a:path w="34" h="24">
                  <a:moveTo>
                    <a:pt x="34" y="24"/>
                  </a:moveTo>
                  <a:lnTo>
                    <a:pt x="34" y="24"/>
                  </a:lnTo>
                  <a:lnTo>
                    <a:pt x="28" y="14"/>
                  </a:lnTo>
                  <a:lnTo>
                    <a:pt x="28" y="14"/>
                  </a:lnTo>
                  <a:lnTo>
                    <a:pt x="26" y="12"/>
                  </a:lnTo>
                  <a:lnTo>
                    <a:pt x="22" y="10"/>
                  </a:lnTo>
                  <a:lnTo>
                    <a:pt x="22" y="10"/>
                  </a:lnTo>
                  <a:lnTo>
                    <a:pt x="0" y="0"/>
                  </a:lnTo>
                  <a:lnTo>
                    <a:pt x="0" y="0"/>
                  </a:lnTo>
                  <a:lnTo>
                    <a:pt x="4" y="10"/>
                  </a:lnTo>
                  <a:lnTo>
                    <a:pt x="12" y="18"/>
                  </a:lnTo>
                  <a:lnTo>
                    <a:pt x="22" y="22"/>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6" name="Freeform 123"/>
            <p:cNvSpPr/>
            <p:nvPr/>
          </p:nvSpPr>
          <p:spPr bwMode="auto">
            <a:xfrm>
              <a:off x="3729038" y="576263"/>
              <a:ext cx="19050" cy="25400"/>
            </a:xfrm>
            <a:custGeom>
              <a:avLst/>
              <a:gdLst/>
              <a:ahLst/>
              <a:cxnLst>
                <a:cxn ang="0">
                  <a:pos x="0" y="0"/>
                </a:cxn>
                <a:cxn ang="0">
                  <a:pos x="0" y="0"/>
                </a:cxn>
                <a:cxn ang="0">
                  <a:pos x="8" y="16"/>
                </a:cxn>
                <a:cxn ang="0">
                  <a:pos x="8" y="16"/>
                </a:cxn>
                <a:cxn ang="0">
                  <a:pos x="10" y="8"/>
                </a:cxn>
                <a:cxn ang="0">
                  <a:pos x="10" y="8"/>
                </a:cxn>
                <a:cxn ang="0">
                  <a:pos x="12" y="6"/>
                </a:cxn>
                <a:cxn ang="0">
                  <a:pos x="12" y="6"/>
                </a:cxn>
                <a:cxn ang="0">
                  <a:pos x="8" y="4"/>
                </a:cxn>
                <a:cxn ang="0">
                  <a:pos x="8" y="4"/>
                </a:cxn>
                <a:cxn ang="0">
                  <a:pos x="0" y="0"/>
                </a:cxn>
                <a:cxn ang="0">
                  <a:pos x="0" y="0"/>
                </a:cxn>
              </a:cxnLst>
              <a:rect l="0" t="0" r="r" b="b"/>
              <a:pathLst>
                <a:path w="12" h="16">
                  <a:moveTo>
                    <a:pt x="0" y="0"/>
                  </a:moveTo>
                  <a:lnTo>
                    <a:pt x="0" y="0"/>
                  </a:lnTo>
                  <a:lnTo>
                    <a:pt x="8" y="16"/>
                  </a:lnTo>
                  <a:lnTo>
                    <a:pt x="8" y="16"/>
                  </a:lnTo>
                  <a:lnTo>
                    <a:pt x="10" y="8"/>
                  </a:lnTo>
                  <a:lnTo>
                    <a:pt x="10" y="8"/>
                  </a:lnTo>
                  <a:lnTo>
                    <a:pt x="12" y="6"/>
                  </a:lnTo>
                  <a:lnTo>
                    <a:pt x="12" y="6"/>
                  </a:lnTo>
                  <a:lnTo>
                    <a:pt x="8" y="4"/>
                  </a:lnTo>
                  <a:lnTo>
                    <a:pt x="8" y="4"/>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7" name="Freeform 124"/>
            <p:cNvSpPr/>
            <p:nvPr/>
          </p:nvSpPr>
          <p:spPr bwMode="auto">
            <a:xfrm>
              <a:off x="3744913" y="588963"/>
              <a:ext cx="12700" cy="28575"/>
            </a:xfrm>
            <a:custGeom>
              <a:avLst/>
              <a:gdLst/>
              <a:ahLst/>
              <a:cxnLst>
                <a:cxn ang="0">
                  <a:pos x="2" y="0"/>
                </a:cxn>
                <a:cxn ang="0">
                  <a:pos x="2" y="0"/>
                </a:cxn>
                <a:cxn ang="0">
                  <a:pos x="0" y="10"/>
                </a:cxn>
                <a:cxn ang="0">
                  <a:pos x="0" y="10"/>
                </a:cxn>
                <a:cxn ang="0">
                  <a:pos x="0" y="14"/>
                </a:cxn>
                <a:cxn ang="0">
                  <a:pos x="0" y="14"/>
                </a:cxn>
                <a:cxn ang="0">
                  <a:pos x="4" y="18"/>
                </a:cxn>
                <a:cxn ang="0">
                  <a:pos x="4" y="18"/>
                </a:cxn>
                <a:cxn ang="0">
                  <a:pos x="4" y="16"/>
                </a:cxn>
                <a:cxn ang="0">
                  <a:pos x="4" y="16"/>
                </a:cxn>
                <a:cxn ang="0">
                  <a:pos x="6" y="8"/>
                </a:cxn>
                <a:cxn ang="0">
                  <a:pos x="6" y="8"/>
                </a:cxn>
                <a:cxn ang="0">
                  <a:pos x="8" y="4"/>
                </a:cxn>
                <a:cxn ang="0">
                  <a:pos x="8" y="4"/>
                </a:cxn>
                <a:cxn ang="0">
                  <a:pos x="6" y="2"/>
                </a:cxn>
                <a:cxn ang="0">
                  <a:pos x="2" y="0"/>
                </a:cxn>
                <a:cxn ang="0">
                  <a:pos x="2" y="0"/>
                </a:cxn>
              </a:cxnLst>
              <a:rect l="0" t="0" r="r" b="b"/>
              <a:pathLst>
                <a:path w="8" h="18">
                  <a:moveTo>
                    <a:pt x="2" y="0"/>
                  </a:moveTo>
                  <a:lnTo>
                    <a:pt x="2" y="0"/>
                  </a:lnTo>
                  <a:lnTo>
                    <a:pt x="0" y="10"/>
                  </a:lnTo>
                  <a:lnTo>
                    <a:pt x="0" y="10"/>
                  </a:lnTo>
                  <a:lnTo>
                    <a:pt x="0" y="14"/>
                  </a:lnTo>
                  <a:lnTo>
                    <a:pt x="0" y="14"/>
                  </a:lnTo>
                  <a:lnTo>
                    <a:pt x="4" y="18"/>
                  </a:lnTo>
                  <a:lnTo>
                    <a:pt x="4" y="18"/>
                  </a:lnTo>
                  <a:lnTo>
                    <a:pt x="4" y="16"/>
                  </a:lnTo>
                  <a:lnTo>
                    <a:pt x="4" y="16"/>
                  </a:lnTo>
                  <a:lnTo>
                    <a:pt x="6" y="8"/>
                  </a:lnTo>
                  <a:lnTo>
                    <a:pt x="6" y="8"/>
                  </a:lnTo>
                  <a:lnTo>
                    <a:pt x="8" y="4"/>
                  </a:lnTo>
                  <a:lnTo>
                    <a:pt x="8" y="4"/>
                  </a:lnTo>
                  <a:lnTo>
                    <a:pt x="6"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8" name="Freeform 125"/>
            <p:cNvSpPr/>
            <p:nvPr/>
          </p:nvSpPr>
          <p:spPr bwMode="auto">
            <a:xfrm>
              <a:off x="3751263" y="598488"/>
              <a:ext cx="15875" cy="38100"/>
            </a:xfrm>
            <a:custGeom>
              <a:avLst/>
              <a:gdLst/>
              <a:ahLst/>
              <a:cxnLst>
                <a:cxn ang="0">
                  <a:pos x="10" y="6"/>
                </a:cxn>
                <a:cxn ang="0">
                  <a:pos x="10" y="6"/>
                </a:cxn>
                <a:cxn ang="0">
                  <a:pos x="8" y="2"/>
                </a:cxn>
                <a:cxn ang="0">
                  <a:pos x="6" y="0"/>
                </a:cxn>
                <a:cxn ang="0">
                  <a:pos x="6" y="0"/>
                </a:cxn>
                <a:cxn ang="0">
                  <a:pos x="2" y="14"/>
                </a:cxn>
                <a:cxn ang="0">
                  <a:pos x="2" y="14"/>
                </a:cxn>
                <a:cxn ang="0">
                  <a:pos x="0" y="16"/>
                </a:cxn>
                <a:cxn ang="0">
                  <a:pos x="0" y="18"/>
                </a:cxn>
                <a:cxn ang="0">
                  <a:pos x="0" y="18"/>
                </a:cxn>
                <a:cxn ang="0">
                  <a:pos x="4" y="24"/>
                </a:cxn>
                <a:cxn ang="0">
                  <a:pos x="4" y="24"/>
                </a:cxn>
                <a:cxn ang="0">
                  <a:pos x="8" y="12"/>
                </a:cxn>
                <a:cxn ang="0">
                  <a:pos x="8" y="12"/>
                </a:cxn>
                <a:cxn ang="0">
                  <a:pos x="10" y="6"/>
                </a:cxn>
                <a:cxn ang="0">
                  <a:pos x="10" y="6"/>
                </a:cxn>
              </a:cxnLst>
              <a:rect l="0" t="0" r="r" b="b"/>
              <a:pathLst>
                <a:path w="10" h="24">
                  <a:moveTo>
                    <a:pt x="10" y="6"/>
                  </a:moveTo>
                  <a:lnTo>
                    <a:pt x="10" y="6"/>
                  </a:lnTo>
                  <a:lnTo>
                    <a:pt x="8" y="2"/>
                  </a:lnTo>
                  <a:lnTo>
                    <a:pt x="6" y="0"/>
                  </a:lnTo>
                  <a:lnTo>
                    <a:pt x="6" y="0"/>
                  </a:lnTo>
                  <a:lnTo>
                    <a:pt x="2" y="14"/>
                  </a:lnTo>
                  <a:lnTo>
                    <a:pt x="2" y="14"/>
                  </a:lnTo>
                  <a:lnTo>
                    <a:pt x="0" y="16"/>
                  </a:lnTo>
                  <a:lnTo>
                    <a:pt x="0" y="18"/>
                  </a:lnTo>
                  <a:lnTo>
                    <a:pt x="0" y="18"/>
                  </a:lnTo>
                  <a:lnTo>
                    <a:pt x="4" y="24"/>
                  </a:lnTo>
                  <a:lnTo>
                    <a:pt x="4" y="24"/>
                  </a:lnTo>
                  <a:lnTo>
                    <a:pt x="8" y="12"/>
                  </a:lnTo>
                  <a:lnTo>
                    <a:pt x="8" y="12"/>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9" name="Freeform 126"/>
            <p:cNvSpPr/>
            <p:nvPr/>
          </p:nvSpPr>
          <p:spPr bwMode="auto">
            <a:xfrm>
              <a:off x="3760788" y="611188"/>
              <a:ext cx="12700" cy="38100"/>
            </a:xfrm>
            <a:custGeom>
              <a:avLst/>
              <a:gdLst/>
              <a:ahLst/>
              <a:cxnLst>
                <a:cxn ang="0">
                  <a:pos x="6" y="0"/>
                </a:cxn>
                <a:cxn ang="0">
                  <a:pos x="6" y="0"/>
                </a:cxn>
                <a:cxn ang="0">
                  <a:pos x="0" y="14"/>
                </a:cxn>
                <a:cxn ang="0">
                  <a:pos x="0" y="14"/>
                </a:cxn>
                <a:cxn ang="0">
                  <a:pos x="0" y="18"/>
                </a:cxn>
                <a:cxn ang="0">
                  <a:pos x="0" y="18"/>
                </a:cxn>
                <a:cxn ang="0">
                  <a:pos x="2" y="24"/>
                </a:cxn>
                <a:cxn ang="0">
                  <a:pos x="2" y="24"/>
                </a:cxn>
                <a:cxn ang="0">
                  <a:pos x="6" y="18"/>
                </a:cxn>
                <a:cxn ang="0">
                  <a:pos x="8" y="12"/>
                </a:cxn>
                <a:cxn ang="0">
                  <a:pos x="8" y="6"/>
                </a:cxn>
                <a:cxn ang="0">
                  <a:pos x="6" y="0"/>
                </a:cxn>
                <a:cxn ang="0">
                  <a:pos x="6" y="0"/>
                </a:cxn>
              </a:cxnLst>
              <a:rect l="0" t="0" r="r" b="b"/>
              <a:pathLst>
                <a:path w="8" h="24">
                  <a:moveTo>
                    <a:pt x="6" y="0"/>
                  </a:moveTo>
                  <a:lnTo>
                    <a:pt x="6" y="0"/>
                  </a:lnTo>
                  <a:lnTo>
                    <a:pt x="0" y="14"/>
                  </a:lnTo>
                  <a:lnTo>
                    <a:pt x="0" y="14"/>
                  </a:lnTo>
                  <a:lnTo>
                    <a:pt x="0" y="18"/>
                  </a:lnTo>
                  <a:lnTo>
                    <a:pt x="0" y="18"/>
                  </a:lnTo>
                  <a:lnTo>
                    <a:pt x="2" y="24"/>
                  </a:lnTo>
                  <a:lnTo>
                    <a:pt x="2" y="24"/>
                  </a:lnTo>
                  <a:lnTo>
                    <a:pt x="6" y="18"/>
                  </a:lnTo>
                  <a:lnTo>
                    <a:pt x="8" y="12"/>
                  </a:lnTo>
                  <a:lnTo>
                    <a:pt x="8" y="6"/>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0" name="Freeform 127"/>
            <p:cNvSpPr/>
            <p:nvPr/>
          </p:nvSpPr>
          <p:spPr bwMode="auto">
            <a:xfrm>
              <a:off x="3722688" y="579438"/>
              <a:ext cx="15875" cy="25400"/>
            </a:xfrm>
            <a:custGeom>
              <a:avLst/>
              <a:gdLst/>
              <a:ahLst/>
              <a:cxnLst>
                <a:cxn ang="0">
                  <a:pos x="2" y="8"/>
                </a:cxn>
                <a:cxn ang="0">
                  <a:pos x="2" y="8"/>
                </a:cxn>
                <a:cxn ang="0">
                  <a:pos x="0" y="12"/>
                </a:cxn>
                <a:cxn ang="0">
                  <a:pos x="0" y="12"/>
                </a:cxn>
                <a:cxn ang="0">
                  <a:pos x="2" y="12"/>
                </a:cxn>
                <a:cxn ang="0">
                  <a:pos x="2" y="12"/>
                </a:cxn>
                <a:cxn ang="0">
                  <a:pos x="10" y="16"/>
                </a:cxn>
                <a:cxn ang="0">
                  <a:pos x="10" y="16"/>
                </a:cxn>
                <a:cxn ang="0">
                  <a:pos x="2" y="0"/>
                </a:cxn>
                <a:cxn ang="0">
                  <a:pos x="2" y="0"/>
                </a:cxn>
                <a:cxn ang="0">
                  <a:pos x="2" y="8"/>
                </a:cxn>
                <a:cxn ang="0">
                  <a:pos x="2" y="8"/>
                </a:cxn>
              </a:cxnLst>
              <a:rect l="0" t="0" r="r" b="b"/>
              <a:pathLst>
                <a:path w="10" h="16">
                  <a:moveTo>
                    <a:pt x="2" y="8"/>
                  </a:moveTo>
                  <a:lnTo>
                    <a:pt x="2" y="8"/>
                  </a:lnTo>
                  <a:lnTo>
                    <a:pt x="0" y="12"/>
                  </a:lnTo>
                  <a:lnTo>
                    <a:pt x="0" y="12"/>
                  </a:lnTo>
                  <a:lnTo>
                    <a:pt x="2" y="12"/>
                  </a:lnTo>
                  <a:lnTo>
                    <a:pt x="2" y="12"/>
                  </a:lnTo>
                  <a:lnTo>
                    <a:pt x="10" y="16"/>
                  </a:lnTo>
                  <a:lnTo>
                    <a:pt x="10" y="16"/>
                  </a:lnTo>
                  <a:lnTo>
                    <a:pt x="2" y="0"/>
                  </a:lnTo>
                  <a:lnTo>
                    <a:pt x="2"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1" name="Freeform 128"/>
            <p:cNvSpPr/>
            <p:nvPr/>
          </p:nvSpPr>
          <p:spPr bwMode="auto">
            <a:xfrm>
              <a:off x="3722688" y="601663"/>
              <a:ext cx="22225" cy="19050"/>
            </a:xfrm>
            <a:custGeom>
              <a:avLst/>
              <a:gdLst/>
              <a:ahLst/>
              <a:cxnLst>
                <a:cxn ang="0">
                  <a:pos x="0" y="6"/>
                </a:cxn>
                <a:cxn ang="0">
                  <a:pos x="0" y="6"/>
                </a:cxn>
                <a:cxn ang="0">
                  <a:pos x="4" y="8"/>
                </a:cxn>
                <a:cxn ang="0">
                  <a:pos x="4" y="8"/>
                </a:cxn>
                <a:cxn ang="0">
                  <a:pos x="10" y="10"/>
                </a:cxn>
                <a:cxn ang="0">
                  <a:pos x="10" y="10"/>
                </a:cxn>
                <a:cxn ang="0">
                  <a:pos x="14" y="12"/>
                </a:cxn>
                <a:cxn ang="0">
                  <a:pos x="14" y="12"/>
                </a:cxn>
                <a:cxn ang="0">
                  <a:pos x="12" y="8"/>
                </a:cxn>
                <a:cxn ang="0">
                  <a:pos x="12" y="8"/>
                </a:cxn>
                <a:cxn ang="0">
                  <a:pos x="10" y="4"/>
                </a:cxn>
                <a:cxn ang="0">
                  <a:pos x="10" y="4"/>
                </a:cxn>
                <a:cxn ang="0">
                  <a:pos x="0" y="0"/>
                </a:cxn>
                <a:cxn ang="0">
                  <a:pos x="0" y="0"/>
                </a:cxn>
                <a:cxn ang="0">
                  <a:pos x="0" y="4"/>
                </a:cxn>
                <a:cxn ang="0">
                  <a:pos x="0" y="6"/>
                </a:cxn>
                <a:cxn ang="0">
                  <a:pos x="0" y="6"/>
                </a:cxn>
              </a:cxnLst>
              <a:rect l="0" t="0" r="r" b="b"/>
              <a:pathLst>
                <a:path w="14" h="12">
                  <a:moveTo>
                    <a:pt x="0" y="6"/>
                  </a:moveTo>
                  <a:lnTo>
                    <a:pt x="0" y="6"/>
                  </a:lnTo>
                  <a:lnTo>
                    <a:pt x="4" y="8"/>
                  </a:lnTo>
                  <a:lnTo>
                    <a:pt x="4" y="8"/>
                  </a:lnTo>
                  <a:lnTo>
                    <a:pt x="10" y="10"/>
                  </a:lnTo>
                  <a:lnTo>
                    <a:pt x="10" y="10"/>
                  </a:lnTo>
                  <a:lnTo>
                    <a:pt x="14" y="12"/>
                  </a:lnTo>
                  <a:lnTo>
                    <a:pt x="14" y="12"/>
                  </a:lnTo>
                  <a:lnTo>
                    <a:pt x="12" y="8"/>
                  </a:lnTo>
                  <a:lnTo>
                    <a:pt x="12" y="8"/>
                  </a:lnTo>
                  <a:lnTo>
                    <a:pt x="10" y="4"/>
                  </a:lnTo>
                  <a:lnTo>
                    <a:pt x="10" y="4"/>
                  </a:lnTo>
                  <a:lnTo>
                    <a:pt x="0" y="0"/>
                  </a:lnTo>
                  <a:lnTo>
                    <a:pt x="0" y="0"/>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2" name="Freeform 129"/>
            <p:cNvSpPr/>
            <p:nvPr/>
          </p:nvSpPr>
          <p:spPr bwMode="auto">
            <a:xfrm>
              <a:off x="3722688" y="614363"/>
              <a:ext cx="28575" cy="22225"/>
            </a:xfrm>
            <a:custGeom>
              <a:avLst/>
              <a:gdLst/>
              <a:ahLst/>
              <a:cxnLst>
                <a:cxn ang="0">
                  <a:pos x="16" y="8"/>
                </a:cxn>
                <a:cxn ang="0">
                  <a:pos x="16" y="8"/>
                </a:cxn>
                <a:cxn ang="0">
                  <a:pos x="14" y="6"/>
                </a:cxn>
                <a:cxn ang="0">
                  <a:pos x="12" y="6"/>
                </a:cxn>
                <a:cxn ang="0">
                  <a:pos x="12" y="6"/>
                </a:cxn>
                <a:cxn ang="0">
                  <a:pos x="0" y="0"/>
                </a:cxn>
                <a:cxn ang="0">
                  <a:pos x="0" y="0"/>
                </a:cxn>
                <a:cxn ang="0">
                  <a:pos x="0" y="4"/>
                </a:cxn>
                <a:cxn ang="0">
                  <a:pos x="2" y="8"/>
                </a:cxn>
                <a:cxn ang="0">
                  <a:pos x="2" y="8"/>
                </a:cxn>
                <a:cxn ang="0">
                  <a:pos x="8" y="10"/>
                </a:cxn>
                <a:cxn ang="0">
                  <a:pos x="8" y="10"/>
                </a:cxn>
                <a:cxn ang="0">
                  <a:pos x="18" y="14"/>
                </a:cxn>
                <a:cxn ang="0">
                  <a:pos x="18" y="14"/>
                </a:cxn>
                <a:cxn ang="0">
                  <a:pos x="16" y="8"/>
                </a:cxn>
                <a:cxn ang="0">
                  <a:pos x="16" y="8"/>
                </a:cxn>
              </a:cxnLst>
              <a:rect l="0" t="0" r="r" b="b"/>
              <a:pathLst>
                <a:path w="18" h="14">
                  <a:moveTo>
                    <a:pt x="16" y="8"/>
                  </a:moveTo>
                  <a:lnTo>
                    <a:pt x="16" y="8"/>
                  </a:lnTo>
                  <a:lnTo>
                    <a:pt x="14" y="6"/>
                  </a:lnTo>
                  <a:lnTo>
                    <a:pt x="12" y="6"/>
                  </a:lnTo>
                  <a:lnTo>
                    <a:pt x="12" y="6"/>
                  </a:lnTo>
                  <a:lnTo>
                    <a:pt x="0" y="0"/>
                  </a:lnTo>
                  <a:lnTo>
                    <a:pt x="0" y="0"/>
                  </a:lnTo>
                  <a:lnTo>
                    <a:pt x="0" y="4"/>
                  </a:lnTo>
                  <a:lnTo>
                    <a:pt x="2" y="8"/>
                  </a:lnTo>
                  <a:lnTo>
                    <a:pt x="2" y="8"/>
                  </a:lnTo>
                  <a:lnTo>
                    <a:pt x="8" y="10"/>
                  </a:lnTo>
                  <a:lnTo>
                    <a:pt x="8" y="10"/>
                  </a:lnTo>
                  <a:lnTo>
                    <a:pt x="18" y="14"/>
                  </a:lnTo>
                  <a:lnTo>
                    <a:pt x="18" y="14"/>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3" name="Freeform 130"/>
            <p:cNvSpPr/>
            <p:nvPr/>
          </p:nvSpPr>
          <p:spPr bwMode="auto">
            <a:xfrm>
              <a:off x="3725863" y="630238"/>
              <a:ext cx="31750" cy="22225"/>
            </a:xfrm>
            <a:custGeom>
              <a:avLst/>
              <a:gdLst/>
              <a:ahLst/>
              <a:cxnLst>
                <a:cxn ang="0">
                  <a:pos x="14" y="6"/>
                </a:cxn>
                <a:cxn ang="0">
                  <a:pos x="14" y="6"/>
                </a:cxn>
                <a:cxn ang="0">
                  <a:pos x="0" y="0"/>
                </a:cxn>
                <a:cxn ang="0">
                  <a:pos x="0" y="0"/>
                </a:cxn>
                <a:cxn ang="0">
                  <a:pos x="4" y="6"/>
                </a:cxn>
                <a:cxn ang="0">
                  <a:pos x="8" y="10"/>
                </a:cxn>
                <a:cxn ang="0">
                  <a:pos x="14" y="12"/>
                </a:cxn>
                <a:cxn ang="0">
                  <a:pos x="20" y="14"/>
                </a:cxn>
                <a:cxn ang="0">
                  <a:pos x="20" y="14"/>
                </a:cxn>
                <a:cxn ang="0">
                  <a:pos x="18" y="8"/>
                </a:cxn>
                <a:cxn ang="0">
                  <a:pos x="18" y="8"/>
                </a:cxn>
                <a:cxn ang="0">
                  <a:pos x="14" y="6"/>
                </a:cxn>
                <a:cxn ang="0">
                  <a:pos x="14" y="6"/>
                </a:cxn>
              </a:cxnLst>
              <a:rect l="0" t="0" r="r" b="b"/>
              <a:pathLst>
                <a:path w="20" h="14">
                  <a:moveTo>
                    <a:pt x="14" y="6"/>
                  </a:moveTo>
                  <a:lnTo>
                    <a:pt x="14" y="6"/>
                  </a:lnTo>
                  <a:lnTo>
                    <a:pt x="0" y="0"/>
                  </a:lnTo>
                  <a:lnTo>
                    <a:pt x="0" y="0"/>
                  </a:lnTo>
                  <a:lnTo>
                    <a:pt x="4" y="6"/>
                  </a:lnTo>
                  <a:lnTo>
                    <a:pt x="8" y="10"/>
                  </a:lnTo>
                  <a:lnTo>
                    <a:pt x="14" y="12"/>
                  </a:lnTo>
                  <a:lnTo>
                    <a:pt x="20" y="14"/>
                  </a:lnTo>
                  <a:lnTo>
                    <a:pt x="20" y="14"/>
                  </a:lnTo>
                  <a:lnTo>
                    <a:pt x="18" y="8"/>
                  </a:lnTo>
                  <a:lnTo>
                    <a:pt x="18" y="8"/>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4" name="Freeform 131"/>
            <p:cNvSpPr/>
            <p:nvPr/>
          </p:nvSpPr>
          <p:spPr bwMode="auto">
            <a:xfrm>
              <a:off x="3627438" y="681038"/>
              <a:ext cx="19050" cy="19050"/>
            </a:xfrm>
            <a:custGeom>
              <a:avLst/>
              <a:gdLst/>
              <a:ahLst/>
              <a:cxnLst>
                <a:cxn ang="0">
                  <a:pos x="12" y="0"/>
                </a:cxn>
                <a:cxn ang="0">
                  <a:pos x="12" y="0"/>
                </a:cxn>
                <a:cxn ang="0">
                  <a:pos x="8" y="0"/>
                </a:cxn>
                <a:cxn ang="0">
                  <a:pos x="8" y="0"/>
                </a:cxn>
                <a:cxn ang="0">
                  <a:pos x="0" y="0"/>
                </a:cxn>
                <a:cxn ang="0">
                  <a:pos x="0" y="0"/>
                </a:cxn>
                <a:cxn ang="0">
                  <a:pos x="12" y="12"/>
                </a:cxn>
                <a:cxn ang="0">
                  <a:pos x="12" y="12"/>
                </a:cxn>
                <a:cxn ang="0">
                  <a:pos x="12" y="2"/>
                </a:cxn>
                <a:cxn ang="0">
                  <a:pos x="12" y="2"/>
                </a:cxn>
                <a:cxn ang="0">
                  <a:pos x="12" y="0"/>
                </a:cxn>
                <a:cxn ang="0">
                  <a:pos x="12" y="0"/>
                </a:cxn>
              </a:cxnLst>
              <a:rect l="0" t="0" r="r" b="b"/>
              <a:pathLst>
                <a:path w="12" h="12">
                  <a:moveTo>
                    <a:pt x="12" y="0"/>
                  </a:moveTo>
                  <a:lnTo>
                    <a:pt x="12" y="0"/>
                  </a:lnTo>
                  <a:lnTo>
                    <a:pt x="8" y="0"/>
                  </a:lnTo>
                  <a:lnTo>
                    <a:pt x="8" y="0"/>
                  </a:lnTo>
                  <a:lnTo>
                    <a:pt x="0" y="0"/>
                  </a:lnTo>
                  <a:lnTo>
                    <a:pt x="0" y="0"/>
                  </a:lnTo>
                  <a:lnTo>
                    <a:pt x="12" y="12"/>
                  </a:lnTo>
                  <a:lnTo>
                    <a:pt x="12" y="12"/>
                  </a:lnTo>
                  <a:lnTo>
                    <a:pt x="12" y="2"/>
                  </a:lnTo>
                  <a:lnTo>
                    <a:pt x="12"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5" name="Freeform 132"/>
            <p:cNvSpPr/>
            <p:nvPr/>
          </p:nvSpPr>
          <p:spPr bwMode="auto">
            <a:xfrm>
              <a:off x="3649663" y="684213"/>
              <a:ext cx="9525" cy="28575"/>
            </a:xfrm>
            <a:custGeom>
              <a:avLst/>
              <a:gdLst/>
              <a:ahLst/>
              <a:cxnLst>
                <a:cxn ang="0">
                  <a:pos x="6" y="6"/>
                </a:cxn>
                <a:cxn ang="0">
                  <a:pos x="6" y="6"/>
                </a:cxn>
                <a:cxn ang="0">
                  <a:pos x="6" y="2"/>
                </a:cxn>
                <a:cxn ang="0">
                  <a:pos x="6" y="2"/>
                </a:cxn>
                <a:cxn ang="0">
                  <a:pos x="2" y="0"/>
                </a:cxn>
                <a:cxn ang="0">
                  <a:pos x="0" y="0"/>
                </a:cxn>
                <a:cxn ang="0">
                  <a:pos x="0" y="0"/>
                </a:cxn>
                <a:cxn ang="0">
                  <a:pos x="0" y="10"/>
                </a:cxn>
                <a:cxn ang="0">
                  <a:pos x="0" y="10"/>
                </a:cxn>
                <a:cxn ang="0">
                  <a:pos x="2" y="14"/>
                </a:cxn>
                <a:cxn ang="0">
                  <a:pos x="2" y="14"/>
                </a:cxn>
                <a:cxn ang="0">
                  <a:pos x="6" y="18"/>
                </a:cxn>
                <a:cxn ang="0">
                  <a:pos x="6" y="18"/>
                </a:cxn>
                <a:cxn ang="0">
                  <a:pos x="6" y="14"/>
                </a:cxn>
                <a:cxn ang="0">
                  <a:pos x="6" y="14"/>
                </a:cxn>
                <a:cxn ang="0">
                  <a:pos x="6" y="6"/>
                </a:cxn>
                <a:cxn ang="0">
                  <a:pos x="6" y="6"/>
                </a:cxn>
              </a:cxnLst>
              <a:rect l="0" t="0" r="r" b="b"/>
              <a:pathLst>
                <a:path w="6" h="18">
                  <a:moveTo>
                    <a:pt x="6" y="6"/>
                  </a:moveTo>
                  <a:lnTo>
                    <a:pt x="6" y="6"/>
                  </a:lnTo>
                  <a:lnTo>
                    <a:pt x="6" y="2"/>
                  </a:lnTo>
                  <a:lnTo>
                    <a:pt x="6" y="2"/>
                  </a:lnTo>
                  <a:lnTo>
                    <a:pt x="2" y="0"/>
                  </a:lnTo>
                  <a:lnTo>
                    <a:pt x="0" y="0"/>
                  </a:lnTo>
                  <a:lnTo>
                    <a:pt x="0" y="0"/>
                  </a:lnTo>
                  <a:lnTo>
                    <a:pt x="0" y="10"/>
                  </a:lnTo>
                  <a:lnTo>
                    <a:pt x="0" y="10"/>
                  </a:lnTo>
                  <a:lnTo>
                    <a:pt x="2" y="14"/>
                  </a:lnTo>
                  <a:lnTo>
                    <a:pt x="2" y="14"/>
                  </a:lnTo>
                  <a:lnTo>
                    <a:pt x="6" y="18"/>
                  </a:lnTo>
                  <a:lnTo>
                    <a:pt x="6" y="18"/>
                  </a:lnTo>
                  <a:lnTo>
                    <a:pt x="6" y="14"/>
                  </a:lnTo>
                  <a:lnTo>
                    <a:pt x="6" y="14"/>
                  </a:lnTo>
                  <a:lnTo>
                    <a:pt x="6" y="6"/>
                  </a:lnTo>
                  <a:lnTo>
                    <a:pt x="6"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6" name="Freeform 133"/>
            <p:cNvSpPr/>
            <p:nvPr/>
          </p:nvSpPr>
          <p:spPr bwMode="auto">
            <a:xfrm>
              <a:off x="3662363" y="687388"/>
              <a:ext cx="9525" cy="34925"/>
            </a:xfrm>
            <a:custGeom>
              <a:avLst/>
              <a:gdLst/>
              <a:ahLst/>
              <a:cxnLst>
                <a:cxn ang="0">
                  <a:pos x="2" y="18"/>
                </a:cxn>
                <a:cxn ang="0">
                  <a:pos x="2" y="18"/>
                </a:cxn>
                <a:cxn ang="0">
                  <a:pos x="6" y="22"/>
                </a:cxn>
                <a:cxn ang="0">
                  <a:pos x="6" y="22"/>
                </a:cxn>
                <a:cxn ang="0">
                  <a:pos x="6" y="10"/>
                </a:cxn>
                <a:cxn ang="0">
                  <a:pos x="6" y="10"/>
                </a:cxn>
                <a:cxn ang="0">
                  <a:pos x="6" y="4"/>
                </a:cxn>
                <a:cxn ang="0">
                  <a:pos x="6" y="4"/>
                </a:cxn>
                <a:cxn ang="0">
                  <a:pos x="4" y="2"/>
                </a:cxn>
                <a:cxn ang="0">
                  <a:pos x="0" y="0"/>
                </a:cxn>
                <a:cxn ang="0">
                  <a:pos x="0" y="0"/>
                </a:cxn>
                <a:cxn ang="0">
                  <a:pos x="0" y="14"/>
                </a:cxn>
                <a:cxn ang="0">
                  <a:pos x="0" y="14"/>
                </a:cxn>
                <a:cxn ang="0">
                  <a:pos x="0" y="16"/>
                </a:cxn>
                <a:cxn ang="0">
                  <a:pos x="2" y="18"/>
                </a:cxn>
                <a:cxn ang="0">
                  <a:pos x="2" y="18"/>
                </a:cxn>
              </a:cxnLst>
              <a:rect l="0" t="0" r="r" b="b"/>
              <a:pathLst>
                <a:path w="6" h="22">
                  <a:moveTo>
                    <a:pt x="2" y="18"/>
                  </a:moveTo>
                  <a:lnTo>
                    <a:pt x="2" y="18"/>
                  </a:lnTo>
                  <a:lnTo>
                    <a:pt x="6" y="22"/>
                  </a:lnTo>
                  <a:lnTo>
                    <a:pt x="6" y="22"/>
                  </a:lnTo>
                  <a:lnTo>
                    <a:pt x="6" y="10"/>
                  </a:lnTo>
                  <a:lnTo>
                    <a:pt x="6" y="10"/>
                  </a:lnTo>
                  <a:lnTo>
                    <a:pt x="6" y="4"/>
                  </a:lnTo>
                  <a:lnTo>
                    <a:pt x="6" y="4"/>
                  </a:lnTo>
                  <a:lnTo>
                    <a:pt x="4" y="2"/>
                  </a:lnTo>
                  <a:lnTo>
                    <a:pt x="0" y="0"/>
                  </a:lnTo>
                  <a:lnTo>
                    <a:pt x="0" y="0"/>
                  </a:lnTo>
                  <a:lnTo>
                    <a:pt x="0" y="14"/>
                  </a:lnTo>
                  <a:lnTo>
                    <a:pt x="0" y="14"/>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7" name="Freeform 134"/>
            <p:cNvSpPr/>
            <p:nvPr/>
          </p:nvSpPr>
          <p:spPr bwMode="auto">
            <a:xfrm>
              <a:off x="3675063" y="696913"/>
              <a:ext cx="12700" cy="38100"/>
            </a:xfrm>
            <a:custGeom>
              <a:avLst/>
              <a:gdLst/>
              <a:ahLst/>
              <a:cxnLst>
                <a:cxn ang="0">
                  <a:pos x="0" y="14"/>
                </a:cxn>
                <a:cxn ang="0">
                  <a:pos x="0" y="14"/>
                </a:cxn>
                <a:cxn ang="0">
                  <a:pos x="0" y="18"/>
                </a:cxn>
                <a:cxn ang="0">
                  <a:pos x="0" y="18"/>
                </a:cxn>
                <a:cxn ang="0">
                  <a:pos x="6" y="24"/>
                </a:cxn>
                <a:cxn ang="0">
                  <a:pos x="6" y="24"/>
                </a:cxn>
                <a:cxn ang="0">
                  <a:pos x="8" y="18"/>
                </a:cxn>
                <a:cxn ang="0">
                  <a:pos x="6" y="10"/>
                </a:cxn>
                <a:cxn ang="0">
                  <a:pos x="4" y="4"/>
                </a:cxn>
                <a:cxn ang="0">
                  <a:pos x="0" y="0"/>
                </a:cxn>
                <a:cxn ang="0">
                  <a:pos x="0" y="0"/>
                </a:cxn>
                <a:cxn ang="0">
                  <a:pos x="0" y="14"/>
                </a:cxn>
                <a:cxn ang="0">
                  <a:pos x="0" y="14"/>
                </a:cxn>
              </a:cxnLst>
              <a:rect l="0" t="0" r="r" b="b"/>
              <a:pathLst>
                <a:path w="8" h="24">
                  <a:moveTo>
                    <a:pt x="0" y="14"/>
                  </a:moveTo>
                  <a:lnTo>
                    <a:pt x="0" y="14"/>
                  </a:lnTo>
                  <a:lnTo>
                    <a:pt x="0" y="18"/>
                  </a:lnTo>
                  <a:lnTo>
                    <a:pt x="0" y="18"/>
                  </a:lnTo>
                  <a:lnTo>
                    <a:pt x="6" y="24"/>
                  </a:lnTo>
                  <a:lnTo>
                    <a:pt x="6" y="24"/>
                  </a:lnTo>
                  <a:lnTo>
                    <a:pt x="8" y="18"/>
                  </a:lnTo>
                  <a:lnTo>
                    <a:pt x="6" y="10"/>
                  </a:lnTo>
                  <a:lnTo>
                    <a:pt x="4" y="4"/>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8" name="Freeform 135"/>
            <p:cNvSpPr/>
            <p:nvPr/>
          </p:nvSpPr>
          <p:spPr bwMode="auto">
            <a:xfrm>
              <a:off x="3624263" y="681038"/>
              <a:ext cx="19050" cy="19050"/>
            </a:xfrm>
            <a:custGeom>
              <a:avLst/>
              <a:gdLst/>
              <a:ahLst/>
              <a:cxnLst>
                <a:cxn ang="0">
                  <a:pos x="2" y="8"/>
                </a:cxn>
                <a:cxn ang="0">
                  <a:pos x="2" y="8"/>
                </a:cxn>
                <a:cxn ang="0">
                  <a:pos x="2" y="12"/>
                </a:cxn>
                <a:cxn ang="0">
                  <a:pos x="2" y="12"/>
                </a:cxn>
                <a:cxn ang="0">
                  <a:pos x="2" y="12"/>
                </a:cxn>
                <a:cxn ang="0">
                  <a:pos x="2"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2" y="12"/>
                  </a:lnTo>
                  <a:lnTo>
                    <a:pt x="2"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9" name="Freeform 136"/>
            <p:cNvSpPr/>
            <p:nvPr/>
          </p:nvSpPr>
          <p:spPr bwMode="auto">
            <a:xfrm>
              <a:off x="3627438" y="703263"/>
              <a:ext cx="28575" cy="12700"/>
            </a:xfrm>
            <a:custGeom>
              <a:avLst/>
              <a:gdLst/>
              <a:ahLst/>
              <a:cxnLst>
                <a:cxn ang="0">
                  <a:pos x="12" y="0"/>
                </a:cxn>
                <a:cxn ang="0">
                  <a:pos x="12" y="0"/>
                </a:cxn>
                <a:cxn ang="0">
                  <a:pos x="0" y="0"/>
                </a:cxn>
                <a:cxn ang="0">
                  <a:pos x="0" y="0"/>
                </a:cxn>
                <a:cxn ang="0">
                  <a:pos x="2" y="4"/>
                </a:cxn>
                <a:cxn ang="0">
                  <a:pos x="2" y="6"/>
                </a:cxn>
                <a:cxn ang="0">
                  <a:pos x="2" y="6"/>
                </a:cxn>
                <a:cxn ang="0">
                  <a:pos x="8" y="8"/>
                </a:cxn>
                <a:cxn ang="0">
                  <a:pos x="8" y="8"/>
                </a:cxn>
                <a:cxn ang="0">
                  <a:pos x="14" y="8"/>
                </a:cxn>
                <a:cxn ang="0">
                  <a:pos x="14" y="8"/>
                </a:cxn>
                <a:cxn ang="0">
                  <a:pos x="18" y="8"/>
                </a:cxn>
                <a:cxn ang="0">
                  <a:pos x="18" y="8"/>
                </a:cxn>
                <a:cxn ang="0">
                  <a:pos x="14" y="4"/>
                </a:cxn>
                <a:cxn ang="0">
                  <a:pos x="14" y="4"/>
                </a:cxn>
                <a:cxn ang="0">
                  <a:pos x="12" y="0"/>
                </a:cxn>
                <a:cxn ang="0">
                  <a:pos x="12" y="0"/>
                </a:cxn>
              </a:cxnLst>
              <a:rect l="0" t="0" r="r" b="b"/>
              <a:pathLst>
                <a:path w="18" h="8">
                  <a:moveTo>
                    <a:pt x="12" y="0"/>
                  </a:moveTo>
                  <a:lnTo>
                    <a:pt x="12" y="0"/>
                  </a:lnTo>
                  <a:lnTo>
                    <a:pt x="0" y="0"/>
                  </a:lnTo>
                  <a:lnTo>
                    <a:pt x="0" y="0"/>
                  </a:lnTo>
                  <a:lnTo>
                    <a:pt x="2" y="4"/>
                  </a:lnTo>
                  <a:lnTo>
                    <a:pt x="2" y="6"/>
                  </a:lnTo>
                  <a:lnTo>
                    <a:pt x="2" y="6"/>
                  </a:lnTo>
                  <a:lnTo>
                    <a:pt x="8" y="8"/>
                  </a:lnTo>
                  <a:lnTo>
                    <a:pt x="8" y="8"/>
                  </a:lnTo>
                  <a:lnTo>
                    <a:pt x="14" y="8"/>
                  </a:lnTo>
                  <a:lnTo>
                    <a:pt x="14" y="8"/>
                  </a:lnTo>
                  <a:lnTo>
                    <a:pt x="18" y="8"/>
                  </a:lnTo>
                  <a:lnTo>
                    <a:pt x="18" y="8"/>
                  </a:lnTo>
                  <a:lnTo>
                    <a:pt x="14" y="4"/>
                  </a:lnTo>
                  <a:lnTo>
                    <a:pt x="14" y="4"/>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0" name="Freeform 137"/>
            <p:cNvSpPr/>
            <p:nvPr/>
          </p:nvSpPr>
          <p:spPr bwMode="auto">
            <a:xfrm>
              <a:off x="3633788" y="719138"/>
              <a:ext cx="34925" cy="9525"/>
            </a:xfrm>
            <a:custGeom>
              <a:avLst/>
              <a:gdLst/>
              <a:ahLst/>
              <a:cxnLst>
                <a:cxn ang="0">
                  <a:pos x="14" y="0"/>
                </a:cxn>
                <a:cxn ang="0">
                  <a:pos x="14" y="0"/>
                </a:cxn>
                <a:cxn ang="0">
                  <a:pos x="0" y="0"/>
                </a:cxn>
                <a:cxn ang="0">
                  <a:pos x="0" y="0"/>
                </a:cxn>
                <a:cxn ang="0">
                  <a:pos x="2" y="2"/>
                </a:cxn>
                <a:cxn ang="0">
                  <a:pos x="4" y="6"/>
                </a:cxn>
                <a:cxn ang="0">
                  <a:pos x="4" y="6"/>
                </a:cxn>
                <a:cxn ang="0">
                  <a:pos x="10" y="6"/>
                </a:cxn>
                <a:cxn ang="0">
                  <a:pos x="10" y="6"/>
                </a:cxn>
                <a:cxn ang="0">
                  <a:pos x="22" y="6"/>
                </a:cxn>
                <a:cxn ang="0">
                  <a:pos x="22" y="6"/>
                </a:cxn>
                <a:cxn ang="0">
                  <a:pos x="18" y="0"/>
                </a:cxn>
                <a:cxn ang="0">
                  <a:pos x="18" y="0"/>
                </a:cxn>
                <a:cxn ang="0">
                  <a:pos x="16" y="0"/>
                </a:cxn>
                <a:cxn ang="0">
                  <a:pos x="14" y="0"/>
                </a:cxn>
                <a:cxn ang="0">
                  <a:pos x="14" y="0"/>
                </a:cxn>
              </a:cxnLst>
              <a:rect l="0" t="0" r="r" b="b"/>
              <a:pathLst>
                <a:path w="22" h="6">
                  <a:moveTo>
                    <a:pt x="14" y="0"/>
                  </a:moveTo>
                  <a:lnTo>
                    <a:pt x="14" y="0"/>
                  </a:lnTo>
                  <a:lnTo>
                    <a:pt x="0" y="0"/>
                  </a:lnTo>
                  <a:lnTo>
                    <a:pt x="0" y="0"/>
                  </a:lnTo>
                  <a:lnTo>
                    <a:pt x="2" y="2"/>
                  </a:lnTo>
                  <a:lnTo>
                    <a:pt x="4" y="6"/>
                  </a:lnTo>
                  <a:lnTo>
                    <a:pt x="4" y="6"/>
                  </a:lnTo>
                  <a:lnTo>
                    <a:pt x="10" y="6"/>
                  </a:lnTo>
                  <a:lnTo>
                    <a:pt x="10" y="6"/>
                  </a:lnTo>
                  <a:lnTo>
                    <a:pt x="22" y="6"/>
                  </a:lnTo>
                  <a:lnTo>
                    <a:pt x="22" y="6"/>
                  </a:lnTo>
                  <a:lnTo>
                    <a:pt x="18" y="0"/>
                  </a:lnTo>
                  <a:lnTo>
                    <a:pt x="18" y="0"/>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1" name="Freeform 138"/>
            <p:cNvSpPr/>
            <p:nvPr/>
          </p:nvSpPr>
          <p:spPr bwMode="auto">
            <a:xfrm>
              <a:off x="3640138" y="731838"/>
              <a:ext cx="38100" cy="9525"/>
            </a:xfrm>
            <a:custGeom>
              <a:avLst/>
              <a:gdLst/>
              <a:ahLst/>
              <a:cxnLst>
                <a:cxn ang="0">
                  <a:pos x="24" y="4"/>
                </a:cxn>
                <a:cxn ang="0">
                  <a:pos x="24" y="4"/>
                </a:cxn>
                <a:cxn ang="0">
                  <a:pos x="20" y="0"/>
                </a:cxn>
                <a:cxn ang="0">
                  <a:pos x="20" y="0"/>
                </a:cxn>
                <a:cxn ang="0">
                  <a:pos x="16" y="0"/>
                </a:cxn>
                <a:cxn ang="0">
                  <a:pos x="16" y="0"/>
                </a:cxn>
                <a:cxn ang="0">
                  <a:pos x="0" y="0"/>
                </a:cxn>
                <a:cxn ang="0">
                  <a:pos x="0" y="0"/>
                </a:cxn>
                <a:cxn ang="0">
                  <a:pos x="6" y="4"/>
                </a:cxn>
                <a:cxn ang="0">
                  <a:pos x="12" y="6"/>
                </a:cxn>
                <a:cxn ang="0">
                  <a:pos x="18" y="6"/>
                </a:cxn>
                <a:cxn ang="0">
                  <a:pos x="24" y="4"/>
                </a:cxn>
                <a:cxn ang="0">
                  <a:pos x="24" y="4"/>
                </a:cxn>
              </a:cxnLst>
              <a:rect l="0" t="0" r="r" b="b"/>
              <a:pathLst>
                <a:path w="24" h="6">
                  <a:moveTo>
                    <a:pt x="24" y="4"/>
                  </a:moveTo>
                  <a:lnTo>
                    <a:pt x="24" y="4"/>
                  </a:lnTo>
                  <a:lnTo>
                    <a:pt x="20" y="0"/>
                  </a:lnTo>
                  <a:lnTo>
                    <a:pt x="20" y="0"/>
                  </a:lnTo>
                  <a:lnTo>
                    <a:pt x="16" y="0"/>
                  </a:lnTo>
                  <a:lnTo>
                    <a:pt x="16" y="0"/>
                  </a:lnTo>
                  <a:lnTo>
                    <a:pt x="0" y="0"/>
                  </a:lnTo>
                  <a:lnTo>
                    <a:pt x="0" y="0"/>
                  </a:lnTo>
                  <a:lnTo>
                    <a:pt x="6" y="4"/>
                  </a:lnTo>
                  <a:lnTo>
                    <a:pt x="12" y="6"/>
                  </a:lnTo>
                  <a:lnTo>
                    <a:pt x="18" y="6"/>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2" name="Freeform 139"/>
            <p:cNvSpPr/>
            <p:nvPr/>
          </p:nvSpPr>
          <p:spPr bwMode="auto">
            <a:xfrm>
              <a:off x="3582988" y="731838"/>
              <a:ext cx="19050" cy="19050"/>
            </a:xfrm>
            <a:custGeom>
              <a:avLst/>
              <a:gdLst/>
              <a:ahLst/>
              <a:cxnLst>
                <a:cxn ang="0">
                  <a:pos x="12" y="2"/>
                </a:cxn>
                <a:cxn ang="0">
                  <a:pos x="12" y="2"/>
                </a:cxn>
                <a:cxn ang="0">
                  <a:pos x="8" y="2"/>
                </a:cxn>
                <a:cxn ang="0">
                  <a:pos x="8" y="2"/>
                </a:cxn>
                <a:cxn ang="0">
                  <a:pos x="0" y="0"/>
                </a:cxn>
                <a:cxn ang="0">
                  <a:pos x="0" y="0"/>
                </a:cxn>
                <a:cxn ang="0">
                  <a:pos x="12" y="12"/>
                </a:cxn>
                <a:cxn ang="0">
                  <a:pos x="12" y="12"/>
                </a:cxn>
                <a:cxn ang="0">
                  <a:pos x="12" y="2"/>
                </a:cxn>
                <a:cxn ang="0">
                  <a:pos x="12" y="2"/>
                </a:cxn>
                <a:cxn ang="0">
                  <a:pos x="12" y="2"/>
                </a:cxn>
                <a:cxn ang="0">
                  <a:pos x="12" y="2"/>
                </a:cxn>
              </a:cxnLst>
              <a:rect l="0" t="0" r="r" b="b"/>
              <a:pathLst>
                <a:path w="12" h="12">
                  <a:moveTo>
                    <a:pt x="12" y="2"/>
                  </a:moveTo>
                  <a:lnTo>
                    <a:pt x="12" y="2"/>
                  </a:lnTo>
                  <a:lnTo>
                    <a:pt x="8" y="2"/>
                  </a:lnTo>
                  <a:lnTo>
                    <a:pt x="8" y="2"/>
                  </a:lnTo>
                  <a:lnTo>
                    <a:pt x="0" y="0"/>
                  </a:lnTo>
                  <a:lnTo>
                    <a:pt x="0" y="0"/>
                  </a:lnTo>
                  <a:lnTo>
                    <a:pt x="12" y="12"/>
                  </a:lnTo>
                  <a:lnTo>
                    <a:pt x="12" y="12"/>
                  </a:lnTo>
                  <a:lnTo>
                    <a:pt x="12" y="2"/>
                  </a:lnTo>
                  <a:lnTo>
                    <a:pt x="12" y="2"/>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3" name="Freeform 140"/>
            <p:cNvSpPr/>
            <p:nvPr/>
          </p:nvSpPr>
          <p:spPr bwMode="auto">
            <a:xfrm>
              <a:off x="3605213" y="735013"/>
              <a:ext cx="9525" cy="28575"/>
            </a:xfrm>
            <a:custGeom>
              <a:avLst/>
              <a:gdLst/>
              <a:ahLst/>
              <a:cxnLst>
                <a:cxn ang="0">
                  <a:pos x="6" y="8"/>
                </a:cxn>
                <a:cxn ang="0">
                  <a:pos x="6" y="8"/>
                </a:cxn>
                <a:cxn ang="0">
                  <a:pos x="6" y="2"/>
                </a:cxn>
                <a:cxn ang="0">
                  <a:pos x="6" y="2"/>
                </a:cxn>
                <a:cxn ang="0">
                  <a:pos x="4" y="2"/>
                </a:cxn>
                <a:cxn ang="0">
                  <a:pos x="0" y="0"/>
                </a:cxn>
                <a:cxn ang="0">
                  <a:pos x="0" y="0"/>
                </a:cxn>
                <a:cxn ang="0">
                  <a:pos x="0" y="12"/>
                </a:cxn>
                <a:cxn ang="0">
                  <a:pos x="0" y="12"/>
                </a:cxn>
                <a:cxn ang="0">
                  <a:pos x="2" y="14"/>
                </a:cxn>
                <a:cxn ang="0">
                  <a:pos x="2" y="14"/>
                </a:cxn>
                <a:cxn ang="0">
                  <a:pos x="6" y="18"/>
                </a:cxn>
                <a:cxn ang="0">
                  <a:pos x="6" y="18"/>
                </a:cxn>
                <a:cxn ang="0">
                  <a:pos x="6" y="14"/>
                </a:cxn>
                <a:cxn ang="0">
                  <a:pos x="6" y="14"/>
                </a:cxn>
                <a:cxn ang="0">
                  <a:pos x="6" y="8"/>
                </a:cxn>
                <a:cxn ang="0">
                  <a:pos x="6" y="8"/>
                </a:cxn>
              </a:cxnLst>
              <a:rect l="0" t="0" r="r" b="b"/>
              <a:pathLst>
                <a:path w="6" h="18">
                  <a:moveTo>
                    <a:pt x="6" y="8"/>
                  </a:moveTo>
                  <a:lnTo>
                    <a:pt x="6" y="8"/>
                  </a:lnTo>
                  <a:lnTo>
                    <a:pt x="6" y="2"/>
                  </a:lnTo>
                  <a:lnTo>
                    <a:pt x="6" y="2"/>
                  </a:lnTo>
                  <a:lnTo>
                    <a:pt x="4" y="2"/>
                  </a:lnTo>
                  <a:lnTo>
                    <a:pt x="0" y="0"/>
                  </a:lnTo>
                  <a:lnTo>
                    <a:pt x="0" y="0"/>
                  </a:lnTo>
                  <a:lnTo>
                    <a:pt x="0" y="12"/>
                  </a:lnTo>
                  <a:lnTo>
                    <a:pt x="0" y="12"/>
                  </a:lnTo>
                  <a:lnTo>
                    <a:pt x="2" y="14"/>
                  </a:lnTo>
                  <a:lnTo>
                    <a:pt x="2" y="14"/>
                  </a:lnTo>
                  <a:lnTo>
                    <a:pt x="6" y="18"/>
                  </a:lnTo>
                  <a:lnTo>
                    <a:pt x="6" y="18"/>
                  </a:lnTo>
                  <a:lnTo>
                    <a:pt x="6" y="14"/>
                  </a:lnTo>
                  <a:lnTo>
                    <a:pt x="6" y="14"/>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4" name="Freeform 141"/>
            <p:cNvSpPr/>
            <p:nvPr/>
          </p:nvSpPr>
          <p:spPr bwMode="auto">
            <a:xfrm>
              <a:off x="3617913" y="741363"/>
              <a:ext cx="9525" cy="34925"/>
            </a:xfrm>
            <a:custGeom>
              <a:avLst/>
              <a:gdLst/>
              <a:ahLst/>
              <a:cxnLst>
                <a:cxn ang="0">
                  <a:pos x="0" y="14"/>
                </a:cxn>
                <a:cxn ang="0">
                  <a:pos x="0" y="14"/>
                </a:cxn>
                <a:cxn ang="0">
                  <a:pos x="0" y="16"/>
                </a:cxn>
                <a:cxn ang="0">
                  <a:pos x="2" y="18"/>
                </a:cxn>
                <a:cxn ang="0">
                  <a:pos x="2" y="18"/>
                </a:cxn>
                <a:cxn ang="0">
                  <a:pos x="6" y="22"/>
                </a:cxn>
                <a:cxn ang="0">
                  <a:pos x="6" y="22"/>
                </a:cxn>
                <a:cxn ang="0">
                  <a:pos x="6" y="10"/>
                </a:cxn>
                <a:cxn ang="0">
                  <a:pos x="6" y="10"/>
                </a:cxn>
                <a:cxn ang="0">
                  <a:pos x="6" y="4"/>
                </a:cxn>
                <a:cxn ang="0">
                  <a:pos x="6" y="4"/>
                </a:cxn>
                <a:cxn ang="0">
                  <a:pos x="4" y="0"/>
                </a:cxn>
                <a:cxn ang="0">
                  <a:pos x="0" y="0"/>
                </a:cxn>
                <a:cxn ang="0">
                  <a:pos x="0" y="0"/>
                </a:cxn>
                <a:cxn ang="0">
                  <a:pos x="0" y="14"/>
                </a:cxn>
                <a:cxn ang="0">
                  <a:pos x="0" y="14"/>
                </a:cxn>
              </a:cxnLst>
              <a:rect l="0" t="0" r="r" b="b"/>
              <a:pathLst>
                <a:path w="6" h="22">
                  <a:moveTo>
                    <a:pt x="0" y="14"/>
                  </a:moveTo>
                  <a:lnTo>
                    <a:pt x="0" y="14"/>
                  </a:lnTo>
                  <a:lnTo>
                    <a:pt x="0" y="16"/>
                  </a:lnTo>
                  <a:lnTo>
                    <a:pt x="2" y="18"/>
                  </a:lnTo>
                  <a:lnTo>
                    <a:pt x="2" y="18"/>
                  </a:lnTo>
                  <a:lnTo>
                    <a:pt x="6" y="22"/>
                  </a:lnTo>
                  <a:lnTo>
                    <a:pt x="6" y="22"/>
                  </a:lnTo>
                  <a:lnTo>
                    <a:pt x="6" y="10"/>
                  </a:lnTo>
                  <a:lnTo>
                    <a:pt x="6" y="10"/>
                  </a:lnTo>
                  <a:lnTo>
                    <a:pt x="6" y="4"/>
                  </a:lnTo>
                  <a:lnTo>
                    <a:pt x="6" y="4"/>
                  </a:lnTo>
                  <a:lnTo>
                    <a:pt x="4" y="0"/>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5" name="Freeform 142"/>
            <p:cNvSpPr/>
            <p:nvPr/>
          </p:nvSpPr>
          <p:spPr bwMode="auto">
            <a:xfrm>
              <a:off x="3630613" y="747713"/>
              <a:ext cx="12700" cy="38100"/>
            </a:xfrm>
            <a:custGeom>
              <a:avLst/>
              <a:gdLst/>
              <a:ahLst/>
              <a:cxnLst>
                <a:cxn ang="0">
                  <a:pos x="0" y="0"/>
                </a:cxn>
                <a:cxn ang="0">
                  <a:pos x="0" y="0"/>
                </a:cxn>
                <a:cxn ang="0">
                  <a:pos x="0" y="16"/>
                </a:cxn>
                <a:cxn ang="0">
                  <a:pos x="0" y="16"/>
                </a:cxn>
                <a:cxn ang="0">
                  <a:pos x="2" y="20"/>
                </a:cxn>
                <a:cxn ang="0">
                  <a:pos x="2" y="20"/>
                </a:cxn>
                <a:cxn ang="0">
                  <a:pos x="6" y="24"/>
                </a:cxn>
                <a:cxn ang="0">
                  <a:pos x="6" y="24"/>
                </a:cxn>
                <a:cxn ang="0">
                  <a:pos x="8" y="18"/>
                </a:cxn>
                <a:cxn ang="0">
                  <a:pos x="6" y="12"/>
                </a:cxn>
                <a:cxn ang="0">
                  <a:pos x="4" y="6"/>
                </a:cxn>
                <a:cxn ang="0">
                  <a:pos x="0" y="0"/>
                </a:cxn>
                <a:cxn ang="0">
                  <a:pos x="0" y="0"/>
                </a:cxn>
              </a:cxnLst>
              <a:rect l="0" t="0" r="r" b="b"/>
              <a:pathLst>
                <a:path w="8" h="24">
                  <a:moveTo>
                    <a:pt x="0" y="0"/>
                  </a:moveTo>
                  <a:lnTo>
                    <a:pt x="0" y="0"/>
                  </a:lnTo>
                  <a:lnTo>
                    <a:pt x="0" y="16"/>
                  </a:lnTo>
                  <a:lnTo>
                    <a:pt x="0" y="16"/>
                  </a:lnTo>
                  <a:lnTo>
                    <a:pt x="2" y="20"/>
                  </a:lnTo>
                  <a:lnTo>
                    <a:pt x="2" y="20"/>
                  </a:lnTo>
                  <a:lnTo>
                    <a:pt x="6" y="24"/>
                  </a:lnTo>
                  <a:lnTo>
                    <a:pt x="6" y="24"/>
                  </a:lnTo>
                  <a:lnTo>
                    <a:pt x="8" y="18"/>
                  </a:lnTo>
                  <a:lnTo>
                    <a:pt x="6" y="12"/>
                  </a:lnTo>
                  <a:lnTo>
                    <a:pt x="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6" name="Freeform 143"/>
            <p:cNvSpPr/>
            <p:nvPr/>
          </p:nvSpPr>
          <p:spPr bwMode="auto">
            <a:xfrm>
              <a:off x="3579813" y="735013"/>
              <a:ext cx="19050" cy="19050"/>
            </a:xfrm>
            <a:custGeom>
              <a:avLst/>
              <a:gdLst/>
              <a:ahLst/>
              <a:cxnLst>
                <a:cxn ang="0">
                  <a:pos x="2" y="8"/>
                </a:cxn>
                <a:cxn ang="0">
                  <a:pos x="2" y="8"/>
                </a:cxn>
                <a:cxn ang="0">
                  <a:pos x="2" y="12"/>
                </a:cxn>
                <a:cxn ang="0">
                  <a:pos x="2" y="12"/>
                </a:cxn>
                <a:cxn ang="0">
                  <a:pos x="4" y="12"/>
                </a:cxn>
                <a:cxn ang="0">
                  <a:pos x="4"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4" y="12"/>
                  </a:lnTo>
                  <a:lnTo>
                    <a:pt x="4"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7" name="Freeform 144"/>
            <p:cNvSpPr/>
            <p:nvPr/>
          </p:nvSpPr>
          <p:spPr bwMode="auto">
            <a:xfrm>
              <a:off x="3582988" y="757238"/>
              <a:ext cx="28575" cy="9525"/>
            </a:xfrm>
            <a:custGeom>
              <a:avLst/>
              <a:gdLst/>
              <a:ahLst/>
              <a:cxnLst>
                <a:cxn ang="0">
                  <a:pos x="12" y="0"/>
                </a:cxn>
                <a:cxn ang="0">
                  <a:pos x="12" y="0"/>
                </a:cxn>
                <a:cxn ang="0">
                  <a:pos x="0" y="0"/>
                </a:cxn>
                <a:cxn ang="0">
                  <a:pos x="0" y="0"/>
                </a:cxn>
                <a:cxn ang="0">
                  <a:pos x="2" y="4"/>
                </a:cxn>
                <a:cxn ang="0">
                  <a:pos x="2" y="6"/>
                </a:cxn>
                <a:cxn ang="0">
                  <a:pos x="2" y="6"/>
                </a:cxn>
                <a:cxn ang="0">
                  <a:pos x="8" y="6"/>
                </a:cxn>
                <a:cxn ang="0">
                  <a:pos x="8" y="6"/>
                </a:cxn>
                <a:cxn ang="0">
                  <a:pos x="14" y="6"/>
                </a:cxn>
                <a:cxn ang="0">
                  <a:pos x="14" y="6"/>
                </a:cxn>
                <a:cxn ang="0">
                  <a:pos x="18" y="6"/>
                </a:cxn>
                <a:cxn ang="0">
                  <a:pos x="18" y="6"/>
                </a:cxn>
                <a:cxn ang="0">
                  <a:pos x="14" y="2"/>
                </a:cxn>
                <a:cxn ang="0">
                  <a:pos x="14" y="2"/>
                </a:cxn>
                <a:cxn ang="0">
                  <a:pos x="12" y="0"/>
                </a:cxn>
                <a:cxn ang="0">
                  <a:pos x="12" y="0"/>
                </a:cxn>
              </a:cxnLst>
              <a:rect l="0" t="0" r="r" b="b"/>
              <a:pathLst>
                <a:path w="18" h="6">
                  <a:moveTo>
                    <a:pt x="12" y="0"/>
                  </a:moveTo>
                  <a:lnTo>
                    <a:pt x="12" y="0"/>
                  </a:lnTo>
                  <a:lnTo>
                    <a:pt x="0" y="0"/>
                  </a:lnTo>
                  <a:lnTo>
                    <a:pt x="0" y="0"/>
                  </a:lnTo>
                  <a:lnTo>
                    <a:pt x="2" y="4"/>
                  </a:lnTo>
                  <a:lnTo>
                    <a:pt x="2" y="6"/>
                  </a:lnTo>
                  <a:lnTo>
                    <a:pt x="2" y="6"/>
                  </a:lnTo>
                  <a:lnTo>
                    <a:pt x="8" y="6"/>
                  </a:lnTo>
                  <a:lnTo>
                    <a:pt x="8" y="6"/>
                  </a:lnTo>
                  <a:lnTo>
                    <a:pt x="14" y="6"/>
                  </a:lnTo>
                  <a:lnTo>
                    <a:pt x="14" y="6"/>
                  </a:lnTo>
                  <a:lnTo>
                    <a:pt x="18" y="6"/>
                  </a:lnTo>
                  <a:lnTo>
                    <a:pt x="18" y="6"/>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8" name="Freeform 145"/>
            <p:cNvSpPr/>
            <p:nvPr/>
          </p:nvSpPr>
          <p:spPr bwMode="auto">
            <a:xfrm>
              <a:off x="3589338" y="769938"/>
              <a:ext cx="34925" cy="9525"/>
            </a:xfrm>
            <a:custGeom>
              <a:avLst/>
              <a:gdLst/>
              <a:ahLst/>
              <a:cxnLst>
                <a:cxn ang="0">
                  <a:pos x="14" y="0"/>
                </a:cxn>
                <a:cxn ang="0">
                  <a:pos x="14" y="0"/>
                </a:cxn>
                <a:cxn ang="0">
                  <a:pos x="0" y="0"/>
                </a:cxn>
                <a:cxn ang="0">
                  <a:pos x="0" y="0"/>
                </a:cxn>
                <a:cxn ang="0">
                  <a:pos x="2" y="4"/>
                </a:cxn>
                <a:cxn ang="0">
                  <a:pos x="4" y="6"/>
                </a:cxn>
                <a:cxn ang="0">
                  <a:pos x="4" y="6"/>
                </a:cxn>
                <a:cxn ang="0">
                  <a:pos x="10" y="6"/>
                </a:cxn>
                <a:cxn ang="0">
                  <a:pos x="10" y="6"/>
                </a:cxn>
                <a:cxn ang="0">
                  <a:pos x="22" y="6"/>
                </a:cxn>
                <a:cxn ang="0">
                  <a:pos x="22" y="6"/>
                </a:cxn>
                <a:cxn ang="0">
                  <a:pos x="18" y="2"/>
                </a:cxn>
                <a:cxn ang="0">
                  <a:pos x="18" y="2"/>
                </a:cxn>
                <a:cxn ang="0">
                  <a:pos x="16" y="0"/>
                </a:cxn>
                <a:cxn ang="0">
                  <a:pos x="14" y="0"/>
                </a:cxn>
                <a:cxn ang="0">
                  <a:pos x="14" y="0"/>
                </a:cxn>
              </a:cxnLst>
              <a:rect l="0" t="0" r="r" b="b"/>
              <a:pathLst>
                <a:path w="22" h="6">
                  <a:moveTo>
                    <a:pt x="14" y="0"/>
                  </a:moveTo>
                  <a:lnTo>
                    <a:pt x="14" y="0"/>
                  </a:lnTo>
                  <a:lnTo>
                    <a:pt x="0" y="0"/>
                  </a:lnTo>
                  <a:lnTo>
                    <a:pt x="0" y="0"/>
                  </a:lnTo>
                  <a:lnTo>
                    <a:pt x="2" y="4"/>
                  </a:lnTo>
                  <a:lnTo>
                    <a:pt x="4" y="6"/>
                  </a:lnTo>
                  <a:lnTo>
                    <a:pt x="4" y="6"/>
                  </a:lnTo>
                  <a:lnTo>
                    <a:pt x="10" y="6"/>
                  </a:lnTo>
                  <a:lnTo>
                    <a:pt x="10" y="6"/>
                  </a:lnTo>
                  <a:lnTo>
                    <a:pt x="22" y="6"/>
                  </a:lnTo>
                  <a:lnTo>
                    <a:pt x="22" y="6"/>
                  </a:lnTo>
                  <a:lnTo>
                    <a:pt x="18" y="2"/>
                  </a:lnTo>
                  <a:lnTo>
                    <a:pt x="18" y="2"/>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9" name="Freeform 146"/>
            <p:cNvSpPr/>
            <p:nvPr/>
          </p:nvSpPr>
          <p:spPr bwMode="auto">
            <a:xfrm>
              <a:off x="3598863" y="782638"/>
              <a:ext cx="34925" cy="12700"/>
            </a:xfrm>
            <a:custGeom>
              <a:avLst/>
              <a:gdLst/>
              <a:ahLst/>
              <a:cxnLst>
                <a:cxn ang="0">
                  <a:pos x="14" y="0"/>
                </a:cxn>
                <a:cxn ang="0">
                  <a:pos x="14" y="0"/>
                </a:cxn>
                <a:cxn ang="0">
                  <a:pos x="0" y="0"/>
                </a:cxn>
                <a:cxn ang="0">
                  <a:pos x="0" y="0"/>
                </a:cxn>
                <a:cxn ang="0">
                  <a:pos x="4" y="4"/>
                </a:cxn>
                <a:cxn ang="0">
                  <a:pos x="10" y="6"/>
                </a:cxn>
                <a:cxn ang="0">
                  <a:pos x="16" y="8"/>
                </a:cxn>
                <a:cxn ang="0">
                  <a:pos x="22" y="6"/>
                </a:cxn>
                <a:cxn ang="0">
                  <a:pos x="22" y="6"/>
                </a:cxn>
                <a:cxn ang="0">
                  <a:pos x="18" y="0"/>
                </a:cxn>
                <a:cxn ang="0">
                  <a:pos x="18" y="0"/>
                </a:cxn>
                <a:cxn ang="0">
                  <a:pos x="14" y="0"/>
                </a:cxn>
                <a:cxn ang="0">
                  <a:pos x="14" y="0"/>
                </a:cxn>
              </a:cxnLst>
              <a:rect l="0" t="0" r="r" b="b"/>
              <a:pathLst>
                <a:path w="22" h="8">
                  <a:moveTo>
                    <a:pt x="14" y="0"/>
                  </a:moveTo>
                  <a:lnTo>
                    <a:pt x="14" y="0"/>
                  </a:lnTo>
                  <a:lnTo>
                    <a:pt x="0" y="0"/>
                  </a:lnTo>
                  <a:lnTo>
                    <a:pt x="0" y="0"/>
                  </a:lnTo>
                  <a:lnTo>
                    <a:pt x="4" y="4"/>
                  </a:lnTo>
                  <a:lnTo>
                    <a:pt x="10" y="6"/>
                  </a:lnTo>
                  <a:lnTo>
                    <a:pt x="16" y="8"/>
                  </a:lnTo>
                  <a:lnTo>
                    <a:pt x="22" y="6"/>
                  </a:lnTo>
                  <a:lnTo>
                    <a:pt x="22" y="6"/>
                  </a:lnTo>
                  <a:lnTo>
                    <a:pt x="18"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0" name="Freeform 147"/>
            <p:cNvSpPr/>
            <p:nvPr/>
          </p:nvSpPr>
          <p:spPr bwMode="auto">
            <a:xfrm>
              <a:off x="3716338" y="661988"/>
              <a:ext cx="19050" cy="31750"/>
            </a:xfrm>
            <a:custGeom>
              <a:avLst/>
              <a:gdLst/>
              <a:ahLst/>
              <a:cxnLst>
                <a:cxn ang="0">
                  <a:pos x="8" y="20"/>
                </a:cxn>
                <a:cxn ang="0">
                  <a:pos x="8" y="20"/>
                </a:cxn>
                <a:cxn ang="0">
                  <a:pos x="12" y="8"/>
                </a:cxn>
                <a:cxn ang="0">
                  <a:pos x="12" y="8"/>
                </a:cxn>
                <a:cxn ang="0">
                  <a:pos x="12" y="8"/>
                </a:cxn>
                <a:cxn ang="0">
                  <a:pos x="12" y="8"/>
                </a:cxn>
                <a:cxn ang="0">
                  <a:pos x="8" y="4"/>
                </a:cxn>
                <a:cxn ang="0">
                  <a:pos x="8" y="4"/>
                </a:cxn>
                <a:cxn ang="0">
                  <a:pos x="0" y="0"/>
                </a:cxn>
                <a:cxn ang="0">
                  <a:pos x="0" y="0"/>
                </a:cxn>
                <a:cxn ang="0">
                  <a:pos x="8" y="20"/>
                </a:cxn>
                <a:cxn ang="0">
                  <a:pos x="8" y="20"/>
                </a:cxn>
              </a:cxnLst>
              <a:rect l="0" t="0" r="r" b="b"/>
              <a:pathLst>
                <a:path w="12" h="20">
                  <a:moveTo>
                    <a:pt x="8" y="20"/>
                  </a:moveTo>
                  <a:lnTo>
                    <a:pt x="8" y="20"/>
                  </a:lnTo>
                  <a:lnTo>
                    <a:pt x="12" y="8"/>
                  </a:lnTo>
                  <a:lnTo>
                    <a:pt x="12" y="8"/>
                  </a:lnTo>
                  <a:lnTo>
                    <a:pt x="12" y="8"/>
                  </a:lnTo>
                  <a:lnTo>
                    <a:pt x="12" y="8"/>
                  </a:lnTo>
                  <a:lnTo>
                    <a:pt x="8" y="4"/>
                  </a:lnTo>
                  <a:lnTo>
                    <a:pt x="8" y="4"/>
                  </a:lnTo>
                  <a:lnTo>
                    <a:pt x="0" y="0"/>
                  </a:lnTo>
                  <a:lnTo>
                    <a:pt x="0" y="0"/>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1" name="Freeform 148"/>
            <p:cNvSpPr/>
            <p:nvPr/>
          </p:nvSpPr>
          <p:spPr bwMode="auto">
            <a:xfrm>
              <a:off x="3732213" y="677863"/>
              <a:ext cx="15875" cy="34925"/>
            </a:xfrm>
            <a:custGeom>
              <a:avLst/>
              <a:gdLst/>
              <a:ahLst/>
              <a:cxnLst>
                <a:cxn ang="0">
                  <a:pos x="6" y="18"/>
                </a:cxn>
                <a:cxn ang="0">
                  <a:pos x="6" y="18"/>
                </a:cxn>
                <a:cxn ang="0">
                  <a:pos x="8" y="10"/>
                </a:cxn>
                <a:cxn ang="0">
                  <a:pos x="8" y="10"/>
                </a:cxn>
                <a:cxn ang="0">
                  <a:pos x="10" y="4"/>
                </a:cxn>
                <a:cxn ang="0">
                  <a:pos x="10" y="4"/>
                </a:cxn>
                <a:cxn ang="0">
                  <a:pos x="8" y="2"/>
                </a:cxn>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Lst>
              <a:rect l="0" t="0" r="r" b="b"/>
              <a:pathLst>
                <a:path w="10" h="22">
                  <a:moveTo>
                    <a:pt x="6" y="18"/>
                  </a:moveTo>
                  <a:lnTo>
                    <a:pt x="6" y="18"/>
                  </a:lnTo>
                  <a:lnTo>
                    <a:pt x="8" y="10"/>
                  </a:lnTo>
                  <a:lnTo>
                    <a:pt x="8" y="10"/>
                  </a:lnTo>
                  <a:lnTo>
                    <a:pt x="10" y="4"/>
                  </a:lnTo>
                  <a:lnTo>
                    <a:pt x="10" y="4"/>
                  </a:lnTo>
                  <a:lnTo>
                    <a:pt x="8" y="2"/>
                  </a:lnTo>
                  <a:lnTo>
                    <a:pt x="4" y="0"/>
                  </a:lnTo>
                  <a:lnTo>
                    <a:pt x="4" y="0"/>
                  </a:lnTo>
                  <a:lnTo>
                    <a:pt x="0" y="12"/>
                  </a:lnTo>
                  <a:lnTo>
                    <a:pt x="0" y="12"/>
                  </a:lnTo>
                  <a:lnTo>
                    <a:pt x="0" y="14"/>
                  </a:lnTo>
                  <a:lnTo>
                    <a:pt x="2" y="16"/>
                  </a:lnTo>
                  <a:lnTo>
                    <a:pt x="2" y="16"/>
                  </a:lnTo>
                  <a:lnTo>
                    <a:pt x="4" y="22"/>
                  </a:lnTo>
                  <a:lnTo>
                    <a:pt x="4" y="22"/>
                  </a:lnTo>
                  <a:lnTo>
                    <a:pt x="6" y="18"/>
                  </a:lnTo>
                  <a:lnTo>
                    <a:pt x="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2" name="Freeform 149"/>
            <p:cNvSpPr/>
            <p:nvPr/>
          </p:nvSpPr>
          <p:spPr bwMode="auto">
            <a:xfrm>
              <a:off x="3741738" y="687388"/>
              <a:ext cx="19050" cy="44450"/>
            </a:xfrm>
            <a:custGeom>
              <a:avLst/>
              <a:gdLst/>
              <a:ahLst/>
              <a:cxnLst>
                <a:cxn ang="0">
                  <a:pos x="12" y="8"/>
                </a:cxn>
                <a:cxn ang="0">
                  <a:pos x="12" y="8"/>
                </a:cxn>
                <a:cxn ang="0">
                  <a:pos x="10" y="4"/>
                </a:cxn>
                <a:cxn ang="0">
                  <a:pos x="8" y="0"/>
                </a:cxn>
                <a:cxn ang="0">
                  <a:pos x="8" y="0"/>
                </a:cxn>
                <a:cxn ang="0">
                  <a:pos x="2" y="16"/>
                </a:cxn>
                <a:cxn ang="0">
                  <a:pos x="2" y="16"/>
                </a:cxn>
                <a:cxn ang="0">
                  <a:pos x="0" y="18"/>
                </a:cxn>
                <a:cxn ang="0">
                  <a:pos x="0" y="20"/>
                </a:cxn>
                <a:cxn ang="0">
                  <a:pos x="0" y="20"/>
                </a:cxn>
                <a:cxn ang="0">
                  <a:pos x="4" y="28"/>
                </a:cxn>
                <a:cxn ang="0">
                  <a:pos x="4" y="28"/>
                </a:cxn>
                <a:cxn ang="0">
                  <a:pos x="8" y="16"/>
                </a:cxn>
                <a:cxn ang="0">
                  <a:pos x="8" y="16"/>
                </a:cxn>
                <a:cxn ang="0">
                  <a:pos x="12" y="8"/>
                </a:cxn>
                <a:cxn ang="0">
                  <a:pos x="12" y="8"/>
                </a:cxn>
              </a:cxnLst>
              <a:rect l="0" t="0" r="r" b="b"/>
              <a:pathLst>
                <a:path w="12" h="28">
                  <a:moveTo>
                    <a:pt x="12" y="8"/>
                  </a:moveTo>
                  <a:lnTo>
                    <a:pt x="12" y="8"/>
                  </a:lnTo>
                  <a:lnTo>
                    <a:pt x="10" y="4"/>
                  </a:lnTo>
                  <a:lnTo>
                    <a:pt x="8" y="0"/>
                  </a:lnTo>
                  <a:lnTo>
                    <a:pt x="8" y="0"/>
                  </a:lnTo>
                  <a:lnTo>
                    <a:pt x="2" y="16"/>
                  </a:lnTo>
                  <a:lnTo>
                    <a:pt x="2" y="16"/>
                  </a:lnTo>
                  <a:lnTo>
                    <a:pt x="0" y="18"/>
                  </a:lnTo>
                  <a:lnTo>
                    <a:pt x="0" y="20"/>
                  </a:lnTo>
                  <a:lnTo>
                    <a:pt x="0" y="20"/>
                  </a:lnTo>
                  <a:lnTo>
                    <a:pt x="4" y="28"/>
                  </a:lnTo>
                  <a:lnTo>
                    <a:pt x="4" y="28"/>
                  </a:lnTo>
                  <a:lnTo>
                    <a:pt x="8" y="16"/>
                  </a:lnTo>
                  <a:lnTo>
                    <a:pt x="8" y="16"/>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3" name="Freeform 150"/>
            <p:cNvSpPr/>
            <p:nvPr/>
          </p:nvSpPr>
          <p:spPr bwMode="auto">
            <a:xfrm>
              <a:off x="3751263" y="703263"/>
              <a:ext cx="15875" cy="47625"/>
            </a:xfrm>
            <a:custGeom>
              <a:avLst/>
              <a:gdLst/>
              <a:ahLst/>
              <a:cxnLst>
                <a:cxn ang="0">
                  <a:pos x="8" y="0"/>
                </a:cxn>
                <a:cxn ang="0">
                  <a:pos x="8" y="0"/>
                </a:cxn>
                <a:cxn ang="0">
                  <a:pos x="2" y="16"/>
                </a:cxn>
                <a:cxn ang="0">
                  <a:pos x="2" y="16"/>
                </a:cxn>
                <a:cxn ang="0">
                  <a:pos x="0" y="22"/>
                </a:cxn>
                <a:cxn ang="0">
                  <a:pos x="0" y="22"/>
                </a:cxn>
                <a:cxn ang="0">
                  <a:pos x="2" y="30"/>
                </a:cxn>
                <a:cxn ang="0">
                  <a:pos x="2" y="30"/>
                </a:cxn>
                <a:cxn ang="0">
                  <a:pos x="8" y="22"/>
                </a:cxn>
                <a:cxn ang="0">
                  <a:pos x="10" y="16"/>
                </a:cxn>
                <a:cxn ang="0">
                  <a:pos x="10" y="8"/>
                </a:cxn>
                <a:cxn ang="0">
                  <a:pos x="8" y="0"/>
                </a:cxn>
                <a:cxn ang="0">
                  <a:pos x="8" y="0"/>
                </a:cxn>
              </a:cxnLst>
              <a:rect l="0" t="0" r="r" b="b"/>
              <a:pathLst>
                <a:path w="10" h="30">
                  <a:moveTo>
                    <a:pt x="8" y="0"/>
                  </a:moveTo>
                  <a:lnTo>
                    <a:pt x="8" y="0"/>
                  </a:lnTo>
                  <a:lnTo>
                    <a:pt x="2" y="16"/>
                  </a:lnTo>
                  <a:lnTo>
                    <a:pt x="2" y="16"/>
                  </a:lnTo>
                  <a:lnTo>
                    <a:pt x="0" y="22"/>
                  </a:lnTo>
                  <a:lnTo>
                    <a:pt x="0" y="22"/>
                  </a:lnTo>
                  <a:lnTo>
                    <a:pt x="2" y="30"/>
                  </a:lnTo>
                  <a:lnTo>
                    <a:pt x="2" y="30"/>
                  </a:lnTo>
                  <a:lnTo>
                    <a:pt x="8" y="22"/>
                  </a:lnTo>
                  <a:lnTo>
                    <a:pt x="10" y="16"/>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4" name="Freeform 151"/>
            <p:cNvSpPr/>
            <p:nvPr/>
          </p:nvSpPr>
          <p:spPr bwMode="auto">
            <a:xfrm>
              <a:off x="3706813" y="665163"/>
              <a:ext cx="19050" cy="28575"/>
            </a:xfrm>
            <a:custGeom>
              <a:avLst/>
              <a:gdLst/>
              <a:ahLst/>
              <a:cxnLst>
                <a:cxn ang="0">
                  <a:pos x="2" y="8"/>
                </a:cxn>
                <a:cxn ang="0">
                  <a:pos x="2" y="8"/>
                </a:cxn>
                <a:cxn ang="0">
                  <a:pos x="0" y="14"/>
                </a:cxn>
                <a:cxn ang="0">
                  <a:pos x="0" y="14"/>
                </a:cxn>
                <a:cxn ang="0">
                  <a:pos x="2" y="14"/>
                </a:cxn>
                <a:cxn ang="0">
                  <a:pos x="2" y="14"/>
                </a:cxn>
                <a:cxn ang="0">
                  <a:pos x="12" y="18"/>
                </a:cxn>
                <a:cxn ang="0">
                  <a:pos x="12" y="18"/>
                </a:cxn>
                <a:cxn ang="0">
                  <a:pos x="4" y="0"/>
                </a:cxn>
                <a:cxn ang="0">
                  <a:pos x="4" y="0"/>
                </a:cxn>
                <a:cxn ang="0">
                  <a:pos x="2" y="8"/>
                </a:cxn>
                <a:cxn ang="0">
                  <a:pos x="2" y="8"/>
                </a:cxn>
              </a:cxnLst>
              <a:rect l="0" t="0" r="r" b="b"/>
              <a:pathLst>
                <a:path w="12" h="18">
                  <a:moveTo>
                    <a:pt x="2" y="8"/>
                  </a:moveTo>
                  <a:lnTo>
                    <a:pt x="2" y="8"/>
                  </a:lnTo>
                  <a:lnTo>
                    <a:pt x="0" y="14"/>
                  </a:lnTo>
                  <a:lnTo>
                    <a:pt x="0" y="14"/>
                  </a:lnTo>
                  <a:lnTo>
                    <a:pt x="2" y="14"/>
                  </a:lnTo>
                  <a:lnTo>
                    <a:pt x="2" y="14"/>
                  </a:lnTo>
                  <a:lnTo>
                    <a:pt x="12" y="18"/>
                  </a:lnTo>
                  <a:lnTo>
                    <a:pt x="12" y="18"/>
                  </a:lnTo>
                  <a:lnTo>
                    <a:pt x="4" y="0"/>
                  </a:lnTo>
                  <a:lnTo>
                    <a:pt x="4"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5" name="Freeform 152"/>
            <p:cNvSpPr/>
            <p:nvPr/>
          </p:nvSpPr>
          <p:spPr bwMode="auto">
            <a:xfrm>
              <a:off x="3706813" y="690563"/>
              <a:ext cx="25400" cy="25400"/>
            </a:xfrm>
            <a:custGeom>
              <a:avLst/>
              <a:gdLst/>
              <a:ahLst/>
              <a:cxnLst>
                <a:cxn ang="0">
                  <a:pos x="0" y="8"/>
                </a:cxn>
                <a:cxn ang="0">
                  <a:pos x="0" y="8"/>
                </a:cxn>
                <a:cxn ang="0">
                  <a:pos x="4" y="10"/>
                </a:cxn>
                <a:cxn ang="0">
                  <a:pos x="4" y="10"/>
                </a:cxn>
                <a:cxn ang="0">
                  <a:pos x="12" y="14"/>
                </a:cxn>
                <a:cxn ang="0">
                  <a:pos x="12" y="14"/>
                </a:cxn>
                <a:cxn ang="0">
                  <a:pos x="16" y="16"/>
                </a:cxn>
                <a:cxn ang="0">
                  <a:pos x="16" y="16"/>
                </a:cxn>
                <a:cxn ang="0">
                  <a:pos x="14" y="10"/>
                </a:cxn>
                <a:cxn ang="0">
                  <a:pos x="14" y="10"/>
                </a:cxn>
                <a:cxn ang="0">
                  <a:pos x="12" y="6"/>
                </a:cxn>
                <a:cxn ang="0">
                  <a:pos x="12" y="6"/>
                </a:cxn>
                <a:cxn ang="0">
                  <a:pos x="0" y="0"/>
                </a:cxn>
                <a:cxn ang="0">
                  <a:pos x="0" y="0"/>
                </a:cxn>
                <a:cxn ang="0">
                  <a:pos x="0" y="4"/>
                </a:cxn>
                <a:cxn ang="0">
                  <a:pos x="0" y="8"/>
                </a:cxn>
                <a:cxn ang="0">
                  <a:pos x="0" y="8"/>
                </a:cxn>
              </a:cxnLst>
              <a:rect l="0" t="0" r="r" b="b"/>
              <a:pathLst>
                <a:path w="16" h="16">
                  <a:moveTo>
                    <a:pt x="0" y="8"/>
                  </a:moveTo>
                  <a:lnTo>
                    <a:pt x="0" y="8"/>
                  </a:lnTo>
                  <a:lnTo>
                    <a:pt x="4" y="10"/>
                  </a:lnTo>
                  <a:lnTo>
                    <a:pt x="4" y="10"/>
                  </a:lnTo>
                  <a:lnTo>
                    <a:pt x="12" y="14"/>
                  </a:lnTo>
                  <a:lnTo>
                    <a:pt x="12" y="14"/>
                  </a:lnTo>
                  <a:lnTo>
                    <a:pt x="16" y="16"/>
                  </a:lnTo>
                  <a:lnTo>
                    <a:pt x="16" y="16"/>
                  </a:lnTo>
                  <a:lnTo>
                    <a:pt x="14" y="10"/>
                  </a:lnTo>
                  <a:lnTo>
                    <a:pt x="14" y="10"/>
                  </a:lnTo>
                  <a:lnTo>
                    <a:pt x="12" y="6"/>
                  </a:lnTo>
                  <a:lnTo>
                    <a:pt x="12" y="6"/>
                  </a:lnTo>
                  <a:lnTo>
                    <a:pt x="0" y="0"/>
                  </a:lnTo>
                  <a:lnTo>
                    <a:pt x="0"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6" name="Freeform 153"/>
            <p:cNvSpPr/>
            <p:nvPr/>
          </p:nvSpPr>
          <p:spPr bwMode="auto">
            <a:xfrm>
              <a:off x="3706813" y="709613"/>
              <a:ext cx="34925" cy="25400"/>
            </a:xfrm>
            <a:custGeom>
              <a:avLst/>
              <a:gdLst/>
              <a:ahLst/>
              <a:cxnLst>
                <a:cxn ang="0">
                  <a:pos x="0" y="0"/>
                </a:cxn>
                <a:cxn ang="0">
                  <a:pos x="0" y="0"/>
                </a:cxn>
                <a:cxn ang="0">
                  <a:pos x="0" y="4"/>
                </a:cxn>
                <a:cxn ang="0">
                  <a:pos x="2" y="8"/>
                </a:cxn>
                <a:cxn ang="0">
                  <a:pos x="2" y="8"/>
                </a:cxn>
                <a:cxn ang="0">
                  <a:pos x="8" y="10"/>
                </a:cxn>
                <a:cxn ang="0">
                  <a:pos x="8" y="10"/>
                </a:cxn>
                <a:cxn ang="0">
                  <a:pos x="22" y="16"/>
                </a:cxn>
                <a:cxn ang="0">
                  <a:pos x="22" y="16"/>
                </a:cxn>
                <a:cxn ang="0">
                  <a:pos x="18" y="8"/>
                </a:cxn>
                <a:cxn ang="0">
                  <a:pos x="18" y="8"/>
                </a:cxn>
                <a:cxn ang="0">
                  <a:pos x="18" y="6"/>
                </a:cxn>
                <a:cxn ang="0">
                  <a:pos x="14" y="6"/>
                </a:cxn>
                <a:cxn ang="0">
                  <a:pos x="14" y="6"/>
                </a:cxn>
                <a:cxn ang="0">
                  <a:pos x="0" y="0"/>
                </a:cxn>
                <a:cxn ang="0">
                  <a:pos x="0" y="0"/>
                </a:cxn>
              </a:cxnLst>
              <a:rect l="0" t="0" r="r" b="b"/>
              <a:pathLst>
                <a:path w="22" h="16">
                  <a:moveTo>
                    <a:pt x="0" y="0"/>
                  </a:moveTo>
                  <a:lnTo>
                    <a:pt x="0" y="0"/>
                  </a:lnTo>
                  <a:lnTo>
                    <a:pt x="0" y="4"/>
                  </a:lnTo>
                  <a:lnTo>
                    <a:pt x="2" y="8"/>
                  </a:lnTo>
                  <a:lnTo>
                    <a:pt x="2" y="8"/>
                  </a:lnTo>
                  <a:lnTo>
                    <a:pt x="8" y="10"/>
                  </a:lnTo>
                  <a:lnTo>
                    <a:pt x="8" y="10"/>
                  </a:lnTo>
                  <a:lnTo>
                    <a:pt x="22" y="16"/>
                  </a:lnTo>
                  <a:lnTo>
                    <a:pt x="22" y="16"/>
                  </a:lnTo>
                  <a:lnTo>
                    <a:pt x="18" y="8"/>
                  </a:lnTo>
                  <a:lnTo>
                    <a:pt x="18" y="8"/>
                  </a:lnTo>
                  <a:lnTo>
                    <a:pt x="18" y="6"/>
                  </a:lnTo>
                  <a:lnTo>
                    <a:pt x="14" y="6"/>
                  </a:lnTo>
                  <a:lnTo>
                    <a:pt x="1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7" name="Freeform 154"/>
            <p:cNvSpPr/>
            <p:nvPr/>
          </p:nvSpPr>
          <p:spPr bwMode="auto">
            <a:xfrm>
              <a:off x="3709988" y="725488"/>
              <a:ext cx="38100" cy="28575"/>
            </a:xfrm>
            <a:custGeom>
              <a:avLst/>
              <a:gdLst/>
              <a:ahLst/>
              <a:cxnLst>
                <a:cxn ang="0">
                  <a:pos x="16" y="8"/>
                </a:cxn>
                <a:cxn ang="0">
                  <a:pos x="16" y="8"/>
                </a:cxn>
                <a:cxn ang="0">
                  <a:pos x="0" y="0"/>
                </a:cxn>
                <a:cxn ang="0">
                  <a:pos x="0" y="0"/>
                </a:cxn>
                <a:cxn ang="0">
                  <a:pos x="4" y="8"/>
                </a:cxn>
                <a:cxn ang="0">
                  <a:pos x="10" y="12"/>
                </a:cxn>
                <a:cxn ang="0">
                  <a:pos x="16" y="16"/>
                </a:cxn>
                <a:cxn ang="0">
                  <a:pos x="24" y="18"/>
                </a:cxn>
                <a:cxn ang="0">
                  <a:pos x="24" y="18"/>
                </a:cxn>
                <a:cxn ang="0">
                  <a:pos x="22" y="10"/>
                </a:cxn>
                <a:cxn ang="0">
                  <a:pos x="22" y="10"/>
                </a:cxn>
                <a:cxn ang="0">
                  <a:pos x="16" y="8"/>
                </a:cxn>
                <a:cxn ang="0">
                  <a:pos x="16" y="8"/>
                </a:cxn>
              </a:cxnLst>
              <a:rect l="0" t="0" r="r" b="b"/>
              <a:pathLst>
                <a:path w="24" h="18">
                  <a:moveTo>
                    <a:pt x="16" y="8"/>
                  </a:moveTo>
                  <a:lnTo>
                    <a:pt x="16" y="8"/>
                  </a:lnTo>
                  <a:lnTo>
                    <a:pt x="0" y="0"/>
                  </a:lnTo>
                  <a:lnTo>
                    <a:pt x="0" y="0"/>
                  </a:lnTo>
                  <a:lnTo>
                    <a:pt x="4" y="8"/>
                  </a:lnTo>
                  <a:lnTo>
                    <a:pt x="10" y="12"/>
                  </a:lnTo>
                  <a:lnTo>
                    <a:pt x="16" y="16"/>
                  </a:lnTo>
                  <a:lnTo>
                    <a:pt x="24" y="18"/>
                  </a:lnTo>
                  <a:lnTo>
                    <a:pt x="24" y="18"/>
                  </a:lnTo>
                  <a:lnTo>
                    <a:pt x="22" y="10"/>
                  </a:lnTo>
                  <a:lnTo>
                    <a:pt x="22"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8" name="Freeform 155"/>
            <p:cNvSpPr/>
            <p:nvPr/>
          </p:nvSpPr>
          <p:spPr bwMode="auto">
            <a:xfrm>
              <a:off x="3614738" y="817563"/>
              <a:ext cx="15875" cy="31750"/>
            </a:xfrm>
            <a:custGeom>
              <a:avLst/>
              <a:gdLst/>
              <a:ahLst/>
              <a:cxnLst>
                <a:cxn ang="0">
                  <a:pos x="10" y="14"/>
                </a:cxn>
                <a:cxn ang="0">
                  <a:pos x="10" y="14"/>
                </a:cxn>
                <a:cxn ang="0">
                  <a:pos x="10" y="10"/>
                </a:cxn>
                <a:cxn ang="0">
                  <a:pos x="10" y="10"/>
                </a:cxn>
                <a:cxn ang="0">
                  <a:pos x="6" y="0"/>
                </a:cxn>
                <a:cxn ang="0">
                  <a:pos x="6" y="0"/>
                </a:cxn>
                <a:cxn ang="0">
                  <a:pos x="0" y="20"/>
                </a:cxn>
                <a:cxn ang="0">
                  <a:pos x="0" y="20"/>
                </a:cxn>
                <a:cxn ang="0">
                  <a:pos x="10" y="14"/>
                </a:cxn>
                <a:cxn ang="0">
                  <a:pos x="10" y="14"/>
                </a:cxn>
                <a:cxn ang="0">
                  <a:pos x="10" y="14"/>
                </a:cxn>
                <a:cxn ang="0">
                  <a:pos x="10" y="14"/>
                </a:cxn>
              </a:cxnLst>
              <a:rect l="0" t="0" r="r" b="b"/>
              <a:pathLst>
                <a:path w="10" h="20">
                  <a:moveTo>
                    <a:pt x="10" y="14"/>
                  </a:moveTo>
                  <a:lnTo>
                    <a:pt x="10" y="14"/>
                  </a:lnTo>
                  <a:lnTo>
                    <a:pt x="10" y="10"/>
                  </a:lnTo>
                  <a:lnTo>
                    <a:pt x="10" y="10"/>
                  </a:lnTo>
                  <a:lnTo>
                    <a:pt x="6" y="0"/>
                  </a:lnTo>
                  <a:lnTo>
                    <a:pt x="6" y="0"/>
                  </a:lnTo>
                  <a:lnTo>
                    <a:pt x="0" y="20"/>
                  </a:lnTo>
                  <a:lnTo>
                    <a:pt x="0" y="20"/>
                  </a:lnTo>
                  <a:lnTo>
                    <a:pt x="10" y="14"/>
                  </a:lnTo>
                  <a:lnTo>
                    <a:pt x="10" y="14"/>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9" name="Freeform 156"/>
            <p:cNvSpPr/>
            <p:nvPr/>
          </p:nvSpPr>
          <p:spPr bwMode="auto">
            <a:xfrm>
              <a:off x="3611563" y="842963"/>
              <a:ext cx="25400" cy="28575"/>
            </a:xfrm>
            <a:custGeom>
              <a:avLst/>
              <a:gdLst/>
              <a:ahLst/>
              <a:cxnLst>
                <a:cxn ang="0">
                  <a:pos x="10" y="12"/>
                </a:cxn>
                <a:cxn ang="0">
                  <a:pos x="10" y="12"/>
                </a:cxn>
                <a:cxn ang="0">
                  <a:pos x="16" y="8"/>
                </a:cxn>
                <a:cxn ang="0">
                  <a:pos x="16" y="8"/>
                </a:cxn>
                <a:cxn ang="0">
                  <a:pos x="16" y="4"/>
                </a:cxn>
                <a:cxn ang="0">
                  <a:pos x="14" y="0"/>
                </a:cxn>
                <a:cxn ang="0">
                  <a:pos x="14" y="0"/>
                </a:cxn>
                <a:cxn ang="0">
                  <a:pos x="2" y="8"/>
                </a:cxn>
                <a:cxn ang="0">
                  <a:pos x="2" y="8"/>
                </a:cxn>
                <a:cxn ang="0">
                  <a:pos x="2" y="10"/>
                </a:cxn>
                <a:cxn ang="0">
                  <a:pos x="2" y="12"/>
                </a:cxn>
                <a:cxn ang="0">
                  <a:pos x="2" y="12"/>
                </a:cxn>
                <a:cxn ang="0">
                  <a:pos x="0" y="18"/>
                </a:cxn>
                <a:cxn ang="0">
                  <a:pos x="0" y="18"/>
                </a:cxn>
                <a:cxn ang="0">
                  <a:pos x="4" y="16"/>
                </a:cxn>
                <a:cxn ang="0">
                  <a:pos x="4" y="16"/>
                </a:cxn>
                <a:cxn ang="0">
                  <a:pos x="10" y="12"/>
                </a:cxn>
                <a:cxn ang="0">
                  <a:pos x="10" y="12"/>
                </a:cxn>
              </a:cxnLst>
              <a:rect l="0" t="0" r="r" b="b"/>
              <a:pathLst>
                <a:path w="16" h="18">
                  <a:moveTo>
                    <a:pt x="10" y="12"/>
                  </a:moveTo>
                  <a:lnTo>
                    <a:pt x="10" y="12"/>
                  </a:lnTo>
                  <a:lnTo>
                    <a:pt x="16" y="8"/>
                  </a:lnTo>
                  <a:lnTo>
                    <a:pt x="16" y="8"/>
                  </a:lnTo>
                  <a:lnTo>
                    <a:pt x="16" y="4"/>
                  </a:lnTo>
                  <a:lnTo>
                    <a:pt x="14" y="0"/>
                  </a:lnTo>
                  <a:lnTo>
                    <a:pt x="14" y="0"/>
                  </a:lnTo>
                  <a:lnTo>
                    <a:pt x="2" y="8"/>
                  </a:lnTo>
                  <a:lnTo>
                    <a:pt x="2" y="8"/>
                  </a:lnTo>
                  <a:lnTo>
                    <a:pt x="2" y="10"/>
                  </a:lnTo>
                  <a:lnTo>
                    <a:pt x="2" y="12"/>
                  </a:lnTo>
                  <a:lnTo>
                    <a:pt x="2" y="12"/>
                  </a:lnTo>
                  <a:lnTo>
                    <a:pt x="0" y="18"/>
                  </a:lnTo>
                  <a:lnTo>
                    <a:pt x="0" y="18"/>
                  </a:lnTo>
                  <a:lnTo>
                    <a:pt x="4" y="16"/>
                  </a:lnTo>
                  <a:lnTo>
                    <a:pt x="4" y="16"/>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0" name="Freeform 157"/>
            <p:cNvSpPr/>
            <p:nvPr/>
          </p:nvSpPr>
          <p:spPr bwMode="auto">
            <a:xfrm>
              <a:off x="3605213" y="862013"/>
              <a:ext cx="31750" cy="31750"/>
            </a:xfrm>
            <a:custGeom>
              <a:avLst/>
              <a:gdLst/>
              <a:ahLst/>
              <a:cxnLst>
                <a:cxn ang="0">
                  <a:pos x="20" y="0"/>
                </a:cxn>
                <a:cxn ang="0">
                  <a:pos x="20" y="0"/>
                </a:cxn>
                <a:cxn ang="0">
                  <a:pos x="6" y="8"/>
                </a:cxn>
                <a:cxn ang="0">
                  <a:pos x="6" y="8"/>
                </a:cxn>
                <a:cxn ang="0">
                  <a:pos x="4" y="10"/>
                </a:cxn>
                <a:cxn ang="0">
                  <a:pos x="2" y="12"/>
                </a:cxn>
                <a:cxn ang="0">
                  <a:pos x="2" y="12"/>
                </a:cxn>
                <a:cxn ang="0">
                  <a:pos x="0" y="20"/>
                </a:cxn>
                <a:cxn ang="0">
                  <a:pos x="0" y="20"/>
                </a:cxn>
                <a:cxn ang="0">
                  <a:pos x="14" y="12"/>
                </a:cxn>
                <a:cxn ang="0">
                  <a:pos x="14" y="12"/>
                </a:cxn>
                <a:cxn ang="0">
                  <a:pos x="20" y="8"/>
                </a:cxn>
                <a:cxn ang="0">
                  <a:pos x="20" y="8"/>
                </a:cxn>
                <a:cxn ang="0">
                  <a:pos x="20" y="4"/>
                </a:cxn>
                <a:cxn ang="0">
                  <a:pos x="20" y="0"/>
                </a:cxn>
                <a:cxn ang="0">
                  <a:pos x="20" y="0"/>
                </a:cxn>
              </a:cxnLst>
              <a:rect l="0" t="0" r="r" b="b"/>
              <a:pathLst>
                <a:path w="20" h="20">
                  <a:moveTo>
                    <a:pt x="20" y="0"/>
                  </a:moveTo>
                  <a:lnTo>
                    <a:pt x="20" y="0"/>
                  </a:lnTo>
                  <a:lnTo>
                    <a:pt x="6" y="8"/>
                  </a:lnTo>
                  <a:lnTo>
                    <a:pt x="6" y="8"/>
                  </a:lnTo>
                  <a:lnTo>
                    <a:pt x="4" y="10"/>
                  </a:lnTo>
                  <a:lnTo>
                    <a:pt x="2" y="12"/>
                  </a:lnTo>
                  <a:lnTo>
                    <a:pt x="2" y="12"/>
                  </a:lnTo>
                  <a:lnTo>
                    <a:pt x="0" y="20"/>
                  </a:lnTo>
                  <a:lnTo>
                    <a:pt x="0" y="20"/>
                  </a:lnTo>
                  <a:lnTo>
                    <a:pt x="14" y="12"/>
                  </a:lnTo>
                  <a:lnTo>
                    <a:pt x="14" y="12"/>
                  </a:lnTo>
                  <a:lnTo>
                    <a:pt x="20" y="8"/>
                  </a:lnTo>
                  <a:lnTo>
                    <a:pt x="20" y="8"/>
                  </a:lnTo>
                  <a:lnTo>
                    <a:pt x="20" y="4"/>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1" name="Freeform 158"/>
            <p:cNvSpPr/>
            <p:nvPr/>
          </p:nvSpPr>
          <p:spPr bwMode="auto">
            <a:xfrm>
              <a:off x="3602038" y="877888"/>
              <a:ext cx="34925" cy="34925"/>
            </a:xfrm>
            <a:custGeom>
              <a:avLst/>
              <a:gdLst/>
              <a:ahLst/>
              <a:cxnLst>
                <a:cxn ang="0">
                  <a:pos x="22" y="0"/>
                </a:cxn>
                <a:cxn ang="0">
                  <a:pos x="22" y="0"/>
                </a:cxn>
                <a:cxn ang="0">
                  <a:pos x="6" y="10"/>
                </a:cxn>
                <a:cxn ang="0">
                  <a:pos x="6" y="10"/>
                </a:cxn>
                <a:cxn ang="0">
                  <a:pos x="2" y="14"/>
                </a:cxn>
                <a:cxn ang="0">
                  <a:pos x="2" y="14"/>
                </a:cxn>
                <a:cxn ang="0">
                  <a:pos x="0" y="22"/>
                </a:cxn>
                <a:cxn ang="0">
                  <a:pos x="0" y="22"/>
                </a:cxn>
                <a:cxn ang="0">
                  <a:pos x="8" y="20"/>
                </a:cxn>
                <a:cxn ang="0">
                  <a:pos x="14" y="14"/>
                </a:cxn>
                <a:cxn ang="0">
                  <a:pos x="18" y="8"/>
                </a:cxn>
                <a:cxn ang="0">
                  <a:pos x="22" y="0"/>
                </a:cxn>
                <a:cxn ang="0">
                  <a:pos x="22" y="0"/>
                </a:cxn>
              </a:cxnLst>
              <a:rect l="0" t="0" r="r" b="b"/>
              <a:pathLst>
                <a:path w="22" h="22">
                  <a:moveTo>
                    <a:pt x="22" y="0"/>
                  </a:moveTo>
                  <a:lnTo>
                    <a:pt x="22" y="0"/>
                  </a:lnTo>
                  <a:lnTo>
                    <a:pt x="6" y="10"/>
                  </a:lnTo>
                  <a:lnTo>
                    <a:pt x="6" y="10"/>
                  </a:lnTo>
                  <a:lnTo>
                    <a:pt x="2" y="14"/>
                  </a:lnTo>
                  <a:lnTo>
                    <a:pt x="2" y="14"/>
                  </a:lnTo>
                  <a:lnTo>
                    <a:pt x="0" y="22"/>
                  </a:lnTo>
                  <a:lnTo>
                    <a:pt x="0" y="22"/>
                  </a:lnTo>
                  <a:lnTo>
                    <a:pt x="8" y="20"/>
                  </a:lnTo>
                  <a:lnTo>
                    <a:pt x="14" y="14"/>
                  </a:lnTo>
                  <a:lnTo>
                    <a:pt x="18" y="8"/>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2" name="Freeform 159"/>
            <p:cNvSpPr/>
            <p:nvPr/>
          </p:nvSpPr>
          <p:spPr bwMode="auto">
            <a:xfrm>
              <a:off x="3602038" y="817563"/>
              <a:ext cx="19050" cy="31750"/>
            </a:xfrm>
            <a:custGeom>
              <a:avLst/>
              <a:gdLst/>
              <a:ahLst/>
              <a:cxnLst>
                <a:cxn ang="0">
                  <a:pos x="12" y="0"/>
                </a:cxn>
                <a:cxn ang="0">
                  <a:pos x="12" y="0"/>
                </a:cxn>
                <a:cxn ang="0">
                  <a:pos x="4" y="6"/>
                </a:cxn>
                <a:cxn ang="0">
                  <a:pos x="4" y="6"/>
                </a:cxn>
                <a:cxn ang="0">
                  <a:pos x="0" y="10"/>
                </a:cxn>
                <a:cxn ang="0">
                  <a:pos x="0" y="10"/>
                </a:cxn>
                <a:cxn ang="0">
                  <a:pos x="0" y="10"/>
                </a:cxn>
                <a:cxn ang="0">
                  <a:pos x="0" y="10"/>
                </a:cxn>
                <a:cxn ang="0">
                  <a:pos x="6" y="20"/>
                </a:cxn>
                <a:cxn ang="0">
                  <a:pos x="6" y="20"/>
                </a:cxn>
                <a:cxn ang="0">
                  <a:pos x="12" y="0"/>
                </a:cxn>
                <a:cxn ang="0">
                  <a:pos x="12" y="0"/>
                </a:cxn>
              </a:cxnLst>
              <a:rect l="0" t="0" r="r" b="b"/>
              <a:pathLst>
                <a:path w="12" h="20">
                  <a:moveTo>
                    <a:pt x="12" y="0"/>
                  </a:moveTo>
                  <a:lnTo>
                    <a:pt x="12" y="0"/>
                  </a:lnTo>
                  <a:lnTo>
                    <a:pt x="4" y="6"/>
                  </a:lnTo>
                  <a:lnTo>
                    <a:pt x="4" y="6"/>
                  </a:lnTo>
                  <a:lnTo>
                    <a:pt x="0" y="10"/>
                  </a:lnTo>
                  <a:lnTo>
                    <a:pt x="0" y="10"/>
                  </a:lnTo>
                  <a:lnTo>
                    <a:pt x="0" y="10"/>
                  </a:lnTo>
                  <a:lnTo>
                    <a:pt x="0" y="10"/>
                  </a:lnTo>
                  <a:lnTo>
                    <a:pt x="6" y="20"/>
                  </a:lnTo>
                  <a:lnTo>
                    <a:pt x="6" y="2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3" name="Freeform 160"/>
            <p:cNvSpPr/>
            <p:nvPr/>
          </p:nvSpPr>
          <p:spPr bwMode="auto">
            <a:xfrm>
              <a:off x="3589338" y="836613"/>
              <a:ext cx="19050" cy="34925"/>
            </a:xfrm>
            <a:custGeom>
              <a:avLst/>
              <a:gdLst/>
              <a:ahLst/>
              <a:cxnLst>
                <a:cxn ang="0">
                  <a:pos x="0" y="6"/>
                </a:cxn>
                <a:cxn ang="0">
                  <a:pos x="0" y="6"/>
                </a:cxn>
                <a:cxn ang="0">
                  <a:pos x="4" y="10"/>
                </a:cxn>
                <a:cxn ang="0">
                  <a:pos x="4" y="10"/>
                </a:cxn>
                <a:cxn ang="0">
                  <a:pos x="8" y="18"/>
                </a:cxn>
                <a:cxn ang="0">
                  <a:pos x="8" y="18"/>
                </a:cxn>
                <a:cxn ang="0">
                  <a:pos x="10" y="22"/>
                </a:cxn>
                <a:cxn ang="0">
                  <a:pos x="10" y="22"/>
                </a:cxn>
                <a:cxn ang="0">
                  <a:pos x="12" y="16"/>
                </a:cxn>
                <a:cxn ang="0">
                  <a:pos x="12" y="16"/>
                </a:cxn>
                <a:cxn ang="0">
                  <a:pos x="12" y="14"/>
                </a:cxn>
                <a:cxn ang="0">
                  <a:pos x="12" y="10"/>
                </a:cxn>
                <a:cxn ang="0">
                  <a:pos x="12" y="10"/>
                </a:cxn>
                <a:cxn ang="0">
                  <a:pos x="6" y="0"/>
                </a:cxn>
                <a:cxn ang="0">
                  <a:pos x="6" y="0"/>
                </a:cxn>
                <a:cxn ang="0">
                  <a:pos x="2" y="2"/>
                </a:cxn>
                <a:cxn ang="0">
                  <a:pos x="0" y="6"/>
                </a:cxn>
                <a:cxn ang="0">
                  <a:pos x="0" y="6"/>
                </a:cxn>
              </a:cxnLst>
              <a:rect l="0" t="0" r="r" b="b"/>
              <a:pathLst>
                <a:path w="12" h="22">
                  <a:moveTo>
                    <a:pt x="0" y="6"/>
                  </a:moveTo>
                  <a:lnTo>
                    <a:pt x="0" y="6"/>
                  </a:lnTo>
                  <a:lnTo>
                    <a:pt x="4" y="10"/>
                  </a:lnTo>
                  <a:lnTo>
                    <a:pt x="4" y="10"/>
                  </a:lnTo>
                  <a:lnTo>
                    <a:pt x="8" y="18"/>
                  </a:lnTo>
                  <a:lnTo>
                    <a:pt x="8" y="18"/>
                  </a:lnTo>
                  <a:lnTo>
                    <a:pt x="10" y="22"/>
                  </a:lnTo>
                  <a:lnTo>
                    <a:pt x="10" y="22"/>
                  </a:lnTo>
                  <a:lnTo>
                    <a:pt x="12" y="16"/>
                  </a:lnTo>
                  <a:lnTo>
                    <a:pt x="12" y="16"/>
                  </a:lnTo>
                  <a:lnTo>
                    <a:pt x="12" y="14"/>
                  </a:lnTo>
                  <a:lnTo>
                    <a:pt x="12" y="10"/>
                  </a:lnTo>
                  <a:lnTo>
                    <a:pt x="12" y="10"/>
                  </a:lnTo>
                  <a:lnTo>
                    <a:pt x="6" y="0"/>
                  </a:lnTo>
                  <a:lnTo>
                    <a:pt x="6"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4" name="Freeform 161"/>
            <p:cNvSpPr/>
            <p:nvPr/>
          </p:nvSpPr>
          <p:spPr bwMode="auto">
            <a:xfrm>
              <a:off x="3582988" y="849313"/>
              <a:ext cx="19050" cy="41275"/>
            </a:xfrm>
            <a:custGeom>
              <a:avLst/>
              <a:gdLst/>
              <a:ahLst/>
              <a:cxnLst>
                <a:cxn ang="0">
                  <a:pos x="12" y="18"/>
                </a:cxn>
                <a:cxn ang="0">
                  <a:pos x="12" y="18"/>
                </a:cxn>
                <a:cxn ang="0">
                  <a:pos x="12" y="16"/>
                </a:cxn>
                <a:cxn ang="0">
                  <a:pos x="12" y="14"/>
                </a:cxn>
                <a:cxn ang="0">
                  <a:pos x="12" y="14"/>
                </a:cxn>
                <a:cxn ang="0">
                  <a:pos x="2" y="0"/>
                </a:cxn>
                <a:cxn ang="0">
                  <a:pos x="2" y="0"/>
                </a:cxn>
                <a:cxn ang="0">
                  <a:pos x="0" y="4"/>
                </a:cxn>
                <a:cxn ang="0">
                  <a:pos x="0" y="8"/>
                </a:cxn>
                <a:cxn ang="0">
                  <a:pos x="0" y="8"/>
                </a:cxn>
                <a:cxn ang="0">
                  <a:pos x="4" y="14"/>
                </a:cxn>
                <a:cxn ang="0">
                  <a:pos x="4" y="14"/>
                </a:cxn>
                <a:cxn ang="0">
                  <a:pos x="10" y="26"/>
                </a:cxn>
                <a:cxn ang="0">
                  <a:pos x="10" y="26"/>
                </a:cxn>
                <a:cxn ang="0">
                  <a:pos x="12" y="18"/>
                </a:cxn>
                <a:cxn ang="0">
                  <a:pos x="12" y="18"/>
                </a:cxn>
              </a:cxnLst>
              <a:rect l="0" t="0" r="r" b="b"/>
              <a:pathLst>
                <a:path w="12" h="26">
                  <a:moveTo>
                    <a:pt x="12" y="18"/>
                  </a:moveTo>
                  <a:lnTo>
                    <a:pt x="12" y="18"/>
                  </a:lnTo>
                  <a:lnTo>
                    <a:pt x="12" y="16"/>
                  </a:lnTo>
                  <a:lnTo>
                    <a:pt x="12" y="14"/>
                  </a:lnTo>
                  <a:lnTo>
                    <a:pt x="12" y="14"/>
                  </a:lnTo>
                  <a:lnTo>
                    <a:pt x="2" y="0"/>
                  </a:lnTo>
                  <a:lnTo>
                    <a:pt x="2" y="0"/>
                  </a:lnTo>
                  <a:lnTo>
                    <a:pt x="0" y="4"/>
                  </a:lnTo>
                  <a:lnTo>
                    <a:pt x="0" y="8"/>
                  </a:lnTo>
                  <a:lnTo>
                    <a:pt x="0" y="8"/>
                  </a:lnTo>
                  <a:lnTo>
                    <a:pt x="4" y="14"/>
                  </a:lnTo>
                  <a:lnTo>
                    <a:pt x="4" y="14"/>
                  </a:lnTo>
                  <a:lnTo>
                    <a:pt x="10" y="26"/>
                  </a:lnTo>
                  <a:lnTo>
                    <a:pt x="10" y="26"/>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5" name="Freeform 162"/>
            <p:cNvSpPr/>
            <p:nvPr/>
          </p:nvSpPr>
          <p:spPr bwMode="auto">
            <a:xfrm>
              <a:off x="3579813" y="865188"/>
              <a:ext cx="19050" cy="44450"/>
            </a:xfrm>
            <a:custGeom>
              <a:avLst/>
              <a:gdLst/>
              <a:ahLst/>
              <a:cxnLst>
                <a:cxn ang="0">
                  <a:pos x="10" y="28"/>
                </a:cxn>
                <a:cxn ang="0">
                  <a:pos x="10" y="28"/>
                </a:cxn>
                <a:cxn ang="0">
                  <a:pos x="12" y="20"/>
                </a:cxn>
                <a:cxn ang="0">
                  <a:pos x="12" y="20"/>
                </a:cxn>
                <a:cxn ang="0">
                  <a:pos x="8" y="16"/>
                </a:cxn>
                <a:cxn ang="0">
                  <a:pos x="8" y="16"/>
                </a:cxn>
                <a:cxn ang="0">
                  <a:pos x="0" y="0"/>
                </a:cxn>
                <a:cxn ang="0">
                  <a:pos x="0" y="0"/>
                </a:cxn>
                <a:cxn ang="0">
                  <a:pos x="0" y="8"/>
                </a:cxn>
                <a:cxn ang="0">
                  <a:pos x="0" y="16"/>
                </a:cxn>
                <a:cxn ang="0">
                  <a:pos x="4" y="22"/>
                </a:cxn>
                <a:cxn ang="0">
                  <a:pos x="10" y="28"/>
                </a:cxn>
                <a:cxn ang="0">
                  <a:pos x="10" y="28"/>
                </a:cxn>
              </a:cxnLst>
              <a:rect l="0" t="0" r="r" b="b"/>
              <a:pathLst>
                <a:path w="12" h="28">
                  <a:moveTo>
                    <a:pt x="10" y="28"/>
                  </a:moveTo>
                  <a:lnTo>
                    <a:pt x="10" y="28"/>
                  </a:lnTo>
                  <a:lnTo>
                    <a:pt x="12" y="20"/>
                  </a:lnTo>
                  <a:lnTo>
                    <a:pt x="12" y="20"/>
                  </a:lnTo>
                  <a:lnTo>
                    <a:pt x="8" y="16"/>
                  </a:lnTo>
                  <a:lnTo>
                    <a:pt x="8" y="16"/>
                  </a:lnTo>
                  <a:lnTo>
                    <a:pt x="0" y="0"/>
                  </a:lnTo>
                  <a:lnTo>
                    <a:pt x="0" y="0"/>
                  </a:lnTo>
                  <a:lnTo>
                    <a:pt x="0" y="8"/>
                  </a:lnTo>
                  <a:lnTo>
                    <a:pt x="0" y="16"/>
                  </a:lnTo>
                  <a:lnTo>
                    <a:pt x="4" y="22"/>
                  </a:lnTo>
                  <a:lnTo>
                    <a:pt x="10" y="28"/>
                  </a:lnTo>
                  <a:lnTo>
                    <a:pt x="1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6" name="Freeform 163"/>
            <p:cNvSpPr/>
            <p:nvPr/>
          </p:nvSpPr>
          <p:spPr bwMode="auto">
            <a:xfrm>
              <a:off x="3376613" y="1071563"/>
              <a:ext cx="28575" cy="41275"/>
            </a:xfrm>
            <a:custGeom>
              <a:avLst/>
              <a:gdLst/>
              <a:ahLst/>
              <a:cxnLst>
                <a:cxn ang="0">
                  <a:pos x="18" y="12"/>
                </a:cxn>
                <a:cxn ang="0">
                  <a:pos x="18" y="12"/>
                </a:cxn>
                <a:cxn ang="0">
                  <a:pos x="18" y="10"/>
                </a:cxn>
                <a:cxn ang="0">
                  <a:pos x="18" y="10"/>
                </a:cxn>
                <a:cxn ang="0">
                  <a:pos x="12" y="6"/>
                </a:cxn>
                <a:cxn ang="0">
                  <a:pos x="12" y="6"/>
                </a:cxn>
                <a:cxn ang="0">
                  <a:pos x="6" y="4"/>
                </a:cxn>
                <a:cxn ang="0">
                  <a:pos x="0" y="0"/>
                </a:cxn>
                <a:cxn ang="0">
                  <a:pos x="0" y="0"/>
                </a:cxn>
                <a:cxn ang="0">
                  <a:pos x="12" y="26"/>
                </a:cxn>
                <a:cxn ang="0">
                  <a:pos x="12" y="26"/>
                </a:cxn>
                <a:cxn ang="0">
                  <a:pos x="18" y="12"/>
                </a:cxn>
                <a:cxn ang="0">
                  <a:pos x="18" y="12"/>
                </a:cxn>
              </a:cxnLst>
              <a:rect l="0" t="0" r="r" b="b"/>
              <a:pathLst>
                <a:path w="18" h="26">
                  <a:moveTo>
                    <a:pt x="18" y="12"/>
                  </a:moveTo>
                  <a:lnTo>
                    <a:pt x="18" y="12"/>
                  </a:lnTo>
                  <a:lnTo>
                    <a:pt x="18" y="10"/>
                  </a:lnTo>
                  <a:lnTo>
                    <a:pt x="18" y="10"/>
                  </a:lnTo>
                  <a:lnTo>
                    <a:pt x="12" y="6"/>
                  </a:lnTo>
                  <a:lnTo>
                    <a:pt x="12" y="6"/>
                  </a:lnTo>
                  <a:lnTo>
                    <a:pt x="6" y="4"/>
                  </a:lnTo>
                  <a:lnTo>
                    <a:pt x="0" y="0"/>
                  </a:lnTo>
                  <a:lnTo>
                    <a:pt x="0" y="0"/>
                  </a:lnTo>
                  <a:lnTo>
                    <a:pt x="12" y="26"/>
                  </a:lnTo>
                  <a:lnTo>
                    <a:pt x="12" y="26"/>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7" name="Freeform 164"/>
            <p:cNvSpPr/>
            <p:nvPr/>
          </p:nvSpPr>
          <p:spPr bwMode="auto">
            <a:xfrm>
              <a:off x="3402013" y="1090613"/>
              <a:ext cx="22225" cy="53975"/>
            </a:xfrm>
            <a:custGeom>
              <a:avLst/>
              <a:gdLst/>
              <a:ahLst/>
              <a:cxnLst>
                <a:cxn ang="0">
                  <a:pos x="6" y="34"/>
                </a:cxn>
                <a:cxn ang="0">
                  <a:pos x="6" y="34"/>
                </a:cxn>
                <a:cxn ang="0">
                  <a:pos x="8" y="28"/>
                </a:cxn>
                <a:cxn ang="0">
                  <a:pos x="8" y="28"/>
                </a:cxn>
                <a:cxn ang="0">
                  <a:pos x="12" y="16"/>
                </a:cxn>
                <a:cxn ang="0">
                  <a:pos x="12" y="16"/>
                </a:cxn>
                <a:cxn ang="0">
                  <a:pos x="14" y="8"/>
                </a:cxn>
                <a:cxn ang="0">
                  <a:pos x="14" y="8"/>
                </a:cxn>
                <a:cxn ang="0">
                  <a:pos x="14" y="6"/>
                </a:cxn>
                <a:cxn ang="0">
                  <a:pos x="10" y="4"/>
                </a:cxn>
                <a:cxn ang="0">
                  <a:pos x="6" y="0"/>
                </a:cxn>
                <a:cxn ang="0">
                  <a:pos x="6" y="0"/>
                </a:cxn>
                <a:cxn ang="0">
                  <a:pos x="0" y="18"/>
                </a:cxn>
                <a:cxn ang="0">
                  <a:pos x="0" y="18"/>
                </a:cxn>
                <a:cxn ang="0">
                  <a:pos x="0" y="22"/>
                </a:cxn>
                <a:cxn ang="0">
                  <a:pos x="2" y="26"/>
                </a:cxn>
                <a:cxn ang="0">
                  <a:pos x="2" y="26"/>
                </a:cxn>
                <a:cxn ang="0">
                  <a:pos x="6" y="34"/>
                </a:cxn>
                <a:cxn ang="0">
                  <a:pos x="6" y="34"/>
                </a:cxn>
              </a:cxnLst>
              <a:rect l="0" t="0" r="r" b="b"/>
              <a:pathLst>
                <a:path w="14" h="34">
                  <a:moveTo>
                    <a:pt x="6" y="34"/>
                  </a:moveTo>
                  <a:lnTo>
                    <a:pt x="6" y="34"/>
                  </a:lnTo>
                  <a:lnTo>
                    <a:pt x="8" y="28"/>
                  </a:lnTo>
                  <a:lnTo>
                    <a:pt x="8" y="28"/>
                  </a:lnTo>
                  <a:lnTo>
                    <a:pt x="12" y="16"/>
                  </a:lnTo>
                  <a:lnTo>
                    <a:pt x="12" y="16"/>
                  </a:lnTo>
                  <a:lnTo>
                    <a:pt x="14" y="8"/>
                  </a:lnTo>
                  <a:lnTo>
                    <a:pt x="14" y="8"/>
                  </a:lnTo>
                  <a:lnTo>
                    <a:pt x="14" y="6"/>
                  </a:lnTo>
                  <a:lnTo>
                    <a:pt x="10" y="4"/>
                  </a:lnTo>
                  <a:lnTo>
                    <a:pt x="6" y="0"/>
                  </a:lnTo>
                  <a:lnTo>
                    <a:pt x="6" y="0"/>
                  </a:lnTo>
                  <a:lnTo>
                    <a:pt x="0" y="18"/>
                  </a:lnTo>
                  <a:lnTo>
                    <a:pt x="0" y="18"/>
                  </a:lnTo>
                  <a:lnTo>
                    <a:pt x="0" y="22"/>
                  </a:lnTo>
                  <a:lnTo>
                    <a:pt x="2" y="26"/>
                  </a:lnTo>
                  <a:lnTo>
                    <a:pt x="2" y="26"/>
                  </a:lnTo>
                  <a:lnTo>
                    <a:pt x="6" y="34"/>
                  </a:lnTo>
                  <a:lnTo>
                    <a:pt x="6"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8" name="Freeform 165"/>
            <p:cNvSpPr/>
            <p:nvPr/>
          </p:nvSpPr>
          <p:spPr bwMode="auto">
            <a:xfrm>
              <a:off x="3414713" y="1106488"/>
              <a:ext cx="25400" cy="63500"/>
            </a:xfrm>
            <a:custGeom>
              <a:avLst/>
              <a:gdLst/>
              <a:ahLst/>
              <a:cxnLst>
                <a:cxn ang="0">
                  <a:pos x="16" y="12"/>
                </a:cxn>
                <a:cxn ang="0">
                  <a:pos x="16" y="12"/>
                </a:cxn>
                <a:cxn ang="0">
                  <a:pos x="16" y="8"/>
                </a:cxn>
                <a:cxn ang="0">
                  <a:pos x="14" y="6"/>
                </a:cxn>
                <a:cxn ang="0">
                  <a:pos x="10" y="0"/>
                </a:cxn>
                <a:cxn ang="0">
                  <a:pos x="10" y="0"/>
                </a:cxn>
                <a:cxn ang="0">
                  <a:pos x="2" y="24"/>
                </a:cxn>
                <a:cxn ang="0">
                  <a:pos x="2" y="24"/>
                </a:cxn>
                <a:cxn ang="0">
                  <a:pos x="0" y="26"/>
                </a:cxn>
                <a:cxn ang="0">
                  <a:pos x="0" y="30"/>
                </a:cxn>
                <a:cxn ang="0">
                  <a:pos x="0" y="30"/>
                </a:cxn>
                <a:cxn ang="0">
                  <a:pos x="6" y="40"/>
                </a:cxn>
                <a:cxn ang="0">
                  <a:pos x="6" y="40"/>
                </a:cxn>
                <a:cxn ang="0">
                  <a:pos x="12" y="22"/>
                </a:cxn>
                <a:cxn ang="0">
                  <a:pos x="12" y="22"/>
                </a:cxn>
                <a:cxn ang="0">
                  <a:pos x="16" y="12"/>
                </a:cxn>
                <a:cxn ang="0">
                  <a:pos x="16" y="12"/>
                </a:cxn>
              </a:cxnLst>
              <a:rect l="0" t="0" r="r" b="b"/>
              <a:pathLst>
                <a:path w="16" h="40">
                  <a:moveTo>
                    <a:pt x="16" y="12"/>
                  </a:moveTo>
                  <a:lnTo>
                    <a:pt x="16" y="12"/>
                  </a:lnTo>
                  <a:lnTo>
                    <a:pt x="16" y="8"/>
                  </a:lnTo>
                  <a:lnTo>
                    <a:pt x="14" y="6"/>
                  </a:lnTo>
                  <a:lnTo>
                    <a:pt x="10" y="0"/>
                  </a:lnTo>
                  <a:lnTo>
                    <a:pt x="10" y="0"/>
                  </a:lnTo>
                  <a:lnTo>
                    <a:pt x="2" y="24"/>
                  </a:lnTo>
                  <a:lnTo>
                    <a:pt x="2" y="24"/>
                  </a:lnTo>
                  <a:lnTo>
                    <a:pt x="0" y="26"/>
                  </a:lnTo>
                  <a:lnTo>
                    <a:pt x="0" y="30"/>
                  </a:lnTo>
                  <a:lnTo>
                    <a:pt x="0" y="30"/>
                  </a:lnTo>
                  <a:lnTo>
                    <a:pt x="6" y="40"/>
                  </a:lnTo>
                  <a:lnTo>
                    <a:pt x="6" y="40"/>
                  </a:lnTo>
                  <a:lnTo>
                    <a:pt x="12" y="22"/>
                  </a:lnTo>
                  <a:lnTo>
                    <a:pt x="12" y="22"/>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9" name="Freeform 166"/>
            <p:cNvSpPr/>
            <p:nvPr/>
          </p:nvSpPr>
          <p:spPr bwMode="auto">
            <a:xfrm>
              <a:off x="3427413" y="1128713"/>
              <a:ext cx="22225" cy="66675"/>
            </a:xfrm>
            <a:custGeom>
              <a:avLst/>
              <a:gdLst/>
              <a:ahLst/>
              <a:cxnLst>
                <a:cxn ang="0">
                  <a:pos x="4" y="42"/>
                </a:cxn>
                <a:cxn ang="0">
                  <a:pos x="4" y="42"/>
                </a:cxn>
                <a:cxn ang="0">
                  <a:pos x="12" y="32"/>
                </a:cxn>
                <a:cxn ang="0">
                  <a:pos x="14" y="22"/>
                </a:cxn>
                <a:cxn ang="0">
                  <a:pos x="14" y="10"/>
                </a:cxn>
                <a:cxn ang="0">
                  <a:pos x="10" y="0"/>
                </a:cxn>
                <a:cxn ang="0">
                  <a:pos x="10" y="0"/>
                </a:cxn>
                <a:cxn ang="0">
                  <a:pos x="2" y="24"/>
                </a:cxn>
                <a:cxn ang="0">
                  <a:pos x="2" y="24"/>
                </a:cxn>
                <a:cxn ang="0">
                  <a:pos x="0" y="28"/>
                </a:cxn>
                <a:cxn ang="0">
                  <a:pos x="0" y="32"/>
                </a:cxn>
                <a:cxn ang="0">
                  <a:pos x="0" y="32"/>
                </a:cxn>
                <a:cxn ang="0">
                  <a:pos x="4" y="42"/>
                </a:cxn>
                <a:cxn ang="0">
                  <a:pos x="4" y="42"/>
                </a:cxn>
              </a:cxnLst>
              <a:rect l="0" t="0" r="r" b="b"/>
              <a:pathLst>
                <a:path w="14" h="42">
                  <a:moveTo>
                    <a:pt x="4" y="42"/>
                  </a:moveTo>
                  <a:lnTo>
                    <a:pt x="4" y="42"/>
                  </a:lnTo>
                  <a:lnTo>
                    <a:pt x="12" y="32"/>
                  </a:lnTo>
                  <a:lnTo>
                    <a:pt x="14" y="22"/>
                  </a:lnTo>
                  <a:lnTo>
                    <a:pt x="14" y="10"/>
                  </a:lnTo>
                  <a:lnTo>
                    <a:pt x="10" y="0"/>
                  </a:lnTo>
                  <a:lnTo>
                    <a:pt x="10" y="0"/>
                  </a:lnTo>
                  <a:lnTo>
                    <a:pt x="2" y="24"/>
                  </a:lnTo>
                  <a:lnTo>
                    <a:pt x="2" y="24"/>
                  </a:lnTo>
                  <a:lnTo>
                    <a:pt x="0" y="28"/>
                  </a:lnTo>
                  <a:lnTo>
                    <a:pt x="0" y="32"/>
                  </a:lnTo>
                  <a:lnTo>
                    <a:pt x="0" y="32"/>
                  </a:lnTo>
                  <a:lnTo>
                    <a:pt x="4" y="42"/>
                  </a:lnTo>
                  <a:lnTo>
                    <a:pt x="4"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0" name="Freeform 167"/>
            <p:cNvSpPr/>
            <p:nvPr/>
          </p:nvSpPr>
          <p:spPr bwMode="auto">
            <a:xfrm>
              <a:off x="3363913" y="10747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6" y="0"/>
                </a:cxn>
                <a:cxn ang="0">
                  <a:pos x="6"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6" y="0"/>
                  </a:lnTo>
                  <a:lnTo>
                    <a:pt x="6"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1" name="Freeform 168"/>
            <p:cNvSpPr/>
            <p:nvPr/>
          </p:nvSpPr>
          <p:spPr bwMode="auto">
            <a:xfrm>
              <a:off x="3363913" y="1112838"/>
              <a:ext cx="38100" cy="34925"/>
            </a:xfrm>
            <a:custGeom>
              <a:avLst/>
              <a:gdLst/>
              <a:ahLst/>
              <a:cxnLst>
                <a:cxn ang="0">
                  <a:pos x="8" y="14"/>
                </a:cxn>
                <a:cxn ang="0">
                  <a:pos x="8" y="14"/>
                </a:cxn>
                <a:cxn ang="0">
                  <a:pos x="18" y="18"/>
                </a:cxn>
                <a:cxn ang="0">
                  <a:pos x="18" y="18"/>
                </a:cxn>
                <a:cxn ang="0">
                  <a:pos x="24" y="22"/>
                </a:cxn>
                <a:cxn ang="0">
                  <a:pos x="24" y="22"/>
                </a:cxn>
                <a:cxn ang="0">
                  <a:pos x="22" y="14"/>
                </a:cxn>
                <a:cxn ang="0">
                  <a:pos x="22" y="14"/>
                </a:cxn>
                <a:cxn ang="0">
                  <a:pos x="20" y="10"/>
                </a:cxn>
                <a:cxn ang="0">
                  <a:pos x="18" y="6"/>
                </a:cxn>
                <a:cxn ang="0">
                  <a:pos x="18" y="6"/>
                </a:cxn>
                <a:cxn ang="0">
                  <a:pos x="0" y="0"/>
                </a:cxn>
                <a:cxn ang="0">
                  <a:pos x="0" y="0"/>
                </a:cxn>
                <a:cxn ang="0">
                  <a:pos x="0" y="6"/>
                </a:cxn>
                <a:cxn ang="0">
                  <a:pos x="0" y="10"/>
                </a:cxn>
                <a:cxn ang="0">
                  <a:pos x="0" y="10"/>
                </a:cxn>
                <a:cxn ang="0">
                  <a:pos x="0" y="10"/>
                </a:cxn>
                <a:cxn ang="0">
                  <a:pos x="8" y="14"/>
                </a:cxn>
                <a:cxn ang="0">
                  <a:pos x="8" y="14"/>
                </a:cxn>
              </a:cxnLst>
              <a:rect l="0" t="0" r="r" b="b"/>
              <a:pathLst>
                <a:path w="24" h="22">
                  <a:moveTo>
                    <a:pt x="8" y="14"/>
                  </a:moveTo>
                  <a:lnTo>
                    <a:pt x="8" y="14"/>
                  </a:lnTo>
                  <a:lnTo>
                    <a:pt x="18" y="18"/>
                  </a:lnTo>
                  <a:lnTo>
                    <a:pt x="18" y="18"/>
                  </a:lnTo>
                  <a:lnTo>
                    <a:pt x="24" y="22"/>
                  </a:lnTo>
                  <a:lnTo>
                    <a:pt x="24" y="22"/>
                  </a:lnTo>
                  <a:lnTo>
                    <a:pt x="22" y="14"/>
                  </a:lnTo>
                  <a:lnTo>
                    <a:pt x="22" y="14"/>
                  </a:lnTo>
                  <a:lnTo>
                    <a:pt x="20" y="10"/>
                  </a:lnTo>
                  <a:lnTo>
                    <a:pt x="18" y="6"/>
                  </a:lnTo>
                  <a:lnTo>
                    <a:pt x="18" y="6"/>
                  </a:lnTo>
                  <a:lnTo>
                    <a:pt x="0" y="0"/>
                  </a:lnTo>
                  <a:lnTo>
                    <a:pt x="0" y="0"/>
                  </a:lnTo>
                  <a:lnTo>
                    <a:pt x="0" y="6"/>
                  </a:lnTo>
                  <a:lnTo>
                    <a:pt x="0" y="10"/>
                  </a:lnTo>
                  <a:lnTo>
                    <a:pt x="0" y="10"/>
                  </a:lnTo>
                  <a:lnTo>
                    <a:pt x="0" y="10"/>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2" name="Freeform 169"/>
            <p:cNvSpPr/>
            <p:nvPr/>
          </p:nvSpPr>
          <p:spPr bwMode="auto">
            <a:xfrm>
              <a:off x="3363913" y="1138238"/>
              <a:ext cx="50800" cy="38100"/>
            </a:xfrm>
            <a:custGeom>
              <a:avLst/>
              <a:gdLst/>
              <a:ahLst/>
              <a:cxnLst>
                <a:cxn ang="0">
                  <a:pos x="4" y="12"/>
                </a:cxn>
                <a:cxn ang="0">
                  <a:pos x="4" y="12"/>
                </a:cxn>
                <a:cxn ang="0">
                  <a:pos x="12" y="16"/>
                </a:cxn>
                <a:cxn ang="0">
                  <a:pos x="12" y="16"/>
                </a:cxn>
                <a:cxn ang="0">
                  <a:pos x="32" y="24"/>
                </a:cxn>
                <a:cxn ang="0">
                  <a:pos x="32" y="24"/>
                </a:cxn>
                <a:cxn ang="0">
                  <a:pos x="28" y="12"/>
                </a:cxn>
                <a:cxn ang="0">
                  <a:pos x="28" y="12"/>
                </a:cxn>
                <a:cxn ang="0">
                  <a:pos x="26" y="10"/>
                </a:cxn>
                <a:cxn ang="0">
                  <a:pos x="22" y="8"/>
                </a:cxn>
                <a:cxn ang="0">
                  <a:pos x="22" y="8"/>
                </a:cxn>
                <a:cxn ang="0">
                  <a:pos x="0" y="0"/>
                </a:cxn>
                <a:cxn ang="0">
                  <a:pos x="0" y="0"/>
                </a:cxn>
                <a:cxn ang="0">
                  <a:pos x="0" y="6"/>
                </a:cxn>
                <a:cxn ang="0">
                  <a:pos x="2" y="10"/>
                </a:cxn>
                <a:cxn ang="0">
                  <a:pos x="4" y="12"/>
                </a:cxn>
                <a:cxn ang="0">
                  <a:pos x="4" y="12"/>
                </a:cxn>
              </a:cxnLst>
              <a:rect l="0" t="0" r="r" b="b"/>
              <a:pathLst>
                <a:path w="32" h="24">
                  <a:moveTo>
                    <a:pt x="4" y="12"/>
                  </a:moveTo>
                  <a:lnTo>
                    <a:pt x="4" y="12"/>
                  </a:lnTo>
                  <a:lnTo>
                    <a:pt x="12" y="16"/>
                  </a:lnTo>
                  <a:lnTo>
                    <a:pt x="12" y="16"/>
                  </a:lnTo>
                  <a:lnTo>
                    <a:pt x="32" y="24"/>
                  </a:lnTo>
                  <a:lnTo>
                    <a:pt x="32" y="24"/>
                  </a:lnTo>
                  <a:lnTo>
                    <a:pt x="28" y="12"/>
                  </a:lnTo>
                  <a:lnTo>
                    <a:pt x="28" y="12"/>
                  </a:lnTo>
                  <a:lnTo>
                    <a:pt x="26" y="10"/>
                  </a:lnTo>
                  <a:lnTo>
                    <a:pt x="22" y="8"/>
                  </a:lnTo>
                  <a:lnTo>
                    <a:pt x="22" y="8"/>
                  </a:lnTo>
                  <a:lnTo>
                    <a:pt x="0" y="0"/>
                  </a:lnTo>
                  <a:lnTo>
                    <a:pt x="0" y="0"/>
                  </a:lnTo>
                  <a:lnTo>
                    <a:pt x="0" y="6"/>
                  </a:lnTo>
                  <a:lnTo>
                    <a:pt x="2" y="10"/>
                  </a:lnTo>
                  <a:lnTo>
                    <a:pt x="4" y="12"/>
                  </a:lnTo>
                  <a:lnTo>
                    <a:pt x="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3" name="Freeform 170"/>
            <p:cNvSpPr/>
            <p:nvPr/>
          </p:nvSpPr>
          <p:spPr bwMode="auto">
            <a:xfrm>
              <a:off x="3370263" y="1163638"/>
              <a:ext cx="53975" cy="34925"/>
            </a:xfrm>
            <a:custGeom>
              <a:avLst/>
              <a:gdLst/>
              <a:ahLst/>
              <a:cxnLst>
                <a:cxn ang="0">
                  <a:pos x="34" y="22"/>
                </a:cxn>
                <a:cxn ang="0">
                  <a:pos x="34" y="22"/>
                </a:cxn>
                <a:cxn ang="0">
                  <a:pos x="30" y="12"/>
                </a:cxn>
                <a:cxn ang="0">
                  <a:pos x="30" y="12"/>
                </a:cxn>
                <a:cxn ang="0">
                  <a:pos x="26" y="10"/>
                </a:cxn>
                <a:cxn ang="0">
                  <a:pos x="22" y="8"/>
                </a:cxn>
                <a:cxn ang="0">
                  <a:pos x="22" y="8"/>
                </a:cxn>
                <a:cxn ang="0">
                  <a:pos x="0" y="0"/>
                </a:cxn>
                <a:cxn ang="0">
                  <a:pos x="0" y="0"/>
                </a:cxn>
                <a:cxn ang="0">
                  <a:pos x="6" y="8"/>
                </a:cxn>
                <a:cxn ang="0">
                  <a:pos x="14" y="16"/>
                </a:cxn>
                <a:cxn ang="0">
                  <a:pos x="24" y="22"/>
                </a:cxn>
                <a:cxn ang="0">
                  <a:pos x="34" y="22"/>
                </a:cxn>
                <a:cxn ang="0">
                  <a:pos x="34" y="22"/>
                </a:cxn>
              </a:cxnLst>
              <a:rect l="0" t="0" r="r" b="b"/>
              <a:pathLst>
                <a:path w="34" h="22">
                  <a:moveTo>
                    <a:pt x="34" y="22"/>
                  </a:moveTo>
                  <a:lnTo>
                    <a:pt x="34" y="22"/>
                  </a:lnTo>
                  <a:lnTo>
                    <a:pt x="30" y="12"/>
                  </a:lnTo>
                  <a:lnTo>
                    <a:pt x="30" y="12"/>
                  </a:lnTo>
                  <a:lnTo>
                    <a:pt x="26" y="10"/>
                  </a:lnTo>
                  <a:lnTo>
                    <a:pt x="22" y="8"/>
                  </a:lnTo>
                  <a:lnTo>
                    <a:pt x="22" y="8"/>
                  </a:lnTo>
                  <a:lnTo>
                    <a:pt x="0" y="0"/>
                  </a:lnTo>
                  <a:lnTo>
                    <a:pt x="0" y="0"/>
                  </a:lnTo>
                  <a:lnTo>
                    <a:pt x="6" y="8"/>
                  </a:lnTo>
                  <a:lnTo>
                    <a:pt x="14" y="16"/>
                  </a:lnTo>
                  <a:lnTo>
                    <a:pt x="24" y="22"/>
                  </a:lnTo>
                  <a:lnTo>
                    <a:pt x="34" y="22"/>
                  </a:lnTo>
                  <a:lnTo>
                    <a:pt x="34"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4" name="Freeform 171"/>
            <p:cNvSpPr/>
            <p:nvPr/>
          </p:nvSpPr>
          <p:spPr bwMode="auto">
            <a:xfrm>
              <a:off x="3214688" y="1169988"/>
              <a:ext cx="41275" cy="19050"/>
            </a:xfrm>
            <a:custGeom>
              <a:avLst/>
              <a:gdLst/>
              <a:ahLst/>
              <a:cxnLst>
                <a:cxn ang="0">
                  <a:pos x="16" y="0"/>
                </a:cxn>
                <a:cxn ang="0">
                  <a:pos x="16" y="0"/>
                </a:cxn>
                <a:cxn ang="0">
                  <a:pos x="16" y="0"/>
                </a:cxn>
                <a:cxn ang="0">
                  <a:pos x="16" y="0"/>
                </a:cxn>
                <a:cxn ang="0">
                  <a:pos x="10" y="4"/>
                </a:cxn>
                <a:cxn ang="0">
                  <a:pos x="10" y="4"/>
                </a:cxn>
                <a:cxn ang="0">
                  <a:pos x="6" y="8"/>
                </a:cxn>
                <a:cxn ang="0">
                  <a:pos x="0" y="12"/>
                </a:cxn>
                <a:cxn ang="0">
                  <a:pos x="0" y="12"/>
                </a:cxn>
                <a:cxn ang="0">
                  <a:pos x="26" y="12"/>
                </a:cxn>
                <a:cxn ang="0">
                  <a:pos x="26" y="12"/>
                </a:cxn>
                <a:cxn ang="0">
                  <a:pos x="16" y="0"/>
                </a:cxn>
                <a:cxn ang="0">
                  <a:pos x="16" y="0"/>
                </a:cxn>
              </a:cxnLst>
              <a:rect l="0" t="0" r="r" b="b"/>
              <a:pathLst>
                <a:path w="26" h="12">
                  <a:moveTo>
                    <a:pt x="16" y="0"/>
                  </a:moveTo>
                  <a:lnTo>
                    <a:pt x="16" y="0"/>
                  </a:lnTo>
                  <a:lnTo>
                    <a:pt x="16" y="0"/>
                  </a:lnTo>
                  <a:lnTo>
                    <a:pt x="16" y="0"/>
                  </a:lnTo>
                  <a:lnTo>
                    <a:pt x="10" y="4"/>
                  </a:lnTo>
                  <a:lnTo>
                    <a:pt x="10" y="4"/>
                  </a:lnTo>
                  <a:lnTo>
                    <a:pt x="6" y="8"/>
                  </a:lnTo>
                  <a:lnTo>
                    <a:pt x="0" y="12"/>
                  </a:lnTo>
                  <a:lnTo>
                    <a:pt x="0" y="12"/>
                  </a:lnTo>
                  <a:lnTo>
                    <a:pt x="26" y="12"/>
                  </a:lnTo>
                  <a:lnTo>
                    <a:pt x="26" y="1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5" name="Freeform 172"/>
            <p:cNvSpPr/>
            <p:nvPr/>
          </p:nvSpPr>
          <p:spPr bwMode="auto">
            <a:xfrm>
              <a:off x="3243263" y="1157288"/>
              <a:ext cx="41275" cy="31750"/>
            </a:xfrm>
            <a:custGeom>
              <a:avLst/>
              <a:gdLst/>
              <a:ahLst/>
              <a:cxnLst>
                <a:cxn ang="0">
                  <a:pos x="18" y="20"/>
                </a:cxn>
                <a:cxn ang="0">
                  <a:pos x="18" y="20"/>
                </a:cxn>
                <a:cxn ang="0">
                  <a:pos x="26" y="20"/>
                </a:cxn>
                <a:cxn ang="0">
                  <a:pos x="26" y="20"/>
                </a:cxn>
                <a:cxn ang="0">
                  <a:pos x="24" y="16"/>
                </a:cxn>
                <a:cxn ang="0">
                  <a:pos x="24" y="16"/>
                </a:cxn>
                <a:cxn ang="0">
                  <a:pos x="16" y="6"/>
                </a:cxn>
                <a:cxn ang="0">
                  <a:pos x="16" y="6"/>
                </a:cxn>
                <a:cxn ang="0">
                  <a:pos x="10" y="0"/>
                </a:cxn>
                <a:cxn ang="0">
                  <a:pos x="10" y="0"/>
                </a:cxn>
                <a:cxn ang="0">
                  <a:pos x="6" y="2"/>
                </a:cxn>
                <a:cxn ang="0">
                  <a:pos x="0" y="6"/>
                </a:cxn>
                <a:cxn ang="0">
                  <a:pos x="0" y="6"/>
                </a:cxn>
                <a:cxn ang="0">
                  <a:pos x="12" y="20"/>
                </a:cxn>
                <a:cxn ang="0">
                  <a:pos x="12" y="20"/>
                </a:cxn>
                <a:cxn ang="0">
                  <a:pos x="16" y="20"/>
                </a:cxn>
                <a:cxn ang="0">
                  <a:pos x="18" y="20"/>
                </a:cxn>
                <a:cxn ang="0">
                  <a:pos x="18" y="20"/>
                </a:cxn>
              </a:cxnLst>
              <a:rect l="0" t="0" r="r" b="b"/>
              <a:pathLst>
                <a:path w="26" h="20">
                  <a:moveTo>
                    <a:pt x="18" y="20"/>
                  </a:moveTo>
                  <a:lnTo>
                    <a:pt x="18" y="20"/>
                  </a:lnTo>
                  <a:lnTo>
                    <a:pt x="26" y="20"/>
                  </a:lnTo>
                  <a:lnTo>
                    <a:pt x="26" y="20"/>
                  </a:lnTo>
                  <a:lnTo>
                    <a:pt x="24" y="16"/>
                  </a:lnTo>
                  <a:lnTo>
                    <a:pt x="24" y="16"/>
                  </a:lnTo>
                  <a:lnTo>
                    <a:pt x="16" y="6"/>
                  </a:lnTo>
                  <a:lnTo>
                    <a:pt x="16" y="6"/>
                  </a:lnTo>
                  <a:lnTo>
                    <a:pt x="10" y="0"/>
                  </a:lnTo>
                  <a:lnTo>
                    <a:pt x="10" y="0"/>
                  </a:lnTo>
                  <a:lnTo>
                    <a:pt x="6" y="2"/>
                  </a:lnTo>
                  <a:lnTo>
                    <a:pt x="0" y="6"/>
                  </a:lnTo>
                  <a:lnTo>
                    <a:pt x="0" y="6"/>
                  </a:lnTo>
                  <a:lnTo>
                    <a:pt x="12" y="20"/>
                  </a:lnTo>
                  <a:lnTo>
                    <a:pt x="12" y="20"/>
                  </a:lnTo>
                  <a:lnTo>
                    <a:pt x="16" y="2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6" name="Freeform 173"/>
            <p:cNvSpPr/>
            <p:nvPr/>
          </p:nvSpPr>
          <p:spPr bwMode="auto">
            <a:xfrm>
              <a:off x="3265488" y="1150938"/>
              <a:ext cx="47625" cy="38100"/>
            </a:xfrm>
            <a:custGeom>
              <a:avLst/>
              <a:gdLst/>
              <a:ahLst/>
              <a:cxnLst>
                <a:cxn ang="0">
                  <a:pos x="20" y="24"/>
                </a:cxn>
                <a:cxn ang="0">
                  <a:pos x="20" y="24"/>
                </a:cxn>
                <a:cxn ang="0">
                  <a:pos x="30" y="24"/>
                </a:cxn>
                <a:cxn ang="0">
                  <a:pos x="30" y="24"/>
                </a:cxn>
                <a:cxn ang="0">
                  <a:pos x="18" y="10"/>
                </a:cxn>
                <a:cxn ang="0">
                  <a:pos x="18" y="10"/>
                </a:cxn>
                <a:cxn ang="0">
                  <a:pos x="12" y="2"/>
                </a:cxn>
                <a:cxn ang="0">
                  <a:pos x="12" y="2"/>
                </a:cxn>
                <a:cxn ang="0">
                  <a:pos x="10" y="0"/>
                </a:cxn>
                <a:cxn ang="0">
                  <a:pos x="6" y="2"/>
                </a:cxn>
                <a:cxn ang="0">
                  <a:pos x="0" y="4"/>
                </a:cxn>
                <a:cxn ang="0">
                  <a:pos x="0" y="4"/>
                </a:cxn>
                <a:cxn ang="0">
                  <a:pos x="14" y="20"/>
                </a:cxn>
                <a:cxn ang="0">
                  <a:pos x="14" y="20"/>
                </a:cxn>
                <a:cxn ang="0">
                  <a:pos x="16" y="22"/>
                </a:cxn>
                <a:cxn ang="0">
                  <a:pos x="20" y="24"/>
                </a:cxn>
                <a:cxn ang="0">
                  <a:pos x="20" y="24"/>
                </a:cxn>
              </a:cxnLst>
              <a:rect l="0" t="0" r="r" b="b"/>
              <a:pathLst>
                <a:path w="30" h="24">
                  <a:moveTo>
                    <a:pt x="20" y="24"/>
                  </a:moveTo>
                  <a:lnTo>
                    <a:pt x="20" y="24"/>
                  </a:lnTo>
                  <a:lnTo>
                    <a:pt x="30" y="24"/>
                  </a:lnTo>
                  <a:lnTo>
                    <a:pt x="30" y="24"/>
                  </a:lnTo>
                  <a:lnTo>
                    <a:pt x="18" y="10"/>
                  </a:lnTo>
                  <a:lnTo>
                    <a:pt x="18" y="10"/>
                  </a:lnTo>
                  <a:lnTo>
                    <a:pt x="12" y="2"/>
                  </a:lnTo>
                  <a:lnTo>
                    <a:pt x="12" y="2"/>
                  </a:lnTo>
                  <a:lnTo>
                    <a:pt x="10" y="0"/>
                  </a:lnTo>
                  <a:lnTo>
                    <a:pt x="6" y="2"/>
                  </a:lnTo>
                  <a:lnTo>
                    <a:pt x="0" y="4"/>
                  </a:lnTo>
                  <a:lnTo>
                    <a:pt x="0" y="4"/>
                  </a:lnTo>
                  <a:lnTo>
                    <a:pt x="14" y="20"/>
                  </a:lnTo>
                  <a:lnTo>
                    <a:pt x="14" y="20"/>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7" name="Freeform 174"/>
            <p:cNvSpPr/>
            <p:nvPr/>
          </p:nvSpPr>
          <p:spPr bwMode="auto">
            <a:xfrm>
              <a:off x="3290888" y="1150938"/>
              <a:ext cx="47625" cy="38100"/>
            </a:xfrm>
            <a:custGeom>
              <a:avLst/>
              <a:gdLst/>
              <a:ahLst/>
              <a:cxnLst>
                <a:cxn ang="0">
                  <a:pos x="20" y="24"/>
                </a:cxn>
                <a:cxn ang="0">
                  <a:pos x="20" y="24"/>
                </a:cxn>
                <a:cxn ang="0">
                  <a:pos x="30" y="24"/>
                </a:cxn>
                <a:cxn ang="0">
                  <a:pos x="30" y="24"/>
                </a:cxn>
                <a:cxn ang="0">
                  <a:pos x="26" y="14"/>
                </a:cxn>
                <a:cxn ang="0">
                  <a:pos x="18" y="8"/>
                </a:cxn>
                <a:cxn ang="0">
                  <a:pos x="10" y="2"/>
                </a:cxn>
                <a:cxn ang="0">
                  <a:pos x="0" y="0"/>
                </a:cxn>
                <a:cxn ang="0">
                  <a:pos x="0" y="0"/>
                </a:cxn>
                <a:cxn ang="0">
                  <a:pos x="14" y="18"/>
                </a:cxn>
                <a:cxn ang="0">
                  <a:pos x="14" y="18"/>
                </a:cxn>
                <a:cxn ang="0">
                  <a:pos x="16" y="22"/>
                </a:cxn>
                <a:cxn ang="0">
                  <a:pos x="20" y="24"/>
                </a:cxn>
                <a:cxn ang="0">
                  <a:pos x="20" y="24"/>
                </a:cxn>
              </a:cxnLst>
              <a:rect l="0" t="0" r="r" b="b"/>
              <a:pathLst>
                <a:path w="30" h="24">
                  <a:moveTo>
                    <a:pt x="20" y="24"/>
                  </a:moveTo>
                  <a:lnTo>
                    <a:pt x="20" y="24"/>
                  </a:lnTo>
                  <a:lnTo>
                    <a:pt x="30" y="24"/>
                  </a:lnTo>
                  <a:lnTo>
                    <a:pt x="30" y="24"/>
                  </a:lnTo>
                  <a:lnTo>
                    <a:pt x="26" y="14"/>
                  </a:lnTo>
                  <a:lnTo>
                    <a:pt x="18" y="8"/>
                  </a:lnTo>
                  <a:lnTo>
                    <a:pt x="10" y="2"/>
                  </a:lnTo>
                  <a:lnTo>
                    <a:pt x="0" y="0"/>
                  </a:lnTo>
                  <a:lnTo>
                    <a:pt x="0" y="0"/>
                  </a:lnTo>
                  <a:lnTo>
                    <a:pt x="14" y="18"/>
                  </a:lnTo>
                  <a:lnTo>
                    <a:pt x="14" y="18"/>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8" name="Freeform 175"/>
            <p:cNvSpPr/>
            <p:nvPr/>
          </p:nvSpPr>
          <p:spPr bwMode="auto">
            <a:xfrm>
              <a:off x="3214688" y="1192213"/>
              <a:ext cx="41275" cy="19050"/>
            </a:xfrm>
            <a:custGeom>
              <a:avLst/>
              <a:gdLst/>
              <a:ahLst/>
              <a:cxnLst>
                <a:cxn ang="0">
                  <a:pos x="8" y="8"/>
                </a:cxn>
                <a:cxn ang="0">
                  <a:pos x="8" y="8"/>
                </a:cxn>
                <a:cxn ang="0">
                  <a:pos x="14" y="12"/>
                </a:cxn>
                <a:cxn ang="0">
                  <a:pos x="14" y="12"/>
                </a:cxn>
                <a:cxn ang="0">
                  <a:pos x="14" y="12"/>
                </a:cxn>
                <a:cxn ang="0">
                  <a:pos x="14" y="12"/>
                </a:cxn>
                <a:cxn ang="0">
                  <a:pos x="26" y="2"/>
                </a:cxn>
                <a:cxn ang="0">
                  <a:pos x="26" y="2"/>
                </a:cxn>
                <a:cxn ang="0">
                  <a:pos x="0" y="0"/>
                </a:cxn>
                <a:cxn ang="0">
                  <a:pos x="0" y="0"/>
                </a:cxn>
                <a:cxn ang="0">
                  <a:pos x="4" y="4"/>
                </a:cxn>
                <a:cxn ang="0">
                  <a:pos x="8" y="8"/>
                </a:cxn>
                <a:cxn ang="0">
                  <a:pos x="8" y="8"/>
                </a:cxn>
              </a:cxnLst>
              <a:rect l="0" t="0" r="r" b="b"/>
              <a:pathLst>
                <a:path w="26" h="12">
                  <a:moveTo>
                    <a:pt x="8" y="8"/>
                  </a:moveTo>
                  <a:lnTo>
                    <a:pt x="8" y="8"/>
                  </a:lnTo>
                  <a:lnTo>
                    <a:pt x="14" y="12"/>
                  </a:lnTo>
                  <a:lnTo>
                    <a:pt x="14" y="12"/>
                  </a:lnTo>
                  <a:lnTo>
                    <a:pt x="14" y="12"/>
                  </a:lnTo>
                  <a:lnTo>
                    <a:pt x="14" y="12"/>
                  </a:lnTo>
                  <a:lnTo>
                    <a:pt x="26" y="2"/>
                  </a:lnTo>
                  <a:lnTo>
                    <a:pt x="26" y="2"/>
                  </a:lnTo>
                  <a:lnTo>
                    <a:pt x="0" y="0"/>
                  </a:lnTo>
                  <a:lnTo>
                    <a:pt x="0" y="0"/>
                  </a:lnTo>
                  <a:lnTo>
                    <a:pt x="4" y="4"/>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9" name="Freeform 176"/>
            <p:cNvSpPr/>
            <p:nvPr/>
          </p:nvSpPr>
          <p:spPr bwMode="auto">
            <a:xfrm>
              <a:off x="3240088" y="1195388"/>
              <a:ext cx="44450" cy="28575"/>
            </a:xfrm>
            <a:custGeom>
              <a:avLst/>
              <a:gdLst/>
              <a:ahLst/>
              <a:cxnLst>
                <a:cxn ang="0">
                  <a:pos x="14" y="0"/>
                </a:cxn>
                <a:cxn ang="0">
                  <a:pos x="14" y="0"/>
                </a:cxn>
                <a:cxn ang="0">
                  <a:pos x="0" y="14"/>
                </a:cxn>
                <a:cxn ang="0">
                  <a:pos x="0" y="14"/>
                </a:cxn>
                <a:cxn ang="0">
                  <a:pos x="4" y="16"/>
                </a:cxn>
                <a:cxn ang="0">
                  <a:pos x="8" y="18"/>
                </a:cxn>
                <a:cxn ang="0">
                  <a:pos x="10" y="18"/>
                </a:cxn>
                <a:cxn ang="0">
                  <a:pos x="10" y="18"/>
                </a:cxn>
                <a:cxn ang="0">
                  <a:pos x="16" y="12"/>
                </a:cxn>
                <a:cxn ang="0">
                  <a:pos x="16" y="12"/>
                </a:cxn>
                <a:cxn ang="0">
                  <a:pos x="24" y="6"/>
                </a:cxn>
                <a:cxn ang="0">
                  <a:pos x="24" y="6"/>
                </a:cxn>
                <a:cxn ang="0">
                  <a:pos x="28" y="2"/>
                </a:cxn>
                <a:cxn ang="0">
                  <a:pos x="28" y="2"/>
                </a:cxn>
                <a:cxn ang="0">
                  <a:pos x="20" y="0"/>
                </a:cxn>
                <a:cxn ang="0">
                  <a:pos x="20" y="0"/>
                </a:cxn>
                <a:cxn ang="0">
                  <a:pos x="18" y="0"/>
                </a:cxn>
                <a:cxn ang="0">
                  <a:pos x="14" y="0"/>
                </a:cxn>
                <a:cxn ang="0">
                  <a:pos x="14" y="0"/>
                </a:cxn>
              </a:cxnLst>
              <a:rect l="0" t="0" r="r" b="b"/>
              <a:pathLst>
                <a:path w="28" h="18">
                  <a:moveTo>
                    <a:pt x="14" y="0"/>
                  </a:moveTo>
                  <a:lnTo>
                    <a:pt x="14" y="0"/>
                  </a:lnTo>
                  <a:lnTo>
                    <a:pt x="0" y="14"/>
                  </a:lnTo>
                  <a:lnTo>
                    <a:pt x="0" y="14"/>
                  </a:lnTo>
                  <a:lnTo>
                    <a:pt x="4" y="16"/>
                  </a:lnTo>
                  <a:lnTo>
                    <a:pt x="8" y="18"/>
                  </a:lnTo>
                  <a:lnTo>
                    <a:pt x="10" y="18"/>
                  </a:lnTo>
                  <a:lnTo>
                    <a:pt x="10" y="18"/>
                  </a:lnTo>
                  <a:lnTo>
                    <a:pt x="16" y="12"/>
                  </a:lnTo>
                  <a:lnTo>
                    <a:pt x="16" y="12"/>
                  </a:lnTo>
                  <a:lnTo>
                    <a:pt x="24" y="6"/>
                  </a:lnTo>
                  <a:lnTo>
                    <a:pt x="24" y="6"/>
                  </a:lnTo>
                  <a:lnTo>
                    <a:pt x="28" y="2"/>
                  </a:lnTo>
                  <a:lnTo>
                    <a:pt x="28" y="2"/>
                  </a:lnTo>
                  <a:lnTo>
                    <a:pt x="20" y="0"/>
                  </a:lnTo>
                  <a:lnTo>
                    <a:pt x="20"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0" name="Freeform 177"/>
            <p:cNvSpPr/>
            <p:nvPr/>
          </p:nvSpPr>
          <p:spPr bwMode="auto">
            <a:xfrm>
              <a:off x="3259138" y="1198563"/>
              <a:ext cx="53975" cy="34925"/>
            </a:xfrm>
            <a:custGeom>
              <a:avLst/>
              <a:gdLst/>
              <a:ahLst/>
              <a:cxnLst>
                <a:cxn ang="0">
                  <a:pos x="18" y="2"/>
                </a:cxn>
                <a:cxn ang="0">
                  <a:pos x="18" y="2"/>
                </a:cxn>
                <a:cxn ang="0">
                  <a:pos x="0" y="18"/>
                </a:cxn>
                <a:cxn ang="0">
                  <a:pos x="0" y="18"/>
                </a:cxn>
                <a:cxn ang="0">
                  <a:pos x="6" y="20"/>
                </a:cxn>
                <a:cxn ang="0">
                  <a:pos x="8" y="22"/>
                </a:cxn>
                <a:cxn ang="0">
                  <a:pos x="12" y="20"/>
                </a:cxn>
                <a:cxn ang="0">
                  <a:pos x="12" y="20"/>
                </a:cxn>
                <a:cxn ang="0">
                  <a:pos x="20" y="14"/>
                </a:cxn>
                <a:cxn ang="0">
                  <a:pos x="20" y="14"/>
                </a:cxn>
                <a:cxn ang="0">
                  <a:pos x="34" y="0"/>
                </a:cxn>
                <a:cxn ang="0">
                  <a:pos x="34" y="0"/>
                </a:cxn>
                <a:cxn ang="0">
                  <a:pos x="24" y="0"/>
                </a:cxn>
                <a:cxn ang="0">
                  <a:pos x="24" y="0"/>
                </a:cxn>
                <a:cxn ang="0">
                  <a:pos x="20" y="0"/>
                </a:cxn>
                <a:cxn ang="0">
                  <a:pos x="18" y="2"/>
                </a:cxn>
                <a:cxn ang="0">
                  <a:pos x="18" y="2"/>
                </a:cxn>
              </a:cxnLst>
              <a:rect l="0" t="0" r="r" b="b"/>
              <a:pathLst>
                <a:path w="34" h="22">
                  <a:moveTo>
                    <a:pt x="18" y="2"/>
                  </a:moveTo>
                  <a:lnTo>
                    <a:pt x="18" y="2"/>
                  </a:lnTo>
                  <a:lnTo>
                    <a:pt x="0" y="18"/>
                  </a:lnTo>
                  <a:lnTo>
                    <a:pt x="0" y="18"/>
                  </a:lnTo>
                  <a:lnTo>
                    <a:pt x="6" y="20"/>
                  </a:lnTo>
                  <a:lnTo>
                    <a:pt x="8" y="22"/>
                  </a:lnTo>
                  <a:lnTo>
                    <a:pt x="12" y="20"/>
                  </a:lnTo>
                  <a:lnTo>
                    <a:pt x="12" y="20"/>
                  </a:lnTo>
                  <a:lnTo>
                    <a:pt x="20" y="14"/>
                  </a:lnTo>
                  <a:lnTo>
                    <a:pt x="20" y="14"/>
                  </a:lnTo>
                  <a:lnTo>
                    <a:pt x="34" y="0"/>
                  </a:lnTo>
                  <a:lnTo>
                    <a:pt x="34" y="0"/>
                  </a:lnTo>
                  <a:lnTo>
                    <a:pt x="24" y="0"/>
                  </a:lnTo>
                  <a:lnTo>
                    <a:pt x="24"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1" name="Freeform 178"/>
            <p:cNvSpPr/>
            <p:nvPr/>
          </p:nvSpPr>
          <p:spPr bwMode="auto">
            <a:xfrm>
              <a:off x="3281363" y="1198563"/>
              <a:ext cx="53975" cy="34925"/>
            </a:xfrm>
            <a:custGeom>
              <a:avLst/>
              <a:gdLst/>
              <a:ahLst/>
              <a:cxnLst>
                <a:cxn ang="0">
                  <a:pos x="0" y="22"/>
                </a:cxn>
                <a:cxn ang="0">
                  <a:pos x="0" y="22"/>
                </a:cxn>
                <a:cxn ang="0">
                  <a:pos x="12" y="22"/>
                </a:cxn>
                <a:cxn ang="0">
                  <a:pos x="20" y="18"/>
                </a:cxn>
                <a:cxn ang="0">
                  <a:pos x="28" y="10"/>
                </a:cxn>
                <a:cxn ang="0">
                  <a:pos x="34" y="2"/>
                </a:cxn>
                <a:cxn ang="0">
                  <a:pos x="34" y="2"/>
                </a:cxn>
                <a:cxn ang="0">
                  <a:pos x="24" y="0"/>
                </a:cxn>
                <a:cxn ang="0">
                  <a:pos x="24" y="0"/>
                </a:cxn>
                <a:cxn ang="0">
                  <a:pos x="22" y="2"/>
                </a:cxn>
                <a:cxn ang="0">
                  <a:pos x="18" y="6"/>
                </a:cxn>
                <a:cxn ang="0">
                  <a:pos x="18" y="6"/>
                </a:cxn>
                <a:cxn ang="0">
                  <a:pos x="0" y="22"/>
                </a:cxn>
                <a:cxn ang="0">
                  <a:pos x="0" y="22"/>
                </a:cxn>
              </a:cxnLst>
              <a:rect l="0" t="0" r="r" b="b"/>
              <a:pathLst>
                <a:path w="34" h="22">
                  <a:moveTo>
                    <a:pt x="0" y="22"/>
                  </a:moveTo>
                  <a:lnTo>
                    <a:pt x="0" y="22"/>
                  </a:lnTo>
                  <a:lnTo>
                    <a:pt x="12" y="22"/>
                  </a:lnTo>
                  <a:lnTo>
                    <a:pt x="20" y="18"/>
                  </a:lnTo>
                  <a:lnTo>
                    <a:pt x="28" y="10"/>
                  </a:lnTo>
                  <a:lnTo>
                    <a:pt x="34" y="2"/>
                  </a:lnTo>
                  <a:lnTo>
                    <a:pt x="34" y="2"/>
                  </a:lnTo>
                  <a:lnTo>
                    <a:pt x="24" y="0"/>
                  </a:lnTo>
                  <a:lnTo>
                    <a:pt x="24" y="0"/>
                  </a:lnTo>
                  <a:lnTo>
                    <a:pt x="22" y="2"/>
                  </a:lnTo>
                  <a:lnTo>
                    <a:pt x="18" y="6"/>
                  </a:lnTo>
                  <a:lnTo>
                    <a:pt x="18" y="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2" name="Freeform 179"/>
            <p:cNvSpPr/>
            <p:nvPr/>
          </p:nvSpPr>
          <p:spPr bwMode="auto">
            <a:xfrm>
              <a:off x="3484563" y="785813"/>
              <a:ext cx="22225" cy="31750"/>
            </a:xfrm>
            <a:custGeom>
              <a:avLst/>
              <a:gdLst/>
              <a:ahLst/>
              <a:cxnLst>
                <a:cxn ang="0">
                  <a:pos x="14" y="8"/>
                </a:cxn>
                <a:cxn ang="0">
                  <a:pos x="14" y="8"/>
                </a:cxn>
                <a:cxn ang="0">
                  <a:pos x="14" y="8"/>
                </a:cxn>
                <a:cxn ang="0">
                  <a:pos x="14" y="8"/>
                </a:cxn>
                <a:cxn ang="0">
                  <a:pos x="10" y="6"/>
                </a:cxn>
                <a:cxn ang="0">
                  <a:pos x="10" y="6"/>
                </a:cxn>
                <a:cxn ang="0">
                  <a:pos x="0" y="0"/>
                </a:cxn>
                <a:cxn ang="0">
                  <a:pos x="0" y="0"/>
                </a:cxn>
                <a:cxn ang="0">
                  <a:pos x="10" y="20"/>
                </a:cxn>
                <a:cxn ang="0">
                  <a:pos x="10" y="20"/>
                </a:cxn>
                <a:cxn ang="0">
                  <a:pos x="14" y="8"/>
                </a:cxn>
                <a:cxn ang="0">
                  <a:pos x="14" y="8"/>
                </a:cxn>
              </a:cxnLst>
              <a:rect l="0" t="0" r="r" b="b"/>
              <a:pathLst>
                <a:path w="14" h="20">
                  <a:moveTo>
                    <a:pt x="14" y="8"/>
                  </a:moveTo>
                  <a:lnTo>
                    <a:pt x="14" y="8"/>
                  </a:lnTo>
                  <a:lnTo>
                    <a:pt x="14" y="8"/>
                  </a:lnTo>
                  <a:lnTo>
                    <a:pt x="14" y="8"/>
                  </a:lnTo>
                  <a:lnTo>
                    <a:pt x="10" y="6"/>
                  </a:lnTo>
                  <a:lnTo>
                    <a:pt x="10" y="6"/>
                  </a:lnTo>
                  <a:lnTo>
                    <a:pt x="0" y="0"/>
                  </a:lnTo>
                  <a:lnTo>
                    <a:pt x="0" y="0"/>
                  </a:lnTo>
                  <a:lnTo>
                    <a:pt x="10" y="20"/>
                  </a:lnTo>
                  <a:lnTo>
                    <a:pt x="10" y="20"/>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3" name="Freeform 180"/>
            <p:cNvSpPr/>
            <p:nvPr/>
          </p:nvSpPr>
          <p:spPr bwMode="auto">
            <a:xfrm>
              <a:off x="3503613" y="801688"/>
              <a:ext cx="15875" cy="34925"/>
            </a:xfrm>
            <a:custGeom>
              <a:avLst/>
              <a:gdLst/>
              <a:ahLst/>
              <a:cxnLst>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 ang="0">
                  <a:pos x="8" y="10"/>
                </a:cxn>
                <a:cxn ang="0">
                  <a:pos x="8" y="10"/>
                </a:cxn>
                <a:cxn ang="0">
                  <a:pos x="10" y="4"/>
                </a:cxn>
                <a:cxn ang="0">
                  <a:pos x="10" y="4"/>
                </a:cxn>
                <a:cxn ang="0">
                  <a:pos x="8" y="2"/>
                </a:cxn>
                <a:cxn ang="0">
                  <a:pos x="4" y="0"/>
                </a:cxn>
                <a:cxn ang="0">
                  <a:pos x="4" y="0"/>
                </a:cxn>
              </a:cxnLst>
              <a:rect l="0" t="0" r="r" b="b"/>
              <a:pathLst>
                <a:path w="10" h="22">
                  <a:moveTo>
                    <a:pt x="4" y="0"/>
                  </a:moveTo>
                  <a:lnTo>
                    <a:pt x="4" y="0"/>
                  </a:lnTo>
                  <a:lnTo>
                    <a:pt x="0" y="12"/>
                  </a:lnTo>
                  <a:lnTo>
                    <a:pt x="0" y="12"/>
                  </a:lnTo>
                  <a:lnTo>
                    <a:pt x="0" y="14"/>
                  </a:lnTo>
                  <a:lnTo>
                    <a:pt x="2" y="16"/>
                  </a:lnTo>
                  <a:lnTo>
                    <a:pt x="2" y="16"/>
                  </a:lnTo>
                  <a:lnTo>
                    <a:pt x="4" y="22"/>
                  </a:lnTo>
                  <a:lnTo>
                    <a:pt x="4" y="22"/>
                  </a:lnTo>
                  <a:lnTo>
                    <a:pt x="6" y="18"/>
                  </a:lnTo>
                  <a:lnTo>
                    <a:pt x="6" y="18"/>
                  </a:lnTo>
                  <a:lnTo>
                    <a:pt x="8" y="10"/>
                  </a:lnTo>
                  <a:lnTo>
                    <a:pt x="8" y="10"/>
                  </a:lnTo>
                  <a:lnTo>
                    <a:pt x="10" y="4"/>
                  </a:lnTo>
                  <a:lnTo>
                    <a:pt x="10" y="4"/>
                  </a:lnTo>
                  <a:lnTo>
                    <a:pt x="8"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4" name="Freeform 181"/>
            <p:cNvSpPr/>
            <p:nvPr/>
          </p:nvSpPr>
          <p:spPr bwMode="auto">
            <a:xfrm>
              <a:off x="3513138" y="811213"/>
              <a:ext cx="15875" cy="44450"/>
            </a:xfrm>
            <a:custGeom>
              <a:avLst/>
              <a:gdLst/>
              <a:ahLst/>
              <a:cxnLst>
                <a:cxn ang="0">
                  <a:pos x="0" y="22"/>
                </a:cxn>
                <a:cxn ang="0">
                  <a:pos x="0" y="22"/>
                </a:cxn>
                <a:cxn ang="0">
                  <a:pos x="4" y="28"/>
                </a:cxn>
                <a:cxn ang="0">
                  <a:pos x="4" y="28"/>
                </a:cxn>
                <a:cxn ang="0">
                  <a:pos x="8" y="14"/>
                </a:cxn>
                <a:cxn ang="0">
                  <a:pos x="8" y="14"/>
                </a:cxn>
                <a:cxn ang="0">
                  <a:pos x="10" y="8"/>
                </a:cxn>
                <a:cxn ang="0">
                  <a:pos x="10" y="8"/>
                </a:cxn>
                <a:cxn ang="0">
                  <a:pos x="10" y="4"/>
                </a:cxn>
                <a:cxn ang="0">
                  <a:pos x="6" y="0"/>
                </a:cxn>
                <a:cxn ang="0">
                  <a:pos x="6" y="0"/>
                </a:cxn>
                <a:cxn ang="0">
                  <a:pos x="0" y="16"/>
                </a:cxn>
                <a:cxn ang="0">
                  <a:pos x="0" y="16"/>
                </a:cxn>
                <a:cxn ang="0">
                  <a:pos x="0" y="18"/>
                </a:cxn>
                <a:cxn ang="0">
                  <a:pos x="0" y="22"/>
                </a:cxn>
                <a:cxn ang="0">
                  <a:pos x="0" y="22"/>
                </a:cxn>
              </a:cxnLst>
              <a:rect l="0" t="0" r="r" b="b"/>
              <a:pathLst>
                <a:path w="10" h="28">
                  <a:moveTo>
                    <a:pt x="0" y="22"/>
                  </a:moveTo>
                  <a:lnTo>
                    <a:pt x="0" y="22"/>
                  </a:lnTo>
                  <a:lnTo>
                    <a:pt x="4" y="28"/>
                  </a:lnTo>
                  <a:lnTo>
                    <a:pt x="4" y="28"/>
                  </a:lnTo>
                  <a:lnTo>
                    <a:pt x="8" y="14"/>
                  </a:lnTo>
                  <a:lnTo>
                    <a:pt x="8" y="14"/>
                  </a:lnTo>
                  <a:lnTo>
                    <a:pt x="10" y="8"/>
                  </a:lnTo>
                  <a:lnTo>
                    <a:pt x="10" y="8"/>
                  </a:lnTo>
                  <a:lnTo>
                    <a:pt x="10" y="4"/>
                  </a:lnTo>
                  <a:lnTo>
                    <a:pt x="6" y="0"/>
                  </a:lnTo>
                  <a:lnTo>
                    <a:pt x="6" y="0"/>
                  </a:lnTo>
                  <a:lnTo>
                    <a:pt x="0" y="16"/>
                  </a:lnTo>
                  <a:lnTo>
                    <a:pt x="0" y="16"/>
                  </a:lnTo>
                  <a:lnTo>
                    <a:pt x="0" y="18"/>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5" name="Freeform 182"/>
            <p:cNvSpPr/>
            <p:nvPr/>
          </p:nvSpPr>
          <p:spPr bwMode="auto">
            <a:xfrm>
              <a:off x="3522663" y="827088"/>
              <a:ext cx="15875" cy="47625"/>
            </a:xfrm>
            <a:custGeom>
              <a:avLst/>
              <a:gdLst/>
              <a:ahLst/>
              <a:cxnLst>
                <a:cxn ang="0">
                  <a:pos x="6" y="0"/>
                </a:cxn>
                <a:cxn ang="0">
                  <a:pos x="6" y="0"/>
                </a:cxn>
                <a:cxn ang="0">
                  <a:pos x="2" y="16"/>
                </a:cxn>
                <a:cxn ang="0">
                  <a:pos x="2" y="16"/>
                </a:cxn>
                <a:cxn ang="0">
                  <a:pos x="0" y="22"/>
                </a:cxn>
                <a:cxn ang="0">
                  <a:pos x="0" y="22"/>
                </a:cxn>
                <a:cxn ang="0">
                  <a:pos x="2" y="30"/>
                </a:cxn>
                <a:cxn ang="0">
                  <a:pos x="2" y="30"/>
                </a:cxn>
                <a:cxn ang="0">
                  <a:pos x="8" y="22"/>
                </a:cxn>
                <a:cxn ang="0">
                  <a:pos x="10" y="16"/>
                </a:cxn>
                <a:cxn ang="0">
                  <a:pos x="10" y="8"/>
                </a:cxn>
                <a:cxn ang="0">
                  <a:pos x="6" y="0"/>
                </a:cxn>
                <a:cxn ang="0">
                  <a:pos x="6" y="0"/>
                </a:cxn>
              </a:cxnLst>
              <a:rect l="0" t="0" r="r" b="b"/>
              <a:pathLst>
                <a:path w="10" h="30">
                  <a:moveTo>
                    <a:pt x="6" y="0"/>
                  </a:moveTo>
                  <a:lnTo>
                    <a:pt x="6" y="0"/>
                  </a:lnTo>
                  <a:lnTo>
                    <a:pt x="2" y="16"/>
                  </a:lnTo>
                  <a:lnTo>
                    <a:pt x="2" y="16"/>
                  </a:lnTo>
                  <a:lnTo>
                    <a:pt x="0" y="22"/>
                  </a:lnTo>
                  <a:lnTo>
                    <a:pt x="0" y="22"/>
                  </a:lnTo>
                  <a:lnTo>
                    <a:pt x="2" y="30"/>
                  </a:lnTo>
                  <a:lnTo>
                    <a:pt x="2" y="30"/>
                  </a:lnTo>
                  <a:lnTo>
                    <a:pt x="8" y="22"/>
                  </a:lnTo>
                  <a:lnTo>
                    <a:pt x="10" y="16"/>
                  </a:lnTo>
                  <a:lnTo>
                    <a:pt x="10" y="8"/>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6" name="Freeform 183"/>
            <p:cNvSpPr/>
            <p:nvPr/>
          </p:nvSpPr>
          <p:spPr bwMode="auto">
            <a:xfrm>
              <a:off x="3478213" y="788988"/>
              <a:ext cx="15875" cy="28575"/>
            </a:xfrm>
            <a:custGeom>
              <a:avLst/>
              <a:gdLst/>
              <a:ahLst/>
              <a:cxnLst>
                <a:cxn ang="0">
                  <a:pos x="10" y="18"/>
                </a:cxn>
                <a:cxn ang="0">
                  <a:pos x="10" y="18"/>
                </a:cxn>
                <a:cxn ang="0">
                  <a:pos x="2" y="0"/>
                </a:cxn>
                <a:cxn ang="0">
                  <a:pos x="2" y="0"/>
                </a:cxn>
                <a:cxn ang="0">
                  <a:pos x="0" y="8"/>
                </a:cxn>
                <a:cxn ang="0">
                  <a:pos x="0" y="8"/>
                </a:cxn>
                <a:cxn ang="0">
                  <a:pos x="0" y="14"/>
                </a:cxn>
                <a:cxn ang="0">
                  <a:pos x="0" y="14"/>
                </a:cxn>
                <a:cxn ang="0">
                  <a:pos x="0" y="14"/>
                </a:cxn>
                <a:cxn ang="0">
                  <a:pos x="0" y="14"/>
                </a:cxn>
                <a:cxn ang="0">
                  <a:pos x="10" y="18"/>
                </a:cxn>
                <a:cxn ang="0">
                  <a:pos x="10" y="18"/>
                </a:cxn>
              </a:cxnLst>
              <a:rect l="0" t="0" r="r" b="b"/>
              <a:pathLst>
                <a:path w="10" h="18">
                  <a:moveTo>
                    <a:pt x="10" y="18"/>
                  </a:moveTo>
                  <a:lnTo>
                    <a:pt x="10" y="18"/>
                  </a:lnTo>
                  <a:lnTo>
                    <a:pt x="2" y="0"/>
                  </a:lnTo>
                  <a:lnTo>
                    <a:pt x="2" y="0"/>
                  </a:lnTo>
                  <a:lnTo>
                    <a:pt x="0" y="8"/>
                  </a:lnTo>
                  <a:lnTo>
                    <a:pt x="0" y="8"/>
                  </a:lnTo>
                  <a:lnTo>
                    <a:pt x="0" y="14"/>
                  </a:lnTo>
                  <a:lnTo>
                    <a:pt x="0" y="14"/>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7" name="Freeform 184"/>
            <p:cNvSpPr/>
            <p:nvPr/>
          </p:nvSpPr>
          <p:spPr bwMode="auto">
            <a:xfrm>
              <a:off x="3475038" y="814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4" y="6"/>
                </a:cxn>
                <a:cxn ang="0">
                  <a:pos x="14" y="6"/>
                </a:cxn>
                <a:cxn ang="0">
                  <a:pos x="2" y="0"/>
                </a:cxn>
                <a:cxn ang="0">
                  <a:pos x="2" y="0"/>
                </a:cxn>
                <a:cxn ang="0">
                  <a:pos x="0" y="4"/>
                </a:cxn>
                <a:cxn ang="0">
                  <a:pos x="0" y="8"/>
                </a:cxn>
                <a:cxn ang="0">
                  <a:pos x="0"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4" y="6"/>
                  </a:lnTo>
                  <a:lnTo>
                    <a:pt x="14" y="6"/>
                  </a:lnTo>
                  <a:lnTo>
                    <a:pt x="2" y="0"/>
                  </a:lnTo>
                  <a:lnTo>
                    <a:pt x="2" y="0"/>
                  </a:lnTo>
                  <a:lnTo>
                    <a:pt x="0" y="4"/>
                  </a:lnTo>
                  <a:lnTo>
                    <a:pt x="0" y="8"/>
                  </a:lnTo>
                  <a:lnTo>
                    <a:pt x="0"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8" name="Freeform 185"/>
            <p:cNvSpPr/>
            <p:nvPr/>
          </p:nvSpPr>
          <p:spPr bwMode="auto">
            <a:xfrm>
              <a:off x="3475038" y="833438"/>
              <a:ext cx="38100" cy="25400"/>
            </a:xfrm>
            <a:custGeom>
              <a:avLst/>
              <a:gdLst/>
              <a:ahLst/>
              <a:cxnLst>
                <a:cxn ang="0">
                  <a:pos x="0" y="0"/>
                </a:cxn>
                <a:cxn ang="0">
                  <a:pos x="0" y="0"/>
                </a:cxn>
                <a:cxn ang="0">
                  <a:pos x="2" y="4"/>
                </a:cxn>
                <a:cxn ang="0">
                  <a:pos x="4" y="8"/>
                </a:cxn>
                <a:cxn ang="0">
                  <a:pos x="4" y="8"/>
                </a:cxn>
                <a:cxn ang="0">
                  <a:pos x="10" y="10"/>
                </a:cxn>
                <a:cxn ang="0">
                  <a:pos x="10" y="10"/>
                </a:cxn>
                <a:cxn ang="0">
                  <a:pos x="24" y="16"/>
                </a:cxn>
                <a:cxn ang="0">
                  <a:pos x="24" y="16"/>
                </a:cxn>
                <a:cxn ang="0">
                  <a:pos x="20" y="8"/>
                </a:cxn>
                <a:cxn ang="0">
                  <a:pos x="20" y="8"/>
                </a:cxn>
                <a:cxn ang="0">
                  <a:pos x="18" y="6"/>
                </a:cxn>
                <a:cxn ang="0">
                  <a:pos x="16" y="6"/>
                </a:cxn>
                <a:cxn ang="0">
                  <a:pos x="16" y="6"/>
                </a:cxn>
                <a:cxn ang="0">
                  <a:pos x="0" y="0"/>
                </a:cxn>
                <a:cxn ang="0">
                  <a:pos x="0" y="0"/>
                </a:cxn>
              </a:cxnLst>
              <a:rect l="0" t="0" r="r" b="b"/>
              <a:pathLst>
                <a:path w="24" h="16">
                  <a:moveTo>
                    <a:pt x="0" y="0"/>
                  </a:moveTo>
                  <a:lnTo>
                    <a:pt x="0" y="0"/>
                  </a:lnTo>
                  <a:lnTo>
                    <a:pt x="2" y="4"/>
                  </a:lnTo>
                  <a:lnTo>
                    <a:pt x="4" y="8"/>
                  </a:lnTo>
                  <a:lnTo>
                    <a:pt x="4" y="8"/>
                  </a:lnTo>
                  <a:lnTo>
                    <a:pt x="10" y="10"/>
                  </a:lnTo>
                  <a:lnTo>
                    <a:pt x="10" y="10"/>
                  </a:lnTo>
                  <a:lnTo>
                    <a:pt x="24" y="16"/>
                  </a:lnTo>
                  <a:lnTo>
                    <a:pt x="24" y="16"/>
                  </a:lnTo>
                  <a:lnTo>
                    <a:pt x="20" y="8"/>
                  </a:lnTo>
                  <a:lnTo>
                    <a:pt x="20" y="8"/>
                  </a:lnTo>
                  <a:lnTo>
                    <a:pt x="18" y="6"/>
                  </a:lnTo>
                  <a:lnTo>
                    <a:pt x="16" y="6"/>
                  </a:lnTo>
                  <a:lnTo>
                    <a:pt x="16"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9" name="Freeform 186"/>
            <p:cNvSpPr/>
            <p:nvPr/>
          </p:nvSpPr>
          <p:spPr bwMode="auto">
            <a:xfrm>
              <a:off x="3481388" y="849313"/>
              <a:ext cx="38100" cy="28575"/>
            </a:xfrm>
            <a:custGeom>
              <a:avLst/>
              <a:gdLst/>
              <a:ahLst/>
              <a:cxnLst>
                <a:cxn ang="0">
                  <a:pos x="24" y="18"/>
                </a:cxn>
                <a:cxn ang="0">
                  <a:pos x="24" y="18"/>
                </a:cxn>
                <a:cxn ang="0">
                  <a:pos x="20" y="10"/>
                </a:cxn>
                <a:cxn ang="0">
                  <a:pos x="20" y="10"/>
                </a:cxn>
                <a:cxn ang="0">
                  <a:pos x="16" y="8"/>
                </a:cxn>
                <a:cxn ang="0">
                  <a:pos x="16" y="8"/>
                </a:cxn>
                <a:cxn ang="0">
                  <a:pos x="0" y="0"/>
                </a:cxn>
                <a:cxn ang="0">
                  <a:pos x="0" y="0"/>
                </a:cxn>
                <a:cxn ang="0">
                  <a:pos x="4" y="8"/>
                </a:cxn>
                <a:cxn ang="0">
                  <a:pos x="10" y="12"/>
                </a:cxn>
                <a:cxn ang="0">
                  <a:pos x="16" y="16"/>
                </a:cxn>
                <a:cxn ang="0">
                  <a:pos x="24" y="18"/>
                </a:cxn>
                <a:cxn ang="0">
                  <a:pos x="24" y="18"/>
                </a:cxn>
              </a:cxnLst>
              <a:rect l="0" t="0" r="r" b="b"/>
              <a:pathLst>
                <a:path w="24" h="18">
                  <a:moveTo>
                    <a:pt x="24" y="18"/>
                  </a:moveTo>
                  <a:lnTo>
                    <a:pt x="24" y="18"/>
                  </a:lnTo>
                  <a:lnTo>
                    <a:pt x="20" y="10"/>
                  </a:lnTo>
                  <a:lnTo>
                    <a:pt x="20" y="10"/>
                  </a:lnTo>
                  <a:lnTo>
                    <a:pt x="16" y="8"/>
                  </a:lnTo>
                  <a:lnTo>
                    <a:pt x="16" y="8"/>
                  </a:lnTo>
                  <a:lnTo>
                    <a:pt x="0" y="0"/>
                  </a:lnTo>
                  <a:lnTo>
                    <a:pt x="0" y="0"/>
                  </a:lnTo>
                  <a:lnTo>
                    <a:pt x="4" y="8"/>
                  </a:lnTo>
                  <a:lnTo>
                    <a:pt x="10" y="12"/>
                  </a:lnTo>
                  <a:lnTo>
                    <a:pt x="16" y="16"/>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0" name="Freeform 187"/>
            <p:cNvSpPr/>
            <p:nvPr/>
          </p:nvSpPr>
          <p:spPr bwMode="auto">
            <a:xfrm>
              <a:off x="3344863" y="992188"/>
              <a:ext cx="31750" cy="19050"/>
            </a:xfrm>
            <a:custGeom>
              <a:avLst/>
              <a:gdLst/>
              <a:ahLst/>
              <a:cxnLst>
                <a:cxn ang="0">
                  <a:pos x="10" y="0"/>
                </a:cxn>
                <a:cxn ang="0">
                  <a:pos x="10" y="0"/>
                </a:cxn>
                <a:cxn ang="0">
                  <a:pos x="8" y="0"/>
                </a:cxn>
                <a:cxn ang="0">
                  <a:pos x="8" y="0"/>
                </a:cxn>
                <a:cxn ang="0">
                  <a:pos x="4" y="4"/>
                </a:cxn>
                <a:cxn ang="0">
                  <a:pos x="4" y="4"/>
                </a:cxn>
                <a:cxn ang="0">
                  <a:pos x="0" y="12"/>
                </a:cxn>
                <a:cxn ang="0">
                  <a:pos x="0" y="12"/>
                </a:cxn>
                <a:cxn ang="0">
                  <a:pos x="20" y="4"/>
                </a:cxn>
                <a:cxn ang="0">
                  <a:pos x="20" y="4"/>
                </a:cxn>
                <a:cxn ang="0">
                  <a:pos x="10" y="0"/>
                </a:cxn>
                <a:cxn ang="0">
                  <a:pos x="10" y="0"/>
                </a:cxn>
              </a:cxnLst>
              <a:rect l="0" t="0" r="r" b="b"/>
              <a:pathLst>
                <a:path w="20" h="12">
                  <a:moveTo>
                    <a:pt x="10" y="0"/>
                  </a:moveTo>
                  <a:lnTo>
                    <a:pt x="10" y="0"/>
                  </a:lnTo>
                  <a:lnTo>
                    <a:pt x="8" y="0"/>
                  </a:lnTo>
                  <a:lnTo>
                    <a:pt x="8" y="0"/>
                  </a:lnTo>
                  <a:lnTo>
                    <a:pt x="4" y="4"/>
                  </a:lnTo>
                  <a:lnTo>
                    <a:pt x="4" y="4"/>
                  </a:lnTo>
                  <a:lnTo>
                    <a:pt x="0" y="12"/>
                  </a:lnTo>
                  <a:lnTo>
                    <a:pt x="0" y="12"/>
                  </a:lnTo>
                  <a:lnTo>
                    <a:pt x="20" y="4"/>
                  </a:lnTo>
                  <a:lnTo>
                    <a:pt x="20"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1" name="Freeform 188"/>
            <p:cNvSpPr/>
            <p:nvPr/>
          </p:nvSpPr>
          <p:spPr bwMode="auto">
            <a:xfrm>
              <a:off x="3360738" y="979488"/>
              <a:ext cx="34925" cy="15875"/>
            </a:xfrm>
            <a:custGeom>
              <a:avLst/>
              <a:gdLst/>
              <a:ahLst/>
              <a:cxnLst>
                <a:cxn ang="0">
                  <a:pos x="16" y="10"/>
                </a:cxn>
                <a:cxn ang="0">
                  <a:pos x="16" y="10"/>
                </a:cxn>
                <a:cxn ang="0">
                  <a:pos x="22" y="8"/>
                </a:cxn>
                <a:cxn ang="0">
                  <a:pos x="22" y="8"/>
                </a:cxn>
                <a:cxn ang="0">
                  <a:pos x="18" y="6"/>
                </a:cxn>
                <a:cxn ang="0">
                  <a:pos x="18" y="6"/>
                </a:cxn>
                <a:cxn ang="0">
                  <a:pos x="10" y="2"/>
                </a:cxn>
                <a:cxn ang="0">
                  <a:pos x="10" y="2"/>
                </a:cxn>
                <a:cxn ang="0">
                  <a:pos x="6" y="0"/>
                </a:cxn>
                <a:cxn ang="0">
                  <a:pos x="6" y="0"/>
                </a:cxn>
                <a:cxn ang="0">
                  <a:pos x="2" y="2"/>
                </a:cxn>
                <a:cxn ang="0">
                  <a:pos x="0" y="6"/>
                </a:cxn>
                <a:cxn ang="0">
                  <a:pos x="0" y="6"/>
                </a:cxn>
                <a:cxn ang="0">
                  <a:pos x="12" y="10"/>
                </a:cxn>
                <a:cxn ang="0">
                  <a:pos x="12" y="10"/>
                </a:cxn>
                <a:cxn ang="0">
                  <a:pos x="14" y="10"/>
                </a:cxn>
                <a:cxn ang="0">
                  <a:pos x="16" y="10"/>
                </a:cxn>
                <a:cxn ang="0">
                  <a:pos x="16" y="10"/>
                </a:cxn>
              </a:cxnLst>
              <a:rect l="0" t="0" r="r" b="b"/>
              <a:pathLst>
                <a:path w="22" h="10">
                  <a:moveTo>
                    <a:pt x="16" y="10"/>
                  </a:moveTo>
                  <a:lnTo>
                    <a:pt x="16" y="10"/>
                  </a:lnTo>
                  <a:lnTo>
                    <a:pt x="22" y="8"/>
                  </a:lnTo>
                  <a:lnTo>
                    <a:pt x="22" y="8"/>
                  </a:lnTo>
                  <a:lnTo>
                    <a:pt x="18" y="6"/>
                  </a:lnTo>
                  <a:lnTo>
                    <a:pt x="18" y="6"/>
                  </a:lnTo>
                  <a:lnTo>
                    <a:pt x="10" y="2"/>
                  </a:lnTo>
                  <a:lnTo>
                    <a:pt x="10" y="2"/>
                  </a:lnTo>
                  <a:lnTo>
                    <a:pt x="6" y="0"/>
                  </a:lnTo>
                  <a:lnTo>
                    <a:pt x="6" y="0"/>
                  </a:lnTo>
                  <a:lnTo>
                    <a:pt x="2" y="2"/>
                  </a:lnTo>
                  <a:lnTo>
                    <a:pt x="0" y="6"/>
                  </a:lnTo>
                  <a:lnTo>
                    <a:pt x="0" y="6"/>
                  </a:lnTo>
                  <a:lnTo>
                    <a:pt x="12" y="10"/>
                  </a:lnTo>
                  <a:lnTo>
                    <a:pt x="12" y="10"/>
                  </a:lnTo>
                  <a:lnTo>
                    <a:pt x="14" y="10"/>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2" name="Freeform 189"/>
            <p:cNvSpPr/>
            <p:nvPr/>
          </p:nvSpPr>
          <p:spPr bwMode="auto">
            <a:xfrm>
              <a:off x="3373438" y="969963"/>
              <a:ext cx="44450" cy="19050"/>
            </a:xfrm>
            <a:custGeom>
              <a:avLst/>
              <a:gdLst/>
              <a:ahLst/>
              <a:cxnLst>
                <a:cxn ang="0">
                  <a:pos x="20" y="12"/>
                </a:cxn>
                <a:cxn ang="0">
                  <a:pos x="20" y="12"/>
                </a:cxn>
                <a:cxn ang="0">
                  <a:pos x="28" y="8"/>
                </a:cxn>
                <a:cxn ang="0">
                  <a:pos x="28" y="8"/>
                </a:cxn>
                <a:cxn ang="0">
                  <a:pos x="14" y="2"/>
                </a:cxn>
                <a:cxn ang="0">
                  <a:pos x="14" y="2"/>
                </a:cxn>
                <a:cxn ang="0">
                  <a:pos x="8" y="0"/>
                </a:cxn>
                <a:cxn ang="0">
                  <a:pos x="8" y="0"/>
                </a:cxn>
                <a:cxn ang="0">
                  <a:pos x="2" y="0"/>
                </a:cxn>
                <a:cxn ang="0">
                  <a:pos x="0" y="4"/>
                </a:cxn>
                <a:cxn ang="0">
                  <a:pos x="0" y="4"/>
                </a:cxn>
                <a:cxn ang="0">
                  <a:pos x="14" y="10"/>
                </a:cxn>
                <a:cxn ang="0">
                  <a:pos x="14" y="10"/>
                </a:cxn>
                <a:cxn ang="0">
                  <a:pos x="18" y="12"/>
                </a:cxn>
                <a:cxn ang="0">
                  <a:pos x="20" y="12"/>
                </a:cxn>
                <a:cxn ang="0">
                  <a:pos x="20" y="12"/>
                </a:cxn>
              </a:cxnLst>
              <a:rect l="0" t="0" r="r" b="b"/>
              <a:pathLst>
                <a:path w="28" h="12">
                  <a:moveTo>
                    <a:pt x="20" y="12"/>
                  </a:moveTo>
                  <a:lnTo>
                    <a:pt x="20" y="12"/>
                  </a:lnTo>
                  <a:lnTo>
                    <a:pt x="28" y="8"/>
                  </a:lnTo>
                  <a:lnTo>
                    <a:pt x="28" y="8"/>
                  </a:lnTo>
                  <a:lnTo>
                    <a:pt x="14" y="2"/>
                  </a:lnTo>
                  <a:lnTo>
                    <a:pt x="14" y="2"/>
                  </a:lnTo>
                  <a:lnTo>
                    <a:pt x="8" y="0"/>
                  </a:lnTo>
                  <a:lnTo>
                    <a:pt x="8" y="0"/>
                  </a:lnTo>
                  <a:lnTo>
                    <a:pt x="2" y="0"/>
                  </a:lnTo>
                  <a:lnTo>
                    <a:pt x="0" y="4"/>
                  </a:lnTo>
                  <a:lnTo>
                    <a:pt x="0" y="4"/>
                  </a:lnTo>
                  <a:lnTo>
                    <a:pt x="14" y="10"/>
                  </a:lnTo>
                  <a:lnTo>
                    <a:pt x="14" y="10"/>
                  </a:lnTo>
                  <a:lnTo>
                    <a:pt x="18" y="12"/>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3" name="Freeform 190"/>
            <p:cNvSpPr/>
            <p:nvPr/>
          </p:nvSpPr>
          <p:spPr bwMode="auto">
            <a:xfrm>
              <a:off x="3389313" y="963613"/>
              <a:ext cx="44450" cy="19050"/>
            </a:xfrm>
            <a:custGeom>
              <a:avLst/>
              <a:gdLst/>
              <a:ahLst/>
              <a:cxnLst>
                <a:cxn ang="0">
                  <a:pos x="20" y="12"/>
                </a:cxn>
                <a:cxn ang="0">
                  <a:pos x="20" y="12"/>
                </a:cxn>
                <a:cxn ang="0">
                  <a:pos x="28" y="8"/>
                </a:cxn>
                <a:cxn ang="0">
                  <a:pos x="28" y="8"/>
                </a:cxn>
                <a:cxn ang="0">
                  <a:pos x="22" y="4"/>
                </a:cxn>
                <a:cxn ang="0">
                  <a:pos x="14" y="0"/>
                </a:cxn>
                <a:cxn ang="0">
                  <a:pos x="8" y="0"/>
                </a:cxn>
                <a:cxn ang="0">
                  <a:pos x="0" y="2"/>
                </a:cxn>
                <a:cxn ang="0">
                  <a:pos x="0" y="2"/>
                </a:cxn>
                <a:cxn ang="0">
                  <a:pos x="16" y="8"/>
                </a:cxn>
                <a:cxn ang="0">
                  <a:pos x="16" y="8"/>
                </a:cxn>
                <a:cxn ang="0">
                  <a:pos x="20" y="12"/>
                </a:cxn>
                <a:cxn ang="0">
                  <a:pos x="20" y="12"/>
                </a:cxn>
              </a:cxnLst>
              <a:rect l="0" t="0" r="r" b="b"/>
              <a:pathLst>
                <a:path w="28" h="12">
                  <a:moveTo>
                    <a:pt x="20" y="12"/>
                  </a:moveTo>
                  <a:lnTo>
                    <a:pt x="20" y="12"/>
                  </a:lnTo>
                  <a:lnTo>
                    <a:pt x="28" y="8"/>
                  </a:lnTo>
                  <a:lnTo>
                    <a:pt x="28" y="8"/>
                  </a:lnTo>
                  <a:lnTo>
                    <a:pt x="22" y="4"/>
                  </a:lnTo>
                  <a:lnTo>
                    <a:pt x="14" y="0"/>
                  </a:lnTo>
                  <a:lnTo>
                    <a:pt x="8" y="0"/>
                  </a:lnTo>
                  <a:lnTo>
                    <a:pt x="0" y="2"/>
                  </a:lnTo>
                  <a:lnTo>
                    <a:pt x="0" y="2"/>
                  </a:lnTo>
                  <a:lnTo>
                    <a:pt x="16" y="8"/>
                  </a:lnTo>
                  <a:lnTo>
                    <a:pt x="16" y="8"/>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4" name="Freeform 191"/>
            <p:cNvSpPr/>
            <p:nvPr/>
          </p:nvSpPr>
          <p:spPr bwMode="auto">
            <a:xfrm>
              <a:off x="3344863" y="1004888"/>
              <a:ext cx="31750" cy="15875"/>
            </a:xfrm>
            <a:custGeom>
              <a:avLst/>
              <a:gdLst/>
              <a:ahLst/>
              <a:cxnLst>
                <a:cxn ang="0">
                  <a:pos x="10" y="8"/>
                </a:cxn>
                <a:cxn ang="0">
                  <a:pos x="10" y="8"/>
                </a:cxn>
                <a:cxn ang="0">
                  <a:pos x="14" y="10"/>
                </a:cxn>
                <a:cxn ang="0">
                  <a:pos x="14" y="10"/>
                </a:cxn>
                <a:cxn ang="0">
                  <a:pos x="14" y="8"/>
                </a:cxn>
                <a:cxn ang="0">
                  <a:pos x="14" y="8"/>
                </a:cxn>
                <a:cxn ang="0">
                  <a:pos x="20" y="0"/>
                </a:cxn>
                <a:cxn ang="0">
                  <a:pos x="20" y="0"/>
                </a:cxn>
                <a:cxn ang="0">
                  <a:pos x="0" y="6"/>
                </a:cxn>
                <a:cxn ang="0">
                  <a:pos x="0" y="6"/>
                </a:cxn>
                <a:cxn ang="0">
                  <a:pos x="10" y="8"/>
                </a:cxn>
                <a:cxn ang="0">
                  <a:pos x="10" y="8"/>
                </a:cxn>
              </a:cxnLst>
              <a:rect l="0" t="0" r="r" b="b"/>
              <a:pathLst>
                <a:path w="20" h="10">
                  <a:moveTo>
                    <a:pt x="10" y="8"/>
                  </a:moveTo>
                  <a:lnTo>
                    <a:pt x="10" y="8"/>
                  </a:lnTo>
                  <a:lnTo>
                    <a:pt x="14" y="10"/>
                  </a:lnTo>
                  <a:lnTo>
                    <a:pt x="14" y="10"/>
                  </a:lnTo>
                  <a:lnTo>
                    <a:pt x="14" y="8"/>
                  </a:lnTo>
                  <a:lnTo>
                    <a:pt x="14" y="8"/>
                  </a:lnTo>
                  <a:lnTo>
                    <a:pt x="20" y="0"/>
                  </a:lnTo>
                  <a:lnTo>
                    <a:pt x="20" y="0"/>
                  </a:lnTo>
                  <a:lnTo>
                    <a:pt x="0" y="6"/>
                  </a:lnTo>
                  <a:lnTo>
                    <a:pt x="0" y="6"/>
                  </a:lnTo>
                  <a:lnTo>
                    <a:pt x="10" y="8"/>
                  </a:lnTo>
                  <a:lnTo>
                    <a:pt x="1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5" name="Freeform 192"/>
            <p:cNvSpPr/>
            <p:nvPr/>
          </p:nvSpPr>
          <p:spPr bwMode="auto">
            <a:xfrm>
              <a:off x="3370263" y="995363"/>
              <a:ext cx="28575" cy="28575"/>
            </a:xfrm>
            <a:custGeom>
              <a:avLst/>
              <a:gdLst/>
              <a:ahLst/>
              <a:cxnLst>
                <a:cxn ang="0">
                  <a:pos x="8" y="4"/>
                </a:cxn>
                <a:cxn ang="0">
                  <a:pos x="8" y="4"/>
                </a:cxn>
                <a:cxn ang="0">
                  <a:pos x="0" y="16"/>
                </a:cxn>
                <a:cxn ang="0">
                  <a:pos x="0" y="16"/>
                </a:cxn>
                <a:cxn ang="0">
                  <a:pos x="6" y="18"/>
                </a:cxn>
                <a:cxn ang="0">
                  <a:pos x="8" y="18"/>
                </a:cxn>
                <a:cxn ang="0">
                  <a:pos x="8" y="18"/>
                </a:cxn>
                <a:cxn ang="0">
                  <a:pos x="12" y="12"/>
                </a:cxn>
                <a:cxn ang="0">
                  <a:pos x="12" y="12"/>
                </a:cxn>
                <a:cxn ang="0">
                  <a:pos x="16" y="4"/>
                </a:cxn>
                <a:cxn ang="0">
                  <a:pos x="16" y="4"/>
                </a:cxn>
                <a:cxn ang="0">
                  <a:pos x="18" y="0"/>
                </a:cxn>
                <a:cxn ang="0">
                  <a:pos x="18" y="0"/>
                </a:cxn>
                <a:cxn ang="0">
                  <a:pos x="12" y="2"/>
                </a:cxn>
                <a:cxn ang="0">
                  <a:pos x="12" y="2"/>
                </a:cxn>
                <a:cxn ang="0">
                  <a:pos x="8" y="4"/>
                </a:cxn>
                <a:cxn ang="0">
                  <a:pos x="8" y="4"/>
                </a:cxn>
              </a:cxnLst>
              <a:rect l="0" t="0" r="r" b="b"/>
              <a:pathLst>
                <a:path w="18" h="18">
                  <a:moveTo>
                    <a:pt x="8" y="4"/>
                  </a:moveTo>
                  <a:lnTo>
                    <a:pt x="8" y="4"/>
                  </a:lnTo>
                  <a:lnTo>
                    <a:pt x="0" y="16"/>
                  </a:lnTo>
                  <a:lnTo>
                    <a:pt x="0" y="16"/>
                  </a:lnTo>
                  <a:lnTo>
                    <a:pt x="6" y="18"/>
                  </a:lnTo>
                  <a:lnTo>
                    <a:pt x="8" y="18"/>
                  </a:lnTo>
                  <a:lnTo>
                    <a:pt x="8" y="18"/>
                  </a:lnTo>
                  <a:lnTo>
                    <a:pt x="12" y="12"/>
                  </a:lnTo>
                  <a:lnTo>
                    <a:pt x="12" y="12"/>
                  </a:lnTo>
                  <a:lnTo>
                    <a:pt x="16" y="4"/>
                  </a:lnTo>
                  <a:lnTo>
                    <a:pt x="16" y="4"/>
                  </a:lnTo>
                  <a:lnTo>
                    <a:pt x="18" y="0"/>
                  </a:lnTo>
                  <a:lnTo>
                    <a:pt x="18" y="0"/>
                  </a:lnTo>
                  <a:lnTo>
                    <a:pt x="12" y="2"/>
                  </a:lnTo>
                  <a:lnTo>
                    <a:pt x="12" y="2"/>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6" name="Freeform 193"/>
            <p:cNvSpPr/>
            <p:nvPr/>
          </p:nvSpPr>
          <p:spPr bwMode="auto">
            <a:xfrm>
              <a:off x="3389313" y="989013"/>
              <a:ext cx="28575" cy="34925"/>
            </a:xfrm>
            <a:custGeom>
              <a:avLst/>
              <a:gdLst/>
              <a:ahLst/>
              <a:cxnLst>
                <a:cxn ang="0">
                  <a:pos x="8" y="6"/>
                </a:cxn>
                <a:cxn ang="0">
                  <a:pos x="8" y="6"/>
                </a:cxn>
                <a:cxn ang="0">
                  <a:pos x="0" y="22"/>
                </a:cxn>
                <a:cxn ang="0">
                  <a:pos x="0" y="22"/>
                </a:cxn>
                <a:cxn ang="0">
                  <a:pos x="4" y="22"/>
                </a:cxn>
                <a:cxn ang="0">
                  <a:pos x="8" y="20"/>
                </a:cxn>
                <a:cxn ang="0">
                  <a:pos x="8" y="20"/>
                </a:cxn>
                <a:cxn ang="0">
                  <a:pos x="12" y="14"/>
                </a:cxn>
                <a:cxn ang="0">
                  <a:pos x="12" y="14"/>
                </a:cxn>
                <a:cxn ang="0">
                  <a:pos x="18" y="0"/>
                </a:cxn>
                <a:cxn ang="0">
                  <a:pos x="18" y="0"/>
                </a:cxn>
                <a:cxn ang="0">
                  <a:pos x="10" y="4"/>
                </a:cxn>
                <a:cxn ang="0">
                  <a:pos x="10" y="4"/>
                </a:cxn>
                <a:cxn ang="0">
                  <a:pos x="8" y="4"/>
                </a:cxn>
                <a:cxn ang="0">
                  <a:pos x="8" y="6"/>
                </a:cxn>
                <a:cxn ang="0">
                  <a:pos x="8" y="6"/>
                </a:cxn>
              </a:cxnLst>
              <a:rect l="0" t="0" r="r" b="b"/>
              <a:pathLst>
                <a:path w="18" h="22">
                  <a:moveTo>
                    <a:pt x="8" y="6"/>
                  </a:moveTo>
                  <a:lnTo>
                    <a:pt x="8" y="6"/>
                  </a:lnTo>
                  <a:lnTo>
                    <a:pt x="0" y="22"/>
                  </a:lnTo>
                  <a:lnTo>
                    <a:pt x="0" y="22"/>
                  </a:lnTo>
                  <a:lnTo>
                    <a:pt x="4" y="22"/>
                  </a:lnTo>
                  <a:lnTo>
                    <a:pt x="8" y="20"/>
                  </a:lnTo>
                  <a:lnTo>
                    <a:pt x="8" y="20"/>
                  </a:lnTo>
                  <a:lnTo>
                    <a:pt x="12" y="14"/>
                  </a:lnTo>
                  <a:lnTo>
                    <a:pt x="12" y="14"/>
                  </a:lnTo>
                  <a:lnTo>
                    <a:pt x="18" y="0"/>
                  </a:lnTo>
                  <a:lnTo>
                    <a:pt x="18" y="0"/>
                  </a:lnTo>
                  <a:lnTo>
                    <a:pt x="10" y="4"/>
                  </a:lnTo>
                  <a:lnTo>
                    <a:pt x="10" y="4"/>
                  </a:lnTo>
                  <a:lnTo>
                    <a:pt x="8" y="4"/>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7" name="Freeform 194"/>
            <p:cNvSpPr/>
            <p:nvPr/>
          </p:nvSpPr>
          <p:spPr bwMode="auto">
            <a:xfrm>
              <a:off x="3408363" y="985838"/>
              <a:ext cx="28575" cy="34925"/>
            </a:xfrm>
            <a:custGeom>
              <a:avLst/>
              <a:gdLst/>
              <a:ahLst/>
              <a:cxnLst>
                <a:cxn ang="0">
                  <a:pos x="10" y="2"/>
                </a:cxn>
                <a:cxn ang="0">
                  <a:pos x="10" y="2"/>
                </a:cxn>
                <a:cxn ang="0">
                  <a:pos x="8" y="6"/>
                </a:cxn>
                <a:cxn ang="0">
                  <a:pos x="8" y="6"/>
                </a:cxn>
                <a:cxn ang="0">
                  <a:pos x="0" y="22"/>
                </a:cxn>
                <a:cxn ang="0">
                  <a:pos x="0" y="22"/>
                </a:cxn>
                <a:cxn ang="0">
                  <a:pos x="6" y="18"/>
                </a:cxn>
                <a:cxn ang="0">
                  <a:pos x="12" y="14"/>
                </a:cxn>
                <a:cxn ang="0">
                  <a:pos x="16" y="6"/>
                </a:cxn>
                <a:cxn ang="0">
                  <a:pos x="18" y="0"/>
                </a:cxn>
                <a:cxn ang="0">
                  <a:pos x="18" y="0"/>
                </a:cxn>
                <a:cxn ang="0">
                  <a:pos x="10" y="2"/>
                </a:cxn>
                <a:cxn ang="0">
                  <a:pos x="10" y="2"/>
                </a:cxn>
              </a:cxnLst>
              <a:rect l="0" t="0" r="r" b="b"/>
              <a:pathLst>
                <a:path w="18" h="22">
                  <a:moveTo>
                    <a:pt x="10" y="2"/>
                  </a:moveTo>
                  <a:lnTo>
                    <a:pt x="10" y="2"/>
                  </a:lnTo>
                  <a:lnTo>
                    <a:pt x="8" y="6"/>
                  </a:lnTo>
                  <a:lnTo>
                    <a:pt x="8" y="6"/>
                  </a:lnTo>
                  <a:lnTo>
                    <a:pt x="0" y="22"/>
                  </a:lnTo>
                  <a:lnTo>
                    <a:pt x="0" y="22"/>
                  </a:lnTo>
                  <a:lnTo>
                    <a:pt x="6" y="18"/>
                  </a:lnTo>
                  <a:lnTo>
                    <a:pt x="12" y="14"/>
                  </a:lnTo>
                  <a:lnTo>
                    <a:pt x="16" y="6"/>
                  </a:lnTo>
                  <a:lnTo>
                    <a:pt x="18" y="0"/>
                  </a:lnTo>
                  <a:lnTo>
                    <a:pt x="18" y="0"/>
                  </a:lnTo>
                  <a:lnTo>
                    <a:pt x="10" y="2"/>
                  </a:lnTo>
                  <a:lnTo>
                    <a:pt x="1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8" name="Freeform 195"/>
            <p:cNvSpPr/>
            <p:nvPr/>
          </p:nvSpPr>
          <p:spPr bwMode="auto">
            <a:xfrm>
              <a:off x="3297238" y="1039813"/>
              <a:ext cx="19050" cy="31750"/>
            </a:xfrm>
            <a:custGeom>
              <a:avLst/>
              <a:gdLst/>
              <a:ahLst/>
              <a:cxnLst>
                <a:cxn ang="0">
                  <a:pos x="10" y="10"/>
                </a:cxn>
                <a:cxn ang="0">
                  <a:pos x="10" y="10"/>
                </a:cxn>
                <a:cxn ang="0">
                  <a:pos x="12" y="8"/>
                </a:cxn>
                <a:cxn ang="0">
                  <a:pos x="12" y="8"/>
                </a:cxn>
                <a:cxn ang="0">
                  <a:pos x="6" y="6"/>
                </a:cxn>
                <a:cxn ang="0">
                  <a:pos x="6" y="6"/>
                </a:cxn>
                <a:cxn ang="0">
                  <a:pos x="0" y="0"/>
                </a:cxn>
                <a:cxn ang="0">
                  <a:pos x="0" y="0"/>
                </a:cxn>
                <a:cxn ang="0">
                  <a:pos x="6" y="20"/>
                </a:cxn>
                <a:cxn ang="0">
                  <a:pos x="6" y="20"/>
                </a:cxn>
                <a:cxn ang="0">
                  <a:pos x="10" y="10"/>
                </a:cxn>
                <a:cxn ang="0">
                  <a:pos x="10" y="10"/>
                </a:cxn>
              </a:cxnLst>
              <a:rect l="0" t="0" r="r" b="b"/>
              <a:pathLst>
                <a:path w="12" h="20">
                  <a:moveTo>
                    <a:pt x="10" y="10"/>
                  </a:moveTo>
                  <a:lnTo>
                    <a:pt x="10" y="10"/>
                  </a:lnTo>
                  <a:lnTo>
                    <a:pt x="12" y="8"/>
                  </a:lnTo>
                  <a:lnTo>
                    <a:pt x="12" y="8"/>
                  </a:lnTo>
                  <a:lnTo>
                    <a:pt x="6" y="6"/>
                  </a:lnTo>
                  <a:lnTo>
                    <a:pt x="6" y="6"/>
                  </a:lnTo>
                  <a:lnTo>
                    <a:pt x="0" y="0"/>
                  </a:lnTo>
                  <a:lnTo>
                    <a:pt x="0" y="0"/>
                  </a:lnTo>
                  <a:lnTo>
                    <a:pt x="6" y="20"/>
                  </a:lnTo>
                  <a:lnTo>
                    <a:pt x="6" y="2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9" name="Freeform 196"/>
            <p:cNvSpPr/>
            <p:nvPr/>
          </p:nvSpPr>
          <p:spPr bwMode="auto">
            <a:xfrm>
              <a:off x="3309938" y="1055688"/>
              <a:ext cx="19050" cy="38100"/>
            </a:xfrm>
            <a:custGeom>
              <a:avLst/>
              <a:gdLst/>
              <a:ahLst/>
              <a:cxnLst>
                <a:cxn ang="0">
                  <a:pos x="2" y="18"/>
                </a:cxn>
                <a:cxn ang="0">
                  <a:pos x="2" y="18"/>
                </a:cxn>
                <a:cxn ang="0">
                  <a:pos x="4" y="24"/>
                </a:cxn>
                <a:cxn ang="0">
                  <a:pos x="4" y="24"/>
                </a:cxn>
                <a:cxn ang="0">
                  <a:pos x="6" y="20"/>
                </a:cxn>
                <a:cxn ang="0">
                  <a:pos x="6" y="20"/>
                </a:cxn>
                <a:cxn ang="0">
                  <a:pos x="8" y="12"/>
                </a:cxn>
                <a:cxn ang="0">
                  <a:pos x="8" y="12"/>
                </a:cxn>
                <a:cxn ang="0">
                  <a:pos x="12" y="6"/>
                </a:cxn>
                <a:cxn ang="0">
                  <a:pos x="12" y="6"/>
                </a:cxn>
                <a:cxn ang="0">
                  <a:pos x="8" y="2"/>
                </a:cxn>
                <a:cxn ang="0">
                  <a:pos x="6" y="0"/>
                </a:cxn>
                <a:cxn ang="0">
                  <a:pos x="6" y="0"/>
                </a:cxn>
                <a:cxn ang="0">
                  <a:pos x="0" y="12"/>
                </a:cxn>
                <a:cxn ang="0">
                  <a:pos x="0" y="12"/>
                </a:cxn>
                <a:cxn ang="0">
                  <a:pos x="0" y="16"/>
                </a:cxn>
                <a:cxn ang="0">
                  <a:pos x="2" y="18"/>
                </a:cxn>
                <a:cxn ang="0">
                  <a:pos x="2" y="18"/>
                </a:cxn>
              </a:cxnLst>
              <a:rect l="0" t="0" r="r" b="b"/>
              <a:pathLst>
                <a:path w="12" h="24">
                  <a:moveTo>
                    <a:pt x="2" y="18"/>
                  </a:moveTo>
                  <a:lnTo>
                    <a:pt x="2" y="18"/>
                  </a:lnTo>
                  <a:lnTo>
                    <a:pt x="4" y="24"/>
                  </a:lnTo>
                  <a:lnTo>
                    <a:pt x="4" y="24"/>
                  </a:lnTo>
                  <a:lnTo>
                    <a:pt x="6" y="20"/>
                  </a:lnTo>
                  <a:lnTo>
                    <a:pt x="6" y="20"/>
                  </a:lnTo>
                  <a:lnTo>
                    <a:pt x="8" y="12"/>
                  </a:lnTo>
                  <a:lnTo>
                    <a:pt x="8" y="12"/>
                  </a:lnTo>
                  <a:lnTo>
                    <a:pt x="12" y="6"/>
                  </a:lnTo>
                  <a:lnTo>
                    <a:pt x="12" y="6"/>
                  </a:lnTo>
                  <a:lnTo>
                    <a:pt x="8" y="2"/>
                  </a:lnTo>
                  <a:lnTo>
                    <a:pt x="6" y="0"/>
                  </a:lnTo>
                  <a:lnTo>
                    <a:pt x="6" y="0"/>
                  </a:lnTo>
                  <a:lnTo>
                    <a:pt x="0" y="12"/>
                  </a:lnTo>
                  <a:lnTo>
                    <a:pt x="0" y="12"/>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0" name="Freeform 197"/>
            <p:cNvSpPr/>
            <p:nvPr/>
          </p:nvSpPr>
          <p:spPr bwMode="auto">
            <a:xfrm>
              <a:off x="3319463" y="1068388"/>
              <a:ext cx="19050" cy="44450"/>
            </a:xfrm>
            <a:custGeom>
              <a:avLst/>
              <a:gdLst/>
              <a:ahLst/>
              <a:cxnLst>
                <a:cxn ang="0">
                  <a:pos x="0" y="20"/>
                </a:cxn>
                <a:cxn ang="0">
                  <a:pos x="0" y="20"/>
                </a:cxn>
                <a:cxn ang="0">
                  <a:pos x="2" y="28"/>
                </a:cxn>
                <a:cxn ang="0">
                  <a:pos x="2" y="28"/>
                </a:cxn>
                <a:cxn ang="0">
                  <a:pos x="8" y="14"/>
                </a:cxn>
                <a:cxn ang="0">
                  <a:pos x="8" y="14"/>
                </a:cxn>
                <a:cxn ang="0">
                  <a:pos x="12" y="8"/>
                </a:cxn>
                <a:cxn ang="0">
                  <a:pos x="12" y="8"/>
                </a:cxn>
                <a:cxn ang="0">
                  <a:pos x="10" y="4"/>
                </a:cxn>
                <a:cxn ang="0">
                  <a:pos x="8" y="0"/>
                </a:cxn>
                <a:cxn ang="0">
                  <a:pos x="8" y="0"/>
                </a:cxn>
                <a:cxn ang="0">
                  <a:pos x="0" y="16"/>
                </a:cxn>
                <a:cxn ang="0">
                  <a:pos x="0" y="16"/>
                </a:cxn>
                <a:cxn ang="0">
                  <a:pos x="0" y="18"/>
                </a:cxn>
                <a:cxn ang="0">
                  <a:pos x="0" y="20"/>
                </a:cxn>
                <a:cxn ang="0">
                  <a:pos x="0" y="20"/>
                </a:cxn>
              </a:cxnLst>
              <a:rect l="0" t="0" r="r" b="b"/>
              <a:pathLst>
                <a:path w="12" h="28">
                  <a:moveTo>
                    <a:pt x="0" y="20"/>
                  </a:moveTo>
                  <a:lnTo>
                    <a:pt x="0" y="20"/>
                  </a:lnTo>
                  <a:lnTo>
                    <a:pt x="2" y="28"/>
                  </a:lnTo>
                  <a:lnTo>
                    <a:pt x="2" y="28"/>
                  </a:lnTo>
                  <a:lnTo>
                    <a:pt x="8" y="14"/>
                  </a:lnTo>
                  <a:lnTo>
                    <a:pt x="8" y="14"/>
                  </a:lnTo>
                  <a:lnTo>
                    <a:pt x="12" y="8"/>
                  </a:lnTo>
                  <a:lnTo>
                    <a:pt x="12" y="8"/>
                  </a:lnTo>
                  <a:lnTo>
                    <a:pt x="10" y="4"/>
                  </a:lnTo>
                  <a:lnTo>
                    <a:pt x="8" y="0"/>
                  </a:lnTo>
                  <a:lnTo>
                    <a:pt x="8" y="0"/>
                  </a:lnTo>
                  <a:lnTo>
                    <a:pt x="0" y="16"/>
                  </a:lnTo>
                  <a:lnTo>
                    <a:pt x="0" y="16"/>
                  </a:lnTo>
                  <a:lnTo>
                    <a:pt x="0" y="18"/>
                  </a:lnTo>
                  <a:lnTo>
                    <a:pt x="0" y="20"/>
                  </a:lnTo>
                  <a:lnTo>
                    <a:pt x="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1" name="Freeform 198"/>
            <p:cNvSpPr/>
            <p:nvPr/>
          </p:nvSpPr>
          <p:spPr bwMode="auto">
            <a:xfrm>
              <a:off x="3325813" y="1084263"/>
              <a:ext cx="15875" cy="44450"/>
            </a:xfrm>
            <a:custGeom>
              <a:avLst/>
              <a:gdLst/>
              <a:ahLst/>
              <a:cxnLst>
                <a:cxn ang="0">
                  <a:pos x="0" y="22"/>
                </a:cxn>
                <a:cxn ang="0">
                  <a:pos x="0" y="22"/>
                </a:cxn>
                <a:cxn ang="0">
                  <a:pos x="2" y="28"/>
                </a:cxn>
                <a:cxn ang="0">
                  <a:pos x="2" y="28"/>
                </a:cxn>
                <a:cxn ang="0">
                  <a:pos x="8" y="22"/>
                </a:cxn>
                <a:cxn ang="0">
                  <a:pos x="10" y="16"/>
                </a:cxn>
                <a:cxn ang="0">
                  <a:pos x="10" y="8"/>
                </a:cxn>
                <a:cxn ang="0">
                  <a:pos x="8" y="0"/>
                </a:cxn>
                <a:cxn ang="0">
                  <a:pos x="8" y="0"/>
                </a:cxn>
                <a:cxn ang="0">
                  <a:pos x="2" y="16"/>
                </a:cxn>
                <a:cxn ang="0">
                  <a:pos x="2" y="16"/>
                </a:cxn>
                <a:cxn ang="0">
                  <a:pos x="0" y="22"/>
                </a:cxn>
                <a:cxn ang="0">
                  <a:pos x="0" y="22"/>
                </a:cxn>
              </a:cxnLst>
              <a:rect l="0" t="0" r="r" b="b"/>
              <a:pathLst>
                <a:path w="10" h="28">
                  <a:moveTo>
                    <a:pt x="0" y="22"/>
                  </a:moveTo>
                  <a:lnTo>
                    <a:pt x="0" y="22"/>
                  </a:lnTo>
                  <a:lnTo>
                    <a:pt x="2" y="28"/>
                  </a:lnTo>
                  <a:lnTo>
                    <a:pt x="2" y="28"/>
                  </a:lnTo>
                  <a:lnTo>
                    <a:pt x="8" y="22"/>
                  </a:lnTo>
                  <a:lnTo>
                    <a:pt x="10" y="16"/>
                  </a:lnTo>
                  <a:lnTo>
                    <a:pt x="10" y="8"/>
                  </a:lnTo>
                  <a:lnTo>
                    <a:pt x="8" y="0"/>
                  </a:lnTo>
                  <a:lnTo>
                    <a:pt x="8" y="0"/>
                  </a:lnTo>
                  <a:lnTo>
                    <a:pt x="2" y="16"/>
                  </a:lnTo>
                  <a:lnTo>
                    <a:pt x="2" y="1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2" name="Freeform 199"/>
            <p:cNvSpPr/>
            <p:nvPr/>
          </p:nvSpPr>
          <p:spPr bwMode="auto">
            <a:xfrm>
              <a:off x="3284538" y="1042988"/>
              <a:ext cx="19050" cy="28575"/>
            </a:xfrm>
            <a:custGeom>
              <a:avLst/>
              <a:gdLst/>
              <a:ahLst/>
              <a:cxnLst>
                <a:cxn ang="0">
                  <a:pos x="12" y="18"/>
                </a:cxn>
                <a:cxn ang="0">
                  <a:pos x="12" y="18"/>
                </a:cxn>
                <a:cxn ang="0">
                  <a:pos x="4" y="0"/>
                </a:cxn>
                <a:cxn ang="0">
                  <a:pos x="4" y="0"/>
                </a:cxn>
                <a:cxn ang="0">
                  <a:pos x="2" y="8"/>
                </a:cxn>
                <a:cxn ang="0">
                  <a:pos x="2" y="8"/>
                </a:cxn>
                <a:cxn ang="0">
                  <a:pos x="0" y="12"/>
                </a:cxn>
                <a:cxn ang="0">
                  <a:pos x="0" y="12"/>
                </a:cxn>
                <a:cxn ang="0">
                  <a:pos x="2" y="14"/>
                </a:cxn>
                <a:cxn ang="0">
                  <a:pos x="2" y="14"/>
                </a:cxn>
                <a:cxn ang="0">
                  <a:pos x="12" y="18"/>
                </a:cxn>
                <a:cxn ang="0">
                  <a:pos x="12" y="18"/>
                </a:cxn>
              </a:cxnLst>
              <a:rect l="0" t="0" r="r" b="b"/>
              <a:pathLst>
                <a:path w="12" h="18">
                  <a:moveTo>
                    <a:pt x="12" y="18"/>
                  </a:moveTo>
                  <a:lnTo>
                    <a:pt x="12" y="18"/>
                  </a:lnTo>
                  <a:lnTo>
                    <a:pt x="4" y="0"/>
                  </a:lnTo>
                  <a:lnTo>
                    <a:pt x="4" y="0"/>
                  </a:lnTo>
                  <a:lnTo>
                    <a:pt x="2" y="8"/>
                  </a:lnTo>
                  <a:lnTo>
                    <a:pt x="2" y="8"/>
                  </a:lnTo>
                  <a:lnTo>
                    <a:pt x="0" y="12"/>
                  </a:lnTo>
                  <a:lnTo>
                    <a:pt x="0" y="12"/>
                  </a:lnTo>
                  <a:lnTo>
                    <a:pt x="2" y="14"/>
                  </a:lnTo>
                  <a:lnTo>
                    <a:pt x="2" y="14"/>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3" name="Freeform 200"/>
            <p:cNvSpPr/>
            <p:nvPr/>
          </p:nvSpPr>
          <p:spPr bwMode="auto">
            <a:xfrm>
              <a:off x="3281363" y="1068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6" y="8"/>
                </a:cxn>
                <a:cxn ang="0">
                  <a:pos x="14" y="6"/>
                </a:cxn>
                <a:cxn ang="0">
                  <a:pos x="14" y="6"/>
                </a:cxn>
                <a:cxn ang="0">
                  <a:pos x="2" y="0"/>
                </a:cxn>
                <a:cxn ang="0">
                  <a:pos x="2" y="0"/>
                </a:cxn>
                <a:cxn ang="0">
                  <a:pos x="0" y="4"/>
                </a:cxn>
                <a:cxn ang="0">
                  <a:pos x="2" y="8"/>
                </a:cxn>
                <a:cxn ang="0">
                  <a:pos x="2"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6" y="8"/>
                  </a:lnTo>
                  <a:lnTo>
                    <a:pt x="14" y="6"/>
                  </a:lnTo>
                  <a:lnTo>
                    <a:pt x="14" y="6"/>
                  </a:lnTo>
                  <a:lnTo>
                    <a:pt x="2" y="0"/>
                  </a:lnTo>
                  <a:lnTo>
                    <a:pt x="2" y="0"/>
                  </a:lnTo>
                  <a:lnTo>
                    <a:pt x="0" y="4"/>
                  </a:lnTo>
                  <a:lnTo>
                    <a:pt x="2" y="8"/>
                  </a:lnTo>
                  <a:lnTo>
                    <a:pt x="2"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4" name="Freeform 201"/>
            <p:cNvSpPr/>
            <p:nvPr/>
          </p:nvSpPr>
          <p:spPr bwMode="auto">
            <a:xfrm>
              <a:off x="3281363" y="1084263"/>
              <a:ext cx="34925" cy="31750"/>
            </a:xfrm>
            <a:custGeom>
              <a:avLst/>
              <a:gdLst/>
              <a:ahLst/>
              <a:cxnLst>
                <a:cxn ang="0">
                  <a:pos x="2" y="10"/>
                </a:cxn>
                <a:cxn ang="0">
                  <a:pos x="2" y="10"/>
                </a:cxn>
                <a:cxn ang="0">
                  <a:pos x="10" y="12"/>
                </a:cxn>
                <a:cxn ang="0">
                  <a:pos x="10" y="12"/>
                </a:cxn>
                <a:cxn ang="0">
                  <a:pos x="22" y="20"/>
                </a:cxn>
                <a:cxn ang="0">
                  <a:pos x="22" y="20"/>
                </a:cxn>
                <a:cxn ang="0">
                  <a:pos x="20" y="12"/>
                </a:cxn>
                <a:cxn ang="0">
                  <a:pos x="20" y="12"/>
                </a:cxn>
                <a:cxn ang="0">
                  <a:pos x="18" y="10"/>
                </a:cxn>
                <a:cxn ang="0">
                  <a:pos x="16" y="8"/>
                </a:cxn>
                <a:cxn ang="0">
                  <a:pos x="16" y="8"/>
                </a:cxn>
                <a:cxn ang="0">
                  <a:pos x="0" y="0"/>
                </a:cxn>
                <a:cxn ang="0">
                  <a:pos x="0" y="0"/>
                </a:cxn>
                <a:cxn ang="0">
                  <a:pos x="0" y="6"/>
                </a:cxn>
                <a:cxn ang="0">
                  <a:pos x="2" y="10"/>
                </a:cxn>
                <a:cxn ang="0">
                  <a:pos x="2" y="10"/>
                </a:cxn>
              </a:cxnLst>
              <a:rect l="0" t="0" r="r" b="b"/>
              <a:pathLst>
                <a:path w="22" h="20">
                  <a:moveTo>
                    <a:pt x="2" y="10"/>
                  </a:moveTo>
                  <a:lnTo>
                    <a:pt x="2" y="10"/>
                  </a:lnTo>
                  <a:lnTo>
                    <a:pt x="10" y="12"/>
                  </a:lnTo>
                  <a:lnTo>
                    <a:pt x="10" y="12"/>
                  </a:lnTo>
                  <a:lnTo>
                    <a:pt x="22" y="20"/>
                  </a:lnTo>
                  <a:lnTo>
                    <a:pt x="22" y="20"/>
                  </a:lnTo>
                  <a:lnTo>
                    <a:pt x="20" y="12"/>
                  </a:lnTo>
                  <a:lnTo>
                    <a:pt x="20" y="12"/>
                  </a:lnTo>
                  <a:lnTo>
                    <a:pt x="18" y="10"/>
                  </a:lnTo>
                  <a:lnTo>
                    <a:pt x="16" y="8"/>
                  </a:lnTo>
                  <a:lnTo>
                    <a:pt x="16" y="8"/>
                  </a:lnTo>
                  <a:lnTo>
                    <a:pt x="0" y="0"/>
                  </a:lnTo>
                  <a:lnTo>
                    <a:pt x="0" y="0"/>
                  </a:lnTo>
                  <a:lnTo>
                    <a:pt x="0" y="6"/>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5" name="Freeform 202"/>
            <p:cNvSpPr/>
            <p:nvPr/>
          </p:nvSpPr>
          <p:spPr bwMode="auto">
            <a:xfrm>
              <a:off x="3284538" y="1103313"/>
              <a:ext cx="38100" cy="28575"/>
            </a:xfrm>
            <a:custGeom>
              <a:avLst/>
              <a:gdLst/>
              <a:ahLst/>
              <a:cxnLst>
                <a:cxn ang="0">
                  <a:pos x="22" y="10"/>
                </a:cxn>
                <a:cxn ang="0">
                  <a:pos x="22" y="10"/>
                </a:cxn>
                <a:cxn ang="0">
                  <a:pos x="16" y="8"/>
                </a:cxn>
                <a:cxn ang="0">
                  <a:pos x="16" y="8"/>
                </a:cxn>
                <a:cxn ang="0">
                  <a:pos x="0" y="0"/>
                </a:cxn>
                <a:cxn ang="0">
                  <a:pos x="0" y="0"/>
                </a:cxn>
                <a:cxn ang="0">
                  <a:pos x="4" y="8"/>
                </a:cxn>
                <a:cxn ang="0">
                  <a:pos x="10" y="14"/>
                </a:cxn>
                <a:cxn ang="0">
                  <a:pos x="16" y="18"/>
                </a:cxn>
                <a:cxn ang="0">
                  <a:pos x="24" y="18"/>
                </a:cxn>
                <a:cxn ang="0">
                  <a:pos x="24" y="18"/>
                </a:cxn>
                <a:cxn ang="0">
                  <a:pos x="22" y="10"/>
                </a:cxn>
                <a:cxn ang="0">
                  <a:pos x="22" y="10"/>
                </a:cxn>
              </a:cxnLst>
              <a:rect l="0" t="0" r="r" b="b"/>
              <a:pathLst>
                <a:path w="24" h="18">
                  <a:moveTo>
                    <a:pt x="22" y="10"/>
                  </a:moveTo>
                  <a:lnTo>
                    <a:pt x="22" y="10"/>
                  </a:lnTo>
                  <a:lnTo>
                    <a:pt x="16" y="8"/>
                  </a:lnTo>
                  <a:lnTo>
                    <a:pt x="16" y="8"/>
                  </a:lnTo>
                  <a:lnTo>
                    <a:pt x="0" y="0"/>
                  </a:lnTo>
                  <a:lnTo>
                    <a:pt x="0" y="0"/>
                  </a:lnTo>
                  <a:lnTo>
                    <a:pt x="4" y="8"/>
                  </a:lnTo>
                  <a:lnTo>
                    <a:pt x="10" y="14"/>
                  </a:lnTo>
                  <a:lnTo>
                    <a:pt x="16" y="18"/>
                  </a:lnTo>
                  <a:lnTo>
                    <a:pt x="24" y="18"/>
                  </a:lnTo>
                  <a:lnTo>
                    <a:pt x="24" y="18"/>
                  </a:lnTo>
                  <a:lnTo>
                    <a:pt x="22" y="10"/>
                  </a:lnTo>
                  <a:lnTo>
                    <a:pt x="2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6" name="Freeform 203"/>
            <p:cNvSpPr/>
            <p:nvPr/>
          </p:nvSpPr>
          <p:spPr bwMode="auto">
            <a:xfrm>
              <a:off x="3694113" y="763588"/>
              <a:ext cx="25400" cy="38100"/>
            </a:xfrm>
            <a:custGeom>
              <a:avLst/>
              <a:gdLst/>
              <a:ahLst/>
              <a:cxnLst>
                <a:cxn ang="0">
                  <a:pos x="12" y="24"/>
                </a:cxn>
                <a:cxn ang="0">
                  <a:pos x="12" y="24"/>
                </a:cxn>
                <a:cxn ang="0">
                  <a:pos x="16" y="10"/>
                </a:cxn>
                <a:cxn ang="0">
                  <a:pos x="16" y="10"/>
                </a:cxn>
                <a:cxn ang="0">
                  <a:pos x="16" y="10"/>
                </a:cxn>
                <a:cxn ang="0">
                  <a:pos x="16" y="10"/>
                </a:cxn>
                <a:cxn ang="0">
                  <a:pos x="12" y="6"/>
                </a:cxn>
                <a:cxn ang="0">
                  <a:pos x="12" y="6"/>
                </a:cxn>
                <a:cxn ang="0">
                  <a:pos x="6" y="2"/>
                </a:cxn>
                <a:cxn ang="0">
                  <a:pos x="0" y="0"/>
                </a:cxn>
                <a:cxn ang="0">
                  <a:pos x="0" y="0"/>
                </a:cxn>
                <a:cxn ang="0">
                  <a:pos x="12" y="24"/>
                </a:cxn>
                <a:cxn ang="0">
                  <a:pos x="12" y="24"/>
                </a:cxn>
              </a:cxnLst>
              <a:rect l="0" t="0" r="r" b="b"/>
              <a:pathLst>
                <a:path w="16" h="24">
                  <a:moveTo>
                    <a:pt x="12" y="24"/>
                  </a:moveTo>
                  <a:lnTo>
                    <a:pt x="12" y="24"/>
                  </a:lnTo>
                  <a:lnTo>
                    <a:pt x="16" y="10"/>
                  </a:lnTo>
                  <a:lnTo>
                    <a:pt x="16" y="10"/>
                  </a:lnTo>
                  <a:lnTo>
                    <a:pt x="16" y="10"/>
                  </a:lnTo>
                  <a:lnTo>
                    <a:pt x="16" y="10"/>
                  </a:lnTo>
                  <a:lnTo>
                    <a:pt x="12" y="6"/>
                  </a:lnTo>
                  <a:lnTo>
                    <a:pt x="12" y="6"/>
                  </a:lnTo>
                  <a:lnTo>
                    <a:pt x="6" y="2"/>
                  </a:lnTo>
                  <a:lnTo>
                    <a:pt x="0" y="0"/>
                  </a:lnTo>
                  <a:lnTo>
                    <a:pt x="0" y="0"/>
                  </a:lnTo>
                  <a:lnTo>
                    <a:pt x="12" y="24"/>
                  </a:lnTo>
                  <a:lnTo>
                    <a:pt x="1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7" name="Freeform 204"/>
            <p:cNvSpPr/>
            <p:nvPr/>
          </p:nvSpPr>
          <p:spPr bwMode="auto">
            <a:xfrm>
              <a:off x="3716338" y="779463"/>
              <a:ext cx="22225" cy="47625"/>
            </a:xfrm>
            <a:custGeom>
              <a:avLst/>
              <a:gdLst/>
              <a:ahLst/>
              <a:cxnLst>
                <a:cxn ang="0">
                  <a:pos x="14" y="8"/>
                </a:cxn>
                <a:cxn ang="0">
                  <a:pos x="14" y="8"/>
                </a:cxn>
                <a:cxn ang="0">
                  <a:pos x="10" y="4"/>
                </a:cxn>
                <a:cxn ang="0">
                  <a:pos x="6" y="0"/>
                </a:cxn>
                <a:cxn ang="0">
                  <a:pos x="6" y="0"/>
                </a:cxn>
                <a:cxn ang="0">
                  <a:pos x="0" y="18"/>
                </a:cxn>
                <a:cxn ang="0">
                  <a:pos x="0" y="18"/>
                </a:cxn>
                <a:cxn ang="0">
                  <a:pos x="0" y="20"/>
                </a:cxn>
                <a:cxn ang="0">
                  <a:pos x="2" y="24"/>
                </a:cxn>
                <a:cxn ang="0">
                  <a:pos x="2" y="24"/>
                </a:cxn>
                <a:cxn ang="0">
                  <a:pos x="6" y="30"/>
                </a:cxn>
                <a:cxn ang="0">
                  <a:pos x="6" y="30"/>
                </a:cxn>
                <a:cxn ang="0">
                  <a:pos x="8" y="26"/>
                </a:cxn>
                <a:cxn ang="0">
                  <a:pos x="8" y="26"/>
                </a:cxn>
                <a:cxn ang="0">
                  <a:pos x="12" y="14"/>
                </a:cxn>
                <a:cxn ang="0">
                  <a:pos x="12" y="14"/>
                </a:cxn>
                <a:cxn ang="0">
                  <a:pos x="14" y="8"/>
                </a:cxn>
                <a:cxn ang="0">
                  <a:pos x="14" y="8"/>
                </a:cxn>
              </a:cxnLst>
              <a:rect l="0" t="0" r="r" b="b"/>
              <a:pathLst>
                <a:path w="14" h="30">
                  <a:moveTo>
                    <a:pt x="14" y="8"/>
                  </a:moveTo>
                  <a:lnTo>
                    <a:pt x="14" y="8"/>
                  </a:lnTo>
                  <a:lnTo>
                    <a:pt x="10" y="4"/>
                  </a:lnTo>
                  <a:lnTo>
                    <a:pt x="6" y="0"/>
                  </a:lnTo>
                  <a:lnTo>
                    <a:pt x="6" y="0"/>
                  </a:lnTo>
                  <a:lnTo>
                    <a:pt x="0" y="18"/>
                  </a:lnTo>
                  <a:lnTo>
                    <a:pt x="0" y="18"/>
                  </a:lnTo>
                  <a:lnTo>
                    <a:pt x="0" y="20"/>
                  </a:lnTo>
                  <a:lnTo>
                    <a:pt x="2" y="24"/>
                  </a:lnTo>
                  <a:lnTo>
                    <a:pt x="2" y="24"/>
                  </a:lnTo>
                  <a:lnTo>
                    <a:pt x="6" y="30"/>
                  </a:lnTo>
                  <a:lnTo>
                    <a:pt x="6" y="30"/>
                  </a:lnTo>
                  <a:lnTo>
                    <a:pt x="8" y="26"/>
                  </a:lnTo>
                  <a:lnTo>
                    <a:pt x="8" y="26"/>
                  </a:lnTo>
                  <a:lnTo>
                    <a:pt x="12" y="14"/>
                  </a:lnTo>
                  <a:lnTo>
                    <a:pt x="12" y="1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8" name="Freeform 205"/>
            <p:cNvSpPr/>
            <p:nvPr/>
          </p:nvSpPr>
          <p:spPr bwMode="auto">
            <a:xfrm>
              <a:off x="3729038" y="795338"/>
              <a:ext cx="22225" cy="57150"/>
            </a:xfrm>
            <a:custGeom>
              <a:avLst/>
              <a:gdLst/>
              <a:ahLst/>
              <a:cxnLst>
                <a:cxn ang="0">
                  <a:pos x="14" y="10"/>
                </a:cxn>
                <a:cxn ang="0">
                  <a:pos x="14" y="10"/>
                </a:cxn>
                <a:cxn ang="0">
                  <a:pos x="14" y="8"/>
                </a:cxn>
                <a:cxn ang="0">
                  <a:pos x="14" y="4"/>
                </a:cxn>
                <a:cxn ang="0">
                  <a:pos x="10" y="0"/>
                </a:cxn>
                <a:cxn ang="0">
                  <a:pos x="10" y="0"/>
                </a:cxn>
                <a:cxn ang="0">
                  <a:pos x="2" y="20"/>
                </a:cxn>
                <a:cxn ang="0">
                  <a:pos x="2" y="20"/>
                </a:cxn>
                <a:cxn ang="0">
                  <a:pos x="0" y="24"/>
                </a:cxn>
                <a:cxn ang="0">
                  <a:pos x="0" y="26"/>
                </a:cxn>
                <a:cxn ang="0">
                  <a:pos x="0" y="26"/>
                </a:cxn>
                <a:cxn ang="0">
                  <a:pos x="6" y="36"/>
                </a:cxn>
                <a:cxn ang="0">
                  <a:pos x="6" y="36"/>
                </a:cxn>
                <a:cxn ang="0">
                  <a:pos x="12" y="20"/>
                </a:cxn>
                <a:cxn ang="0">
                  <a:pos x="12" y="20"/>
                </a:cxn>
                <a:cxn ang="0">
                  <a:pos x="14" y="10"/>
                </a:cxn>
                <a:cxn ang="0">
                  <a:pos x="14" y="10"/>
                </a:cxn>
              </a:cxnLst>
              <a:rect l="0" t="0" r="r" b="b"/>
              <a:pathLst>
                <a:path w="14" h="36">
                  <a:moveTo>
                    <a:pt x="14" y="10"/>
                  </a:moveTo>
                  <a:lnTo>
                    <a:pt x="14" y="10"/>
                  </a:lnTo>
                  <a:lnTo>
                    <a:pt x="14" y="8"/>
                  </a:lnTo>
                  <a:lnTo>
                    <a:pt x="14" y="4"/>
                  </a:lnTo>
                  <a:lnTo>
                    <a:pt x="10" y="0"/>
                  </a:lnTo>
                  <a:lnTo>
                    <a:pt x="10" y="0"/>
                  </a:lnTo>
                  <a:lnTo>
                    <a:pt x="2" y="20"/>
                  </a:lnTo>
                  <a:lnTo>
                    <a:pt x="2" y="20"/>
                  </a:lnTo>
                  <a:lnTo>
                    <a:pt x="0" y="24"/>
                  </a:lnTo>
                  <a:lnTo>
                    <a:pt x="0" y="26"/>
                  </a:lnTo>
                  <a:lnTo>
                    <a:pt x="0" y="26"/>
                  </a:lnTo>
                  <a:lnTo>
                    <a:pt x="6" y="36"/>
                  </a:lnTo>
                  <a:lnTo>
                    <a:pt x="6" y="36"/>
                  </a:lnTo>
                  <a:lnTo>
                    <a:pt x="12" y="20"/>
                  </a:lnTo>
                  <a:lnTo>
                    <a:pt x="12" y="20"/>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nvGrpSpPr>
            <p:cNvPr id="169" name="Group 407"/>
            <p:cNvGrpSpPr/>
            <p:nvPr/>
          </p:nvGrpSpPr>
          <p:grpSpPr bwMode="auto">
            <a:xfrm>
              <a:off x="3290888" y="576263"/>
              <a:ext cx="1260475" cy="1409700"/>
              <a:chOff x="2073" y="363"/>
              <a:chExt cx="794" cy="888"/>
            </a:xfrm>
            <a:grpFill/>
          </p:grpSpPr>
          <p:sp>
            <p:nvSpPr>
              <p:cNvPr id="215" name="Freeform 207"/>
              <p:cNvSpPr/>
              <p:nvPr/>
            </p:nvSpPr>
            <p:spPr bwMode="auto">
              <a:xfrm>
                <a:off x="2357" y="513"/>
                <a:ext cx="12" cy="38"/>
              </a:xfrm>
              <a:custGeom>
                <a:avLst/>
                <a:gdLst/>
                <a:ahLst/>
                <a:cxnLst>
                  <a:cxn ang="0">
                    <a:pos x="10" y="0"/>
                  </a:cxn>
                  <a:cxn ang="0">
                    <a:pos x="10" y="0"/>
                  </a:cxn>
                  <a:cxn ang="0">
                    <a:pos x="2" y="22"/>
                  </a:cxn>
                  <a:cxn ang="0">
                    <a:pos x="2" y="22"/>
                  </a:cxn>
                  <a:cxn ang="0">
                    <a:pos x="0" y="26"/>
                  </a:cxn>
                  <a:cxn ang="0">
                    <a:pos x="0" y="28"/>
                  </a:cxn>
                  <a:cxn ang="0">
                    <a:pos x="0" y="28"/>
                  </a:cxn>
                  <a:cxn ang="0">
                    <a:pos x="4" y="38"/>
                  </a:cxn>
                  <a:cxn ang="0">
                    <a:pos x="4" y="38"/>
                  </a:cxn>
                  <a:cxn ang="0">
                    <a:pos x="10" y="30"/>
                  </a:cxn>
                  <a:cxn ang="0">
                    <a:pos x="12" y="20"/>
                  </a:cxn>
                  <a:cxn ang="0">
                    <a:pos x="12" y="10"/>
                  </a:cxn>
                  <a:cxn ang="0">
                    <a:pos x="10" y="0"/>
                  </a:cxn>
                  <a:cxn ang="0">
                    <a:pos x="10" y="0"/>
                  </a:cxn>
                </a:cxnLst>
                <a:rect l="0" t="0" r="r" b="b"/>
                <a:pathLst>
                  <a:path w="12" h="38">
                    <a:moveTo>
                      <a:pt x="10" y="0"/>
                    </a:moveTo>
                    <a:lnTo>
                      <a:pt x="10" y="0"/>
                    </a:lnTo>
                    <a:lnTo>
                      <a:pt x="2" y="22"/>
                    </a:lnTo>
                    <a:lnTo>
                      <a:pt x="2" y="22"/>
                    </a:lnTo>
                    <a:lnTo>
                      <a:pt x="0" y="26"/>
                    </a:lnTo>
                    <a:lnTo>
                      <a:pt x="0" y="28"/>
                    </a:lnTo>
                    <a:lnTo>
                      <a:pt x="0" y="28"/>
                    </a:lnTo>
                    <a:lnTo>
                      <a:pt x="4" y="38"/>
                    </a:lnTo>
                    <a:lnTo>
                      <a:pt x="4" y="38"/>
                    </a:lnTo>
                    <a:lnTo>
                      <a:pt x="10" y="30"/>
                    </a:lnTo>
                    <a:lnTo>
                      <a:pt x="12" y="20"/>
                    </a:lnTo>
                    <a:lnTo>
                      <a:pt x="12" y="10"/>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6" name="Freeform 208"/>
              <p:cNvSpPr/>
              <p:nvPr/>
            </p:nvSpPr>
            <p:spPr bwMode="auto">
              <a:xfrm>
                <a:off x="2321" y="481"/>
                <a:ext cx="14" cy="26"/>
              </a:xfrm>
              <a:custGeom>
                <a:avLst/>
                <a:gdLst/>
                <a:ahLst/>
                <a:cxnLst>
                  <a:cxn ang="0">
                    <a:pos x="2" y="12"/>
                  </a:cxn>
                  <a:cxn ang="0">
                    <a:pos x="2" y="12"/>
                  </a:cxn>
                  <a:cxn ang="0">
                    <a:pos x="0" y="20"/>
                  </a:cxn>
                  <a:cxn ang="0">
                    <a:pos x="0" y="20"/>
                  </a:cxn>
                  <a:cxn ang="0">
                    <a:pos x="2" y="20"/>
                  </a:cxn>
                  <a:cxn ang="0">
                    <a:pos x="2" y="20"/>
                  </a:cxn>
                  <a:cxn ang="0">
                    <a:pos x="14" y="26"/>
                  </a:cxn>
                  <a:cxn ang="0">
                    <a:pos x="14" y="26"/>
                  </a:cxn>
                  <a:cxn ang="0">
                    <a:pos x="4" y="0"/>
                  </a:cxn>
                  <a:cxn ang="0">
                    <a:pos x="4" y="0"/>
                  </a:cxn>
                  <a:cxn ang="0">
                    <a:pos x="2" y="6"/>
                  </a:cxn>
                  <a:cxn ang="0">
                    <a:pos x="2" y="12"/>
                  </a:cxn>
                  <a:cxn ang="0">
                    <a:pos x="2" y="12"/>
                  </a:cxn>
                </a:cxnLst>
                <a:rect l="0" t="0" r="r" b="b"/>
                <a:pathLst>
                  <a:path w="14" h="26">
                    <a:moveTo>
                      <a:pt x="2" y="12"/>
                    </a:moveTo>
                    <a:lnTo>
                      <a:pt x="2" y="12"/>
                    </a:lnTo>
                    <a:lnTo>
                      <a:pt x="0" y="20"/>
                    </a:lnTo>
                    <a:lnTo>
                      <a:pt x="0" y="20"/>
                    </a:lnTo>
                    <a:lnTo>
                      <a:pt x="2" y="20"/>
                    </a:lnTo>
                    <a:lnTo>
                      <a:pt x="2" y="20"/>
                    </a:lnTo>
                    <a:lnTo>
                      <a:pt x="14" y="26"/>
                    </a:lnTo>
                    <a:lnTo>
                      <a:pt x="14" y="26"/>
                    </a:lnTo>
                    <a:lnTo>
                      <a:pt x="4" y="0"/>
                    </a:lnTo>
                    <a:lnTo>
                      <a:pt x="4" y="0"/>
                    </a:lnTo>
                    <a:lnTo>
                      <a:pt x="2"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7" name="Freeform 209"/>
              <p:cNvSpPr/>
              <p:nvPr/>
            </p:nvSpPr>
            <p:spPr bwMode="auto">
              <a:xfrm>
                <a:off x="2319" y="503"/>
                <a:ext cx="24" cy="20"/>
              </a:xfrm>
              <a:custGeom>
                <a:avLst/>
                <a:gdLst/>
                <a:ahLst/>
                <a:cxnLst>
                  <a:cxn ang="0">
                    <a:pos x="18" y="8"/>
                  </a:cxn>
                  <a:cxn ang="0">
                    <a:pos x="18" y="8"/>
                  </a:cxn>
                  <a:cxn ang="0">
                    <a:pos x="2" y="0"/>
                  </a:cxn>
                  <a:cxn ang="0">
                    <a:pos x="2" y="0"/>
                  </a:cxn>
                  <a:cxn ang="0">
                    <a:pos x="0" y="6"/>
                  </a:cxn>
                  <a:cxn ang="0">
                    <a:pos x="0" y="12"/>
                  </a:cxn>
                  <a:cxn ang="0">
                    <a:pos x="0" y="12"/>
                  </a:cxn>
                  <a:cxn ang="0">
                    <a:pos x="8" y="14"/>
                  </a:cxn>
                  <a:cxn ang="0">
                    <a:pos x="8" y="14"/>
                  </a:cxn>
                  <a:cxn ang="0">
                    <a:pos x="18" y="18"/>
                  </a:cxn>
                  <a:cxn ang="0">
                    <a:pos x="18" y="18"/>
                  </a:cxn>
                  <a:cxn ang="0">
                    <a:pos x="24" y="20"/>
                  </a:cxn>
                  <a:cxn ang="0">
                    <a:pos x="24" y="20"/>
                  </a:cxn>
                  <a:cxn ang="0">
                    <a:pos x="20" y="14"/>
                  </a:cxn>
                  <a:cxn ang="0">
                    <a:pos x="20" y="14"/>
                  </a:cxn>
                  <a:cxn ang="0">
                    <a:pos x="20" y="10"/>
                  </a:cxn>
                  <a:cxn ang="0">
                    <a:pos x="18" y="8"/>
                  </a:cxn>
                  <a:cxn ang="0">
                    <a:pos x="18" y="8"/>
                  </a:cxn>
                </a:cxnLst>
                <a:rect l="0" t="0" r="r" b="b"/>
                <a:pathLst>
                  <a:path w="24" h="20">
                    <a:moveTo>
                      <a:pt x="18" y="8"/>
                    </a:moveTo>
                    <a:lnTo>
                      <a:pt x="18" y="8"/>
                    </a:lnTo>
                    <a:lnTo>
                      <a:pt x="2" y="0"/>
                    </a:lnTo>
                    <a:lnTo>
                      <a:pt x="2" y="0"/>
                    </a:lnTo>
                    <a:lnTo>
                      <a:pt x="0" y="6"/>
                    </a:lnTo>
                    <a:lnTo>
                      <a:pt x="0" y="12"/>
                    </a:lnTo>
                    <a:lnTo>
                      <a:pt x="0" y="12"/>
                    </a:lnTo>
                    <a:lnTo>
                      <a:pt x="8" y="14"/>
                    </a:lnTo>
                    <a:lnTo>
                      <a:pt x="8" y="14"/>
                    </a:lnTo>
                    <a:lnTo>
                      <a:pt x="18" y="18"/>
                    </a:lnTo>
                    <a:lnTo>
                      <a:pt x="18" y="18"/>
                    </a:lnTo>
                    <a:lnTo>
                      <a:pt x="24" y="20"/>
                    </a:lnTo>
                    <a:lnTo>
                      <a:pt x="24" y="20"/>
                    </a:lnTo>
                    <a:lnTo>
                      <a:pt x="20" y="14"/>
                    </a:lnTo>
                    <a:lnTo>
                      <a:pt x="20" y="14"/>
                    </a:lnTo>
                    <a:lnTo>
                      <a:pt x="20" y="10"/>
                    </a:lnTo>
                    <a:lnTo>
                      <a:pt x="18" y="8"/>
                    </a:lnTo>
                    <a:lnTo>
                      <a:pt x="1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8" name="Freeform 210"/>
              <p:cNvSpPr/>
              <p:nvPr/>
            </p:nvSpPr>
            <p:spPr bwMode="auto">
              <a:xfrm>
                <a:off x="2319" y="519"/>
                <a:ext cx="30" cy="22"/>
              </a:xfrm>
              <a:custGeom>
                <a:avLst/>
                <a:gdLst/>
                <a:ahLst/>
                <a:cxnLst>
                  <a:cxn ang="0">
                    <a:pos x="20" y="8"/>
                  </a:cxn>
                  <a:cxn ang="0">
                    <a:pos x="20" y="8"/>
                  </a:cxn>
                  <a:cxn ang="0">
                    <a:pos x="0" y="0"/>
                  </a:cxn>
                  <a:cxn ang="0">
                    <a:pos x="0" y="0"/>
                  </a:cxn>
                  <a:cxn ang="0">
                    <a:pos x="2" y="6"/>
                  </a:cxn>
                  <a:cxn ang="0">
                    <a:pos x="2" y="8"/>
                  </a:cxn>
                  <a:cxn ang="0">
                    <a:pos x="4" y="10"/>
                  </a:cxn>
                  <a:cxn ang="0">
                    <a:pos x="4" y="10"/>
                  </a:cxn>
                  <a:cxn ang="0">
                    <a:pos x="12" y="14"/>
                  </a:cxn>
                  <a:cxn ang="0">
                    <a:pos x="12" y="14"/>
                  </a:cxn>
                  <a:cxn ang="0">
                    <a:pos x="30" y="22"/>
                  </a:cxn>
                  <a:cxn ang="0">
                    <a:pos x="30" y="22"/>
                  </a:cxn>
                  <a:cxn ang="0">
                    <a:pos x="26" y="12"/>
                  </a:cxn>
                  <a:cxn ang="0">
                    <a:pos x="26" y="12"/>
                  </a:cxn>
                  <a:cxn ang="0">
                    <a:pos x="24" y="8"/>
                  </a:cxn>
                  <a:cxn ang="0">
                    <a:pos x="20" y="8"/>
                  </a:cxn>
                  <a:cxn ang="0">
                    <a:pos x="20" y="8"/>
                  </a:cxn>
                </a:cxnLst>
                <a:rect l="0" t="0" r="r" b="b"/>
                <a:pathLst>
                  <a:path w="30" h="22">
                    <a:moveTo>
                      <a:pt x="20" y="8"/>
                    </a:moveTo>
                    <a:lnTo>
                      <a:pt x="20" y="8"/>
                    </a:lnTo>
                    <a:lnTo>
                      <a:pt x="0" y="0"/>
                    </a:lnTo>
                    <a:lnTo>
                      <a:pt x="0" y="0"/>
                    </a:lnTo>
                    <a:lnTo>
                      <a:pt x="2" y="6"/>
                    </a:lnTo>
                    <a:lnTo>
                      <a:pt x="2" y="8"/>
                    </a:lnTo>
                    <a:lnTo>
                      <a:pt x="4" y="10"/>
                    </a:lnTo>
                    <a:lnTo>
                      <a:pt x="4" y="10"/>
                    </a:lnTo>
                    <a:lnTo>
                      <a:pt x="12" y="14"/>
                    </a:lnTo>
                    <a:lnTo>
                      <a:pt x="12" y="14"/>
                    </a:lnTo>
                    <a:lnTo>
                      <a:pt x="30" y="22"/>
                    </a:lnTo>
                    <a:lnTo>
                      <a:pt x="30" y="22"/>
                    </a:lnTo>
                    <a:lnTo>
                      <a:pt x="26" y="12"/>
                    </a:lnTo>
                    <a:lnTo>
                      <a:pt x="26" y="12"/>
                    </a:lnTo>
                    <a:lnTo>
                      <a:pt x="24" y="8"/>
                    </a:lnTo>
                    <a:lnTo>
                      <a:pt x="20" y="8"/>
                    </a:lnTo>
                    <a:lnTo>
                      <a:pt x="2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9" name="Freeform 211"/>
              <p:cNvSpPr/>
              <p:nvPr/>
            </p:nvSpPr>
            <p:spPr bwMode="auto">
              <a:xfrm>
                <a:off x="2323" y="533"/>
                <a:ext cx="32" cy="22"/>
              </a:xfrm>
              <a:custGeom>
                <a:avLst/>
                <a:gdLst/>
                <a:ahLst/>
                <a:cxnLst>
                  <a:cxn ang="0">
                    <a:pos x="28" y="12"/>
                  </a:cxn>
                  <a:cxn ang="0">
                    <a:pos x="28" y="12"/>
                  </a:cxn>
                  <a:cxn ang="0">
                    <a:pos x="24" y="10"/>
                  </a:cxn>
                  <a:cxn ang="0">
                    <a:pos x="22" y="8"/>
                  </a:cxn>
                  <a:cxn ang="0">
                    <a:pos x="22" y="8"/>
                  </a:cxn>
                  <a:cxn ang="0">
                    <a:pos x="0" y="0"/>
                  </a:cxn>
                  <a:cxn ang="0">
                    <a:pos x="0" y="0"/>
                  </a:cxn>
                  <a:cxn ang="0">
                    <a:pos x="6" y="8"/>
                  </a:cxn>
                  <a:cxn ang="0">
                    <a:pos x="12" y="16"/>
                  </a:cxn>
                  <a:cxn ang="0">
                    <a:pos x="22" y="20"/>
                  </a:cxn>
                  <a:cxn ang="0">
                    <a:pos x="32" y="22"/>
                  </a:cxn>
                  <a:cxn ang="0">
                    <a:pos x="32" y="22"/>
                  </a:cxn>
                  <a:cxn ang="0">
                    <a:pos x="28" y="12"/>
                  </a:cxn>
                  <a:cxn ang="0">
                    <a:pos x="28" y="12"/>
                  </a:cxn>
                </a:cxnLst>
                <a:rect l="0" t="0" r="r" b="b"/>
                <a:pathLst>
                  <a:path w="32" h="22">
                    <a:moveTo>
                      <a:pt x="28" y="12"/>
                    </a:moveTo>
                    <a:lnTo>
                      <a:pt x="28" y="12"/>
                    </a:lnTo>
                    <a:lnTo>
                      <a:pt x="24" y="10"/>
                    </a:lnTo>
                    <a:lnTo>
                      <a:pt x="22" y="8"/>
                    </a:lnTo>
                    <a:lnTo>
                      <a:pt x="22" y="8"/>
                    </a:lnTo>
                    <a:lnTo>
                      <a:pt x="0" y="0"/>
                    </a:lnTo>
                    <a:lnTo>
                      <a:pt x="0" y="0"/>
                    </a:lnTo>
                    <a:lnTo>
                      <a:pt x="6" y="8"/>
                    </a:lnTo>
                    <a:lnTo>
                      <a:pt x="12" y="16"/>
                    </a:lnTo>
                    <a:lnTo>
                      <a:pt x="22" y="20"/>
                    </a:lnTo>
                    <a:lnTo>
                      <a:pt x="32" y="22"/>
                    </a:lnTo>
                    <a:lnTo>
                      <a:pt x="32" y="22"/>
                    </a:lnTo>
                    <a:lnTo>
                      <a:pt x="28" y="12"/>
                    </a:lnTo>
                    <a:lnTo>
                      <a:pt x="2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0" name="Freeform 212"/>
              <p:cNvSpPr/>
              <p:nvPr/>
            </p:nvSpPr>
            <p:spPr bwMode="auto">
              <a:xfrm>
                <a:off x="2177" y="629"/>
                <a:ext cx="24" cy="18"/>
              </a:xfrm>
              <a:custGeom>
                <a:avLst/>
                <a:gdLst/>
                <a:ahLst/>
                <a:cxnLst>
                  <a:cxn ang="0">
                    <a:pos x="10" y="0"/>
                  </a:cxn>
                  <a:cxn ang="0">
                    <a:pos x="10" y="0"/>
                  </a:cxn>
                  <a:cxn ang="0">
                    <a:pos x="8" y="0"/>
                  </a:cxn>
                  <a:cxn ang="0">
                    <a:pos x="8" y="0"/>
                  </a:cxn>
                  <a:cxn ang="0">
                    <a:pos x="6" y="6"/>
                  </a:cxn>
                  <a:cxn ang="0">
                    <a:pos x="6" y="6"/>
                  </a:cxn>
                  <a:cxn ang="0">
                    <a:pos x="2" y="12"/>
                  </a:cxn>
                  <a:cxn ang="0">
                    <a:pos x="0" y="18"/>
                  </a:cxn>
                  <a:cxn ang="0">
                    <a:pos x="0" y="18"/>
                  </a:cxn>
                  <a:cxn ang="0">
                    <a:pos x="24" y="4"/>
                  </a:cxn>
                  <a:cxn ang="0">
                    <a:pos x="24" y="4"/>
                  </a:cxn>
                  <a:cxn ang="0">
                    <a:pos x="10" y="0"/>
                  </a:cxn>
                  <a:cxn ang="0">
                    <a:pos x="10" y="0"/>
                  </a:cxn>
                </a:cxnLst>
                <a:rect l="0" t="0" r="r" b="b"/>
                <a:pathLst>
                  <a:path w="24" h="18">
                    <a:moveTo>
                      <a:pt x="10" y="0"/>
                    </a:moveTo>
                    <a:lnTo>
                      <a:pt x="10" y="0"/>
                    </a:lnTo>
                    <a:lnTo>
                      <a:pt x="8" y="0"/>
                    </a:lnTo>
                    <a:lnTo>
                      <a:pt x="8" y="0"/>
                    </a:lnTo>
                    <a:lnTo>
                      <a:pt x="6" y="6"/>
                    </a:lnTo>
                    <a:lnTo>
                      <a:pt x="6" y="6"/>
                    </a:lnTo>
                    <a:lnTo>
                      <a:pt x="2" y="12"/>
                    </a:lnTo>
                    <a:lnTo>
                      <a:pt x="0" y="18"/>
                    </a:lnTo>
                    <a:lnTo>
                      <a:pt x="0" y="18"/>
                    </a:lnTo>
                    <a:lnTo>
                      <a:pt x="24" y="4"/>
                    </a:lnTo>
                    <a:lnTo>
                      <a:pt x="24"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1" name="Freeform 213"/>
              <p:cNvSpPr/>
              <p:nvPr/>
            </p:nvSpPr>
            <p:spPr bwMode="auto">
              <a:xfrm>
                <a:off x="2187" y="617"/>
                <a:ext cx="32" cy="12"/>
              </a:xfrm>
              <a:custGeom>
                <a:avLst/>
                <a:gdLst/>
                <a:ahLst/>
                <a:cxnLst>
                  <a:cxn ang="0">
                    <a:pos x="32" y="6"/>
                  </a:cxn>
                  <a:cxn ang="0">
                    <a:pos x="32" y="6"/>
                  </a:cxn>
                  <a:cxn ang="0">
                    <a:pos x="26" y="4"/>
                  </a:cxn>
                  <a:cxn ang="0">
                    <a:pos x="26" y="4"/>
                  </a:cxn>
                  <a:cxn ang="0">
                    <a:pos x="14" y="0"/>
                  </a:cxn>
                  <a:cxn ang="0">
                    <a:pos x="14" y="0"/>
                  </a:cxn>
                  <a:cxn ang="0">
                    <a:pos x="6" y="0"/>
                  </a:cxn>
                  <a:cxn ang="0">
                    <a:pos x="6" y="0"/>
                  </a:cxn>
                  <a:cxn ang="0">
                    <a:pos x="4" y="0"/>
                  </a:cxn>
                  <a:cxn ang="0">
                    <a:pos x="2" y="4"/>
                  </a:cxn>
                  <a:cxn ang="0">
                    <a:pos x="0" y="8"/>
                  </a:cxn>
                  <a:cxn ang="0">
                    <a:pos x="0" y="8"/>
                  </a:cxn>
                  <a:cxn ang="0">
                    <a:pos x="18" y="12"/>
                  </a:cxn>
                  <a:cxn ang="0">
                    <a:pos x="18" y="12"/>
                  </a:cxn>
                  <a:cxn ang="0">
                    <a:pos x="22" y="12"/>
                  </a:cxn>
                  <a:cxn ang="0">
                    <a:pos x="24" y="10"/>
                  </a:cxn>
                  <a:cxn ang="0">
                    <a:pos x="24" y="10"/>
                  </a:cxn>
                  <a:cxn ang="0">
                    <a:pos x="32" y="6"/>
                  </a:cxn>
                  <a:cxn ang="0">
                    <a:pos x="32" y="6"/>
                  </a:cxn>
                </a:cxnLst>
                <a:rect l="0" t="0" r="r" b="b"/>
                <a:pathLst>
                  <a:path w="32" h="12">
                    <a:moveTo>
                      <a:pt x="32" y="6"/>
                    </a:moveTo>
                    <a:lnTo>
                      <a:pt x="32" y="6"/>
                    </a:lnTo>
                    <a:lnTo>
                      <a:pt x="26" y="4"/>
                    </a:lnTo>
                    <a:lnTo>
                      <a:pt x="26" y="4"/>
                    </a:lnTo>
                    <a:lnTo>
                      <a:pt x="14" y="0"/>
                    </a:lnTo>
                    <a:lnTo>
                      <a:pt x="14" y="0"/>
                    </a:lnTo>
                    <a:lnTo>
                      <a:pt x="6" y="0"/>
                    </a:lnTo>
                    <a:lnTo>
                      <a:pt x="6" y="0"/>
                    </a:lnTo>
                    <a:lnTo>
                      <a:pt x="4" y="0"/>
                    </a:lnTo>
                    <a:lnTo>
                      <a:pt x="2" y="4"/>
                    </a:lnTo>
                    <a:lnTo>
                      <a:pt x="0" y="8"/>
                    </a:lnTo>
                    <a:lnTo>
                      <a:pt x="0" y="8"/>
                    </a:lnTo>
                    <a:lnTo>
                      <a:pt x="18" y="12"/>
                    </a:lnTo>
                    <a:lnTo>
                      <a:pt x="18" y="12"/>
                    </a:lnTo>
                    <a:lnTo>
                      <a:pt x="22" y="12"/>
                    </a:lnTo>
                    <a:lnTo>
                      <a:pt x="24" y="10"/>
                    </a:lnTo>
                    <a:lnTo>
                      <a:pt x="24" y="10"/>
                    </a:lnTo>
                    <a:lnTo>
                      <a:pt x="32" y="6"/>
                    </a:lnTo>
                    <a:lnTo>
                      <a:pt x="3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2" name="Freeform 214"/>
              <p:cNvSpPr/>
              <p:nvPr/>
            </p:nvSpPr>
            <p:spPr bwMode="auto">
              <a:xfrm>
                <a:off x="2195" y="605"/>
                <a:ext cx="40" cy="14"/>
              </a:xfrm>
              <a:custGeom>
                <a:avLst/>
                <a:gdLst/>
                <a:ahLst/>
                <a:cxnLst>
                  <a:cxn ang="0">
                    <a:pos x="10" y="0"/>
                  </a:cxn>
                  <a:cxn ang="0">
                    <a:pos x="10" y="0"/>
                  </a:cxn>
                  <a:cxn ang="0">
                    <a:pos x="8" y="0"/>
                  </a:cxn>
                  <a:cxn ang="0">
                    <a:pos x="4" y="2"/>
                  </a:cxn>
                  <a:cxn ang="0">
                    <a:pos x="0" y="8"/>
                  </a:cxn>
                  <a:cxn ang="0">
                    <a:pos x="0" y="8"/>
                  </a:cxn>
                  <a:cxn ang="0">
                    <a:pos x="24" y="14"/>
                  </a:cxn>
                  <a:cxn ang="0">
                    <a:pos x="24" y="14"/>
                  </a:cxn>
                  <a:cxn ang="0">
                    <a:pos x="26" y="14"/>
                  </a:cxn>
                  <a:cxn ang="0">
                    <a:pos x="30" y="14"/>
                  </a:cxn>
                  <a:cxn ang="0">
                    <a:pos x="30" y="14"/>
                  </a:cxn>
                  <a:cxn ang="0">
                    <a:pos x="40" y="8"/>
                  </a:cxn>
                  <a:cxn ang="0">
                    <a:pos x="40" y="8"/>
                  </a:cxn>
                  <a:cxn ang="0">
                    <a:pos x="20" y="2"/>
                  </a:cxn>
                  <a:cxn ang="0">
                    <a:pos x="20" y="2"/>
                  </a:cxn>
                  <a:cxn ang="0">
                    <a:pos x="10" y="0"/>
                  </a:cxn>
                  <a:cxn ang="0">
                    <a:pos x="10" y="0"/>
                  </a:cxn>
                </a:cxnLst>
                <a:rect l="0" t="0" r="r" b="b"/>
                <a:pathLst>
                  <a:path w="40" h="14">
                    <a:moveTo>
                      <a:pt x="10" y="0"/>
                    </a:moveTo>
                    <a:lnTo>
                      <a:pt x="10" y="0"/>
                    </a:lnTo>
                    <a:lnTo>
                      <a:pt x="8" y="0"/>
                    </a:lnTo>
                    <a:lnTo>
                      <a:pt x="4" y="2"/>
                    </a:lnTo>
                    <a:lnTo>
                      <a:pt x="0" y="8"/>
                    </a:lnTo>
                    <a:lnTo>
                      <a:pt x="0" y="8"/>
                    </a:lnTo>
                    <a:lnTo>
                      <a:pt x="24" y="14"/>
                    </a:lnTo>
                    <a:lnTo>
                      <a:pt x="24" y="14"/>
                    </a:lnTo>
                    <a:lnTo>
                      <a:pt x="26" y="14"/>
                    </a:lnTo>
                    <a:lnTo>
                      <a:pt x="30" y="14"/>
                    </a:lnTo>
                    <a:lnTo>
                      <a:pt x="30" y="14"/>
                    </a:lnTo>
                    <a:lnTo>
                      <a:pt x="40" y="8"/>
                    </a:lnTo>
                    <a:lnTo>
                      <a:pt x="40" y="8"/>
                    </a:lnTo>
                    <a:lnTo>
                      <a:pt x="20" y="2"/>
                    </a:lnTo>
                    <a:lnTo>
                      <a:pt x="20"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3" name="Freeform 215"/>
              <p:cNvSpPr/>
              <p:nvPr/>
            </p:nvSpPr>
            <p:spPr bwMode="auto">
              <a:xfrm>
                <a:off x="2207" y="597"/>
                <a:ext cx="42" cy="12"/>
              </a:xfrm>
              <a:custGeom>
                <a:avLst/>
                <a:gdLst/>
                <a:ahLst/>
                <a:cxnLst>
                  <a:cxn ang="0">
                    <a:pos x="0" y="6"/>
                  </a:cxn>
                  <a:cxn ang="0">
                    <a:pos x="0" y="6"/>
                  </a:cxn>
                  <a:cxn ang="0">
                    <a:pos x="24" y="10"/>
                  </a:cxn>
                  <a:cxn ang="0">
                    <a:pos x="24" y="10"/>
                  </a:cxn>
                  <a:cxn ang="0">
                    <a:pos x="28" y="12"/>
                  </a:cxn>
                  <a:cxn ang="0">
                    <a:pos x="32" y="12"/>
                  </a:cxn>
                  <a:cxn ang="0">
                    <a:pos x="32" y="12"/>
                  </a:cxn>
                  <a:cxn ang="0">
                    <a:pos x="42" y="6"/>
                  </a:cxn>
                  <a:cxn ang="0">
                    <a:pos x="42" y="6"/>
                  </a:cxn>
                  <a:cxn ang="0">
                    <a:pos x="32" y="2"/>
                  </a:cxn>
                  <a:cxn ang="0">
                    <a:pos x="22" y="0"/>
                  </a:cxn>
                  <a:cxn ang="0">
                    <a:pos x="10" y="0"/>
                  </a:cxn>
                  <a:cxn ang="0">
                    <a:pos x="0" y="6"/>
                  </a:cxn>
                  <a:cxn ang="0">
                    <a:pos x="0" y="6"/>
                  </a:cxn>
                </a:cxnLst>
                <a:rect l="0" t="0" r="r" b="b"/>
                <a:pathLst>
                  <a:path w="42" h="12">
                    <a:moveTo>
                      <a:pt x="0" y="6"/>
                    </a:moveTo>
                    <a:lnTo>
                      <a:pt x="0" y="6"/>
                    </a:lnTo>
                    <a:lnTo>
                      <a:pt x="24" y="10"/>
                    </a:lnTo>
                    <a:lnTo>
                      <a:pt x="24" y="10"/>
                    </a:lnTo>
                    <a:lnTo>
                      <a:pt x="28" y="12"/>
                    </a:lnTo>
                    <a:lnTo>
                      <a:pt x="32" y="12"/>
                    </a:lnTo>
                    <a:lnTo>
                      <a:pt x="32" y="12"/>
                    </a:lnTo>
                    <a:lnTo>
                      <a:pt x="42" y="6"/>
                    </a:lnTo>
                    <a:lnTo>
                      <a:pt x="42" y="6"/>
                    </a:lnTo>
                    <a:lnTo>
                      <a:pt x="32" y="2"/>
                    </a:lnTo>
                    <a:lnTo>
                      <a:pt x="22" y="0"/>
                    </a:lnTo>
                    <a:lnTo>
                      <a:pt x="1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4" name="Freeform 216"/>
              <p:cNvSpPr/>
              <p:nvPr/>
            </p:nvSpPr>
            <p:spPr bwMode="auto">
              <a:xfrm>
                <a:off x="2179" y="637"/>
                <a:ext cx="24" cy="16"/>
              </a:xfrm>
              <a:custGeom>
                <a:avLst/>
                <a:gdLst/>
                <a:ahLst/>
                <a:cxnLst>
                  <a:cxn ang="0">
                    <a:pos x="12" y="14"/>
                  </a:cxn>
                  <a:cxn ang="0">
                    <a:pos x="12" y="14"/>
                  </a:cxn>
                  <a:cxn ang="0">
                    <a:pos x="20" y="16"/>
                  </a:cxn>
                  <a:cxn ang="0">
                    <a:pos x="20" y="16"/>
                  </a:cxn>
                  <a:cxn ang="0">
                    <a:pos x="20" y="14"/>
                  </a:cxn>
                  <a:cxn ang="0">
                    <a:pos x="20" y="14"/>
                  </a:cxn>
                  <a:cxn ang="0">
                    <a:pos x="24" y="0"/>
                  </a:cxn>
                  <a:cxn ang="0">
                    <a:pos x="24" y="0"/>
                  </a:cxn>
                  <a:cxn ang="0">
                    <a:pos x="0" y="12"/>
                  </a:cxn>
                  <a:cxn ang="0">
                    <a:pos x="0" y="12"/>
                  </a:cxn>
                  <a:cxn ang="0">
                    <a:pos x="6" y="14"/>
                  </a:cxn>
                  <a:cxn ang="0">
                    <a:pos x="12" y="14"/>
                  </a:cxn>
                  <a:cxn ang="0">
                    <a:pos x="12" y="14"/>
                  </a:cxn>
                </a:cxnLst>
                <a:rect l="0" t="0" r="r" b="b"/>
                <a:pathLst>
                  <a:path w="24" h="16">
                    <a:moveTo>
                      <a:pt x="12" y="14"/>
                    </a:moveTo>
                    <a:lnTo>
                      <a:pt x="12" y="14"/>
                    </a:lnTo>
                    <a:lnTo>
                      <a:pt x="20" y="16"/>
                    </a:lnTo>
                    <a:lnTo>
                      <a:pt x="20" y="16"/>
                    </a:lnTo>
                    <a:lnTo>
                      <a:pt x="20" y="14"/>
                    </a:lnTo>
                    <a:lnTo>
                      <a:pt x="20" y="14"/>
                    </a:lnTo>
                    <a:lnTo>
                      <a:pt x="24" y="0"/>
                    </a:lnTo>
                    <a:lnTo>
                      <a:pt x="24" y="0"/>
                    </a:lnTo>
                    <a:lnTo>
                      <a:pt x="0" y="12"/>
                    </a:lnTo>
                    <a:lnTo>
                      <a:pt x="0" y="12"/>
                    </a:lnTo>
                    <a:lnTo>
                      <a:pt x="6" y="14"/>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5" name="Freeform 217"/>
              <p:cNvSpPr/>
              <p:nvPr/>
            </p:nvSpPr>
            <p:spPr bwMode="auto">
              <a:xfrm>
                <a:off x="2203" y="627"/>
                <a:ext cx="18" cy="26"/>
              </a:xfrm>
              <a:custGeom>
                <a:avLst/>
                <a:gdLst/>
                <a:ahLst/>
                <a:cxnLst>
                  <a:cxn ang="0">
                    <a:pos x="10" y="24"/>
                  </a:cxn>
                  <a:cxn ang="0">
                    <a:pos x="10" y="24"/>
                  </a:cxn>
                  <a:cxn ang="0">
                    <a:pos x="12" y="16"/>
                  </a:cxn>
                  <a:cxn ang="0">
                    <a:pos x="12" y="16"/>
                  </a:cxn>
                  <a:cxn ang="0">
                    <a:pos x="16" y="6"/>
                  </a:cxn>
                  <a:cxn ang="0">
                    <a:pos x="16" y="6"/>
                  </a:cxn>
                  <a:cxn ang="0">
                    <a:pos x="18" y="0"/>
                  </a:cxn>
                  <a:cxn ang="0">
                    <a:pos x="18" y="0"/>
                  </a:cxn>
                  <a:cxn ang="0">
                    <a:pos x="10" y="4"/>
                  </a:cxn>
                  <a:cxn ang="0">
                    <a:pos x="10" y="4"/>
                  </a:cxn>
                  <a:cxn ang="0">
                    <a:pos x="8" y="6"/>
                  </a:cxn>
                  <a:cxn ang="0">
                    <a:pos x="4" y="8"/>
                  </a:cxn>
                  <a:cxn ang="0">
                    <a:pos x="4" y="8"/>
                  </a:cxn>
                  <a:cxn ang="0">
                    <a:pos x="0" y="26"/>
                  </a:cxn>
                  <a:cxn ang="0">
                    <a:pos x="0" y="26"/>
                  </a:cxn>
                  <a:cxn ang="0">
                    <a:pos x="6" y="26"/>
                  </a:cxn>
                  <a:cxn ang="0">
                    <a:pos x="8" y="26"/>
                  </a:cxn>
                  <a:cxn ang="0">
                    <a:pos x="10" y="24"/>
                  </a:cxn>
                  <a:cxn ang="0">
                    <a:pos x="10" y="24"/>
                  </a:cxn>
                </a:cxnLst>
                <a:rect l="0" t="0" r="r" b="b"/>
                <a:pathLst>
                  <a:path w="18" h="26">
                    <a:moveTo>
                      <a:pt x="10" y="24"/>
                    </a:moveTo>
                    <a:lnTo>
                      <a:pt x="10" y="24"/>
                    </a:lnTo>
                    <a:lnTo>
                      <a:pt x="12" y="16"/>
                    </a:lnTo>
                    <a:lnTo>
                      <a:pt x="12" y="16"/>
                    </a:lnTo>
                    <a:lnTo>
                      <a:pt x="16" y="6"/>
                    </a:lnTo>
                    <a:lnTo>
                      <a:pt x="16" y="6"/>
                    </a:lnTo>
                    <a:lnTo>
                      <a:pt x="18" y="0"/>
                    </a:lnTo>
                    <a:lnTo>
                      <a:pt x="18" y="0"/>
                    </a:lnTo>
                    <a:lnTo>
                      <a:pt x="10" y="4"/>
                    </a:lnTo>
                    <a:lnTo>
                      <a:pt x="10" y="4"/>
                    </a:lnTo>
                    <a:lnTo>
                      <a:pt x="8" y="6"/>
                    </a:lnTo>
                    <a:lnTo>
                      <a:pt x="4" y="8"/>
                    </a:lnTo>
                    <a:lnTo>
                      <a:pt x="4" y="8"/>
                    </a:lnTo>
                    <a:lnTo>
                      <a:pt x="0" y="26"/>
                    </a:lnTo>
                    <a:lnTo>
                      <a:pt x="0" y="26"/>
                    </a:lnTo>
                    <a:lnTo>
                      <a:pt x="6" y="26"/>
                    </a:lnTo>
                    <a:lnTo>
                      <a:pt x="8" y="26"/>
                    </a:lnTo>
                    <a:lnTo>
                      <a:pt x="10" y="24"/>
                    </a:lnTo>
                    <a:lnTo>
                      <a:pt x="1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6" name="Freeform 218"/>
              <p:cNvSpPr/>
              <p:nvPr/>
            </p:nvSpPr>
            <p:spPr bwMode="auto">
              <a:xfrm>
                <a:off x="2217" y="617"/>
                <a:ext cx="20" cy="34"/>
              </a:xfrm>
              <a:custGeom>
                <a:avLst/>
                <a:gdLst/>
                <a:ahLst/>
                <a:cxnLst>
                  <a:cxn ang="0">
                    <a:pos x="20" y="0"/>
                  </a:cxn>
                  <a:cxn ang="0">
                    <a:pos x="20" y="0"/>
                  </a:cxn>
                  <a:cxn ang="0">
                    <a:pos x="10" y="6"/>
                  </a:cxn>
                  <a:cxn ang="0">
                    <a:pos x="10" y="6"/>
                  </a:cxn>
                  <a:cxn ang="0">
                    <a:pos x="8" y="8"/>
                  </a:cxn>
                  <a:cxn ang="0">
                    <a:pos x="8" y="12"/>
                  </a:cxn>
                  <a:cxn ang="0">
                    <a:pos x="8" y="12"/>
                  </a:cxn>
                  <a:cxn ang="0">
                    <a:pos x="0" y="34"/>
                  </a:cxn>
                  <a:cxn ang="0">
                    <a:pos x="0" y="34"/>
                  </a:cxn>
                  <a:cxn ang="0">
                    <a:pos x="8" y="34"/>
                  </a:cxn>
                  <a:cxn ang="0">
                    <a:pos x="10" y="32"/>
                  </a:cxn>
                  <a:cxn ang="0">
                    <a:pos x="12" y="30"/>
                  </a:cxn>
                  <a:cxn ang="0">
                    <a:pos x="12" y="30"/>
                  </a:cxn>
                  <a:cxn ang="0">
                    <a:pos x="14" y="20"/>
                  </a:cxn>
                  <a:cxn ang="0">
                    <a:pos x="14" y="20"/>
                  </a:cxn>
                  <a:cxn ang="0">
                    <a:pos x="20" y="0"/>
                  </a:cxn>
                  <a:cxn ang="0">
                    <a:pos x="20" y="0"/>
                  </a:cxn>
                </a:cxnLst>
                <a:rect l="0" t="0" r="r" b="b"/>
                <a:pathLst>
                  <a:path w="20" h="34">
                    <a:moveTo>
                      <a:pt x="20" y="0"/>
                    </a:moveTo>
                    <a:lnTo>
                      <a:pt x="20" y="0"/>
                    </a:lnTo>
                    <a:lnTo>
                      <a:pt x="10" y="6"/>
                    </a:lnTo>
                    <a:lnTo>
                      <a:pt x="10" y="6"/>
                    </a:lnTo>
                    <a:lnTo>
                      <a:pt x="8" y="8"/>
                    </a:lnTo>
                    <a:lnTo>
                      <a:pt x="8" y="12"/>
                    </a:lnTo>
                    <a:lnTo>
                      <a:pt x="8" y="12"/>
                    </a:lnTo>
                    <a:lnTo>
                      <a:pt x="0" y="34"/>
                    </a:lnTo>
                    <a:lnTo>
                      <a:pt x="0" y="34"/>
                    </a:lnTo>
                    <a:lnTo>
                      <a:pt x="8" y="34"/>
                    </a:lnTo>
                    <a:lnTo>
                      <a:pt x="10" y="32"/>
                    </a:lnTo>
                    <a:lnTo>
                      <a:pt x="12" y="30"/>
                    </a:lnTo>
                    <a:lnTo>
                      <a:pt x="12" y="30"/>
                    </a:lnTo>
                    <a:lnTo>
                      <a:pt x="14" y="20"/>
                    </a:lnTo>
                    <a:lnTo>
                      <a:pt x="14" y="2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7" name="Freeform 219"/>
              <p:cNvSpPr/>
              <p:nvPr/>
            </p:nvSpPr>
            <p:spPr bwMode="auto">
              <a:xfrm>
                <a:off x="2233" y="609"/>
                <a:ext cx="18" cy="36"/>
              </a:xfrm>
              <a:custGeom>
                <a:avLst/>
                <a:gdLst/>
                <a:ahLst/>
                <a:cxnLst>
                  <a:cxn ang="0">
                    <a:pos x="10" y="6"/>
                  </a:cxn>
                  <a:cxn ang="0">
                    <a:pos x="10" y="6"/>
                  </a:cxn>
                  <a:cxn ang="0">
                    <a:pos x="8" y="10"/>
                  </a:cxn>
                  <a:cxn ang="0">
                    <a:pos x="6" y="14"/>
                  </a:cxn>
                  <a:cxn ang="0">
                    <a:pos x="6" y="14"/>
                  </a:cxn>
                  <a:cxn ang="0">
                    <a:pos x="0" y="36"/>
                  </a:cxn>
                  <a:cxn ang="0">
                    <a:pos x="0" y="36"/>
                  </a:cxn>
                  <a:cxn ang="0">
                    <a:pos x="8" y="30"/>
                  </a:cxn>
                  <a:cxn ang="0">
                    <a:pos x="16" y="22"/>
                  </a:cxn>
                  <a:cxn ang="0">
                    <a:pos x="18" y="12"/>
                  </a:cxn>
                  <a:cxn ang="0">
                    <a:pos x="18" y="0"/>
                  </a:cxn>
                  <a:cxn ang="0">
                    <a:pos x="18" y="0"/>
                  </a:cxn>
                  <a:cxn ang="0">
                    <a:pos x="10" y="6"/>
                  </a:cxn>
                  <a:cxn ang="0">
                    <a:pos x="10" y="6"/>
                  </a:cxn>
                </a:cxnLst>
                <a:rect l="0" t="0" r="r" b="b"/>
                <a:pathLst>
                  <a:path w="18" h="36">
                    <a:moveTo>
                      <a:pt x="10" y="6"/>
                    </a:moveTo>
                    <a:lnTo>
                      <a:pt x="10" y="6"/>
                    </a:lnTo>
                    <a:lnTo>
                      <a:pt x="8" y="10"/>
                    </a:lnTo>
                    <a:lnTo>
                      <a:pt x="6" y="14"/>
                    </a:lnTo>
                    <a:lnTo>
                      <a:pt x="6" y="14"/>
                    </a:lnTo>
                    <a:lnTo>
                      <a:pt x="0" y="36"/>
                    </a:lnTo>
                    <a:lnTo>
                      <a:pt x="0" y="36"/>
                    </a:lnTo>
                    <a:lnTo>
                      <a:pt x="8" y="30"/>
                    </a:lnTo>
                    <a:lnTo>
                      <a:pt x="16" y="22"/>
                    </a:lnTo>
                    <a:lnTo>
                      <a:pt x="18" y="12"/>
                    </a:lnTo>
                    <a:lnTo>
                      <a:pt x="18" y="0"/>
                    </a:lnTo>
                    <a:lnTo>
                      <a:pt x="18" y="0"/>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8" name="Freeform 220"/>
              <p:cNvSpPr/>
              <p:nvPr/>
            </p:nvSpPr>
            <p:spPr bwMode="auto">
              <a:xfrm>
                <a:off x="2137" y="567"/>
                <a:ext cx="24" cy="10"/>
              </a:xfrm>
              <a:custGeom>
                <a:avLst/>
                <a:gdLst/>
                <a:ahLst/>
                <a:cxnLst>
                  <a:cxn ang="0">
                    <a:pos x="14" y="2"/>
                  </a:cxn>
                  <a:cxn ang="0">
                    <a:pos x="14" y="2"/>
                  </a:cxn>
                  <a:cxn ang="0">
                    <a:pos x="14" y="0"/>
                  </a:cxn>
                  <a:cxn ang="0">
                    <a:pos x="14" y="0"/>
                  </a:cxn>
                  <a:cxn ang="0">
                    <a:pos x="8" y="4"/>
                  </a:cxn>
                  <a:cxn ang="0">
                    <a:pos x="8" y="4"/>
                  </a:cxn>
                  <a:cxn ang="0">
                    <a:pos x="4" y="8"/>
                  </a:cxn>
                  <a:cxn ang="0">
                    <a:pos x="0" y="10"/>
                  </a:cxn>
                  <a:cxn ang="0">
                    <a:pos x="0" y="10"/>
                  </a:cxn>
                  <a:cxn ang="0">
                    <a:pos x="24" y="10"/>
                  </a:cxn>
                  <a:cxn ang="0">
                    <a:pos x="24" y="10"/>
                  </a:cxn>
                  <a:cxn ang="0">
                    <a:pos x="14" y="2"/>
                  </a:cxn>
                  <a:cxn ang="0">
                    <a:pos x="14" y="2"/>
                  </a:cxn>
                </a:cxnLst>
                <a:rect l="0" t="0" r="r" b="b"/>
                <a:pathLst>
                  <a:path w="24" h="10">
                    <a:moveTo>
                      <a:pt x="14" y="2"/>
                    </a:moveTo>
                    <a:lnTo>
                      <a:pt x="14" y="2"/>
                    </a:lnTo>
                    <a:lnTo>
                      <a:pt x="14" y="0"/>
                    </a:lnTo>
                    <a:lnTo>
                      <a:pt x="14" y="0"/>
                    </a:lnTo>
                    <a:lnTo>
                      <a:pt x="8" y="4"/>
                    </a:lnTo>
                    <a:lnTo>
                      <a:pt x="8" y="4"/>
                    </a:lnTo>
                    <a:lnTo>
                      <a:pt x="4" y="8"/>
                    </a:lnTo>
                    <a:lnTo>
                      <a:pt x="0" y="10"/>
                    </a:lnTo>
                    <a:lnTo>
                      <a:pt x="0" y="10"/>
                    </a:lnTo>
                    <a:lnTo>
                      <a:pt x="24" y="10"/>
                    </a:lnTo>
                    <a:lnTo>
                      <a:pt x="24" y="10"/>
                    </a:lnTo>
                    <a:lnTo>
                      <a:pt x="14" y="2"/>
                    </a:lnTo>
                    <a:lnTo>
                      <a:pt x="1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9" name="Freeform 221"/>
              <p:cNvSpPr/>
              <p:nvPr/>
            </p:nvSpPr>
            <p:spPr bwMode="auto">
              <a:xfrm>
                <a:off x="2153" y="561"/>
                <a:ext cx="26" cy="16"/>
              </a:xfrm>
              <a:custGeom>
                <a:avLst/>
                <a:gdLst/>
                <a:ahLst/>
                <a:cxnLst>
                  <a:cxn ang="0">
                    <a:pos x="18" y="16"/>
                  </a:cxn>
                  <a:cxn ang="0">
                    <a:pos x="18" y="16"/>
                  </a:cxn>
                  <a:cxn ang="0">
                    <a:pos x="26" y="16"/>
                  </a:cxn>
                  <a:cxn ang="0">
                    <a:pos x="26" y="16"/>
                  </a:cxn>
                  <a:cxn ang="0">
                    <a:pos x="22" y="12"/>
                  </a:cxn>
                  <a:cxn ang="0">
                    <a:pos x="22" y="12"/>
                  </a:cxn>
                  <a:cxn ang="0">
                    <a:pos x="14" y="4"/>
                  </a:cxn>
                  <a:cxn ang="0">
                    <a:pos x="14" y="4"/>
                  </a:cxn>
                  <a:cxn ang="0">
                    <a:pos x="8" y="0"/>
                  </a:cxn>
                  <a:cxn ang="0">
                    <a:pos x="8" y="0"/>
                  </a:cxn>
                  <a:cxn ang="0">
                    <a:pos x="4" y="2"/>
                  </a:cxn>
                  <a:cxn ang="0">
                    <a:pos x="0" y="4"/>
                  </a:cxn>
                  <a:cxn ang="0">
                    <a:pos x="0" y="4"/>
                  </a:cxn>
                  <a:cxn ang="0">
                    <a:pos x="12" y="16"/>
                  </a:cxn>
                  <a:cxn ang="0">
                    <a:pos x="12" y="16"/>
                  </a:cxn>
                  <a:cxn ang="0">
                    <a:pos x="14" y="16"/>
                  </a:cxn>
                  <a:cxn ang="0">
                    <a:pos x="18" y="16"/>
                  </a:cxn>
                  <a:cxn ang="0">
                    <a:pos x="18" y="16"/>
                  </a:cxn>
                </a:cxnLst>
                <a:rect l="0" t="0" r="r" b="b"/>
                <a:pathLst>
                  <a:path w="26" h="16">
                    <a:moveTo>
                      <a:pt x="18" y="16"/>
                    </a:moveTo>
                    <a:lnTo>
                      <a:pt x="18" y="16"/>
                    </a:lnTo>
                    <a:lnTo>
                      <a:pt x="26" y="16"/>
                    </a:lnTo>
                    <a:lnTo>
                      <a:pt x="26" y="16"/>
                    </a:lnTo>
                    <a:lnTo>
                      <a:pt x="22" y="12"/>
                    </a:lnTo>
                    <a:lnTo>
                      <a:pt x="22" y="12"/>
                    </a:lnTo>
                    <a:lnTo>
                      <a:pt x="14" y="4"/>
                    </a:lnTo>
                    <a:lnTo>
                      <a:pt x="14" y="4"/>
                    </a:lnTo>
                    <a:lnTo>
                      <a:pt x="8" y="0"/>
                    </a:lnTo>
                    <a:lnTo>
                      <a:pt x="8" y="0"/>
                    </a:lnTo>
                    <a:lnTo>
                      <a:pt x="4" y="2"/>
                    </a:lnTo>
                    <a:lnTo>
                      <a:pt x="0" y="4"/>
                    </a:lnTo>
                    <a:lnTo>
                      <a:pt x="0" y="4"/>
                    </a:lnTo>
                    <a:lnTo>
                      <a:pt x="12" y="16"/>
                    </a:lnTo>
                    <a:lnTo>
                      <a:pt x="12" y="16"/>
                    </a:lnTo>
                    <a:lnTo>
                      <a:pt x="14" y="16"/>
                    </a:lnTo>
                    <a:lnTo>
                      <a:pt x="18" y="16"/>
                    </a:lnTo>
                    <a:lnTo>
                      <a:pt x="1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0" name="Freeform 222"/>
              <p:cNvSpPr/>
              <p:nvPr/>
            </p:nvSpPr>
            <p:spPr bwMode="auto">
              <a:xfrm>
                <a:off x="2165" y="557"/>
                <a:ext cx="30" cy="20"/>
              </a:xfrm>
              <a:custGeom>
                <a:avLst/>
                <a:gdLst/>
                <a:ahLst/>
                <a:cxnLst>
                  <a:cxn ang="0">
                    <a:pos x="20" y="20"/>
                  </a:cxn>
                  <a:cxn ang="0">
                    <a:pos x="20" y="20"/>
                  </a:cxn>
                  <a:cxn ang="0">
                    <a:pos x="30" y="18"/>
                  </a:cxn>
                  <a:cxn ang="0">
                    <a:pos x="30" y="18"/>
                  </a:cxn>
                  <a:cxn ang="0">
                    <a:pos x="16" y="8"/>
                  </a:cxn>
                  <a:cxn ang="0">
                    <a:pos x="16" y="8"/>
                  </a:cxn>
                  <a:cxn ang="0">
                    <a:pos x="10" y="2"/>
                  </a:cxn>
                  <a:cxn ang="0">
                    <a:pos x="10" y="2"/>
                  </a:cxn>
                  <a:cxn ang="0">
                    <a:pos x="8" y="0"/>
                  </a:cxn>
                  <a:cxn ang="0">
                    <a:pos x="6" y="0"/>
                  </a:cxn>
                  <a:cxn ang="0">
                    <a:pos x="0" y="2"/>
                  </a:cxn>
                  <a:cxn ang="0">
                    <a:pos x="0" y="2"/>
                  </a:cxn>
                  <a:cxn ang="0">
                    <a:pos x="14" y="16"/>
                  </a:cxn>
                  <a:cxn ang="0">
                    <a:pos x="14" y="16"/>
                  </a:cxn>
                  <a:cxn ang="0">
                    <a:pos x="16" y="18"/>
                  </a:cxn>
                  <a:cxn ang="0">
                    <a:pos x="20" y="20"/>
                  </a:cxn>
                  <a:cxn ang="0">
                    <a:pos x="20" y="20"/>
                  </a:cxn>
                </a:cxnLst>
                <a:rect l="0" t="0" r="r" b="b"/>
                <a:pathLst>
                  <a:path w="30" h="20">
                    <a:moveTo>
                      <a:pt x="20" y="20"/>
                    </a:moveTo>
                    <a:lnTo>
                      <a:pt x="20" y="20"/>
                    </a:lnTo>
                    <a:lnTo>
                      <a:pt x="30" y="18"/>
                    </a:lnTo>
                    <a:lnTo>
                      <a:pt x="30" y="18"/>
                    </a:lnTo>
                    <a:lnTo>
                      <a:pt x="16" y="8"/>
                    </a:lnTo>
                    <a:lnTo>
                      <a:pt x="16" y="8"/>
                    </a:lnTo>
                    <a:lnTo>
                      <a:pt x="10" y="2"/>
                    </a:lnTo>
                    <a:lnTo>
                      <a:pt x="10" y="2"/>
                    </a:lnTo>
                    <a:lnTo>
                      <a:pt x="8" y="0"/>
                    </a:lnTo>
                    <a:lnTo>
                      <a:pt x="6" y="0"/>
                    </a:lnTo>
                    <a:lnTo>
                      <a:pt x="0" y="2"/>
                    </a:lnTo>
                    <a:lnTo>
                      <a:pt x="0" y="2"/>
                    </a:lnTo>
                    <a:lnTo>
                      <a:pt x="14" y="16"/>
                    </a:lnTo>
                    <a:lnTo>
                      <a:pt x="14" y="16"/>
                    </a:lnTo>
                    <a:lnTo>
                      <a:pt x="16" y="18"/>
                    </a:lnTo>
                    <a:lnTo>
                      <a:pt x="20" y="20"/>
                    </a:lnTo>
                    <a:lnTo>
                      <a:pt x="2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1" name="Freeform 223"/>
              <p:cNvSpPr/>
              <p:nvPr/>
            </p:nvSpPr>
            <p:spPr bwMode="auto">
              <a:xfrm>
                <a:off x="2179" y="557"/>
                <a:ext cx="30" cy="18"/>
              </a:xfrm>
              <a:custGeom>
                <a:avLst/>
                <a:gdLst/>
                <a:ahLst/>
                <a:cxnLst>
                  <a:cxn ang="0">
                    <a:pos x="20" y="18"/>
                  </a:cxn>
                  <a:cxn ang="0">
                    <a:pos x="20" y="18"/>
                  </a:cxn>
                  <a:cxn ang="0">
                    <a:pos x="30" y="18"/>
                  </a:cxn>
                  <a:cxn ang="0">
                    <a:pos x="30" y="18"/>
                  </a:cxn>
                  <a:cxn ang="0">
                    <a:pos x="24" y="10"/>
                  </a:cxn>
                  <a:cxn ang="0">
                    <a:pos x="18" y="4"/>
                  </a:cxn>
                  <a:cxn ang="0">
                    <a:pos x="8" y="2"/>
                  </a:cxn>
                  <a:cxn ang="0">
                    <a:pos x="0" y="0"/>
                  </a:cxn>
                  <a:cxn ang="0">
                    <a:pos x="0" y="0"/>
                  </a:cxn>
                  <a:cxn ang="0">
                    <a:pos x="14" y="14"/>
                  </a:cxn>
                  <a:cxn ang="0">
                    <a:pos x="14" y="14"/>
                  </a:cxn>
                  <a:cxn ang="0">
                    <a:pos x="20" y="18"/>
                  </a:cxn>
                  <a:cxn ang="0">
                    <a:pos x="20" y="18"/>
                  </a:cxn>
                </a:cxnLst>
                <a:rect l="0" t="0" r="r" b="b"/>
                <a:pathLst>
                  <a:path w="30" h="18">
                    <a:moveTo>
                      <a:pt x="20" y="18"/>
                    </a:moveTo>
                    <a:lnTo>
                      <a:pt x="20" y="18"/>
                    </a:lnTo>
                    <a:lnTo>
                      <a:pt x="30" y="18"/>
                    </a:lnTo>
                    <a:lnTo>
                      <a:pt x="30" y="18"/>
                    </a:lnTo>
                    <a:lnTo>
                      <a:pt x="24" y="10"/>
                    </a:lnTo>
                    <a:lnTo>
                      <a:pt x="18" y="4"/>
                    </a:lnTo>
                    <a:lnTo>
                      <a:pt x="8" y="2"/>
                    </a:lnTo>
                    <a:lnTo>
                      <a:pt x="0" y="0"/>
                    </a:lnTo>
                    <a:lnTo>
                      <a:pt x="0" y="0"/>
                    </a:lnTo>
                    <a:lnTo>
                      <a:pt x="14" y="14"/>
                    </a:lnTo>
                    <a:lnTo>
                      <a:pt x="14" y="14"/>
                    </a:lnTo>
                    <a:lnTo>
                      <a:pt x="20" y="18"/>
                    </a:lnTo>
                    <a:lnTo>
                      <a:pt x="2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2" name="Freeform 224"/>
              <p:cNvSpPr/>
              <p:nvPr/>
            </p:nvSpPr>
            <p:spPr bwMode="auto">
              <a:xfrm>
                <a:off x="2137" y="581"/>
                <a:ext cx="24" cy="10"/>
              </a:xfrm>
              <a:custGeom>
                <a:avLst/>
                <a:gdLst/>
                <a:ahLst/>
                <a:cxnLst>
                  <a:cxn ang="0">
                    <a:pos x="8" y="6"/>
                  </a:cxn>
                  <a:cxn ang="0">
                    <a:pos x="8" y="6"/>
                  </a:cxn>
                  <a:cxn ang="0">
                    <a:pos x="14" y="10"/>
                  </a:cxn>
                  <a:cxn ang="0">
                    <a:pos x="14" y="10"/>
                  </a:cxn>
                  <a:cxn ang="0">
                    <a:pos x="14" y="8"/>
                  </a:cxn>
                  <a:cxn ang="0">
                    <a:pos x="14" y="8"/>
                  </a:cxn>
                  <a:cxn ang="0">
                    <a:pos x="24" y="0"/>
                  </a:cxn>
                  <a:cxn ang="0">
                    <a:pos x="24" y="0"/>
                  </a:cxn>
                  <a:cxn ang="0">
                    <a:pos x="0" y="0"/>
                  </a:cxn>
                  <a:cxn ang="0">
                    <a:pos x="0" y="0"/>
                  </a:cxn>
                  <a:cxn ang="0">
                    <a:pos x="4" y="2"/>
                  </a:cxn>
                  <a:cxn ang="0">
                    <a:pos x="8" y="6"/>
                  </a:cxn>
                  <a:cxn ang="0">
                    <a:pos x="8" y="6"/>
                  </a:cxn>
                </a:cxnLst>
                <a:rect l="0" t="0" r="r" b="b"/>
                <a:pathLst>
                  <a:path w="24" h="10">
                    <a:moveTo>
                      <a:pt x="8" y="6"/>
                    </a:moveTo>
                    <a:lnTo>
                      <a:pt x="8" y="6"/>
                    </a:lnTo>
                    <a:lnTo>
                      <a:pt x="14" y="10"/>
                    </a:lnTo>
                    <a:lnTo>
                      <a:pt x="14" y="10"/>
                    </a:lnTo>
                    <a:lnTo>
                      <a:pt x="14" y="8"/>
                    </a:lnTo>
                    <a:lnTo>
                      <a:pt x="14" y="8"/>
                    </a:lnTo>
                    <a:lnTo>
                      <a:pt x="24" y="0"/>
                    </a:lnTo>
                    <a:lnTo>
                      <a:pt x="24" y="0"/>
                    </a:lnTo>
                    <a:lnTo>
                      <a:pt x="0" y="0"/>
                    </a:lnTo>
                    <a:lnTo>
                      <a:pt x="0" y="0"/>
                    </a:lnTo>
                    <a:lnTo>
                      <a:pt x="4" y="2"/>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3" name="Freeform 225"/>
              <p:cNvSpPr/>
              <p:nvPr/>
            </p:nvSpPr>
            <p:spPr bwMode="auto">
              <a:xfrm>
                <a:off x="2153" y="581"/>
                <a:ext cx="26" cy="16"/>
              </a:xfrm>
              <a:custGeom>
                <a:avLst/>
                <a:gdLst/>
                <a:ahLst/>
                <a:cxnLst>
                  <a:cxn ang="0">
                    <a:pos x="10" y="16"/>
                  </a:cxn>
                  <a:cxn ang="0">
                    <a:pos x="10" y="16"/>
                  </a:cxn>
                  <a:cxn ang="0">
                    <a:pos x="14" y="10"/>
                  </a:cxn>
                  <a:cxn ang="0">
                    <a:pos x="14" y="10"/>
                  </a:cxn>
                  <a:cxn ang="0">
                    <a:pos x="22" y="4"/>
                  </a:cxn>
                  <a:cxn ang="0">
                    <a:pos x="22" y="4"/>
                  </a:cxn>
                  <a:cxn ang="0">
                    <a:pos x="26" y="0"/>
                  </a:cxn>
                  <a:cxn ang="0">
                    <a:pos x="26" y="0"/>
                  </a:cxn>
                  <a:cxn ang="0">
                    <a:pos x="18" y="0"/>
                  </a:cxn>
                  <a:cxn ang="0">
                    <a:pos x="18" y="0"/>
                  </a:cxn>
                  <a:cxn ang="0">
                    <a:pos x="14" y="0"/>
                  </a:cxn>
                  <a:cxn ang="0">
                    <a:pos x="12" y="0"/>
                  </a:cxn>
                  <a:cxn ang="0">
                    <a:pos x="12" y="0"/>
                  </a:cxn>
                  <a:cxn ang="0">
                    <a:pos x="0" y="10"/>
                  </a:cxn>
                  <a:cxn ang="0">
                    <a:pos x="0" y="10"/>
                  </a:cxn>
                  <a:cxn ang="0">
                    <a:pos x="4" y="14"/>
                  </a:cxn>
                  <a:cxn ang="0">
                    <a:pos x="10" y="16"/>
                  </a:cxn>
                  <a:cxn ang="0">
                    <a:pos x="10" y="16"/>
                  </a:cxn>
                </a:cxnLst>
                <a:rect l="0" t="0" r="r" b="b"/>
                <a:pathLst>
                  <a:path w="26" h="16">
                    <a:moveTo>
                      <a:pt x="10" y="16"/>
                    </a:moveTo>
                    <a:lnTo>
                      <a:pt x="10" y="16"/>
                    </a:lnTo>
                    <a:lnTo>
                      <a:pt x="14" y="10"/>
                    </a:lnTo>
                    <a:lnTo>
                      <a:pt x="14" y="10"/>
                    </a:lnTo>
                    <a:lnTo>
                      <a:pt x="22" y="4"/>
                    </a:lnTo>
                    <a:lnTo>
                      <a:pt x="22" y="4"/>
                    </a:lnTo>
                    <a:lnTo>
                      <a:pt x="26" y="0"/>
                    </a:lnTo>
                    <a:lnTo>
                      <a:pt x="26" y="0"/>
                    </a:lnTo>
                    <a:lnTo>
                      <a:pt x="18" y="0"/>
                    </a:lnTo>
                    <a:lnTo>
                      <a:pt x="18" y="0"/>
                    </a:lnTo>
                    <a:lnTo>
                      <a:pt x="14" y="0"/>
                    </a:lnTo>
                    <a:lnTo>
                      <a:pt x="12" y="0"/>
                    </a:lnTo>
                    <a:lnTo>
                      <a:pt x="12" y="0"/>
                    </a:lnTo>
                    <a:lnTo>
                      <a:pt x="0" y="10"/>
                    </a:lnTo>
                    <a:lnTo>
                      <a:pt x="0" y="10"/>
                    </a:lnTo>
                    <a:lnTo>
                      <a:pt x="4" y="14"/>
                    </a:lnTo>
                    <a:lnTo>
                      <a:pt x="10" y="16"/>
                    </a:lnTo>
                    <a:lnTo>
                      <a:pt x="1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4" name="Freeform 226"/>
              <p:cNvSpPr/>
              <p:nvPr/>
            </p:nvSpPr>
            <p:spPr bwMode="auto">
              <a:xfrm>
                <a:off x="2165" y="581"/>
                <a:ext cx="30" cy="18"/>
              </a:xfrm>
              <a:custGeom>
                <a:avLst/>
                <a:gdLst/>
                <a:ahLst/>
                <a:cxnLst>
                  <a:cxn ang="0">
                    <a:pos x="18" y="12"/>
                  </a:cxn>
                  <a:cxn ang="0">
                    <a:pos x="18" y="12"/>
                  </a:cxn>
                  <a:cxn ang="0">
                    <a:pos x="30" y="0"/>
                  </a:cxn>
                  <a:cxn ang="0">
                    <a:pos x="30" y="0"/>
                  </a:cxn>
                  <a:cxn ang="0">
                    <a:pos x="20" y="0"/>
                  </a:cxn>
                  <a:cxn ang="0">
                    <a:pos x="20" y="0"/>
                  </a:cxn>
                  <a:cxn ang="0">
                    <a:pos x="16" y="0"/>
                  </a:cxn>
                  <a:cxn ang="0">
                    <a:pos x="14" y="2"/>
                  </a:cxn>
                  <a:cxn ang="0">
                    <a:pos x="14" y="2"/>
                  </a:cxn>
                  <a:cxn ang="0">
                    <a:pos x="0" y="16"/>
                  </a:cxn>
                  <a:cxn ang="0">
                    <a:pos x="0" y="16"/>
                  </a:cxn>
                  <a:cxn ang="0">
                    <a:pos x="6" y="18"/>
                  </a:cxn>
                  <a:cxn ang="0">
                    <a:pos x="8" y="18"/>
                  </a:cxn>
                  <a:cxn ang="0">
                    <a:pos x="10" y="18"/>
                  </a:cxn>
                  <a:cxn ang="0">
                    <a:pos x="10" y="18"/>
                  </a:cxn>
                  <a:cxn ang="0">
                    <a:pos x="18" y="12"/>
                  </a:cxn>
                  <a:cxn ang="0">
                    <a:pos x="18" y="12"/>
                  </a:cxn>
                </a:cxnLst>
                <a:rect l="0" t="0" r="r" b="b"/>
                <a:pathLst>
                  <a:path w="30" h="18">
                    <a:moveTo>
                      <a:pt x="18" y="12"/>
                    </a:moveTo>
                    <a:lnTo>
                      <a:pt x="18" y="12"/>
                    </a:lnTo>
                    <a:lnTo>
                      <a:pt x="30" y="0"/>
                    </a:lnTo>
                    <a:lnTo>
                      <a:pt x="30" y="0"/>
                    </a:lnTo>
                    <a:lnTo>
                      <a:pt x="20" y="0"/>
                    </a:lnTo>
                    <a:lnTo>
                      <a:pt x="20" y="0"/>
                    </a:lnTo>
                    <a:lnTo>
                      <a:pt x="16" y="0"/>
                    </a:lnTo>
                    <a:lnTo>
                      <a:pt x="14" y="2"/>
                    </a:lnTo>
                    <a:lnTo>
                      <a:pt x="14" y="2"/>
                    </a:lnTo>
                    <a:lnTo>
                      <a:pt x="0" y="16"/>
                    </a:lnTo>
                    <a:lnTo>
                      <a:pt x="0" y="16"/>
                    </a:lnTo>
                    <a:lnTo>
                      <a:pt x="6" y="18"/>
                    </a:lnTo>
                    <a:lnTo>
                      <a:pt x="8" y="18"/>
                    </a:lnTo>
                    <a:lnTo>
                      <a:pt x="10" y="18"/>
                    </a:lnTo>
                    <a:lnTo>
                      <a:pt x="10" y="18"/>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5" name="Freeform 227"/>
              <p:cNvSpPr/>
              <p:nvPr/>
            </p:nvSpPr>
            <p:spPr bwMode="auto">
              <a:xfrm>
                <a:off x="2179" y="581"/>
                <a:ext cx="30" cy="20"/>
              </a:xfrm>
              <a:custGeom>
                <a:avLst/>
                <a:gdLst/>
                <a:ahLst/>
                <a:cxnLst>
                  <a:cxn ang="0">
                    <a:pos x="20" y="0"/>
                  </a:cxn>
                  <a:cxn ang="0">
                    <a:pos x="20" y="0"/>
                  </a:cxn>
                  <a:cxn ang="0">
                    <a:pos x="14" y="4"/>
                  </a:cxn>
                  <a:cxn ang="0">
                    <a:pos x="14" y="4"/>
                  </a:cxn>
                  <a:cxn ang="0">
                    <a:pos x="0" y="20"/>
                  </a:cxn>
                  <a:cxn ang="0">
                    <a:pos x="0" y="20"/>
                  </a:cxn>
                  <a:cxn ang="0">
                    <a:pos x="10" y="18"/>
                  </a:cxn>
                  <a:cxn ang="0">
                    <a:pos x="18" y="14"/>
                  </a:cxn>
                  <a:cxn ang="0">
                    <a:pos x="24" y="8"/>
                  </a:cxn>
                  <a:cxn ang="0">
                    <a:pos x="30" y="0"/>
                  </a:cxn>
                  <a:cxn ang="0">
                    <a:pos x="30" y="0"/>
                  </a:cxn>
                  <a:cxn ang="0">
                    <a:pos x="20" y="0"/>
                  </a:cxn>
                  <a:cxn ang="0">
                    <a:pos x="20" y="0"/>
                  </a:cxn>
                </a:cxnLst>
                <a:rect l="0" t="0" r="r" b="b"/>
                <a:pathLst>
                  <a:path w="30" h="20">
                    <a:moveTo>
                      <a:pt x="20" y="0"/>
                    </a:moveTo>
                    <a:lnTo>
                      <a:pt x="20" y="0"/>
                    </a:lnTo>
                    <a:lnTo>
                      <a:pt x="14" y="4"/>
                    </a:lnTo>
                    <a:lnTo>
                      <a:pt x="14" y="4"/>
                    </a:lnTo>
                    <a:lnTo>
                      <a:pt x="0" y="20"/>
                    </a:lnTo>
                    <a:lnTo>
                      <a:pt x="0" y="20"/>
                    </a:lnTo>
                    <a:lnTo>
                      <a:pt x="10" y="18"/>
                    </a:lnTo>
                    <a:lnTo>
                      <a:pt x="18" y="14"/>
                    </a:lnTo>
                    <a:lnTo>
                      <a:pt x="24" y="8"/>
                    </a:lnTo>
                    <a:lnTo>
                      <a:pt x="30" y="0"/>
                    </a:lnTo>
                    <a:lnTo>
                      <a:pt x="30" y="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6" name="Freeform 228"/>
              <p:cNvSpPr/>
              <p:nvPr/>
            </p:nvSpPr>
            <p:spPr bwMode="auto">
              <a:xfrm>
                <a:off x="2237" y="681"/>
                <a:ext cx="28" cy="16"/>
              </a:xfrm>
              <a:custGeom>
                <a:avLst/>
                <a:gdLst/>
                <a:ahLst/>
                <a:cxnLst>
                  <a:cxn ang="0">
                    <a:pos x="12" y="0"/>
                  </a:cxn>
                  <a:cxn ang="0">
                    <a:pos x="12" y="0"/>
                  </a:cxn>
                  <a:cxn ang="0">
                    <a:pos x="8" y="6"/>
                  </a:cxn>
                  <a:cxn ang="0">
                    <a:pos x="8" y="6"/>
                  </a:cxn>
                  <a:cxn ang="0">
                    <a:pos x="4" y="12"/>
                  </a:cxn>
                  <a:cxn ang="0">
                    <a:pos x="0" y="16"/>
                  </a:cxn>
                  <a:cxn ang="0">
                    <a:pos x="0" y="16"/>
                  </a:cxn>
                  <a:cxn ang="0">
                    <a:pos x="28" y="10"/>
                  </a:cxn>
                  <a:cxn ang="0">
                    <a:pos x="28" y="10"/>
                  </a:cxn>
                  <a:cxn ang="0">
                    <a:pos x="14" y="2"/>
                  </a:cxn>
                  <a:cxn ang="0">
                    <a:pos x="14" y="2"/>
                  </a:cxn>
                  <a:cxn ang="0">
                    <a:pos x="12" y="0"/>
                  </a:cxn>
                  <a:cxn ang="0">
                    <a:pos x="12" y="0"/>
                  </a:cxn>
                </a:cxnLst>
                <a:rect l="0" t="0" r="r" b="b"/>
                <a:pathLst>
                  <a:path w="28" h="16">
                    <a:moveTo>
                      <a:pt x="12" y="0"/>
                    </a:moveTo>
                    <a:lnTo>
                      <a:pt x="12" y="0"/>
                    </a:lnTo>
                    <a:lnTo>
                      <a:pt x="8" y="6"/>
                    </a:lnTo>
                    <a:lnTo>
                      <a:pt x="8" y="6"/>
                    </a:lnTo>
                    <a:lnTo>
                      <a:pt x="4" y="12"/>
                    </a:lnTo>
                    <a:lnTo>
                      <a:pt x="0" y="16"/>
                    </a:lnTo>
                    <a:lnTo>
                      <a:pt x="0" y="16"/>
                    </a:lnTo>
                    <a:lnTo>
                      <a:pt x="28" y="10"/>
                    </a:lnTo>
                    <a:lnTo>
                      <a:pt x="28" y="10"/>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7" name="Freeform 229"/>
              <p:cNvSpPr/>
              <p:nvPr/>
            </p:nvSpPr>
            <p:spPr bwMode="auto">
              <a:xfrm>
                <a:off x="2253" y="673"/>
                <a:ext cx="30" cy="16"/>
              </a:xfrm>
              <a:custGeom>
                <a:avLst/>
                <a:gdLst/>
                <a:ahLst/>
                <a:cxnLst>
                  <a:cxn ang="0">
                    <a:pos x="0" y="6"/>
                  </a:cxn>
                  <a:cxn ang="0">
                    <a:pos x="0" y="6"/>
                  </a:cxn>
                  <a:cxn ang="0">
                    <a:pos x="16" y="16"/>
                  </a:cxn>
                  <a:cxn ang="0">
                    <a:pos x="16" y="16"/>
                  </a:cxn>
                  <a:cxn ang="0">
                    <a:pos x="18" y="16"/>
                  </a:cxn>
                  <a:cxn ang="0">
                    <a:pos x="22" y="14"/>
                  </a:cxn>
                  <a:cxn ang="0">
                    <a:pos x="22" y="14"/>
                  </a:cxn>
                  <a:cxn ang="0">
                    <a:pos x="30" y="12"/>
                  </a:cxn>
                  <a:cxn ang="0">
                    <a:pos x="30" y="12"/>
                  </a:cxn>
                  <a:cxn ang="0">
                    <a:pos x="26" y="10"/>
                  </a:cxn>
                  <a:cxn ang="0">
                    <a:pos x="26" y="10"/>
                  </a:cxn>
                  <a:cxn ang="0">
                    <a:pos x="16" y="4"/>
                  </a:cxn>
                  <a:cxn ang="0">
                    <a:pos x="16" y="4"/>
                  </a:cxn>
                  <a:cxn ang="0">
                    <a:pos x="8" y="0"/>
                  </a:cxn>
                  <a:cxn ang="0">
                    <a:pos x="8" y="0"/>
                  </a:cxn>
                  <a:cxn ang="0">
                    <a:pos x="4" y="2"/>
                  </a:cxn>
                  <a:cxn ang="0">
                    <a:pos x="0" y="6"/>
                  </a:cxn>
                  <a:cxn ang="0">
                    <a:pos x="0" y="6"/>
                  </a:cxn>
                </a:cxnLst>
                <a:rect l="0" t="0" r="r" b="b"/>
                <a:pathLst>
                  <a:path w="30" h="16">
                    <a:moveTo>
                      <a:pt x="0" y="6"/>
                    </a:moveTo>
                    <a:lnTo>
                      <a:pt x="0" y="6"/>
                    </a:lnTo>
                    <a:lnTo>
                      <a:pt x="16" y="16"/>
                    </a:lnTo>
                    <a:lnTo>
                      <a:pt x="16" y="16"/>
                    </a:lnTo>
                    <a:lnTo>
                      <a:pt x="18" y="16"/>
                    </a:lnTo>
                    <a:lnTo>
                      <a:pt x="22" y="14"/>
                    </a:lnTo>
                    <a:lnTo>
                      <a:pt x="22" y="14"/>
                    </a:lnTo>
                    <a:lnTo>
                      <a:pt x="30" y="12"/>
                    </a:lnTo>
                    <a:lnTo>
                      <a:pt x="30" y="12"/>
                    </a:lnTo>
                    <a:lnTo>
                      <a:pt x="26" y="10"/>
                    </a:lnTo>
                    <a:lnTo>
                      <a:pt x="26" y="10"/>
                    </a:lnTo>
                    <a:lnTo>
                      <a:pt x="16" y="4"/>
                    </a:lnTo>
                    <a:lnTo>
                      <a:pt x="16" y="4"/>
                    </a:lnTo>
                    <a:lnTo>
                      <a:pt x="8" y="0"/>
                    </a:lnTo>
                    <a:lnTo>
                      <a:pt x="8" y="0"/>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8" name="Freeform 230"/>
              <p:cNvSpPr/>
              <p:nvPr/>
            </p:nvSpPr>
            <p:spPr bwMode="auto">
              <a:xfrm>
                <a:off x="2265" y="665"/>
                <a:ext cx="38" cy="20"/>
              </a:xfrm>
              <a:custGeom>
                <a:avLst/>
                <a:gdLst/>
                <a:ahLst/>
                <a:cxnLst>
                  <a:cxn ang="0">
                    <a:pos x="0" y="4"/>
                  </a:cxn>
                  <a:cxn ang="0">
                    <a:pos x="0" y="4"/>
                  </a:cxn>
                  <a:cxn ang="0">
                    <a:pos x="20" y="18"/>
                  </a:cxn>
                  <a:cxn ang="0">
                    <a:pos x="20" y="18"/>
                  </a:cxn>
                  <a:cxn ang="0">
                    <a:pos x="22" y="20"/>
                  </a:cxn>
                  <a:cxn ang="0">
                    <a:pos x="26" y="20"/>
                  </a:cxn>
                  <a:cxn ang="0">
                    <a:pos x="26" y="20"/>
                  </a:cxn>
                  <a:cxn ang="0">
                    <a:pos x="38" y="16"/>
                  </a:cxn>
                  <a:cxn ang="0">
                    <a:pos x="38" y="16"/>
                  </a:cxn>
                  <a:cxn ang="0">
                    <a:pos x="20" y="6"/>
                  </a:cxn>
                  <a:cxn ang="0">
                    <a:pos x="20" y="6"/>
                  </a:cxn>
                  <a:cxn ang="0">
                    <a:pos x="12" y="0"/>
                  </a:cxn>
                  <a:cxn ang="0">
                    <a:pos x="12" y="0"/>
                  </a:cxn>
                  <a:cxn ang="0">
                    <a:pos x="8" y="0"/>
                  </a:cxn>
                  <a:cxn ang="0">
                    <a:pos x="6" y="2"/>
                  </a:cxn>
                  <a:cxn ang="0">
                    <a:pos x="0" y="4"/>
                  </a:cxn>
                  <a:cxn ang="0">
                    <a:pos x="0" y="4"/>
                  </a:cxn>
                </a:cxnLst>
                <a:rect l="0" t="0" r="r" b="b"/>
                <a:pathLst>
                  <a:path w="38" h="20">
                    <a:moveTo>
                      <a:pt x="0" y="4"/>
                    </a:moveTo>
                    <a:lnTo>
                      <a:pt x="0" y="4"/>
                    </a:lnTo>
                    <a:lnTo>
                      <a:pt x="20" y="18"/>
                    </a:lnTo>
                    <a:lnTo>
                      <a:pt x="20" y="18"/>
                    </a:lnTo>
                    <a:lnTo>
                      <a:pt x="22" y="20"/>
                    </a:lnTo>
                    <a:lnTo>
                      <a:pt x="26" y="20"/>
                    </a:lnTo>
                    <a:lnTo>
                      <a:pt x="26" y="20"/>
                    </a:lnTo>
                    <a:lnTo>
                      <a:pt x="38" y="16"/>
                    </a:lnTo>
                    <a:lnTo>
                      <a:pt x="38" y="16"/>
                    </a:lnTo>
                    <a:lnTo>
                      <a:pt x="20" y="6"/>
                    </a:lnTo>
                    <a:lnTo>
                      <a:pt x="20" y="6"/>
                    </a:lnTo>
                    <a:lnTo>
                      <a:pt x="12" y="0"/>
                    </a:lnTo>
                    <a:lnTo>
                      <a:pt x="12" y="0"/>
                    </a:lnTo>
                    <a:lnTo>
                      <a:pt x="8" y="0"/>
                    </a:lnTo>
                    <a:lnTo>
                      <a:pt x="6"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9" name="Freeform 231"/>
              <p:cNvSpPr/>
              <p:nvPr/>
            </p:nvSpPr>
            <p:spPr bwMode="auto">
              <a:xfrm>
                <a:off x="2279" y="663"/>
                <a:ext cx="38" cy="18"/>
              </a:xfrm>
              <a:custGeom>
                <a:avLst/>
                <a:gdLst/>
                <a:ahLst/>
                <a:cxnLst>
                  <a:cxn ang="0">
                    <a:pos x="0" y="0"/>
                  </a:cxn>
                  <a:cxn ang="0">
                    <a:pos x="0" y="0"/>
                  </a:cxn>
                  <a:cxn ang="0">
                    <a:pos x="22" y="14"/>
                  </a:cxn>
                  <a:cxn ang="0">
                    <a:pos x="22" y="14"/>
                  </a:cxn>
                  <a:cxn ang="0">
                    <a:pos x="24" y="16"/>
                  </a:cxn>
                  <a:cxn ang="0">
                    <a:pos x="28" y="18"/>
                  </a:cxn>
                  <a:cxn ang="0">
                    <a:pos x="28" y="18"/>
                  </a:cxn>
                  <a:cxn ang="0">
                    <a:pos x="38" y="14"/>
                  </a:cxn>
                  <a:cxn ang="0">
                    <a:pos x="38" y="14"/>
                  </a:cxn>
                  <a:cxn ang="0">
                    <a:pos x="32" y="6"/>
                  </a:cxn>
                  <a:cxn ang="0">
                    <a:pos x="22" y="2"/>
                  </a:cxn>
                  <a:cxn ang="0">
                    <a:pos x="12" y="0"/>
                  </a:cxn>
                  <a:cxn ang="0">
                    <a:pos x="0" y="0"/>
                  </a:cxn>
                  <a:cxn ang="0">
                    <a:pos x="0" y="0"/>
                  </a:cxn>
                </a:cxnLst>
                <a:rect l="0" t="0" r="r" b="b"/>
                <a:pathLst>
                  <a:path w="38" h="18">
                    <a:moveTo>
                      <a:pt x="0" y="0"/>
                    </a:moveTo>
                    <a:lnTo>
                      <a:pt x="0" y="0"/>
                    </a:lnTo>
                    <a:lnTo>
                      <a:pt x="22" y="14"/>
                    </a:lnTo>
                    <a:lnTo>
                      <a:pt x="22" y="14"/>
                    </a:lnTo>
                    <a:lnTo>
                      <a:pt x="24" y="16"/>
                    </a:lnTo>
                    <a:lnTo>
                      <a:pt x="28" y="18"/>
                    </a:lnTo>
                    <a:lnTo>
                      <a:pt x="28" y="18"/>
                    </a:lnTo>
                    <a:lnTo>
                      <a:pt x="38" y="14"/>
                    </a:lnTo>
                    <a:lnTo>
                      <a:pt x="38" y="14"/>
                    </a:lnTo>
                    <a:lnTo>
                      <a:pt x="32" y="6"/>
                    </a:lnTo>
                    <a:lnTo>
                      <a:pt x="22" y="2"/>
                    </a:lnTo>
                    <a:lnTo>
                      <a:pt x="1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0" name="Freeform 232"/>
              <p:cNvSpPr/>
              <p:nvPr/>
            </p:nvSpPr>
            <p:spPr bwMode="auto">
              <a:xfrm>
                <a:off x="2237" y="695"/>
                <a:ext cx="28" cy="14"/>
              </a:xfrm>
              <a:custGeom>
                <a:avLst/>
                <a:gdLst/>
                <a:ahLst/>
                <a:cxnLst>
                  <a:cxn ang="0">
                    <a:pos x="20" y="12"/>
                  </a:cxn>
                  <a:cxn ang="0">
                    <a:pos x="20" y="12"/>
                  </a:cxn>
                  <a:cxn ang="0">
                    <a:pos x="28" y="0"/>
                  </a:cxn>
                  <a:cxn ang="0">
                    <a:pos x="28" y="0"/>
                  </a:cxn>
                  <a:cxn ang="0">
                    <a:pos x="0" y="6"/>
                  </a:cxn>
                  <a:cxn ang="0">
                    <a:pos x="0" y="6"/>
                  </a:cxn>
                  <a:cxn ang="0">
                    <a:pos x="6" y="8"/>
                  </a:cxn>
                  <a:cxn ang="0">
                    <a:pos x="12" y="10"/>
                  </a:cxn>
                  <a:cxn ang="0">
                    <a:pos x="12" y="10"/>
                  </a:cxn>
                  <a:cxn ang="0">
                    <a:pos x="18" y="14"/>
                  </a:cxn>
                  <a:cxn ang="0">
                    <a:pos x="18" y="14"/>
                  </a:cxn>
                  <a:cxn ang="0">
                    <a:pos x="20" y="12"/>
                  </a:cxn>
                  <a:cxn ang="0">
                    <a:pos x="20" y="12"/>
                  </a:cxn>
                </a:cxnLst>
                <a:rect l="0" t="0" r="r" b="b"/>
                <a:pathLst>
                  <a:path w="28" h="14">
                    <a:moveTo>
                      <a:pt x="20" y="12"/>
                    </a:moveTo>
                    <a:lnTo>
                      <a:pt x="20" y="12"/>
                    </a:lnTo>
                    <a:lnTo>
                      <a:pt x="28" y="0"/>
                    </a:lnTo>
                    <a:lnTo>
                      <a:pt x="28" y="0"/>
                    </a:lnTo>
                    <a:lnTo>
                      <a:pt x="0" y="6"/>
                    </a:lnTo>
                    <a:lnTo>
                      <a:pt x="0" y="6"/>
                    </a:lnTo>
                    <a:lnTo>
                      <a:pt x="6" y="8"/>
                    </a:lnTo>
                    <a:lnTo>
                      <a:pt x="12" y="10"/>
                    </a:lnTo>
                    <a:lnTo>
                      <a:pt x="12" y="10"/>
                    </a:lnTo>
                    <a:lnTo>
                      <a:pt x="18" y="14"/>
                    </a:lnTo>
                    <a:lnTo>
                      <a:pt x="18" y="14"/>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1" name="Freeform 233"/>
              <p:cNvSpPr/>
              <p:nvPr/>
            </p:nvSpPr>
            <p:spPr bwMode="auto">
              <a:xfrm>
                <a:off x="2259" y="691"/>
                <a:ext cx="26" cy="22"/>
              </a:xfrm>
              <a:custGeom>
                <a:avLst/>
                <a:gdLst/>
                <a:ahLst/>
                <a:cxnLst>
                  <a:cxn ang="0">
                    <a:pos x="10" y="22"/>
                  </a:cxn>
                  <a:cxn ang="0">
                    <a:pos x="10" y="22"/>
                  </a:cxn>
                  <a:cxn ang="0">
                    <a:pos x="16" y="14"/>
                  </a:cxn>
                  <a:cxn ang="0">
                    <a:pos x="16" y="14"/>
                  </a:cxn>
                  <a:cxn ang="0">
                    <a:pos x="22" y="4"/>
                  </a:cxn>
                  <a:cxn ang="0">
                    <a:pos x="22" y="4"/>
                  </a:cxn>
                  <a:cxn ang="0">
                    <a:pos x="26" y="0"/>
                  </a:cxn>
                  <a:cxn ang="0">
                    <a:pos x="26" y="0"/>
                  </a:cxn>
                  <a:cxn ang="0">
                    <a:pos x="18" y="2"/>
                  </a:cxn>
                  <a:cxn ang="0">
                    <a:pos x="18" y="2"/>
                  </a:cxn>
                  <a:cxn ang="0">
                    <a:pos x="14" y="2"/>
                  </a:cxn>
                  <a:cxn ang="0">
                    <a:pos x="10" y="4"/>
                  </a:cxn>
                  <a:cxn ang="0">
                    <a:pos x="10" y="4"/>
                  </a:cxn>
                  <a:cxn ang="0">
                    <a:pos x="0" y="18"/>
                  </a:cxn>
                  <a:cxn ang="0">
                    <a:pos x="0" y="18"/>
                  </a:cxn>
                  <a:cxn ang="0">
                    <a:pos x="6" y="20"/>
                  </a:cxn>
                  <a:cxn ang="0">
                    <a:pos x="10" y="22"/>
                  </a:cxn>
                  <a:cxn ang="0">
                    <a:pos x="10" y="22"/>
                  </a:cxn>
                </a:cxnLst>
                <a:rect l="0" t="0" r="r" b="b"/>
                <a:pathLst>
                  <a:path w="26" h="22">
                    <a:moveTo>
                      <a:pt x="10" y="22"/>
                    </a:moveTo>
                    <a:lnTo>
                      <a:pt x="10" y="22"/>
                    </a:lnTo>
                    <a:lnTo>
                      <a:pt x="16" y="14"/>
                    </a:lnTo>
                    <a:lnTo>
                      <a:pt x="16" y="14"/>
                    </a:lnTo>
                    <a:lnTo>
                      <a:pt x="22" y="4"/>
                    </a:lnTo>
                    <a:lnTo>
                      <a:pt x="22" y="4"/>
                    </a:lnTo>
                    <a:lnTo>
                      <a:pt x="26" y="0"/>
                    </a:lnTo>
                    <a:lnTo>
                      <a:pt x="26" y="0"/>
                    </a:lnTo>
                    <a:lnTo>
                      <a:pt x="18" y="2"/>
                    </a:lnTo>
                    <a:lnTo>
                      <a:pt x="18" y="2"/>
                    </a:lnTo>
                    <a:lnTo>
                      <a:pt x="14" y="2"/>
                    </a:lnTo>
                    <a:lnTo>
                      <a:pt x="10" y="4"/>
                    </a:lnTo>
                    <a:lnTo>
                      <a:pt x="10" y="4"/>
                    </a:lnTo>
                    <a:lnTo>
                      <a:pt x="0" y="18"/>
                    </a:lnTo>
                    <a:lnTo>
                      <a:pt x="0" y="18"/>
                    </a:lnTo>
                    <a:lnTo>
                      <a:pt x="6" y="2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2" name="Freeform 234"/>
              <p:cNvSpPr/>
              <p:nvPr/>
            </p:nvSpPr>
            <p:spPr bwMode="auto">
              <a:xfrm>
                <a:off x="2273" y="687"/>
                <a:ext cx="30" cy="28"/>
              </a:xfrm>
              <a:custGeom>
                <a:avLst/>
                <a:gdLst/>
                <a:ahLst/>
                <a:cxnLst>
                  <a:cxn ang="0">
                    <a:pos x="12" y="26"/>
                  </a:cxn>
                  <a:cxn ang="0">
                    <a:pos x="12" y="26"/>
                  </a:cxn>
                  <a:cxn ang="0">
                    <a:pos x="18" y="18"/>
                  </a:cxn>
                  <a:cxn ang="0">
                    <a:pos x="18" y="18"/>
                  </a:cxn>
                  <a:cxn ang="0">
                    <a:pos x="30" y="0"/>
                  </a:cxn>
                  <a:cxn ang="0">
                    <a:pos x="30" y="0"/>
                  </a:cxn>
                  <a:cxn ang="0">
                    <a:pos x="18" y="2"/>
                  </a:cxn>
                  <a:cxn ang="0">
                    <a:pos x="18" y="2"/>
                  </a:cxn>
                  <a:cxn ang="0">
                    <a:pos x="16" y="4"/>
                  </a:cxn>
                  <a:cxn ang="0">
                    <a:pos x="14" y="8"/>
                  </a:cxn>
                  <a:cxn ang="0">
                    <a:pos x="14" y="8"/>
                  </a:cxn>
                  <a:cxn ang="0">
                    <a:pos x="0" y="26"/>
                  </a:cxn>
                  <a:cxn ang="0">
                    <a:pos x="0" y="26"/>
                  </a:cxn>
                  <a:cxn ang="0">
                    <a:pos x="8" y="28"/>
                  </a:cxn>
                  <a:cxn ang="0">
                    <a:pos x="10" y="28"/>
                  </a:cxn>
                  <a:cxn ang="0">
                    <a:pos x="12" y="26"/>
                  </a:cxn>
                  <a:cxn ang="0">
                    <a:pos x="12" y="26"/>
                  </a:cxn>
                </a:cxnLst>
                <a:rect l="0" t="0" r="r" b="b"/>
                <a:pathLst>
                  <a:path w="30" h="28">
                    <a:moveTo>
                      <a:pt x="12" y="26"/>
                    </a:moveTo>
                    <a:lnTo>
                      <a:pt x="12" y="26"/>
                    </a:lnTo>
                    <a:lnTo>
                      <a:pt x="18" y="18"/>
                    </a:lnTo>
                    <a:lnTo>
                      <a:pt x="18" y="18"/>
                    </a:lnTo>
                    <a:lnTo>
                      <a:pt x="30" y="0"/>
                    </a:lnTo>
                    <a:lnTo>
                      <a:pt x="30" y="0"/>
                    </a:lnTo>
                    <a:lnTo>
                      <a:pt x="18" y="2"/>
                    </a:lnTo>
                    <a:lnTo>
                      <a:pt x="18" y="2"/>
                    </a:lnTo>
                    <a:lnTo>
                      <a:pt x="16" y="4"/>
                    </a:lnTo>
                    <a:lnTo>
                      <a:pt x="14" y="8"/>
                    </a:lnTo>
                    <a:lnTo>
                      <a:pt x="14" y="8"/>
                    </a:lnTo>
                    <a:lnTo>
                      <a:pt x="0" y="26"/>
                    </a:lnTo>
                    <a:lnTo>
                      <a:pt x="0" y="26"/>
                    </a:lnTo>
                    <a:lnTo>
                      <a:pt x="8" y="28"/>
                    </a:lnTo>
                    <a:lnTo>
                      <a:pt x="10" y="28"/>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3" name="Freeform 235"/>
              <p:cNvSpPr/>
              <p:nvPr/>
            </p:nvSpPr>
            <p:spPr bwMode="auto">
              <a:xfrm>
                <a:off x="2289" y="685"/>
                <a:ext cx="30" cy="28"/>
              </a:xfrm>
              <a:custGeom>
                <a:avLst/>
                <a:gdLst/>
                <a:ahLst/>
                <a:cxnLst>
                  <a:cxn ang="0">
                    <a:pos x="14" y="8"/>
                  </a:cxn>
                  <a:cxn ang="0">
                    <a:pos x="14" y="8"/>
                  </a:cxn>
                  <a:cxn ang="0">
                    <a:pos x="0" y="28"/>
                  </a:cxn>
                  <a:cxn ang="0">
                    <a:pos x="0" y="28"/>
                  </a:cxn>
                  <a:cxn ang="0">
                    <a:pos x="12" y="24"/>
                  </a:cxn>
                  <a:cxn ang="0">
                    <a:pos x="20" y="18"/>
                  </a:cxn>
                  <a:cxn ang="0">
                    <a:pos x="26" y="10"/>
                  </a:cxn>
                  <a:cxn ang="0">
                    <a:pos x="30" y="0"/>
                  </a:cxn>
                  <a:cxn ang="0">
                    <a:pos x="30" y="0"/>
                  </a:cxn>
                  <a:cxn ang="0">
                    <a:pos x="20" y="2"/>
                  </a:cxn>
                  <a:cxn ang="0">
                    <a:pos x="20" y="2"/>
                  </a:cxn>
                  <a:cxn ang="0">
                    <a:pos x="16" y="4"/>
                  </a:cxn>
                  <a:cxn ang="0">
                    <a:pos x="14" y="8"/>
                  </a:cxn>
                  <a:cxn ang="0">
                    <a:pos x="14" y="8"/>
                  </a:cxn>
                </a:cxnLst>
                <a:rect l="0" t="0" r="r" b="b"/>
                <a:pathLst>
                  <a:path w="30" h="28">
                    <a:moveTo>
                      <a:pt x="14" y="8"/>
                    </a:moveTo>
                    <a:lnTo>
                      <a:pt x="14" y="8"/>
                    </a:lnTo>
                    <a:lnTo>
                      <a:pt x="0" y="28"/>
                    </a:lnTo>
                    <a:lnTo>
                      <a:pt x="0" y="28"/>
                    </a:lnTo>
                    <a:lnTo>
                      <a:pt x="12" y="24"/>
                    </a:lnTo>
                    <a:lnTo>
                      <a:pt x="20" y="18"/>
                    </a:lnTo>
                    <a:lnTo>
                      <a:pt x="26" y="10"/>
                    </a:lnTo>
                    <a:lnTo>
                      <a:pt x="30" y="0"/>
                    </a:lnTo>
                    <a:lnTo>
                      <a:pt x="30" y="0"/>
                    </a:lnTo>
                    <a:lnTo>
                      <a:pt x="20" y="2"/>
                    </a:lnTo>
                    <a:lnTo>
                      <a:pt x="20" y="2"/>
                    </a:lnTo>
                    <a:lnTo>
                      <a:pt x="16" y="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4" name="Freeform 236"/>
              <p:cNvSpPr/>
              <p:nvPr/>
            </p:nvSpPr>
            <p:spPr bwMode="auto">
              <a:xfrm>
                <a:off x="2073" y="813"/>
                <a:ext cx="24" cy="18"/>
              </a:xfrm>
              <a:custGeom>
                <a:avLst/>
                <a:gdLst/>
                <a:ahLst/>
                <a:cxnLst>
                  <a:cxn ang="0">
                    <a:pos x="8" y="0"/>
                  </a:cxn>
                  <a:cxn ang="0">
                    <a:pos x="8" y="0"/>
                  </a:cxn>
                  <a:cxn ang="0">
                    <a:pos x="4" y="6"/>
                  </a:cxn>
                  <a:cxn ang="0">
                    <a:pos x="4" y="6"/>
                  </a:cxn>
                  <a:cxn ang="0">
                    <a:pos x="2" y="12"/>
                  </a:cxn>
                  <a:cxn ang="0">
                    <a:pos x="0" y="18"/>
                  </a:cxn>
                  <a:cxn ang="0">
                    <a:pos x="0" y="18"/>
                  </a:cxn>
                  <a:cxn ang="0">
                    <a:pos x="24" y="4"/>
                  </a:cxn>
                  <a:cxn ang="0">
                    <a:pos x="24" y="4"/>
                  </a:cxn>
                  <a:cxn ang="0">
                    <a:pos x="10" y="0"/>
                  </a:cxn>
                  <a:cxn ang="0">
                    <a:pos x="10" y="0"/>
                  </a:cxn>
                  <a:cxn ang="0">
                    <a:pos x="8" y="0"/>
                  </a:cxn>
                  <a:cxn ang="0">
                    <a:pos x="8" y="0"/>
                  </a:cxn>
                </a:cxnLst>
                <a:rect l="0" t="0" r="r" b="b"/>
                <a:pathLst>
                  <a:path w="24" h="18">
                    <a:moveTo>
                      <a:pt x="8" y="0"/>
                    </a:moveTo>
                    <a:lnTo>
                      <a:pt x="8" y="0"/>
                    </a:lnTo>
                    <a:lnTo>
                      <a:pt x="4" y="6"/>
                    </a:lnTo>
                    <a:lnTo>
                      <a:pt x="4" y="6"/>
                    </a:lnTo>
                    <a:lnTo>
                      <a:pt x="2" y="12"/>
                    </a:lnTo>
                    <a:lnTo>
                      <a:pt x="0" y="18"/>
                    </a:lnTo>
                    <a:lnTo>
                      <a:pt x="0" y="18"/>
                    </a:lnTo>
                    <a:lnTo>
                      <a:pt x="24" y="4"/>
                    </a:lnTo>
                    <a:lnTo>
                      <a:pt x="24" y="4"/>
                    </a:lnTo>
                    <a:lnTo>
                      <a:pt x="10" y="0"/>
                    </a:lnTo>
                    <a:lnTo>
                      <a:pt x="10"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5" name="Freeform 237"/>
              <p:cNvSpPr/>
              <p:nvPr/>
            </p:nvSpPr>
            <p:spPr bwMode="auto">
              <a:xfrm>
                <a:off x="2083" y="801"/>
                <a:ext cx="30" cy="14"/>
              </a:xfrm>
              <a:custGeom>
                <a:avLst/>
                <a:gdLst/>
                <a:ahLst/>
                <a:cxnLst>
                  <a:cxn ang="0">
                    <a:pos x="24" y="10"/>
                  </a:cxn>
                  <a:cxn ang="0">
                    <a:pos x="24" y="10"/>
                  </a:cxn>
                  <a:cxn ang="0">
                    <a:pos x="30" y="6"/>
                  </a:cxn>
                  <a:cxn ang="0">
                    <a:pos x="30" y="6"/>
                  </a:cxn>
                  <a:cxn ang="0">
                    <a:pos x="26" y="4"/>
                  </a:cxn>
                  <a:cxn ang="0">
                    <a:pos x="26" y="4"/>
                  </a:cxn>
                  <a:cxn ang="0">
                    <a:pos x="14" y="2"/>
                  </a:cxn>
                  <a:cxn ang="0">
                    <a:pos x="14" y="2"/>
                  </a:cxn>
                  <a:cxn ang="0">
                    <a:pos x="6" y="0"/>
                  </a:cxn>
                  <a:cxn ang="0">
                    <a:pos x="6" y="0"/>
                  </a:cxn>
                  <a:cxn ang="0">
                    <a:pos x="4" y="0"/>
                  </a:cxn>
                  <a:cxn ang="0">
                    <a:pos x="2" y="4"/>
                  </a:cxn>
                  <a:cxn ang="0">
                    <a:pos x="0" y="10"/>
                  </a:cxn>
                  <a:cxn ang="0">
                    <a:pos x="0" y="10"/>
                  </a:cxn>
                  <a:cxn ang="0">
                    <a:pos x="18" y="14"/>
                  </a:cxn>
                  <a:cxn ang="0">
                    <a:pos x="18" y="14"/>
                  </a:cxn>
                  <a:cxn ang="0">
                    <a:pos x="20" y="12"/>
                  </a:cxn>
                  <a:cxn ang="0">
                    <a:pos x="24" y="10"/>
                  </a:cxn>
                  <a:cxn ang="0">
                    <a:pos x="24" y="10"/>
                  </a:cxn>
                </a:cxnLst>
                <a:rect l="0" t="0" r="r" b="b"/>
                <a:pathLst>
                  <a:path w="30" h="14">
                    <a:moveTo>
                      <a:pt x="24" y="10"/>
                    </a:moveTo>
                    <a:lnTo>
                      <a:pt x="24" y="10"/>
                    </a:lnTo>
                    <a:lnTo>
                      <a:pt x="30" y="6"/>
                    </a:lnTo>
                    <a:lnTo>
                      <a:pt x="30" y="6"/>
                    </a:lnTo>
                    <a:lnTo>
                      <a:pt x="26" y="4"/>
                    </a:lnTo>
                    <a:lnTo>
                      <a:pt x="26" y="4"/>
                    </a:lnTo>
                    <a:lnTo>
                      <a:pt x="14" y="2"/>
                    </a:lnTo>
                    <a:lnTo>
                      <a:pt x="14" y="2"/>
                    </a:lnTo>
                    <a:lnTo>
                      <a:pt x="6" y="0"/>
                    </a:lnTo>
                    <a:lnTo>
                      <a:pt x="6" y="0"/>
                    </a:lnTo>
                    <a:lnTo>
                      <a:pt x="4" y="0"/>
                    </a:lnTo>
                    <a:lnTo>
                      <a:pt x="2" y="4"/>
                    </a:lnTo>
                    <a:lnTo>
                      <a:pt x="0" y="10"/>
                    </a:lnTo>
                    <a:lnTo>
                      <a:pt x="0" y="10"/>
                    </a:lnTo>
                    <a:lnTo>
                      <a:pt x="18" y="14"/>
                    </a:lnTo>
                    <a:lnTo>
                      <a:pt x="18" y="14"/>
                    </a:lnTo>
                    <a:lnTo>
                      <a:pt x="20" y="12"/>
                    </a:lnTo>
                    <a:lnTo>
                      <a:pt x="24" y="10"/>
                    </a:lnTo>
                    <a:lnTo>
                      <a:pt x="2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6" name="Freeform 238"/>
              <p:cNvSpPr/>
              <p:nvPr/>
            </p:nvSpPr>
            <p:spPr bwMode="auto">
              <a:xfrm>
                <a:off x="2091" y="789"/>
                <a:ext cx="38" cy="14"/>
              </a:xfrm>
              <a:custGeom>
                <a:avLst/>
                <a:gdLst/>
                <a:ahLst/>
                <a:cxnLst>
                  <a:cxn ang="0">
                    <a:pos x="30" y="14"/>
                  </a:cxn>
                  <a:cxn ang="0">
                    <a:pos x="30" y="14"/>
                  </a:cxn>
                  <a:cxn ang="0">
                    <a:pos x="38" y="8"/>
                  </a:cxn>
                  <a:cxn ang="0">
                    <a:pos x="38" y="8"/>
                  </a:cxn>
                  <a:cxn ang="0">
                    <a:pos x="20" y="4"/>
                  </a:cxn>
                  <a:cxn ang="0">
                    <a:pos x="20" y="4"/>
                  </a:cxn>
                  <a:cxn ang="0">
                    <a:pos x="10" y="0"/>
                  </a:cxn>
                  <a:cxn ang="0">
                    <a:pos x="10" y="0"/>
                  </a:cxn>
                  <a:cxn ang="0">
                    <a:pos x="6" y="2"/>
                  </a:cxn>
                  <a:cxn ang="0">
                    <a:pos x="4" y="4"/>
                  </a:cxn>
                  <a:cxn ang="0">
                    <a:pos x="0" y="8"/>
                  </a:cxn>
                  <a:cxn ang="0">
                    <a:pos x="0" y="8"/>
                  </a:cxn>
                  <a:cxn ang="0">
                    <a:pos x="22" y="14"/>
                  </a:cxn>
                  <a:cxn ang="0">
                    <a:pos x="22" y="14"/>
                  </a:cxn>
                  <a:cxn ang="0">
                    <a:pos x="26" y="14"/>
                  </a:cxn>
                  <a:cxn ang="0">
                    <a:pos x="30" y="14"/>
                  </a:cxn>
                  <a:cxn ang="0">
                    <a:pos x="30" y="14"/>
                  </a:cxn>
                </a:cxnLst>
                <a:rect l="0" t="0" r="r" b="b"/>
                <a:pathLst>
                  <a:path w="38" h="14">
                    <a:moveTo>
                      <a:pt x="30" y="14"/>
                    </a:moveTo>
                    <a:lnTo>
                      <a:pt x="30" y="14"/>
                    </a:lnTo>
                    <a:lnTo>
                      <a:pt x="38" y="8"/>
                    </a:lnTo>
                    <a:lnTo>
                      <a:pt x="38" y="8"/>
                    </a:lnTo>
                    <a:lnTo>
                      <a:pt x="20" y="4"/>
                    </a:lnTo>
                    <a:lnTo>
                      <a:pt x="20" y="4"/>
                    </a:lnTo>
                    <a:lnTo>
                      <a:pt x="10" y="0"/>
                    </a:lnTo>
                    <a:lnTo>
                      <a:pt x="10" y="0"/>
                    </a:lnTo>
                    <a:lnTo>
                      <a:pt x="6" y="2"/>
                    </a:lnTo>
                    <a:lnTo>
                      <a:pt x="4" y="4"/>
                    </a:lnTo>
                    <a:lnTo>
                      <a:pt x="0" y="8"/>
                    </a:lnTo>
                    <a:lnTo>
                      <a:pt x="0" y="8"/>
                    </a:lnTo>
                    <a:lnTo>
                      <a:pt x="22" y="14"/>
                    </a:lnTo>
                    <a:lnTo>
                      <a:pt x="22" y="14"/>
                    </a:lnTo>
                    <a:lnTo>
                      <a:pt x="26" y="14"/>
                    </a:lnTo>
                    <a:lnTo>
                      <a:pt x="30" y="14"/>
                    </a:lnTo>
                    <a:lnTo>
                      <a:pt x="3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7" name="Freeform 239"/>
              <p:cNvSpPr/>
              <p:nvPr/>
            </p:nvSpPr>
            <p:spPr bwMode="auto">
              <a:xfrm>
                <a:off x="2103" y="781"/>
                <a:ext cx="40" cy="14"/>
              </a:xfrm>
              <a:custGeom>
                <a:avLst/>
                <a:gdLst/>
                <a:ahLst/>
                <a:cxnLst>
                  <a:cxn ang="0">
                    <a:pos x="0" y="6"/>
                  </a:cxn>
                  <a:cxn ang="0">
                    <a:pos x="0" y="6"/>
                  </a:cxn>
                  <a:cxn ang="0">
                    <a:pos x="24" y="12"/>
                  </a:cxn>
                  <a:cxn ang="0">
                    <a:pos x="24" y="12"/>
                  </a:cxn>
                  <a:cxn ang="0">
                    <a:pos x="28" y="12"/>
                  </a:cxn>
                  <a:cxn ang="0">
                    <a:pos x="32" y="14"/>
                  </a:cxn>
                  <a:cxn ang="0">
                    <a:pos x="32" y="14"/>
                  </a:cxn>
                  <a:cxn ang="0">
                    <a:pos x="40" y="8"/>
                  </a:cxn>
                  <a:cxn ang="0">
                    <a:pos x="40" y="8"/>
                  </a:cxn>
                  <a:cxn ang="0">
                    <a:pos x="32" y="2"/>
                  </a:cxn>
                  <a:cxn ang="0">
                    <a:pos x="20" y="0"/>
                  </a:cxn>
                  <a:cxn ang="0">
                    <a:pos x="10" y="2"/>
                  </a:cxn>
                  <a:cxn ang="0">
                    <a:pos x="0" y="6"/>
                  </a:cxn>
                  <a:cxn ang="0">
                    <a:pos x="0" y="6"/>
                  </a:cxn>
                </a:cxnLst>
                <a:rect l="0" t="0" r="r" b="b"/>
                <a:pathLst>
                  <a:path w="40" h="14">
                    <a:moveTo>
                      <a:pt x="0" y="6"/>
                    </a:moveTo>
                    <a:lnTo>
                      <a:pt x="0" y="6"/>
                    </a:lnTo>
                    <a:lnTo>
                      <a:pt x="24" y="12"/>
                    </a:lnTo>
                    <a:lnTo>
                      <a:pt x="24" y="12"/>
                    </a:lnTo>
                    <a:lnTo>
                      <a:pt x="28" y="12"/>
                    </a:lnTo>
                    <a:lnTo>
                      <a:pt x="32" y="14"/>
                    </a:lnTo>
                    <a:lnTo>
                      <a:pt x="32" y="14"/>
                    </a:lnTo>
                    <a:lnTo>
                      <a:pt x="40" y="8"/>
                    </a:lnTo>
                    <a:lnTo>
                      <a:pt x="40" y="8"/>
                    </a:lnTo>
                    <a:lnTo>
                      <a:pt x="32" y="2"/>
                    </a:lnTo>
                    <a:lnTo>
                      <a:pt x="20" y="0"/>
                    </a:lnTo>
                    <a:lnTo>
                      <a:pt x="10"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8" name="Freeform 240"/>
              <p:cNvSpPr/>
              <p:nvPr/>
            </p:nvSpPr>
            <p:spPr bwMode="auto">
              <a:xfrm>
                <a:off x="2075" y="821"/>
                <a:ext cx="24" cy="16"/>
              </a:xfrm>
              <a:custGeom>
                <a:avLst/>
                <a:gdLst/>
                <a:ahLst/>
                <a:cxnLst>
                  <a:cxn ang="0">
                    <a:pos x="0" y="14"/>
                  </a:cxn>
                  <a:cxn ang="0">
                    <a:pos x="0" y="14"/>
                  </a:cxn>
                  <a:cxn ang="0">
                    <a:pos x="6" y="14"/>
                  </a:cxn>
                  <a:cxn ang="0">
                    <a:pos x="12" y="16"/>
                  </a:cxn>
                  <a:cxn ang="0">
                    <a:pos x="12" y="16"/>
                  </a:cxn>
                  <a:cxn ang="0">
                    <a:pos x="20" y="16"/>
                  </a:cxn>
                  <a:cxn ang="0">
                    <a:pos x="20" y="16"/>
                  </a:cxn>
                  <a:cxn ang="0">
                    <a:pos x="20" y="14"/>
                  </a:cxn>
                  <a:cxn ang="0">
                    <a:pos x="20" y="14"/>
                  </a:cxn>
                  <a:cxn ang="0">
                    <a:pos x="24" y="0"/>
                  </a:cxn>
                  <a:cxn ang="0">
                    <a:pos x="24" y="0"/>
                  </a:cxn>
                  <a:cxn ang="0">
                    <a:pos x="0" y="14"/>
                  </a:cxn>
                  <a:cxn ang="0">
                    <a:pos x="0" y="14"/>
                  </a:cxn>
                </a:cxnLst>
                <a:rect l="0" t="0" r="r" b="b"/>
                <a:pathLst>
                  <a:path w="24" h="16">
                    <a:moveTo>
                      <a:pt x="0" y="14"/>
                    </a:moveTo>
                    <a:lnTo>
                      <a:pt x="0" y="14"/>
                    </a:lnTo>
                    <a:lnTo>
                      <a:pt x="6" y="14"/>
                    </a:lnTo>
                    <a:lnTo>
                      <a:pt x="12" y="16"/>
                    </a:lnTo>
                    <a:lnTo>
                      <a:pt x="12" y="16"/>
                    </a:lnTo>
                    <a:lnTo>
                      <a:pt x="20" y="16"/>
                    </a:lnTo>
                    <a:lnTo>
                      <a:pt x="20" y="16"/>
                    </a:lnTo>
                    <a:lnTo>
                      <a:pt x="20" y="14"/>
                    </a:lnTo>
                    <a:lnTo>
                      <a:pt x="20" y="14"/>
                    </a:lnTo>
                    <a:lnTo>
                      <a:pt x="24" y="0"/>
                    </a:lnTo>
                    <a:lnTo>
                      <a:pt x="24"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9" name="Freeform 241"/>
              <p:cNvSpPr/>
              <p:nvPr/>
            </p:nvSpPr>
            <p:spPr bwMode="auto">
              <a:xfrm>
                <a:off x="2097" y="811"/>
                <a:ext cx="20" cy="26"/>
              </a:xfrm>
              <a:custGeom>
                <a:avLst/>
                <a:gdLst/>
                <a:ahLst/>
                <a:cxnLst>
                  <a:cxn ang="0">
                    <a:pos x="12" y="26"/>
                  </a:cxn>
                  <a:cxn ang="0">
                    <a:pos x="12" y="26"/>
                  </a:cxn>
                  <a:cxn ang="0">
                    <a:pos x="14" y="18"/>
                  </a:cxn>
                  <a:cxn ang="0">
                    <a:pos x="14" y="18"/>
                  </a:cxn>
                  <a:cxn ang="0">
                    <a:pos x="18" y="6"/>
                  </a:cxn>
                  <a:cxn ang="0">
                    <a:pos x="18" y="6"/>
                  </a:cxn>
                  <a:cxn ang="0">
                    <a:pos x="20" y="0"/>
                  </a:cxn>
                  <a:cxn ang="0">
                    <a:pos x="20" y="0"/>
                  </a:cxn>
                  <a:cxn ang="0">
                    <a:pos x="12" y="4"/>
                  </a:cxn>
                  <a:cxn ang="0">
                    <a:pos x="12" y="4"/>
                  </a:cxn>
                  <a:cxn ang="0">
                    <a:pos x="8" y="6"/>
                  </a:cxn>
                  <a:cxn ang="0">
                    <a:pos x="6" y="8"/>
                  </a:cxn>
                  <a:cxn ang="0">
                    <a:pos x="6" y="8"/>
                  </a:cxn>
                  <a:cxn ang="0">
                    <a:pos x="0" y="26"/>
                  </a:cxn>
                  <a:cxn ang="0">
                    <a:pos x="0" y="26"/>
                  </a:cxn>
                  <a:cxn ang="0">
                    <a:pos x="6" y="26"/>
                  </a:cxn>
                  <a:cxn ang="0">
                    <a:pos x="12" y="26"/>
                  </a:cxn>
                  <a:cxn ang="0">
                    <a:pos x="12" y="26"/>
                  </a:cxn>
                </a:cxnLst>
                <a:rect l="0" t="0" r="r" b="b"/>
                <a:pathLst>
                  <a:path w="20" h="26">
                    <a:moveTo>
                      <a:pt x="12" y="26"/>
                    </a:moveTo>
                    <a:lnTo>
                      <a:pt x="12" y="26"/>
                    </a:lnTo>
                    <a:lnTo>
                      <a:pt x="14" y="18"/>
                    </a:lnTo>
                    <a:lnTo>
                      <a:pt x="14" y="18"/>
                    </a:lnTo>
                    <a:lnTo>
                      <a:pt x="18" y="6"/>
                    </a:lnTo>
                    <a:lnTo>
                      <a:pt x="18" y="6"/>
                    </a:lnTo>
                    <a:lnTo>
                      <a:pt x="20" y="0"/>
                    </a:lnTo>
                    <a:lnTo>
                      <a:pt x="20" y="0"/>
                    </a:lnTo>
                    <a:lnTo>
                      <a:pt x="12" y="4"/>
                    </a:lnTo>
                    <a:lnTo>
                      <a:pt x="12" y="4"/>
                    </a:lnTo>
                    <a:lnTo>
                      <a:pt x="8" y="6"/>
                    </a:lnTo>
                    <a:lnTo>
                      <a:pt x="6" y="8"/>
                    </a:lnTo>
                    <a:lnTo>
                      <a:pt x="6" y="8"/>
                    </a:lnTo>
                    <a:lnTo>
                      <a:pt x="0" y="26"/>
                    </a:lnTo>
                    <a:lnTo>
                      <a:pt x="0" y="26"/>
                    </a:lnTo>
                    <a:lnTo>
                      <a:pt x="6" y="26"/>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0" name="Freeform 242"/>
              <p:cNvSpPr/>
              <p:nvPr/>
            </p:nvSpPr>
            <p:spPr bwMode="auto">
              <a:xfrm>
                <a:off x="2113" y="803"/>
                <a:ext cx="20" cy="32"/>
              </a:xfrm>
              <a:custGeom>
                <a:avLst/>
                <a:gdLst/>
                <a:ahLst/>
                <a:cxnLst>
                  <a:cxn ang="0">
                    <a:pos x="12" y="28"/>
                  </a:cxn>
                  <a:cxn ang="0">
                    <a:pos x="12" y="28"/>
                  </a:cxn>
                  <a:cxn ang="0">
                    <a:pos x="14" y="18"/>
                  </a:cxn>
                  <a:cxn ang="0">
                    <a:pos x="14" y="18"/>
                  </a:cxn>
                  <a:cxn ang="0">
                    <a:pos x="20" y="0"/>
                  </a:cxn>
                  <a:cxn ang="0">
                    <a:pos x="20" y="0"/>
                  </a:cxn>
                  <a:cxn ang="0">
                    <a:pos x="10" y="4"/>
                  </a:cxn>
                  <a:cxn ang="0">
                    <a:pos x="10" y="4"/>
                  </a:cxn>
                  <a:cxn ang="0">
                    <a:pos x="8" y="6"/>
                  </a:cxn>
                  <a:cxn ang="0">
                    <a:pos x="6" y="10"/>
                  </a:cxn>
                  <a:cxn ang="0">
                    <a:pos x="6" y="10"/>
                  </a:cxn>
                  <a:cxn ang="0">
                    <a:pos x="0" y="32"/>
                  </a:cxn>
                  <a:cxn ang="0">
                    <a:pos x="0" y="32"/>
                  </a:cxn>
                  <a:cxn ang="0">
                    <a:pos x="6" y="32"/>
                  </a:cxn>
                  <a:cxn ang="0">
                    <a:pos x="10" y="30"/>
                  </a:cxn>
                  <a:cxn ang="0">
                    <a:pos x="12" y="28"/>
                  </a:cxn>
                  <a:cxn ang="0">
                    <a:pos x="12" y="28"/>
                  </a:cxn>
                </a:cxnLst>
                <a:rect l="0" t="0" r="r" b="b"/>
                <a:pathLst>
                  <a:path w="20" h="32">
                    <a:moveTo>
                      <a:pt x="12" y="28"/>
                    </a:moveTo>
                    <a:lnTo>
                      <a:pt x="12" y="28"/>
                    </a:lnTo>
                    <a:lnTo>
                      <a:pt x="14" y="18"/>
                    </a:lnTo>
                    <a:lnTo>
                      <a:pt x="14" y="18"/>
                    </a:lnTo>
                    <a:lnTo>
                      <a:pt x="20" y="0"/>
                    </a:lnTo>
                    <a:lnTo>
                      <a:pt x="20" y="0"/>
                    </a:lnTo>
                    <a:lnTo>
                      <a:pt x="10" y="4"/>
                    </a:lnTo>
                    <a:lnTo>
                      <a:pt x="10" y="4"/>
                    </a:lnTo>
                    <a:lnTo>
                      <a:pt x="8" y="6"/>
                    </a:lnTo>
                    <a:lnTo>
                      <a:pt x="6" y="10"/>
                    </a:lnTo>
                    <a:lnTo>
                      <a:pt x="6" y="10"/>
                    </a:lnTo>
                    <a:lnTo>
                      <a:pt x="0" y="32"/>
                    </a:lnTo>
                    <a:lnTo>
                      <a:pt x="0" y="32"/>
                    </a:lnTo>
                    <a:lnTo>
                      <a:pt x="6" y="32"/>
                    </a:lnTo>
                    <a:lnTo>
                      <a:pt x="10" y="30"/>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1" name="Freeform 243"/>
              <p:cNvSpPr/>
              <p:nvPr/>
            </p:nvSpPr>
            <p:spPr bwMode="auto">
              <a:xfrm>
                <a:off x="2129" y="795"/>
                <a:ext cx="18" cy="36"/>
              </a:xfrm>
              <a:custGeom>
                <a:avLst/>
                <a:gdLst/>
                <a:ahLst/>
                <a:cxnLst>
                  <a:cxn ang="0">
                    <a:pos x="18" y="0"/>
                  </a:cxn>
                  <a:cxn ang="0">
                    <a:pos x="18" y="0"/>
                  </a:cxn>
                  <a:cxn ang="0">
                    <a:pos x="8" y="4"/>
                  </a:cxn>
                  <a:cxn ang="0">
                    <a:pos x="8" y="4"/>
                  </a:cxn>
                  <a:cxn ang="0">
                    <a:pos x="8" y="8"/>
                  </a:cxn>
                  <a:cxn ang="0">
                    <a:pos x="6" y="12"/>
                  </a:cxn>
                  <a:cxn ang="0">
                    <a:pos x="6" y="12"/>
                  </a:cxn>
                  <a:cxn ang="0">
                    <a:pos x="0" y="36"/>
                  </a:cxn>
                  <a:cxn ang="0">
                    <a:pos x="0" y="36"/>
                  </a:cxn>
                  <a:cxn ang="0">
                    <a:pos x="8" y="28"/>
                  </a:cxn>
                  <a:cxn ang="0">
                    <a:pos x="14" y="20"/>
                  </a:cxn>
                  <a:cxn ang="0">
                    <a:pos x="18" y="10"/>
                  </a:cxn>
                  <a:cxn ang="0">
                    <a:pos x="18" y="0"/>
                  </a:cxn>
                  <a:cxn ang="0">
                    <a:pos x="18" y="0"/>
                  </a:cxn>
                </a:cxnLst>
                <a:rect l="0" t="0" r="r" b="b"/>
                <a:pathLst>
                  <a:path w="18" h="36">
                    <a:moveTo>
                      <a:pt x="18" y="0"/>
                    </a:moveTo>
                    <a:lnTo>
                      <a:pt x="18" y="0"/>
                    </a:lnTo>
                    <a:lnTo>
                      <a:pt x="8" y="4"/>
                    </a:lnTo>
                    <a:lnTo>
                      <a:pt x="8" y="4"/>
                    </a:lnTo>
                    <a:lnTo>
                      <a:pt x="8" y="8"/>
                    </a:lnTo>
                    <a:lnTo>
                      <a:pt x="6" y="12"/>
                    </a:lnTo>
                    <a:lnTo>
                      <a:pt x="6" y="12"/>
                    </a:lnTo>
                    <a:lnTo>
                      <a:pt x="0" y="36"/>
                    </a:lnTo>
                    <a:lnTo>
                      <a:pt x="0" y="36"/>
                    </a:lnTo>
                    <a:lnTo>
                      <a:pt x="8" y="28"/>
                    </a:lnTo>
                    <a:lnTo>
                      <a:pt x="14" y="20"/>
                    </a:lnTo>
                    <a:lnTo>
                      <a:pt x="18" y="10"/>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2" name="Freeform 244"/>
              <p:cNvSpPr/>
              <p:nvPr/>
            </p:nvSpPr>
            <p:spPr bwMode="auto">
              <a:xfrm>
                <a:off x="2143" y="1217"/>
                <a:ext cx="48" cy="34"/>
              </a:xfrm>
              <a:custGeom>
                <a:avLst/>
                <a:gdLst/>
                <a:ahLst/>
                <a:cxnLst>
                  <a:cxn ang="0">
                    <a:pos x="28" y="34"/>
                  </a:cxn>
                  <a:cxn ang="0">
                    <a:pos x="28" y="34"/>
                  </a:cxn>
                  <a:cxn ang="0">
                    <a:pos x="42" y="34"/>
                  </a:cxn>
                  <a:cxn ang="0">
                    <a:pos x="42" y="34"/>
                  </a:cxn>
                  <a:cxn ang="0">
                    <a:pos x="42" y="30"/>
                  </a:cxn>
                  <a:cxn ang="0">
                    <a:pos x="42" y="30"/>
                  </a:cxn>
                  <a:cxn ang="0">
                    <a:pos x="48" y="0"/>
                  </a:cxn>
                  <a:cxn ang="0">
                    <a:pos x="48" y="0"/>
                  </a:cxn>
                  <a:cxn ang="0">
                    <a:pos x="0" y="34"/>
                  </a:cxn>
                  <a:cxn ang="0">
                    <a:pos x="0" y="34"/>
                  </a:cxn>
                  <a:cxn ang="0">
                    <a:pos x="14" y="34"/>
                  </a:cxn>
                  <a:cxn ang="0">
                    <a:pos x="28" y="34"/>
                  </a:cxn>
                  <a:cxn ang="0">
                    <a:pos x="28" y="34"/>
                  </a:cxn>
                </a:cxnLst>
                <a:rect l="0" t="0" r="r" b="b"/>
                <a:pathLst>
                  <a:path w="48" h="34">
                    <a:moveTo>
                      <a:pt x="28" y="34"/>
                    </a:moveTo>
                    <a:lnTo>
                      <a:pt x="28" y="34"/>
                    </a:lnTo>
                    <a:lnTo>
                      <a:pt x="42" y="34"/>
                    </a:lnTo>
                    <a:lnTo>
                      <a:pt x="42" y="34"/>
                    </a:lnTo>
                    <a:lnTo>
                      <a:pt x="42" y="30"/>
                    </a:lnTo>
                    <a:lnTo>
                      <a:pt x="42" y="30"/>
                    </a:lnTo>
                    <a:lnTo>
                      <a:pt x="48" y="0"/>
                    </a:lnTo>
                    <a:lnTo>
                      <a:pt x="48" y="0"/>
                    </a:lnTo>
                    <a:lnTo>
                      <a:pt x="0" y="34"/>
                    </a:lnTo>
                    <a:lnTo>
                      <a:pt x="0" y="34"/>
                    </a:lnTo>
                    <a:lnTo>
                      <a:pt x="14" y="34"/>
                    </a:lnTo>
                    <a:lnTo>
                      <a:pt x="28" y="34"/>
                    </a:lnTo>
                    <a:lnTo>
                      <a:pt x="2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3" name="Freeform 245"/>
              <p:cNvSpPr/>
              <p:nvPr/>
            </p:nvSpPr>
            <p:spPr bwMode="auto">
              <a:xfrm>
                <a:off x="2193" y="1193"/>
                <a:ext cx="32" cy="56"/>
              </a:xfrm>
              <a:custGeom>
                <a:avLst/>
                <a:gdLst/>
                <a:ahLst/>
                <a:cxnLst>
                  <a:cxn ang="0">
                    <a:pos x="32" y="0"/>
                  </a:cxn>
                  <a:cxn ang="0">
                    <a:pos x="32" y="0"/>
                  </a:cxn>
                  <a:cxn ang="0">
                    <a:pos x="18" y="10"/>
                  </a:cxn>
                  <a:cxn ang="0">
                    <a:pos x="18" y="10"/>
                  </a:cxn>
                  <a:cxn ang="0">
                    <a:pos x="12" y="14"/>
                  </a:cxn>
                  <a:cxn ang="0">
                    <a:pos x="8" y="16"/>
                  </a:cxn>
                  <a:cxn ang="0">
                    <a:pos x="6" y="18"/>
                  </a:cxn>
                  <a:cxn ang="0">
                    <a:pos x="6" y="18"/>
                  </a:cxn>
                  <a:cxn ang="0">
                    <a:pos x="0" y="56"/>
                  </a:cxn>
                  <a:cxn ang="0">
                    <a:pos x="0" y="56"/>
                  </a:cxn>
                  <a:cxn ang="0">
                    <a:pos x="12" y="56"/>
                  </a:cxn>
                  <a:cxn ang="0">
                    <a:pos x="20" y="56"/>
                  </a:cxn>
                  <a:cxn ang="0">
                    <a:pos x="22" y="52"/>
                  </a:cxn>
                  <a:cxn ang="0">
                    <a:pos x="22" y="52"/>
                  </a:cxn>
                  <a:cxn ang="0">
                    <a:pos x="26" y="36"/>
                  </a:cxn>
                  <a:cxn ang="0">
                    <a:pos x="26" y="36"/>
                  </a:cxn>
                  <a:cxn ang="0">
                    <a:pos x="30" y="12"/>
                  </a:cxn>
                  <a:cxn ang="0">
                    <a:pos x="30" y="12"/>
                  </a:cxn>
                  <a:cxn ang="0">
                    <a:pos x="32" y="6"/>
                  </a:cxn>
                  <a:cxn ang="0">
                    <a:pos x="32" y="0"/>
                  </a:cxn>
                  <a:cxn ang="0">
                    <a:pos x="32" y="0"/>
                  </a:cxn>
                </a:cxnLst>
                <a:rect l="0" t="0" r="r" b="b"/>
                <a:pathLst>
                  <a:path w="32" h="56">
                    <a:moveTo>
                      <a:pt x="32" y="0"/>
                    </a:moveTo>
                    <a:lnTo>
                      <a:pt x="32" y="0"/>
                    </a:lnTo>
                    <a:lnTo>
                      <a:pt x="18" y="10"/>
                    </a:lnTo>
                    <a:lnTo>
                      <a:pt x="18" y="10"/>
                    </a:lnTo>
                    <a:lnTo>
                      <a:pt x="12" y="14"/>
                    </a:lnTo>
                    <a:lnTo>
                      <a:pt x="8" y="16"/>
                    </a:lnTo>
                    <a:lnTo>
                      <a:pt x="6" y="18"/>
                    </a:lnTo>
                    <a:lnTo>
                      <a:pt x="6" y="18"/>
                    </a:lnTo>
                    <a:lnTo>
                      <a:pt x="0" y="56"/>
                    </a:lnTo>
                    <a:lnTo>
                      <a:pt x="0" y="56"/>
                    </a:lnTo>
                    <a:lnTo>
                      <a:pt x="12" y="56"/>
                    </a:lnTo>
                    <a:lnTo>
                      <a:pt x="20" y="56"/>
                    </a:lnTo>
                    <a:lnTo>
                      <a:pt x="22" y="52"/>
                    </a:lnTo>
                    <a:lnTo>
                      <a:pt x="22" y="52"/>
                    </a:lnTo>
                    <a:lnTo>
                      <a:pt x="26" y="36"/>
                    </a:lnTo>
                    <a:lnTo>
                      <a:pt x="26" y="36"/>
                    </a:lnTo>
                    <a:lnTo>
                      <a:pt x="30" y="12"/>
                    </a:lnTo>
                    <a:lnTo>
                      <a:pt x="30" y="12"/>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4" name="Freeform 246"/>
              <p:cNvSpPr/>
              <p:nvPr/>
            </p:nvSpPr>
            <p:spPr bwMode="auto">
              <a:xfrm>
                <a:off x="2225" y="1171"/>
                <a:ext cx="32" cy="74"/>
              </a:xfrm>
              <a:custGeom>
                <a:avLst/>
                <a:gdLst/>
                <a:ahLst/>
                <a:cxnLst>
                  <a:cxn ang="0">
                    <a:pos x="12" y="14"/>
                  </a:cxn>
                  <a:cxn ang="0">
                    <a:pos x="12" y="14"/>
                  </a:cxn>
                  <a:cxn ang="0">
                    <a:pos x="10" y="16"/>
                  </a:cxn>
                  <a:cxn ang="0">
                    <a:pos x="8" y="18"/>
                  </a:cxn>
                  <a:cxn ang="0">
                    <a:pos x="8" y="26"/>
                  </a:cxn>
                  <a:cxn ang="0">
                    <a:pos x="8" y="26"/>
                  </a:cxn>
                  <a:cxn ang="0">
                    <a:pos x="0" y="74"/>
                  </a:cxn>
                  <a:cxn ang="0">
                    <a:pos x="0" y="74"/>
                  </a:cxn>
                  <a:cxn ang="0">
                    <a:pos x="12" y="70"/>
                  </a:cxn>
                  <a:cxn ang="0">
                    <a:pos x="18" y="66"/>
                  </a:cxn>
                  <a:cxn ang="0">
                    <a:pos x="22" y="62"/>
                  </a:cxn>
                  <a:cxn ang="0">
                    <a:pos x="22" y="62"/>
                  </a:cxn>
                  <a:cxn ang="0">
                    <a:pos x="26" y="40"/>
                  </a:cxn>
                  <a:cxn ang="0">
                    <a:pos x="26" y="40"/>
                  </a:cxn>
                  <a:cxn ang="0">
                    <a:pos x="32" y="0"/>
                  </a:cxn>
                  <a:cxn ang="0">
                    <a:pos x="32" y="0"/>
                  </a:cxn>
                  <a:cxn ang="0">
                    <a:pos x="12" y="14"/>
                  </a:cxn>
                  <a:cxn ang="0">
                    <a:pos x="12" y="14"/>
                  </a:cxn>
                </a:cxnLst>
                <a:rect l="0" t="0" r="r" b="b"/>
                <a:pathLst>
                  <a:path w="32" h="74">
                    <a:moveTo>
                      <a:pt x="12" y="14"/>
                    </a:moveTo>
                    <a:lnTo>
                      <a:pt x="12" y="14"/>
                    </a:lnTo>
                    <a:lnTo>
                      <a:pt x="10" y="16"/>
                    </a:lnTo>
                    <a:lnTo>
                      <a:pt x="8" y="18"/>
                    </a:lnTo>
                    <a:lnTo>
                      <a:pt x="8" y="26"/>
                    </a:lnTo>
                    <a:lnTo>
                      <a:pt x="8" y="26"/>
                    </a:lnTo>
                    <a:lnTo>
                      <a:pt x="0" y="74"/>
                    </a:lnTo>
                    <a:lnTo>
                      <a:pt x="0" y="74"/>
                    </a:lnTo>
                    <a:lnTo>
                      <a:pt x="12" y="70"/>
                    </a:lnTo>
                    <a:lnTo>
                      <a:pt x="18" y="66"/>
                    </a:lnTo>
                    <a:lnTo>
                      <a:pt x="22" y="62"/>
                    </a:lnTo>
                    <a:lnTo>
                      <a:pt x="22" y="62"/>
                    </a:lnTo>
                    <a:lnTo>
                      <a:pt x="26" y="40"/>
                    </a:lnTo>
                    <a:lnTo>
                      <a:pt x="26" y="40"/>
                    </a:lnTo>
                    <a:lnTo>
                      <a:pt x="32" y="0"/>
                    </a:lnTo>
                    <a:lnTo>
                      <a:pt x="32" y="0"/>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5" name="Freeform 247"/>
              <p:cNvSpPr/>
              <p:nvPr/>
            </p:nvSpPr>
            <p:spPr bwMode="auto">
              <a:xfrm>
                <a:off x="2255" y="1151"/>
                <a:ext cx="32" cy="78"/>
              </a:xfrm>
              <a:custGeom>
                <a:avLst/>
                <a:gdLst/>
                <a:ahLst/>
                <a:cxnLst>
                  <a:cxn ang="0">
                    <a:pos x="10" y="14"/>
                  </a:cxn>
                  <a:cxn ang="0">
                    <a:pos x="10" y="14"/>
                  </a:cxn>
                  <a:cxn ang="0">
                    <a:pos x="10" y="16"/>
                  </a:cxn>
                  <a:cxn ang="0">
                    <a:pos x="8" y="20"/>
                  </a:cxn>
                  <a:cxn ang="0">
                    <a:pos x="8" y="30"/>
                  </a:cxn>
                  <a:cxn ang="0">
                    <a:pos x="8" y="30"/>
                  </a:cxn>
                  <a:cxn ang="0">
                    <a:pos x="0" y="78"/>
                  </a:cxn>
                  <a:cxn ang="0">
                    <a:pos x="0" y="78"/>
                  </a:cxn>
                  <a:cxn ang="0">
                    <a:pos x="8" y="72"/>
                  </a:cxn>
                  <a:cxn ang="0">
                    <a:pos x="16" y="64"/>
                  </a:cxn>
                  <a:cxn ang="0">
                    <a:pos x="22" y="54"/>
                  </a:cxn>
                  <a:cxn ang="0">
                    <a:pos x="28" y="44"/>
                  </a:cxn>
                  <a:cxn ang="0">
                    <a:pos x="30" y="34"/>
                  </a:cxn>
                  <a:cxn ang="0">
                    <a:pos x="32" y="22"/>
                  </a:cxn>
                  <a:cxn ang="0">
                    <a:pos x="32" y="12"/>
                  </a:cxn>
                  <a:cxn ang="0">
                    <a:pos x="30" y="0"/>
                  </a:cxn>
                  <a:cxn ang="0">
                    <a:pos x="30" y="0"/>
                  </a:cxn>
                  <a:cxn ang="0">
                    <a:pos x="10" y="14"/>
                  </a:cxn>
                  <a:cxn ang="0">
                    <a:pos x="10" y="14"/>
                  </a:cxn>
                </a:cxnLst>
                <a:rect l="0" t="0" r="r" b="b"/>
                <a:pathLst>
                  <a:path w="32" h="78">
                    <a:moveTo>
                      <a:pt x="10" y="14"/>
                    </a:moveTo>
                    <a:lnTo>
                      <a:pt x="10" y="14"/>
                    </a:lnTo>
                    <a:lnTo>
                      <a:pt x="10" y="16"/>
                    </a:lnTo>
                    <a:lnTo>
                      <a:pt x="8" y="20"/>
                    </a:lnTo>
                    <a:lnTo>
                      <a:pt x="8" y="30"/>
                    </a:lnTo>
                    <a:lnTo>
                      <a:pt x="8" y="30"/>
                    </a:lnTo>
                    <a:lnTo>
                      <a:pt x="0" y="78"/>
                    </a:lnTo>
                    <a:lnTo>
                      <a:pt x="0" y="78"/>
                    </a:lnTo>
                    <a:lnTo>
                      <a:pt x="8" y="72"/>
                    </a:lnTo>
                    <a:lnTo>
                      <a:pt x="16" y="64"/>
                    </a:lnTo>
                    <a:lnTo>
                      <a:pt x="22" y="54"/>
                    </a:lnTo>
                    <a:lnTo>
                      <a:pt x="28" y="44"/>
                    </a:lnTo>
                    <a:lnTo>
                      <a:pt x="30" y="34"/>
                    </a:lnTo>
                    <a:lnTo>
                      <a:pt x="32" y="22"/>
                    </a:lnTo>
                    <a:lnTo>
                      <a:pt x="32" y="12"/>
                    </a:lnTo>
                    <a:lnTo>
                      <a:pt x="30" y="0"/>
                    </a:lnTo>
                    <a:lnTo>
                      <a:pt x="30" y="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6" name="Freeform 248"/>
              <p:cNvSpPr/>
              <p:nvPr/>
            </p:nvSpPr>
            <p:spPr bwMode="auto">
              <a:xfrm>
                <a:off x="2139" y="1205"/>
                <a:ext cx="48" cy="40"/>
              </a:xfrm>
              <a:custGeom>
                <a:avLst/>
                <a:gdLst/>
                <a:ahLst/>
                <a:cxnLst>
                  <a:cxn ang="0">
                    <a:pos x="16" y="2"/>
                  </a:cxn>
                  <a:cxn ang="0">
                    <a:pos x="16" y="2"/>
                  </a:cxn>
                  <a:cxn ang="0">
                    <a:pos x="12" y="0"/>
                  </a:cxn>
                  <a:cxn ang="0">
                    <a:pos x="12" y="0"/>
                  </a:cxn>
                  <a:cxn ang="0">
                    <a:pos x="8" y="14"/>
                  </a:cxn>
                  <a:cxn ang="0">
                    <a:pos x="8" y="14"/>
                  </a:cxn>
                  <a:cxn ang="0">
                    <a:pos x="4" y="28"/>
                  </a:cxn>
                  <a:cxn ang="0">
                    <a:pos x="0" y="40"/>
                  </a:cxn>
                  <a:cxn ang="0">
                    <a:pos x="0" y="40"/>
                  </a:cxn>
                  <a:cxn ang="0">
                    <a:pos x="48" y="4"/>
                  </a:cxn>
                  <a:cxn ang="0">
                    <a:pos x="48" y="4"/>
                  </a:cxn>
                  <a:cxn ang="0">
                    <a:pos x="16" y="2"/>
                  </a:cxn>
                  <a:cxn ang="0">
                    <a:pos x="16" y="2"/>
                  </a:cxn>
                </a:cxnLst>
                <a:rect l="0" t="0" r="r" b="b"/>
                <a:pathLst>
                  <a:path w="48" h="40">
                    <a:moveTo>
                      <a:pt x="16" y="2"/>
                    </a:moveTo>
                    <a:lnTo>
                      <a:pt x="16" y="2"/>
                    </a:lnTo>
                    <a:lnTo>
                      <a:pt x="12" y="0"/>
                    </a:lnTo>
                    <a:lnTo>
                      <a:pt x="12" y="0"/>
                    </a:lnTo>
                    <a:lnTo>
                      <a:pt x="8" y="14"/>
                    </a:lnTo>
                    <a:lnTo>
                      <a:pt x="8" y="14"/>
                    </a:lnTo>
                    <a:lnTo>
                      <a:pt x="4" y="28"/>
                    </a:lnTo>
                    <a:lnTo>
                      <a:pt x="0" y="40"/>
                    </a:lnTo>
                    <a:lnTo>
                      <a:pt x="0" y="40"/>
                    </a:lnTo>
                    <a:lnTo>
                      <a:pt x="48" y="4"/>
                    </a:lnTo>
                    <a:lnTo>
                      <a:pt x="48" y="4"/>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7" name="Freeform 249"/>
              <p:cNvSpPr/>
              <p:nvPr/>
            </p:nvSpPr>
            <p:spPr bwMode="auto">
              <a:xfrm>
                <a:off x="2155" y="1177"/>
                <a:ext cx="64" cy="26"/>
              </a:xfrm>
              <a:custGeom>
                <a:avLst/>
                <a:gdLst/>
                <a:ahLst/>
                <a:cxnLst>
                  <a:cxn ang="0">
                    <a:pos x="28" y="2"/>
                  </a:cxn>
                  <a:cxn ang="0">
                    <a:pos x="28" y="2"/>
                  </a:cxn>
                  <a:cxn ang="0">
                    <a:pos x="10" y="0"/>
                  </a:cxn>
                  <a:cxn ang="0">
                    <a:pos x="10" y="0"/>
                  </a:cxn>
                  <a:cxn ang="0">
                    <a:pos x="8" y="4"/>
                  </a:cxn>
                  <a:cxn ang="0">
                    <a:pos x="4" y="10"/>
                  </a:cxn>
                  <a:cxn ang="0">
                    <a:pos x="0" y="22"/>
                  </a:cxn>
                  <a:cxn ang="0">
                    <a:pos x="0" y="22"/>
                  </a:cxn>
                  <a:cxn ang="0">
                    <a:pos x="38" y="26"/>
                  </a:cxn>
                  <a:cxn ang="0">
                    <a:pos x="38" y="26"/>
                  </a:cxn>
                  <a:cxn ang="0">
                    <a:pos x="42" y="26"/>
                  </a:cxn>
                  <a:cxn ang="0">
                    <a:pos x="44" y="22"/>
                  </a:cxn>
                  <a:cxn ang="0">
                    <a:pos x="50" y="18"/>
                  </a:cxn>
                  <a:cxn ang="0">
                    <a:pos x="50" y="18"/>
                  </a:cxn>
                  <a:cxn ang="0">
                    <a:pos x="64" y="8"/>
                  </a:cxn>
                  <a:cxn ang="0">
                    <a:pos x="64" y="8"/>
                  </a:cxn>
                  <a:cxn ang="0">
                    <a:pos x="58" y="6"/>
                  </a:cxn>
                  <a:cxn ang="0">
                    <a:pos x="52" y="6"/>
                  </a:cxn>
                  <a:cxn ang="0">
                    <a:pos x="52" y="6"/>
                  </a:cxn>
                  <a:cxn ang="0">
                    <a:pos x="28" y="2"/>
                  </a:cxn>
                  <a:cxn ang="0">
                    <a:pos x="28" y="2"/>
                  </a:cxn>
                </a:cxnLst>
                <a:rect l="0" t="0" r="r" b="b"/>
                <a:pathLst>
                  <a:path w="64" h="26">
                    <a:moveTo>
                      <a:pt x="28" y="2"/>
                    </a:moveTo>
                    <a:lnTo>
                      <a:pt x="28" y="2"/>
                    </a:lnTo>
                    <a:lnTo>
                      <a:pt x="10" y="0"/>
                    </a:lnTo>
                    <a:lnTo>
                      <a:pt x="10" y="0"/>
                    </a:lnTo>
                    <a:lnTo>
                      <a:pt x="8" y="4"/>
                    </a:lnTo>
                    <a:lnTo>
                      <a:pt x="4" y="10"/>
                    </a:lnTo>
                    <a:lnTo>
                      <a:pt x="0" y="22"/>
                    </a:lnTo>
                    <a:lnTo>
                      <a:pt x="0" y="22"/>
                    </a:lnTo>
                    <a:lnTo>
                      <a:pt x="38" y="26"/>
                    </a:lnTo>
                    <a:lnTo>
                      <a:pt x="38" y="26"/>
                    </a:lnTo>
                    <a:lnTo>
                      <a:pt x="42" y="26"/>
                    </a:lnTo>
                    <a:lnTo>
                      <a:pt x="44" y="22"/>
                    </a:lnTo>
                    <a:lnTo>
                      <a:pt x="50" y="18"/>
                    </a:lnTo>
                    <a:lnTo>
                      <a:pt x="50" y="18"/>
                    </a:lnTo>
                    <a:lnTo>
                      <a:pt x="64" y="8"/>
                    </a:lnTo>
                    <a:lnTo>
                      <a:pt x="64" y="8"/>
                    </a:lnTo>
                    <a:lnTo>
                      <a:pt x="58" y="6"/>
                    </a:lnTo>
                    <a:lnTo>
                      <a:pt x="52" y="6"/>
                    </a:lnTo>
                    <a:lnTo>
                      <a:pt x="52" y="6"/>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8" name="Freeform 250"/>
              <p:cNvSpPr/>
              <p:nvPr/>
            </p:nvSpPr>
            <p:spPr bwMode="auto">
              <a:xfrm>
                <a:off x="2169" y="1153"/>
                <a:ext cx="80" cy="24"/>
              </a:xfrm>
              <a:custGeom>
                <a:avLst/>
                <a:gdLst/>
                <a:ahLst/>
                <a:cxnLst>
                  <a:cxn ang="0">
                    <a:pos x="0" y="16"/>
                  </a:cxn>
                  <a:cxn ang="0">
                    <a:pos x="0" y="16"/>
                  </a:cxn>
                  <a:cxn ang="0">
                    <a:pos x="48" y="24"/>
                  </a:cxn>
                  <a:cxn ang="0">
                    <a:pos x="48" y="24"/>
                  </a:cxn>
                  <a:cxn ang="0">
                    <a:pos x="56" y="24"/>
                  </a:cxn>
                  <a:cxn ang="0">
                    <a:pos x="58" y="24"/>
                  </a:cxn>
                  <a:cxn ang="0">
                    <a:pos x="62" y="22"/>
                  </a:cxn>
                  <a:cxn ang="0">
                    <a:pos x="62" y="22"/>
                  </a:cxn>
                  <a:cxn ang="0">
                    <a:pos x="80" y="6"/>
                  </a:cxn>
                  <a:cxn ang="0">
                    <a:pos x="80" y="6"/>
                  </a:cxn>
                  <a:cxn ang="0">
                    <a:pos x="40" y="2"/>
                  </a:cxn>
                  <a:cxn ang="0">
                    <a:pos x="40" y="2"/>
                  </a:cxn>
                  <a:cxn ang="0">
                    <a:pos x="18" y="0"/>
                  </a:cxn>
                  <a:cxn ang="0">
                    <a:pos x="18" y="0"/>
                  </a:cxn>
                  <a:cxn ang="0">
                    <a:pos x="12" y="2"/>
                  </a:cxn>
                  <a:cxn ang="0">
                    <a:pos x="8" y="6"/>
                  </a:cxn>
                  <a:cxn ang="0">
                    <a:pos x="0" y="16"/>
                  </a:cxn>
                  <a:cxn ang="0">
                    <a:pos x="0" y="16"/>
                  </a:cxn>
                </a:cxnLst>
                <a:rect l="0" t="0" r="r" b="b"/>
                <a:pathLst>
                  <a:path w="80" h="24">
                    <a:moveTo>
                      <a:pt x="0" y="16"/>
                    </a:moveTo>
                    <a:lnTo>
                      <a:pt x="0" y="16"/>
                    </a:lnTo>
                    <a:lnTo>
                      <a:pt x="48" y="24"/>
                    </a:lnTo>
                    <a:lnTo>
                      <a:pt x="48" y="24"/>
                    </a:lnTo>
                    <a:lnTo>
                      <a:pt x="56" y="24"/>
                    </a:lnTo>
                    <a:lnTo>
                      <a:pt x="58" y="24"/>
                    </a:lnTo>
                    <a:lnTo>
                      <a:pt x="62" y="22"/>
                    </a:lnTo>
                    <a:lnTo>
                      <a:pt x="62" y="22"/>
                    </a:lnTo>
                    <a:lnTo>
                      <a:pt x="80" y="6"/>
                    </a:lnTo>
                    <a:lnTo>
                      <a:pt x="80" y="6"/>
                    </a:lnTo>
                    <a:lnTo>
                      <a:pt x="40" y="2"/>
                    </a:lnTo>
                    <a:lnTo>
                      <a:pt x="40" y="2"/>
                    </a:lnTo>
                    <a:lnTo>
                      <a:pt x="18" y="0"/>
                    </a:lnTo>
                    <a:lnTo>
                      <a:pt x="18" y="0"/>
                    </a:lnTo>
                    <a:lnTo>
                      <a:pt x="12" y="2"/>
                    </a:lnTo>
                    <a:lnTo>
                      <a:pt x="8" y="6"/>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9" name="Freeform 251"/>
              <p:cNvSpPr/>
              <p:nvPr/>
            </p:nvSpPr>
            <p:spPr bwMode="auto">
              <a:xfrm>
                <a:off x="2191" y="1129"/>
                <a:ext cx="86" cy="26"/>
              </a:xfrm>
              <a:custGeom>
                <a:avLst/>
                <a:gdLst/>
                <a:ahLst/>
                <a:cxnLst>
                  <a:cxn ang="0">
                    <a:pos x="66" y="24"/>
                  </a:cxn>
                  <a:cxn ang="0">
                    <a:pos x="66" y="24"/>
                  </a:cxn>
                  <a:cxn ang="0">
                    <a:pos x="86" y="10"/>
                  </a:cxn>
                  <a:cxn ang="0">
                    <a:pos x="86" y="10"/>
                  </a:cxn>
                  <a:cxn ang="0">
                    <a:pos x="74" y="4"/>
                  </a:cxn>
                  <a:cxn ang="0">
                    <a:pos x="64" y="2"/>
                  </a:cxn>
                  <a:cxn ang="0">
                    <a:pos x="54" y="0"/>
                  </a:cxn>
                  <a:cxn ang="0">
                    <a:pos x="42" y="0"/>
                  </a:cxn>
                  <a:cxn ang="0">
                    <a:pos x="32" y="2"/>
                  </a:cxn>
                  <a:cxn ang="0">
                    <a:pos x="20" y="6"/>
                  </a:cxn>
                  <a:cxn ang="0">
                    <a:pos x="10" y="10"/>
                  </a:cxn>
                  <a:cxn ang="0">
                    <a:pos x="0" y="16"/>
                  </a:cxn>
                  <a:cxn ang="0">
                    <a:pos x="0" y="16"/>
                  </a:cxn>
                  <a:cxn ang="0">
                    <a:pos x="50" y="22"/>
                  </a:cxn>
                  <a:cxn ang="0">
                    <a:pos x="50" y="22"/>
                  </a:cxn>
                  <a:cxn ang="0">
                    <a:pos x="60" y="24"/>
                  </a:cxn>
                  <a:cxn ang="0">
                    <a:pos x="64" y="26"/>
                  </a:cxn>
                  <a:cxn ang="0">
                    <a:pos x="66" y="24"/>
                  </a:cxn>
                  <a:cxn ang="0">
                    <a:pos x="66" y="24"/>
                  </a:cxn>
                </a:cxnLst>
                <a:rect l="0" t="0" r="r" b="b"/>
                <a:pathLst>
                  <a:path w="86" h="26">
                    <a:moveTo>
                      <a:pt x="66" y="24"/>
                    </a:moveTo>
                    <a:lnTo>
                      <a:pt x="66" y="24"/>
                    </a:lnTo>
                    <a:lnTo>
                      <a:pt x="86" y="10"/>
                    </a:lnTo>
                    <a:lnTo>
                      <a:pt x="86" y="10"/>
                    </a:lnTo>
                    <a:lnTo>
                      <a:pt x="74" y="4"/>
                    </a:lnTo>
                    <a:lnTo>
                      <a:pt x="64" y="2"/>
                    </a:lnTo>
                    <a:lnTo>
                      <a:pt x="54" y="0"/>
                    </a:lnTo>
                    <a:lnTo>
                      <a:pt x="42" y="0"/>
                    </a:lnTo>
                    <a:lnTo>
                      <a:pt x="32" y="2"/>
                    </a:lnTo>
                    <a:lnTo>
                      <a:pt x="20" y="6"/>
                    </a:lnTo>
                    <a:lnTo>
                      <a:pt x="10" y="10"/>
                    </a:lnTo>
                    <a:lnTo>
                      <a:pt x="0" y="16"/>
                    </a:lnTo>
                    <a:lnTo>
                      <a:pt x="0" y="16"/>
                    </a:lnTo>
                    <a:lnTo>
                      <a:pt x="50" y="22"/>
                    </a:lnTo>
                    <a:lnTo>
                      <a:pt x="50" y="22"/>
                    </a:lnTo>
                    <a:lnTo>
                      <a:pt x="60" y="24"/>
                    </a:lnTo>
                    <a:lnTo>
                      <a:pt x="64" y="26"/>
                    </a:lnTo>
                    <a:lnTo>
                      <a:pt x="66" y="24"/>
                    </a:lnTo>
                    <a:lnTo>
                      <a:pt x="6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0" name="Freeform 252"/>
              <p:cNvSpPr/>
              <p:nvPr/>
            </p:nvSpPr>
            <p:spPr bwMode="auto">
              <a:xfrm>
                <a:off x="2685" y="1119"/>
                <a:ext cx="40" cy="30"/>
              </a:xfrm>
              <a:custGeom>
                <a:avLst/>
                <a:gdLst/>
                <a:ahLst/>
                <a:cxnLst>
                  <a:cxn ang="0">
                    <a:pos x="6" y="26"/>
                  </a:cxn>
                  <a:cxn ang="0">
                    <a:pos x="6" y="26"/>
                  </a:cxn>
                  <a:cxn ang="0">
                    <a:pos x="6" y="28"/>
                  </a:cxn>
                  <a:cxn ang="0">
                    <a:pos x="6" y="28"/>
                  </a:cxn>
                  <a:cxn ang="0">
                    <a:pos x="18" y="30"/>
                  </a:cxn>
                  <a:cxn ang="0">
                    <a:pos x="18" y="30"/>
                  </a:cxn>
                  <a:cxn ang="0">
                    <a:pos x="30" y="28"/>
                  </a:cxn>
                  <a:cxn ang="0">
                    <a:pos x="40" y="30"/>
                  </a:cxn>
                  <a:cxn ang="0">
                    <a:pos x="40" y="30"/>
                  </a:cxn>
                  <a:cxn ang="0">
                    <a:pos x="0" y="0"/>
                  </a:cxn>
                  <a:cxn ang="0">
                    <a:pos x="0" y="0"/>
                  </a:cxn>
                  <a:cxn ang="0">
                    <a:pos x="6" y="26"/>
                  </a:cxn>
                  <a:cxn ang="0">
                    <a:pos x="6" y="26"/>
                  </a:cxn>
                </a:cxnLst>
                <a:rect l="0" t="0" r="r" b="b"/>
                <a:pathLst>
                  <a:path w="40" h="30">
                    <a:moveTo>
                      <a:pt x="6" y="26"/>
                    </a:moveTo>
                    <a:lnTo>
                      <a:pt x="6" y="26"/>
                    </a:lnTo>
                    <a:lnTo>
                      <a:pt x="6" y="28"/>
                    </a:lnTo>
                    <a:lnTo>
                      <a:pt x="6" y="28"/>
                    </a:lnTo>
                    <a:lnTo>
                      <a:pt x="18" y="30"/>
                    </a:lnTo>
                    <a:lnTo>
                      <a:pt x="18" y="30"/>
                    </a:lnTo>
                    <a:lnTo>
                      <a:pt x="30" y="28"/>
                    </a:lnTo>
                    <a:lnTo>
                      <a:pt x="40" y="30"/>
                    </a:lnTo>
                    <a:lnTo>
                      <a:pt x="40" y="30"/>
                    </a:lnTo>
                    <a:lnTo>
                      <a:pt x="0" y="0"/>
                    </a:lnTo>
                    <a:lnTo>
                      <a:pt x="0" y="0"/>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1" name="Freeform 253"/>
              <p:cNvSpPr/>
              <p:nvPr/>
            </p:nvSpPr>
            <p:spPr bwMode="auto">
              <a:xfrm>
                <a:off x="2657" y="1099"/>
                <a:ext cx="28" cy="48"/>
              </a:xfrm>
              <a:custGeom>
                <a:avLst/>
                <a:gdLst/>
                <a:ahLst/>
                <a:cxnLst>
                  <a:cxn ang="0">
                    <a:pos x="12" y="8"/>
                  </a:cxn>
                  <a:cxn ang="0">
                    <a:pos x="12" y="8"/>
                  </a:cxn>
                  <a:cxn ang="0">
                    <a:pos x="0" y="0"/>
                  </a:cxn>
                  <a:cxn ang="0">
                    <a:pos x="0" y="0"/>
                  </a:cxn>
                  <a:cxn ang="0">
                    <a:pos x="2" y="4"/>
                  </a:cxn>
                  <a:cxn ang="0">
                    <a:pos x="2" y="10"/>
                  </a:cxn>
                  <a:cxn ang="0">
                    <a:pos x="2" y="10"/>
                  </a:cxn>
                  <a:cxn ang="0">
                    <a:pos x="6" y="30"/>
                  </a:cxn>
                  <a:cxn ang="0">
                    <a:pos x="6" y="30"/>
                  </a:cxn>
                  <a:cxn ang="0">
                    <a:pos x="8" y="44"/>
                  </a:cxn>
                  <a:cxn ang="0">
                    <a:pos x="8" y="44"/>
                  </a:cxn>
                  <a:cxn ang="0">
                    <a:pos x="10" y="46"/>
                  </a:cxn>
                  <a:cxn ang="0">
                    <a:pos x="16" y="48"/>
                  </a:cxn>
                  <a:cxn ang="0">
                    <a:pos x="28" y="48"/>
                  </a:cxn>
                  <a:cxn ang="0">
                    <a:pos x="28" y="48"/>
                  </a:cxn>
                  <a:cxn ang="0">
                    <a:pos x="22" y="16"/>
                  </a:cxn>
                  <a:cxn ang="0">
                    <a:pos x="22" y="16"/>
                  </a:cxn>
                  <a:cxn ang="0">
                    <a:pos x="20" y="14"/>
                  </a:cxn>
                  <a:cxn ang="0">
                    <a:pos x="18" y="12"/>
                  </a:cxn>
                  <a:cxn ang="0">
                    <a:pos x="12" y="8"/>
                  </a:cxn>
                  <a:cxn ang="0">
                    <a:pos x="12" y="8"/>
                  </a:cxn>
                </a:cxnLst>
                <a:rect l="0" t="0" r="r" b="b"/>
                <a:pathLst>
                  <a:path w="28" h="48">
                    <a:moveTo>
                      <a:pt x="12" y="8"/>
                    </a:moveTo>
                    <a:lnTo>
                      <a:pt x="12" y="8"/>
                    </a:lnTo>
                    <a:lnTo>
                      <a:pt x="0" y="0"/>
                    </a:lnTo>
                    <a:lnTo>
                      <a:pt x="0" y="0"/>
                    </a:lnTo>
                    <a:lnTo>
                      <a:pt x="2" y="4"/>
                    </a:lnTo>
                    <a:lnTo>
                      <a:pt x="2" y="10"/>
                    </a:lnTo>
                    <a:lnTo>
                      <a:pt x="2" y="10"/>
                    </a:lnTo>
                    <a:lnTo>
                      <a:pt x="6" y="30"/>
                    </a:lnTo>
                    <a:lnTo>
                      <a:pt x="6" y="30"/>
                    </a:lnTo>
                    <a:lnTo>
                      <a:pt x="8" y="44"/>
                    </a:lnTo>
                    <a:lnTo>
                      <a:pt x="8" y="44"/>
                    </a:lnTo>
                    <a:lnTo>
                      <a:pt x="10" y="46"/>
                    </a:lnTo>
                    <a:lnTo>
                      <a:pt x="16" y="48"/>
                    </a:lnTo>
                    <a:lnTo>
                      <a:pt x="28" y="48"/>
                    </a:lnTo>
                    <a:lnTo>
                      <a:pt x="28" y="48"/>
                    </a:lnTo>
                    <a:lnTo>
                      <a:pt x="22" y="16"/>
                    </a:lnTo>
                    <a:lnTo>
                      <a:pt x="22" y="16"/>
                    </a:lnTo>
                    <a:lnTo>
                      <a:pt x="20" y="14"/>
                    </a:lnTo>
                    <a:lnTo>
                      <a:pt x="18" y="12"/>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2" name="Freeform 254"/>
              <p:cNvSpPr/>
              <p:nvPr/>
            </p:nvSpPr>
            <p:spPr bwMode="auto">
              <a:xfrm>
                <a:off x="2631" y="1079"/>
                <a:ext cx="26" cy="64"/>
              </a:xfrm>
              <a:custGeom>
                <a:avLst/>
                <a:gdLst/>
                <a:ahLst/>
                <a:cxnLst>
                  <a:cxn ang="0">
                    <a:pos x="16" y="12"/>
                  </a:cxn>
                  <a:cxn ang="0">
                    <a:pos x="16" y="12"/>
                  </a:cxn>
                  <a:cxn ang="0">
                    <a:pos x="0" y="0"/>
                  </a:cxn>
                  <a:cxn ang="0">
                    <a:pos x="0" y="0"/>
                  </a:cxn>
                  <a:cxn ang="0">
                    <a:pos x="6" y="34"/>
                  </a:cxn>
                  <a:cxn ang="0">
                    <a:pos x="6" y="34"/>
                  </a:cxn>
                  <a:cxn ang="0">
                    <a:pos x="8" y="52"/>
                  </a:cxn>
                  <a:cxn ang="0">
                    <a:pos x="8" y="52"/>
                  </a:cxn>
                  <a:cxn ang="0">
                    <a:pos x="12" y="56"/>
                  </a:cxn>
                  <a:cxn ang="0">
                    <a:pos x="16" y="60"/>
                  </a:cxn>
                  <a:cxn ang="0">
                    <a:pos x="26" y="64"/>
                  </a:cxn>
                  <a:cxn ang="0">
                    <a:pos x="26" y="64"/>
                  </a:cxn>
                  <a:cxn ang="0">
                    <a:pos x="20" y="22"/>
                  </a:cxn>
                  <a:cxn ang="0">
                    <a:pos x="20" y="22"/>
                  </a:cxn>
                  <a:cxn ang="0">
                    <a:pos x="20" y="16"/>
                  </a:cxn>
                  <a:cxn ang="0">
                    <a:pos x="16" y="12"/>
                  </a:cxn>
                  <a:cxn ang="0">
                    <a:pos x="16" y="12"/>
                  </a:cxn>
                </a:cxnLst>
                <a:rect l="0" t="0" r="r" b="b"/>
                <a:pathLst>
                  <a:path w="26" h="64">
                    <a:moveTo>
                      <a:pt x="16" y="12"/>
                    </a:moveTo>
                    <a:lnTo>
                      <a:pt x="16" y="12"/>
                    </a:lnTo>
                    <a:lnTo>
                      <a:pt x="0" y="0"/>
                    </a:lnTo>
                    <a:lnTo>
                      <a:pt x="0" y="0"/>
                    </a:lnTo>
                    <a:lnTo>
                      <a:pt x="6" y="34"/>
                    </a:lnTo>
                    <a:lnTo>
                      <a:pt x="6" y="34"/>
                    </a:lnTo>
                    <a:lnTo>
                      <a:pt x="8" y="52"/>
                    </a:lnTo>
                    <a:lnTo>
                      <a:pt x="8" y="52"/>
                    </a:lnTo>
                    <a:lnTo>
                      <a:pt x="12" y="56"/>
                    </a:lnTo>
                    <a:lnTo>
                      <a:pt x="16" y="60"/>
                    </a:lnTo>
                    <a:lnTo>
                      <a:pt x="26" y="64"/>
                    </a:lnTo>
                    <a:lnTo>
                      <a:pt x="26" y="64"/>
                    </a:lnTo>
                    <a:lnTo>
                      <a:pt x="20" y="22"/>
                    </a:lnTo>
                    <a:lnTo>
                      <a:pt x="20" y="22"/>
                    </a:lnTo>
                    <a:lnTo>
                      <a:pt x="20" y="16"/>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3" name="Freeform 255"/>
              <p:cNvSpPr/>
              <p:nvPr/>
            </p:nvSpPr>
            <p:spPr bwMode="auto">
              <a:xfrm>
                <a:off x="2605" y="1063"/>
                <a:ext cx="28" cy="66"/>
              </a:xfrm>
              <a:custGeom>
                <a:avLst/>
                <a:gdLst/>
                <a:ahLst/>
                <a:cxnLst>
                  <a:cxn ang="0">
                    <a:pos x="22" y="24"/>
                  </a:cxn>
                  <a:cxn ang="0">
                    <a:pos x="22" y="24"/>
                  </a:cxn>
                  <a:cxn ang="0">
                    <a:pos x="20" y="18"/>
                  </a:cxn>
                  <a:cxn ang="0">
                    <a:pos x="18" y="12"/>
                  </a:cxn>
                  <a:cxn ang="0">
                    <a:pos x="18" y="12"/>
                  </a:cxn>
                  <a:cxn ang="0">
                    <a:pos x="4" y="0"/>
                  </a:cxn>
                  <a:cxn ang="0">
                    <a:pos x="4" y="0"/>
                  </a:cxn>
                  <a:cxn ang="0">
                    <a:pos x="2" y="10"/>
                  </a:cxn>
                  <a:cxn ang="0">
                    <a:pos x="0" y="18"/>
                  </a:cxn>
                  <a:cxn ang="0">
                    <a:pos x="2" y="28"/>
                  </a:cxn>
                  <a:cxn ang="0">
                    <a:pos x="4" y="36"/>
                  </a:cxn>
                  <a:cxn ang="0">
                    <a:pos x="8" y="46"/>
                  </a:cxn>
                  <a:cxn ang="0">
                    <a:pos x="14" y="52"/>
                  </a:cxn>
                  <a:cxn ang="0">
                    <a:pos x="20" y="60"/>
                  </a:cxn>
                  <a:cxn ang="0">
                    <a:pos x="28" y="66"/>
                  </a:cxn>
                  <a:cxn ang="0">
                    <a:pos x="28" y="66"/>
                  </a:cxn>
                  <a:cxn ang="0">
                    <a:pos x="22" y="24"/>
                  </a:cxn>
                  <a:cxn ang="0">
                    <a:pos x="22" y="24"/>
                  </a:cxn>
                </a:cxnLst>
                <a:rect l="0" t="0" r="r" b="b"/>
                <a:pathLst>
                  <a:path w="28" h="66">
                    <a:moveTo>
                      <a:pt x="22" y="24"/>
                    </a:moveTo>
                    <a:lnTo>
                      <a:pt x="22" y="24"/>
                    </a:lnTo>
                    <a:lnTo>
                      <a:pt x="20" y="18"/>
                    </a:lnTo>
                    <a:lnTo>
                      <a:pt x="18" y="12"/>
                    </a:lnTo>
                    <a:lnTo>
                      <a:pt x="18" y="12"/>
                    </a:lnTo>
                    <a:lnTo>
                      <a:pt x="4" y="0"/>
                    </a:lnTo>
                    <a:lnTo>
                      <a:pt x="4" y="0"/>
                    </a:lnTo>
                    <a:lnTo>
                      <a:pt x="2" y="10"/>
                    </a:lnTo>
                    <a:lnTo>
                      <a:pt x="0" y="18"/>
                    </a:lnTo>
                    <a:lnTo>
                      <a:pt x="2" y="28"/>
                    </a:lnTo>
                    <a:lnTo>
                      <a:pt x="4" y="36"/>
                    </a:lnTo>
                    <a:lnTo>
                      <a:pt x="8" y="46"/>
                    </a:lnTo>
                    <a:lnTo>
                      <a:pt x="14" y="52"/>
                    </a:lnTo>
                    <a:lnTo>
                      <a:pt x="20" y="60"/>
                    </a:lnTo>
                    <a:lnTo>
                      <a:pt x="28" y="66"/>
                    </a:lnTo>
                    <a:lnTo>
                      <a:pt x="28" y="66"/>
                    </a:lnTo>
                    <a:lnTo>
                      <a:pt x="22" y="24"/>
                    </a:lnTo>
                    <a:lnTo>
                      <a:pt x="2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4" name="Freeform 256"/>
              <p:cNvSpPr/>
              <p:nvPr/>
            </p:nvSpPr>
            <p:spPr bwMode="auto">
              <a:xfrm>
                <a:off x="2689" y="1111"/>
                <a:ext cx="40" cy="32"/>
              </a:xfrm>
              <a:custGeom>
                <a:avLst/>
                <a:gdLst/>
                <a:ahLst/>
                <a:cxnLst>
                  <a:cxn ang="0">
                    <a:pos x="30" y="0"/>
                  </a:cxn>
                  <a:cxn ang="0">
                    <a:pos x="30" y="0"/>
                  </a:cxn>
                  <a:cxn ang="0">
                    <a:pos x="28" y="0"/>
                  </a:cxn>
                  <a:cxn ang="0">
                    <a:pos x="28" y="0"/>
                  </a:cxn>
                  <a:cxn ang="0">
                    <a:pos x="0" y="2"/>
                  </a:cxn>
                  <a:cxn ang="0">
                    <a:pos x="0" y="2"/>
                  </a:cxn>
                  <a:cxn ang="0">
                    <a:pos x="40" y="32"/>
                  </a:cxn>
                  <a:cxn ang="0">
                    <a:pos x="40" y="32"/>
                  </a:cxn>
                  <a:cxn ang="0">
                    <a:pos x="36" y="22"/>
                  </a:cxn>
                  <a:cxn ang="0">
                    <a:pos x="34" y="12"/>
                  </a:cxn>
                  <a:cxn ang="0">
                    <a:pos x="34" y="12"/>
                  </a:cxn>
                  <a:cxn ang="0">
                    <a:pos x="30" y="0"/>
                  </a:cxn>
                  <a:cxn ang="0">
                    <a:pos x="30" y="0"/>
                  </a:cxn>
                </a:cxnLst>
                <a:rect l="0" t="0" r="r" b="b"/>
                <a:pathLst>
                  <a:path w="40" h="32">
                    <a:moveTo>
                      <a:pt x="30" y="0"/>
                    </a:moveTo>
                    <a:lnTo>
                      <a:pt x="30" y="0"/>
                    </a:lnTo>
                    <a:lnTo>
                      <a:pt x="28" y="0"/>
                    </a:lnTo>
                    <a:lnTo>
                      <a:pt x="28" y="0"/>
                    </a:lnTo>
                    <a:lnTo>
                      <a:pt x="0" y="2"/>
                    </a:lnTo>
                    <a:lnTo>
                      <a:pt x="0" y="2"/>
                    </a:lnTo>
                    <a:lnTo>
                      <a:pt x="40" y="32"/>
                    </a:lnTo>
                    <a:lnTo>
                      <a:pt x="40" y="32"/>
                    </a:lnTo>
                    <a:lnTo>
                      <a:pt x="36" y="22"/>
                    </a:lnTo>
                    <a:lnTo>
                      <a:pt x="34" y="12"/>
                    </a:lnTo>
                    <a:lnTo>
                      <a:pt x="34" y="12"/>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5" name="Freeform 257"/>
              <p:cNvSpPr/>
              <p:nvPr/>
            </p:nvSpPr>
            <p:spPr bwMode="auto">
              <a:xfrm>
                <a:off x="2663" y="1087"/>
                <a:ext cx="54" cy="20"/>
              </a:xfrm>
              <a:custGeom>
                <a:avLst/>
                <a:gdLst/>
                <a:ahLst/>
                <a:cxnLst>
                  <a:cxn ang="0">
                    <a:pos x="46" y="0"/>
                  </a:cxn>
                  <a:cxn ang="0">
                    <a:pos x="46" y="0"/>
                  </a:cxn>
                  <a:cxn ang="0">
                    <a:pos x="32" y="2"/>
                  </a:cxn>
                  <a:cxn ang="0">
                    <a:pos x="32" y="2"/>
                  </a:cxn>
                  <a:cxn ang="0">
                    <a:pos x="10" y="4"/>
                  </a:cxn>
                  <a:cxn ang="0">
                    <a:pos x="10" y="4"/>
                  </a:cxn>
                  <a:cxn ang="0">
                    <a:pos x="6" y="4"/>
                  </a:cxn>
                  <a:cxn ang="0">
                    <a:pos x="0" y="4"/>
                  </a:cxn>
                  <a:cxn ang="0">
                    <a:pos x="0" y="4"/>
                  </a:cxn>
                  <a:cxn ang="0">
                    <a:pos x="12" y="14"/>
                  </a:cxn>
                  <a:cxn ang="0">
                    <a:pos x="12" y="14"/>
                  </a:cxn>
                  <a:cxn ang="0">
                    <a:pos x="16" y="18"/>
                  </a:cxn>
                  <a:cxn ang="0">
                    <a:pos x="20" y="20"/>
                  </a:cxn>
                  <a:cxn ang="0">
                    <a:pos x="22" y="20"/>
                  </a:cxn>
                  <a:cxn ang="0">
                    <a:pos x="22" y="20"/>
                  </a:cxn>
                  <a:cxn ang="0">
                    <a:pos x="54" y="18"/>
                  </a:cxn>
                  <a:cxn ang="0">
                    <a:pos x="54" y="18"/>
                  </a:cxn>
                  <a:cxn ang="0">
                    <a:pos x="50" y="8"/>
                  </a:cxn>
                  <a:cxn ang="0">
                    <a:pos x="48" y="2"/>
                  </a:cxn>
                  <a:cxn ang="0">
                    <a:pos x="46" y="0"/>
                  </a:cxn>
                  <a:cxn ang="0">
                    <a:pos x="46" y="0"/>
                  </a:cxn>
                </a:cxnLst>
                <a:rect l="0" t="0" r="r" b="b"/>
                <a:pathLst>
                  <a:path w="54" h="20">
                    <a:moveTo>
                      <a:pt x="46" y="0"/>
                    </a:moveTo>
                    <a:lnTo>
                      <a:pt x="46" y="0"/>
                    </a:lnTo>
                    <a:lnTo>
                      <a:pt x="32" y="2"/>
                    </a:lnTo>
                    <a:lnTo>
                      <a:pt x="32" y="2"/>
                    </a:lnTo>
                    <a:lnTo>
                      <a:pt x="10" y="4"/>
                    </a:lnTo>
                    <a:lnTo>
                      <a:pt x="10" y="4"/>
                    </a:lnTo>
                    <a:lnTo>
                      <a:pt x="6" y="4"/>
                    </a:lnTo>
                    <a:lnTo>
                      <a:pt x="0" y="4"/>
                    </a:lnTo>
                    <a:lnTo>
                      <a:pt x="0" y="4"/>
                    </a:lnTo>
                    <a:lnTo>
                      <a:pt x="12" y="14"/>
                    </a:lnTo>
                    <a:lnTo>
                      <a:pt x="12" y="14"/>
                    </a:lnTo>
                    <a:lnTo>
                      <a:pt x="16" y="18"/>
                    </a:lnTo>
                    <a:lnTo>
                      <a:pt x="20" y="20"/>
                    </a:lnTo>
                    <a:lnTo>
                      <a:pt x="22" y="20"/>
                    </a:lnTo>
                    <a:lnTo>
                      <a:pt x="22" y="20"/>
                    </a:lnTo>
                    <a:lnTo>
                      <a:pt x="54" y="18"/>
                    </a:lnTo>
                    <a:lnTo>
                      <a:pt x="54" y="18"/>
                    </a:lnTo>
                    <a:lnTo>
                      <a:pt x="50" y="8"/>
                    </a:lnTo>
                    <a:lnTo>
                      <a:pt x="48" y="2"/>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6" name="Freeform 258"/>
              <p:cNvSpPr/>
              <p:nvPr/>
            </p:nvSpPr>
            <p:spPr bwMode="auto">
              <a:xfrm>
                <a:off x="2637" y="1065"/>
                <a:ext cx="68" cy="20"/>
              </a:xfrm>
              <a:custGeom>
                <a:avLst/>
                <a:gdLst/>
                <a:ahLst/>
                <a:cxnLst>
                  <a:cxn ang="0">
                    <a:pos x="28" y="20"/>
                  </a:cxn>
                  <a:cxn ang="0">
                    <a:pos x="28" y="20"/>
                  </a:cxn>
                  <a:cxn ang="0">
                    <a:pos x="68" y="14"/>
                  </a:cxn>
                  <a:cxn ang="0">
                    <a:pos x="68" y="14"/>
                  </a:cxn>
                  <a:cxn ang="0">
                    <a:pos x="62" y="6"/>
                  </a:cxn>
                  <a:cxn ang="0">
                    <a:pos x="58" y="2"/>
                  </a:cxn>
                  <a:cxn ang="0">
                    <a:pos x="54" y="0"/>
                  </a:cxn>
                  <a:cxn ang="0">
                    <a:pos x="54" y="0"/>
                  </a:cxn>
                  <a:cxn ang="0">
                    <a:pos x="36" y="2"/>
                  </a:cxn>
                  <a:cxn ang="0">
                    <a:pos x="36" y="2"/>
                  </a:cxn>
                  <a:cxn ang="0">
                    <a:pos x="0" y="6"/>
                  </a:cxn>
                  <a:cxn ang="0">
                    <a:pos x="0" y="6"/>
                  </a:cxn>
                  <a:cxn ang="0">
                    <a:pos x="16" y="18"/>
                  </a:cxn>
                  <a:cxn ang="0">
                    <a:pos x="16" y="18"/>
                  </a:cxn>
                  <a:cxn ang="0">
                    <a:pos x="22" y="20"/>
                  </a:cxn>
                  <a:cxn ang="0">
                    <a:pos x="28" y="20"/>
                  </a:cxn>
                  <a:cxn ang="0">
                    <a:pos x="28" y="20"/>
                  </a:cxn>
                </a:cxnLst>
                <a:rect l="0" t="0" r="r" b="b"/>
                <a:pathLst>
                  <a:path w="68" h="20">
                    <a:moveTo>
                      <a:pt x="28" y="20"/>
                    </a:moveTo>
                    <a:lnTo>
                      <a:pt x="28" y="20"/>
                    </a:lnTo>
                    <a:lnTo>
                      <a:pt x="68" y="14"/>
                    </a:lnTo>
                    <a:lnTo>
                      <a:pt x="68" y="14"/>
                    </a:lnTo>
                    <a:lnTo>
                      <a:pt x="62" y="6"/>
                    </a:lnTo>
                    <a:lnTo>
                      <a:pt x="58" y="2"/>
                    </a:lnTo>
                    <a:lnTo>
                      <a:pt x="54" y="0"/>
                    </a:lnTo>
                    <a:lnTo>
                      <a:pt x="54" y="0"/>
                    </a:lnTo>
                    <a:lnTo>
                      <a:pt x="36" y="2"/>
                    </a:lnTo>
                    <a:lnTo>
                      <a:pt x="36" y="2"/>
                    </a:lnTo>
                    <a:lnTo>
                      <a:pt x="0" y="6"/>
                    </a:lnTo>
                    <a:lnTo>
                      <a:pt x="0" y="6"/>
                    </a:lnTo>
                    <a:lnTo>
                      <a:pt x="16" y="18"/>
                    </a:lnTo>
                    <a:lnTo>
                      <a:pt x="16" y="18"/>
                    </a:lnTo>
                    <a:lnTo>
                      <a:pt x="22" y="20"/>
                    </a:lnTo>
                    <a:lnTo>
                      <a:pt x="28" y="20"/>
                    </a:lnTo>
                    <a:lnTo>
                      <a:pt x="2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7" name="Freeform 259"/>
              <p:cNvSpPr/>
              <p:nvPr/>
            </p:nvSpPr>
            <p:spPr bwMode="auto">
              <a:xfrm>
                <a:off x="2615" y="1045"/>
                <a:ext cx="72" cy="20"/>
              </a:xfrm>
              <a:custGeom>
                <a:avLst/>
                <a:gdLst/>
                <a:ahLst/>
                <a:cxnLst>
                  <a:cxn ang="0">
                    <a:pos x="30" y="18"/>
                  </a:cxn>
                  <a:cxn ang="0">
                    <a:pos x="30" y="18"/>
                  </a:cxn>
                  <a:cxn ang="0">
                    <a:pos x="72" y="14"/>
                  </a:cxn>
                  <a:cxn ang="0">
                    <a:pos x="72" y="14"/>
                  </a:cxn>
                  <a:cxn ang="0">
                    <a:pos x="64" y="8"/>
                  </a:cxn>
                  <a:cxn ang="0">
                    <a:pos x="54" y="4"/>
                  </a:cxn>
                  <a:cxn ang="0">
                    <a:pos x="46" y="2"/>
                  </a:cxn>
                  <a:cxn ang="0">
                    <a:pos x="36" y="0"/>
                  </a:cxn>
                  <a:cxn ang="0">
                    <a:pos x="28" y="0"/>
                  </a:cxn>
                  <a:cxn ang="0">
                    <a:pos x="18" y="0"/>
                  </a:cxn>
                  <a:cxn ang="0">
                    <a:pos x="10" y="4"/>
                  </a:cxn>
                  <a:cxn ang="0">
                    <a:pos x="0" y="8"/>
                  </a:cxn>
                  <a:cxn ang="0">
                    <a:pos x="0" y="8"/>
                  </a:cxn>
                  <a:cxn ang="0">
                    <a:pos x="16" y="20"/>
                  </a:cxn>
                  <a:cxn ang="0">
                    <a:pos x="16" y="20"/>
                  </a:cxn>
                  <a:cxn ang="0">
                    <a:pos x="22" y="20"/>
                  </a:cxn>
                  <a:cxn ang="0">
                    <a:pos x="30" y="18"/>
                  </a:cxn>
                  <a:cxn ang="0">
                    <a:pos x="30" y="18"/>
                  </a:cxn>
                </a:cxnLst>
                <a:rect l="0" t="0" r="r" b="b"/>
                <a:pathLst>
                  <a:path w="72" h="20">
                    <a:moveTo>
                      <a:pt x="30" y="18"/>
                    </a:moveTo>
                    <a:lnTo>
                      <a:pt x="30" y="18"/>
                    </a:lnTo>
                    <a:lnTo>
                      <a:pt x="72" y="14"/>
                    </a:lnTo>
                    <a:lnTo>
                      <a:pt x="72" y="14"/>
                    </a:lnTo>
                    <a:lnTo>
                      <a:pt x="64" y="8"/>
                    </a:lnTo>
                    <a:lnTo>
                      <a:pt x="54" y="4"/>
                    </a:lnTo>
                    <a:lnTo>
                      <a:pt x="46" y="2"/>
                    </a:lnTo>
                    <a:lnTo>
                      <a:pt x="36" y="0"/>
                    </a:lnTo>
                    <a:lnTo>
                      <a:pt x="28" y="0"/>
                    </a:lnTo>
                    <a:lnTo>
                      <a:pt x="18" y="0"/>
                    </a:lnTo>
                    <a:lnTo>
                      <a:pt x="10" y="4"/>
                    </a:lnTo>
                    <a:lnTo>
                      <a:pt x="0" y="8"/>
                    </a:lnTo>
                    <a:lnTo>
                      <a:pt x="0" y="8"/>
                    </a:lnTo>
                    <a:lnTo>
                      <a:pt x="16" y="20"/>
                    </a:lnTo>
                    <a:lnTo>
                      <a:pt x="16" y="20"/>
                    </a:lnTo>
                    <a:lnTo>
                      <a:pt x="22" y="20"/>
                    </a:lnTo>
                    <a:lnTo>
                      <a:pt x="30" y="18"/>
                    </a:lnTo>
                    <a:lnTo>
                      <a:pt x="3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8" name="Freeform 260"/>
              <p:cNvSpPr/>
              <p:nvPr/>
            </p:nvSpPr>
            <p:spPr bwMode="auto">
              <a:xfrm>
                <a:off x="2817" y="991"/>
                <a:ext cx="50" cy="24"/>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9" name="Freeform 261"/>
              <p:cNvSpPr/>
              <p:nvPr/>
            </p:nvSpPr>
            <p:spPr bwMode="auto">
              <a:xfrm>
                <a:off x="2783" y="987"/>
                <a:ext cx="48" cy="36"/>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0" name="Freeform 262"/>
              <p:cNvSpPr/>
              <p:nvPr/>
            </p:nvSpPr>
            <p:spPr bwMode="auto">
              <a:xfrm>
                <a:off x="2751" y="985"/>
                <a:ext cx="54" cy="42"/>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1" name="Freeform 263"/>
              <p:cNvSpPr/>
              <p:nvPr/>
            </p:nvSpPr>
            <p:spPr bwMode="auto">
              <a:xfrm>
                <a:off x="2723" y="981"/>
                <a:ext cx="54" cy="46"/>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2" name="Freeform 264"/>
              <p:cNvSpPr/>
              <p:nvPr/>
            </p:nvSpPr>
            <p:spPr bwMode="auto">
              <a:xfrm>
                <a:off x="2819" y="967"/>
                <a:ext cx="48" cy="24"/>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3" name="Freeform 265"/>
              <p:cNvSpPr/>
              <p:nvPr/>
            </p:nvSpPr>
            <p:spPr bwMode="auto">
              <a:xfrm>
                <a:off x="2785" y="953"/>
                <a:ext cx="52" cy="30"/>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4" name="Freeform 266"/>
              <p:cNvSpPr/>
              <p:nvPr/>
            </p:nvSpPr>
            <p:spPr bwMode="auto">
              <a:xfrm>
                <a:off x="2751" y="941"/>
                <a:ext cx="64" cy="36"/>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5" name="Freeform 267"/>
              <p:cNvSpPr/>
              <p:nvPr/>
            </p:nvSpPr>
            <p:spPr bwMode="auto">
              <a:xfrm>
                <a:off x="2725" y="939"/>
                <a:ext cx="64" cy="34"/>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6" name="Freeform 268"/>
              <p:cNvSpPr/>
              <p:nvPr/>
            </p:nvSpPr>
            <p:spPr bwMode="auto">
              <a:xfrm>
                <a:off x="2699" y="843"/>
                <a:ext cx="22" cy="32"/>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7" name="Freeform 269"/>
              <p:cNvSpPr/>
              <p:nvPr/>
            </p:nvSpPr>
            <p:spPr bwMode="auto">
              <a:xfrm>
                <a:off x="2685" y="857"/>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8" name="Freeform 270"/>
              <p:cNvSpPr/>
              <p:nvPr/>
            </p:nvSpPr>
            <p:spPr bwMode="auto">
              <a:xfrm>
                <a:off x="2673" y="871"/>
                <a:ext cx="18" cy="48"/>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9" name="Freeform 271"/>
              <p:cNvSpPr/>
              <p:nvPr/>
            </p:nvSpPr>
            <p:spPr bwMode="auto">
              <a:xfrm>
                <a:off x="2665" y="887"/>
                <a:ext cx="18" cy="50"/>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0" name="Freeform 272"/>
              <p:cNvSpPr/>
              <p:nvPr/>
            </p:nvSpPr>
            <p:spPr bwMode="auto">
              <a:xfrm>
                <a:off x="2711" y="845"/>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1" name="Freeform 273"/>
              <p:cNvSpPr/>
              <p:nvPr/>
            </p:nvSpPr>
            <p:spPr bwMode="auto">
              <a:xfrm>
                <a:off x="2701" y="873"/>
                <a:ext cx="30" cy="26"/>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2" name="Freeform 274"/>
              <p:cNvSpPr/>
              <p:nvPr/>
            </p:nvSpPr>
            <p:spPr bwMode="auto">
              <a:xfrm>
                <a:off x="2693" y="893"/>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3" name="Freeform 275"/>
              <p:cNvSpPr/>
              <p:nvPr/>
            </p:nvSpPr>
            <p:spPr bwMode="auto">
              <a:xfrm>
                <a:off x="2685" y="911"/>
                <a:ext cx="42" cy="30"/>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4" name="Freeform 276"/>
              <p:cNvSpPr/>
              <p:nvPr/>
            </p:nvSpPr>
            <p:spPr bwMode="auto">
              <a:xfrm>
                <a:off x="2785" y="821"/>
                <a:ext cx="22" cy="32"/>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5" name="Freeform 277"/>
              <p:cNvSpPr/>
              <p:nvPr/>
            </p:nvSpPr>
            <p:spPr bwMode="auto">
              <a:xfrm>
                <a:off x="2771" y="835"/>
                <a:ext cx="18" cy="40"/>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6" name="Freeform 278"/>
              <p:cNvSpPr/>
              <p:nvPr/>
            </p:nvSpPr>
            <p:spPr bwMode="auto">
              <a:xfrm>
                <a:off x="2759" y="849"/>
                <a:ext cx="20" cy="48"/>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7" name="Freeform 279"/>
              <p:cNvSpPr/>
              <p:nvPr/>
            </p:nvSpPr>
            <p:spPr bwMode="auto">
              <a:xfrm>
                <a:off x="2751" y="865"/>
                <a:ext cx="18" cy="50"/>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8" name="Freeform 280"/>
              <p:cNvSpPr/>
              <p:nvPr/>
            </p:nvSpPr>
            <p:spPr bwMode="auto">
              <a:xfrm>
                <a:off x="2797" y="823"/>
                <a:ext cx="18" cy="32"/>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9" name="Freeform 281"/>
              <p:cNvSpPr/>
              <p:nvPr/>
            </p:nvSpPr>
            <p:spPr bwMode="auto">
              <a:xfrm>
                <a:off x="2787" y="851"/>
                <a:ext cx="30" cy="26"/>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0" name="Freeform 282"/>
              <p:cNvSpPr/>
              <p:nvPr/>
            </p:nvSpPr>
            <p:spPr bwMode="auto">
              <a:xfrm>
                <a:off x="2779" y="871"/>
                <a:ext cx="38" cy="28"/>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1" name="Freeform 283"/>
              <p:cNvSpPr/>
              <p:nvPr/>
            </p:nvSpPr>
            <p:spPr bwMode="auto">
              <a:xfrm>
                <a:off x="2771" y="889"/>
                <a:ext cx="42" cy="28"/>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2" name="Freeform 284"/>
              <p:cNvSpPr/>
              <p:nvPr/>
            </p:nvSpPr>
            <p:spPr bwMode="auto">
              <a:xfrm>
                <a:off x="2473" y="731"/>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3" name="Freeform 285"/>
              <p:cNvSpPr/>
              <p:nvPr/>
            </p:nvSpPr>
            <p:spPr bwMode="auto">
              <a:xfrm>
                <a:off x="2459" y="745"/>
                <a:ext cx="18" cy="40"/>
              </a:xfrm>
              <a:custGeom>
                <a:avLst/>
                <a:gdLst/>
                <a:ahLst/>
                <a:cxnLst>
                  <a:cxn ang="0">
                    <a:pos x="0" y="10"/>
                  </a:cxn>
                  <a:cxn ang="0">
                    <a:pos x="0" y="10"/>
                  </a:cxn>
                  <a:cxn ang="0">
                    <a:pos x="2" y="20"/>
                  </a:cxn>
                  <a:cxn ang="0">
                    <a:pos x="2" y="20"/>
                  </a:cxn>
                  <a:cxn ang="0">
                    <a:pos x="8" y="32"/>
                  </a:cxn>
                  <a:cxn ang="0">
                    <a:pos x="8" y="32"/>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Lst>
                <a:rect l="0" t="0" r="r" b="b"/>
                <a:pathLst>
                  <a:path w="18" h="40">
                    <a:moveTo>
                      <a:pt x="0" y="10"/>
                    </a:moveTo>
                    <a:lnTo>
                      <a:pt x="0" y="10"/>
                    </a:lnTo>
                    <a:lnTo>
                      <a:pt x="2" y="20"/>
                    </a:lnTo>
                    <a:lnTo>
                      <a:pt x="2" y="20"/>
                    </a:lnTo>
                    <a:lnTo>
                      <a:pt x="8" y="32"/>
                    </a:lnTo>
                    <a:lnTo>
                      <a:pt x="8" y="32"/>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4" name="Freeform 286"/>
              <p:cNvSpPr/>
              <p:nvPr/>
            </p:nvSpPr>
            <p:spPr bwMode="auto">
              <a:xfrm>
                <a:off x="2447" y="757"/>
                <a:ext cx="18" cy="48"/>
              </a:xfrm>
              <a:custGeom>
                <a:avLst/>
                <a:gdLst/>
                <a:ahLst/>
                <a:cxnLst>
                  <a:cxn ang="0">
                    <a:pos x="18" y="36"/>
                  </a:cxn>
                  <a:cxn ang="0">
                    <a:pos x="18" y="36"/>
                  </a:cxn>
                  <a:cxn ang="0">
                    <a:pos x="18" y="32"/>
                  </a:cxn>
                  <a:cxn ang="0">
                    <a:pos x="18" y="28"/>
                  </a:cxn>
                  <a:cxn ang="0">
                    <a:pos x="18" y="28"/>
                  </a:cxn>
                  <a:cxn ang="0">
                    <a:pos x="8" y="0"/>
                  </a:cxn>
                  <a:cxn ang="0">
                    <a:pos x="8" y="0"/>
                  </a:cxn>
                  <a:cxn ang="0">
                    <a:pos x="2" y="6"/>
                  </a:cxn>
                  <a:cxn ang="0">
                    <a:pos x="0" y="10"/>
                  </a:cxn>
                  <a:cxn ang="0">
                    <a:pos x="0" y="14"/>
                  </a:cxn>
                  <a:cxn ang="0">
                    <a:pos x="0" y="14"/>
                  </a:cxn>
                  <a:cxn ang="0">
                    <a:pos x="4" y="26"/>
                  </a:cxn>
                  <a:cxn ang="0">
                    <a:pos x="4" y="26"/>
                  </a:cxn>
                  <a:cxn ang="0">
                    <a:pos x="12" y="48"/>
                  </a:cxn>
                  <a:cxn ang="0">
                    <a:pos x="12" y="48"/>
                  </a:cxn>
                  <a:cxn ang="0">
                    <a:pos x="18" y="36"/>
                  </a:cxn>
                  <a:cxn ang="0">
                    <a:pos x="18" y="36"/>
                  </a:cxn>
                </a:cxnLst>
                <a:rect l="0" t="0" r="r" b="b"/>
                <a:pathLst>
                  <a:path w="18" h="48">
                    <a:moveTo>
                      <a:pt x="18" y="36"/>
                    </a:moveTo>
                    <a:lnTo>
                      <a:pt x="18" y="36"/>
                    </a:lnTo>
                    <a:lnTo>
                      <a:pt x="18" y="32"/>
                    </a:lnTo>
                    <a:lnTo>
                      <a:pt x="18" y="28"/>
                    </a:lnTo>
                    <a:lnTo>
                      <a:pt x="18" y="28"/>
                    </a:lnTo>
                    <a:lnTo>
                      <a:pt x="8" y="0"/>
                    </a:lnTo>
                    <a:lnTo>
                      <a:pt x="8" y="0"/>
                    </a:lnTo>
                    <a:lnTo>
                      <a:pt x="2" y="6"/>
                    </a:lnTo>
                    <a:lnTo>
                      <a:pt x="0" y="10"/>
                    </a:lnTo>
                    <a:lnTo>
                      <a:pt x="0" y="14"/>
                    </a:lnTo>
                    <a:lnTo>
                      <a:pt x="0" y="14"/>
                    </a:lnTo>
                    <a:lnTo>
                      <a:pt x="4" y="26"/>
                    </a:lnTo>
                    <a:lnTo>
                      <a:pt x="4" y="26"/>
                    </a:lnTo>
                    <a:lnTo>
                      <a:pt x="12" y="48"/>
                    </a:lnTo>
                    <a:lnTo>
                      <a:pt x="12" y="4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5" name="Freeform 287"/>
              <p:cNvSpPr/>
              <p:nvPr/>
            </p:nvSpPr>
            <p:spPr bwMode="auto">
              <a:xfrm>
                <a:off x="2439" y="775"/>
                <a:ext cx="18" cy="50"/>
              </a:xfrm>
              <a:custGeom>
                <a:avLst/>
                <a:gdLst/>
                <a:ahLst/>
                <a:cxnLst>
                  <a:cxn ang="0">
                    <a:pos x="12" y="50"/>
                  </a:cxn>
                  <a:cxn ang="0">
                    <a:pos x="12" y="50"/>
                  </a:cxn>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6" y="44"/>
                  </a:cxn>
                  <a:cxn ang="0">
                    <a:pos x="12" y="50"/>
                  </a:cxn>
                  <a:cxn ang="0">
                    <a:pos x="12" y="50"/>
                  </a:cxn>
                </a:cxnLst>
                <a:rect l="0" t="0" r="r" b="b"/>
                <a:pathLst>
                  <a:path w="18" h="50">
                    <a:moveTo>
                      <a:pt x="12" y="50"/>
                    </a:moveTo>
                    <a:lnTo>
                      <a:pt x="12" y="50"/>
                    </a:lnTo>
                    <a:lnTo>
                      <a:pt x="18" y="36"/>
                    </a:lnTo>
                    <a:lnTo>
                      <a:pt x="18" y="36"/>
                    </a:lnTo>
                    <a:lnTo>
                      <a:pt x="16" y="32"/>
                    </a:lnTo>
                    <a:lnTo>
                      <a:pt x="14" y="28"/>
                    </a:lnTo>
                    <a:lnTo>
                      <a:pt x="14" y="28"/>
                    </a:lnTo>
                    <a:lnTo>
                      <a:pt x="4" y="0"/>
                    </a:lnTo>
                    <a:lnTo>
                      <a:pt x="4" y="0"/>
                    </a:lnTo>
                    <a:lnTo>
                      <a:pt x="0" y="12"/>
                    </a:lnTo>
                    <a:lnTo>
                      <a:pt x="0" y="26"/>
                    </a:lnTo>
                    <a:lnTo>
                      <a:pt x="4" y="38"/>
                    </a:lnTo>
                    <a:lnTo>
                      <a:pt x="6" y="44"/>
                    </a:lnTo>
                    <a:lnTo>
                      <a:pt x="12" y="50"/>
                    </a:lnTo>
                    <a:lnTo>
                      <a:pt x="1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6" name="Freeform 288"/>
              <p:cNvSpPr/>
              <p:nvPr/>
            </p:nvSpPr>
            <p:spPr bwMode="auto">
              <a:xfrm>
                <a:off x="2485" y="733"/>
                <a:ext cx="18" cy="32"/>
              </a:xfrm>
              <a:custGeom>
                <a:avLst/>
                <a:gdLst/>
                <a:ahLst/>
                <a:cxnLst>
                  <a:cxn ang="0">
                    <a:pos x="18" y="24"/>
                  </a:cxn>
                  <a:cxn ang="0">
                    <a:pos x="18" y="24"/>
                  </a:cxn>
                  <a:cxn ang="0">
                    <a:pos x="16" y="14"/>
                  </a:cxn>
                  <a:cxn ang="0">
                    <a:pos x="16" y="14"/>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4"/>
                    </a:lnTo>
                    <a:lnTo>
                      <a:pt x="16" y="14"/>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7" name="Freeform 289"/>
              <p:cNvSpPr/>
              <p:nvPr/>
            </p:nvSpPr>
            <p:spPr bwMode="auto">
              <a:xfrm>
                <a:off x="2475" y="761"/>
                <a:ext cx="30" cy="26"/>
              </a:xfrm>
              <a:custGeom>
                <a:avLst/>
                <a:gdLst/>
                <a:ahLst/>
                <a:cxnLst>
                  <a:cxn ang="0">
                    <a:pos x="28" y="0"/>
                  </a:cxn>
                  <a:cxn ang="0">
                    <a:pos x="28" y="0"/>
                  </a:cxn>
                  <a:cxn ang="0">
                    <a:pos x="8" y="10"/>
                  </a:cxn>
                  <a:cxn ang="0">
                    <a:pos x="8" y="10"/>
                  </a:cxn>
                  <a:cxn ang="0">
                    <a:pos x="6" y="12"/>
                  </a:cxn>
                  <a:cxn ang="0">
                    <a:pos x="4" y="16"/>
                  </a:cxn>
                  <a:cxn ang="0">
                    <a:pos x="4" y="16"/>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28" y="0"/>
                  </a:cxn>
                  <a:cxn ang="0">
                    <a:pos x="28" y="0"/>
                  </a:cxn>
                </a:cxnLst>
                <a:rect l="0" t="0" r="r" b="b"/>
                <a:pathLst>
                  <a:path w="30" h="26">
                    <a:moveTo>
                      <a:pt x="28" y="0"/>
                    </a:moveTo>
                    <a:lnTo>
                      <a:pt x="28" y="0"/>
                    </a:lnTo>
                    <a:lnTo>
                      <a:pt x="8" y="10"/>
                    </a:lnTo>
                    <a:lnTo>
                      <a:pt x="8" y="10"/>
                    </a:lnTo>
                    <a:lnTo>
                      <a:pt x="6" y="12"/>
                    </a:lnTo>
                    <a:lnTo>
                      <a:pt x="4" y="16"/>
                    </a:lnTo>
                    <a:lnTo>
                      <a:pt x="4" y="16"/>
                    </a:lnTo>
                    <a:lnTo>
                      <a:pt x="0" y="26"/>
                    </a:lnTo>
                    <a:lnTo>
                      <a:pt x="0" y="26"/>
                    </a:lnTo>
                    <a:lnTo>
                      <a:pt x="6" y="24"/>
                    </a:lnTo>
                    <a:lnTo>
                      <a:pt x="6" y="24"/>
                    </a:lnTo>
                    <a:lnTo>
                      <a:pt x="20" y="18"/>
                    </a:lnTo>
                    <a:lnTo>
                      <a:pt x="20" y="18"/>
                    </a:lnTo>
                    <a:lnTo>
                      <a:pt x="30" y="14"/>
                    </a:lnTo>
                    <a:lnTo>
                      <a:pt x="30" y="14"/>
                    </a:lnTo>
                    <a:lnTo>
                      <a:pt x="30" y="12"/>
                    </a:lnTo>
                    <a:lnTo>
                      <a:pt x="30" y="8"/>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8" name="Freeform 290"/>
              <p:cNvSpPr/>
              <p:nvPr/>
            </p:nvSpPr>
            <p:spPr bwMode="auto">
              <a:xfrm>
                <a:off x="2467" y="781"/>
                <a:ext cx="38" cy="28"/>
              </a:xfrm>
              <a:custGeom>
                <a:avLst/>
                <a:gdLst/>
                <a:ahLst/>
                <a:cxnLst>
                  <a:cxn ang="0">
                    <a:pos x="38" y="0"/>
                  </a:cxn>
                  <a:cxn ang="0">
                    <a:pos x="38" y="0"/>
                  </a:cxn>
                  <a:cxn ang="0">
                    <a:pos x="10" y="10"/>
                  </a:cxn>
                  <a:cxn ang="0">
                    <a:pos x="10" y="10"/>
                  </a:cxn>
                  <a:cxn ang="0">
                    <a:pos x="6" y="12"/>
                  </a:cxn>
                  <a:cxn ang="0">
                    <a:pos x="4" y="14"/>
                  </a:cxn>
                  <a:cxn ang="0">
                    <a:pos x="4" y="14"/>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0" y="10"/>
                    </a:lnTo>
                    <a:lnTo>
                      <a:pt x="10" y="10"/>
                    </a:lnTo>
                    <a:lnTo>
                      <a:pt x="6" y="12"/>
                    </a:lnTo>
                    <a:lnTo>
                      <a:pt x="4" y="14"/>
                    </a:lnTo>
                    <a:lnTo>
                      <a:pt x="4" y="14"/>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9" name="Freeform 291"/>
              <p:cNvSpPr/>
              <p:nvPr/>
            </p:nvSpPr>
            <p:spPr bwMode="auto">
              <a:xfrm>
                <a:off x="2459" y="799"/>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0" name="Freeform 292"/>
              <p:cNvSpPr/>
              <p:nvPr/>
            </p:nvSpPr>
            <p:spPr bwMode="auto">
              <a:xfrm>
                <a:off x="2563" y="697"/>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1" name="Freeform 293"/>
              <p:cNvSpPr/>
              <p:nvPr/>
            </p:nvSpPr>
            <p:spPr bwMode="auto">
              <a:xfrm>
                <a:off x="2549" y="711"/>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2" name="Freeform 294"/>
              <p:cNvSpPr/>
              <p:nvPr/>
            </p:nvSpPr>
            <p:spPr bwMode="auto">
              <a:xfrm>
                <a:off x="2537" y="725"/>
                <a:ext cx="18" cy="48"/>
              </a:xfrm>
              <a:custGeom>
                <a:avLst/>
                <a:gdLst/>
                <a:ahLst/>
                <a:cxnLst>
                  <a:cxn ang="0">
                    <a:pos x="18" y="34"/>
                  </a:cxn>
                  <a:cxn ang="0">
                    <a:pos x="18" y="34"/>
                  </a:cxn>
                  <a:cxn ang="0">
                    <a:pos x="18"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4"/>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3" name="Freeform 295"/>
              <p:cNvSpPr/>
              <p:nvPr/>
            </p:nvSpPr>
            <p:spPr bwMode="auto">
              <a:xfrm>
                <a:off x="2529" y="741"/>
                <a:ext cx="18" cy="50"/>
              </a:xfrm>
              <a:custGeom>
                <a:avLst/>
                <a:gdLst/>
                <a:ahLst/>
                <a:cxnLst>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Lst>
                <a:rect l="0" t="0" r="r" b="b"/>
                <a:pathLst>
                  <a:path w="18" h="50">
                    <a:moveTo>
                      <a:pt x="18" y="36"/>
                    </a:moveTo>
                    <a:lnTo>
                      <a:pt x="18" y="36"/>
                    </a:lnTo>
                    <a:lnTo>
                      <a:pt x="16" y="32"/>
                    </a:lnTo>
                    <a:lnTo>
                      <a:pt x="14" y="28"/>
                    </a:lnTo>
                    <a:lnTo>
                      <a:pt x="14" y="28"/>
                    </a:lnTo>
                    <a:lnTo>
                      <a:pt x="4" y="0"/>
                    </a:lnTo>
                    <a:lnTo>
                      <a:pt x="4" y="0"/>
                    </a:lnTo>
                    <a:lnTo>
                      <a:pt x="0" y="12"/>
                    </a:lnTo>
                    <a:lnTo>
                      <a:pt x="0" y="26"/>
                    </a:lnTo>
                    <a:lnTo>
                      <a:pt x="4" y="38"/>
                    </a:lnTo>
                    <a:lnTo>
                      <a:pt x="8" y="44"/>
                    </a:lnTo>
                    <a:lnTo>
                      <a:pt x="12" y="50"/>
                    </a:lnTo>
                    <a:lnTo>
                      <a:pt x="12" y="5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4" name="Freeform 296"/>
              <p:cNvSpPr/>
              <p:nvPr/>
            </p:nvSpPr>
            <p:spPr bwMode="auto">
              <a:xfrm>
                <a:off x="2575" y="699"/>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5" name="Freeform 297"/>
              <p:cNvSpPr/>
              <p:nvPr/>
            </p:nvSpPr>
            <p:spPr bwMode="auto">
              <a:xfrm>
                <a:off x="2565" y="727"/>
                <a:ext cx="30" cy="26"/>
              </a:xfrm>
              <a:custGeom>
                <a:avLst/>
                <a:gdLst/>
                <a:ahLst/>
                <a:cxnLst>
                  <a:cxn ang="0">
                    <a:pos x="30" y="0"/>
                  </a:cxn>
                  <a:cxn ang="0">
                    <a:pos x="30" y="0"/>
                  </a:cxn>
                  <a:cxn ang="0">
                    <a:pos x="8" y="10"/>
                  </a:cxn>
                  <a:cxn ang="0">
                    <a:pos x="8" y="10"/>
                  </a:cxn>
                  <a:cxn ang="0">
                    <a:pos x="6" y="12"/>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2"/>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6" name="Freeform 298"/>
              <p:cNvSpPr/>
              <p:nvPr/>
            </p:nvSpPr>
            <p:spPr bwMode="auto">
              <a:xfrm>
                <a:off x="2557" y="747"/>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7" name="Freeform 299"/>
              <p:cNvSpPr/>
              <p:nvPr/>
            </p:nvSpPr>
            <p:spPr bwMode="auto">
              <a:xfrm>
                <a:off x="2549" y="765"/>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8" name="Freeform 300"/>
              <p:cNvSpPr/>
              <p:nvPr/>
            </p:nvSpPr>
            <p:spPr bwMode="auto">
              <a:xfrm>
                <a:off x="2585" y="865"/>
                <a:ext cx="22" cy="40"/>
              </a:xfrm>
              <a:custGeom>
                <a:avLst/>
                <a:gdLst/>
                <a:ahLst/>
                <a:cxnLst>
                  <a:cxn ang="0">
                    <a:pos x="8" y="12"/>
                  </a:cxn>
                  <a:cxn ang="0">
                    <a:pos x="8" y="12"/>
                  </a:cxn>
                  <a:cxn ang="0">
                    <a:pos x="0" y="20"/>
                  </a:cxn>
                  <a:cxn ang="0">
                    <a:pos x="0" y="20"/>
                  </a:cxn>
                  <a:cxn ang="0">
                    <a:pos x="2" y="22"/>
                  </a:cxn>
                  <a:cxn ang="0">
                    <a:pos x="2" y="22"/>
                  </a:cxn>
                  <a:cxn ang="0">
                    <a:pos x="12" y="40"/>
                  </a:cxn>
                  <a:cxn ang="0">
                    <a:pos x="12" y="40"/>
                  </a:cxn>
                  <a:cxn ang="0">
                    <a:pos x="22" y="0"/>
                  </a:cxn>
                  <a:cxn ang="0">
                    <a:pos x="22" y="0"/>
                  </a:cxn>
                  <a:cxn ang="0">
                    <a:pos x="16" y="8"/>
                  </a:cxn>
                  <a:cxn ang="0">
                    <a:pos x="8" y="12"/>
                  </a:cxn>
                  <a:cxn ang="0">
                    <a:pos x="8" y="12"/>
                  </a:cxn>
                </a:cxnLst>
                <a:rect l="0" t="0" r="r" b="b"/>
                <a:pathLst>
                  <a:path w="22" h="40">
                    <a:moveTo>
                      <a:pt x="8" y="12"/>
                    </a:moveTo>
                    <a:lnTo>
                      <a:pt x="8" y="12"/>
                    </a:lnTo>
                    <a:lnTo>
                      <a:pt x="0" y="20"/>
                    </a:lnTo>
                    <a:lnTo>
                      <a:pt x="0" y="20"/>
                    </a:lnTo>
                    <a:lnTo>
                      <a:pt x="2" y="22"/>
                    </a:lnTo>
                    <a:lnTo>
                      <a:pt x="2" y="22"/>
                    </a:lnTo>
                    <a:lnTo>
                      <a:pt x="12" y="40"/>
                    </a:lnTo>
                    <a:lnTo>
                      <a:pt x="12" y="40"/>
                    </a:lnTo>
                    <a:lnTo>
                      <a:pt x="22" y="0"/>
                    </a:lnTo>
                    <a:lnTo>
                      <a:pt x="22" y="0"/>
                    </a:lnTo>
                    <a:lnTo>
                      <a:pt x="16"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9" name="Freeform 301"/>
              <p:cNvSpPr/>
              <p:nvPr/>
            </p:nvSpPr>
            <p:spPr bwMode="auto">
              <a:xfrm>
                <a:off x="2571" y="889"/>
                <a:ext cx="24" cy="44"/>
              </a:xfrm>
              <a:custGeom>
                <a:avLst/>
                <a:gdLst/>
                <a:ahLst/>
                <a:cxnLst>
                  <a:cxn ang="0">
                    <a:pos x="20" y="44"/>
                  </a:cxn>
                  <a:cxn ang="0">
                    <a:pos x="20" y="44"/>
                  </a:cxn>
                  <a:cxn ang="0">
                    <a:pos x="24" y="32"/>
                  </a:cxn>
                  <a:cxn ang="0">
                    <a:pos x="24" y="32"/>
                  </a:cxn>
                  <a:cxn ang="0">
                    <a:pos x="24" y="28"/>
                  </a:cxn>
                  <a:cxn ang="0">
                    <a:pos x="24" y="22"/>
                  </a:cxn>
                  <a:cxn ang="0">
                    <a:pos x="24" y="22"/>
                  </a:cxn>
                  <a:cxn ang="0">
                    <a:pos x="10" y="0"/>
                  </a:cxn>
                  <a:cxn ang="0">
                    <a:pos x="10" y="0"/>
                  </a:cxn>
                  <a:cxn ang="0">
                    <a:pos x="4" y="6"/>
                  </a:cxn>
                  <a:cxn ang="0">
                    <a:pos x="2" y="10"/>
                  </a:cxn>
                  <a:cxn ang="0">
                    <a:pos x="0" y="12"/>
                  </a:cxn>
                  <a:cxn ang="0">
                    <a:pos x="0" y="12"/>
                  </a:cxn>
                  <a:cxn ang="0">
                    <a:pos x="8" y="22"/>
                  </a:cxn>
                  <a:cxn ang="0">
                    <a:pos x="8" y="22"/>
                  </a:cxn>
                  <a:cxn ang="0">
                    <a:pos x="16" y="36"/>
                  </a:cxn>
                  <a:cxn ang="0">
                    <a:pos x="16" y="36"/>
                  </a:cxn>
                  <a:cxn ang="0">
                    <a:pos x="18" y="40"/>
                  </a:cxn>
                  <a:cxn ang="0">
                    <a:pos x="20" y="44"/>
                  </a:cxn>
                  <a:cxn ang="0">
                    <a:pos x="20" y="44"/>
                  </a:cxn>
                </a:cxnLst>
                <a:rect l="0" t="0" r="r" b="b"/>
                <a:pathLst>
                  <a:path w="24" h="44">
                    <a:moveTo>
                      <a:pt x="20" y="44"/>
                    </a:moveTo>
                    <a:lnTo>
                      <a:pt x="20" y="44"/>
                    </a:lnTo>
                    <a:lnTo>
                      <a:pt x="24" y="32"/>
                    </a:lnTo>
                    <a:lnTo>
                      <a:pt x="24" y="32"/>
                    </a:lnTo>
                    <a:lnTo>
                      <a:pt x="24" y="28"/>
                    </a:lnTo>
                    <a:lnTo>
                      <a:pt x="24" y="22"/>
                    </a:lnTo>
                    <a:lnTo>
                      <a:pt x="24" y="22"/>
                    </a:lnTo>
                    <a:lnTo>
                      <a:pt x="10" y="0"/>
                    </a:lnTo>
                    <a:lnTo>
                      <a:pt x="10" y="0"/>
                    </a:lnTo>
                    <a:lnTo>
                      <a:pt x="4" y="6"/>
                    </a:lnTo>
                    <a:lnTo>
                      <a:pt x="2" y="10"/>
                    </a:lnTo>
                    <a:lnTo>
                      <a:pt x="0" y="12"/>
                    </a:lnTo>
                    <a:lnTo>
                      <a:pt x="0" y="12"/>
                    </a:lnTo>
                    <a:lnTo>
                      <a:pt x="8" y="22"/>
                    </a:lnTo>
                    <a:lnTo>
                      <a:pt x="8" y="22"/>
                    </a:lnTo>
                    <a:lnTo>
                      <a:pt x="16" y="36"/>
                    </a:lnTo>
                    <a:lnTo>
                      <a:pt x="16" y="36"/>
                    </a:lnTo>
                    <a:lnTo>
                      <a:pt x="18" y="40"/>
                    </a:lnTo>
                    <a:lnTo>
                      <a:pt x="20" y="44"/>
                    </a:lnTo>
                    <a:lnTo>
                      <a:pt x="2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0" name="Freeform 302"/>
              <p:cNvSpPr/>
              <p:nvPr/>
            </p:nvSpPr>
            <p:spPr bwMode="auto">
              <a:xfrm>
                <a:off x="2563" y="907"/>
                <a:ext cx="26" cy="52"/>
              </a:xfrm>
              <a:custGeom>
                <a:avLst/>
                <a:gdLst/>
                <a:ahLst/>
                <a:cxnLst>
                  <a:cxn ang="0">
                    <a:pos x="26" y="36"/>
                  </a:cxn>
                  <a:cxn ang="0">
                    <a:pos x="26" y="36"/>
                  </a:cxn>
                  <a:cxn ang="0">
                    <a:pos x="26" y="32"/>
                  </a:cxn>
                  <a:cxn ang="0">
                    <a:pos x="24" y="28"/>
                  </a:cxn>
                  <a:cxn ang="0">
                    <a:pos x="24" y="28"/>
                  </a:cxn>
                  <a:cxn ang="0">
                    <a:pos x="6" y="0"/>
                  </a:cxn>
                  <a:cxn ang="0">
                    <a:pos x="6" y="0"/>
                  </a:cxn>
                  <a:cxn ang="0">
                    <a:pos x="0" y="6"/>
                  </a:cxn>
                  <a:cxn ang="0">
                    <a:pos x="0" y="12"/>
                  </a:cxn>
                  <a:cxn ang="0">
                    <a:pos x="0" y="16"/>
                  </a:cxn>
                  <a:cxn ang="0">
                    <a:pos x="0" y="16"/>
                  </a:cxn>
                  <a:cxn ang="0">
                    <a:pos x="8" y="28"/>
                  </a:cxn>
                  <a:cxn ang="0">
                    <a:pos x="8" y="28"/>
                  </a:cxn>
                  <a:cxn ang="0">
                    <a:pos x="22" y="52"/>
                  </a:cxn>
                  <a:cxn ang="0">
                    <a:pos x="22" y="52"/>
                  </a:cxn>
                  <a:cxn ang="0">
                    <a:pos x="26" y="36"/>
                  </a:cxn>
                  <a:cxn ang="0">
                    <a:pos x="26" y="36"/>
                  </a:cxn>
                </a:cxnLst>
                <a:rect l="0" t="0" r="r" b="b"/>
                <a:pathLst>
                  <a:path w="26" h="52">
                    <a:moveTo>
                      <a:pt x="26" y="36"/>
                    </a:moveTo>
                    <a:lnTo>
                      <a:pt x="26" y="36"/>
                    </a:lnTo>
                    <a:lnTo>
                      <a:pt x="26" y="32"/>
                    </a:lnTo>
                    <a:lnTo>
                      <a:pt x="24" y="28"/>
                    </a:lnTo>
                    <a:lnTo>
                      <a:pt x="24" y="28"/>
                    </a:lnTo>
                    <a:lnTo>
                      <a:pt x="6" y="0"/>
                    </a:lnTo>
                    <a:lnTo>
                      <a:pt x="6" y="0"/>
                    </a:lnTo>
                    <a:lnTo>
                      <a:pt x="0" y="6"/>
                    </a:lnTo>
                    <a:lnTo>
                      <a:pt x="0" y="12"/>
                    </a:lnTo>
                    <a:lnTo>
                      <a:pt x="0" y="16"/>
                    </a:lnTo>
                    <a:lnTo>
                      <a:pt x="0" y="16"/>
                    </a:lnTo>
                    <a:lnTo>
                      <a:pt x="8" y="28"/>
                    </a:lnTo>
                    <a:lnTo>
                      <a:pt x="8" y="28"/>
                    </a:lnTo>
                    <a:lnTo>
                      <a:pt x="22" y="52"/>
                    </a:lnTo>
                    <a:lnTo>
                      <a:pt x="22" y="52"/>
                    </a:lnTo>
                    <a:lnTo>
                      <a:pt x="26" y="36"/>
                    </a:lnTo>
                    <a:lnTo>
                      <a:pt x="26"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1" name="Freeform 303"/>
              <p:cNvSpPr/>
              <p:nvPr/>
            </p:nvSpPr>
            <p:spPr bwMode="auto">
              <a:xfrm>
                <a:off x="2559" y="927"/>
                <a:ext cx="26" cy="54"/>
              </a:xfrm>
              <a:custGeom>
                <a:avLst/>
                <a:gdLst/>
                <a:ahLst/>
                <a:cxnLst>
                  <a:cxn ang="0">
                    <a:pos x="22" y="54"/>
                  </a:cxn>
                  <a:cxn ang="0">
                    <a:pos x="22" y="54"/>
                  </a:cxn>
                  <a:cxn ang="0">
                    <a:pos x="26" y="38"/>
                  </a:cxn>
                  <a:cxn ang="0">
                    <a:pos x="26" y="38"/>
                  </a:cxn>
                  <a:cxn ang="0">
                    <a:pos x="22" y="34"/>
                  </a:cxn>
                  <a:cxn ang="0">
                    <a:pos x="20" y="30"/>
                  </a:cxn>
                  <a:cxn ang="0">
                    <a:pos x="20" y="30"/>
                  </a:cxn>
                  <a:cxn ang="0">
                    <a:pos x="0" y="0"/>
                  </a:cxn>
                  <a:cxn ang="0">
                    <a:pos x="0" y="0"/>
                  </a:cxn>
                  <a:cxn ang="0">
                    <a:pos x="0" y="16"/>
                  </a:cxn>
                  <a:cxn ang="0">
                    <a:pos x="2" y="30"/>
                  </a:cxn>
                  <a:cxn ang="0">
                    <a:pos x="6" y="38"/>
                  </a:cxn>
                  <a:cxn ang="0">
                    <a:pos x="10" y="44"/>
                  </a:cxn>
                  <a:cxn ang="0">
                    <a:pos x="16" y="50"/>
                  </a:cxn>
                  <a:cxn ang="0">
                    <a:pos x="22" y="54"/>
                  </a:cxn>
                  <a:cxn ang="0">
                    <a:pos x="22" y="54"/>
                  </a:cxn>
                </a:cxnLst>
                <a:rect l="0" t="0" r="r" b="b"/>
                <a:pathLst>
                  <a:path w="26" h="54">
                    <a:moveTo>
                      <a:pt x="22" y="54"/>
                    </a:moveTo>
                    <a:lnTo>
                      <a:pt x="22" y="54"/>
                    </a:lnTo>
                    <a:lnTo>
                      <a:pt x="26" y="38"/>
                    </a:lnTo>
                    <a:lnTo>
                      <a:pt x="26" y="38"/>
                    </a:lnTo>
                    <a:lnTo>
                      <a:pt x="22" y="34"/>
                    </a:lnTo>
                    <a:lnTo>
                      <a:pt x="20" y="30"/>
                    </a:lnTo>
                    <a:lnTo>
                      <a:pt x="20" y="30"/>
                    </a:lnTo>
                    <a:lnTo>
                      <a:pt x="0" y="0"/>
                    </a:lnTo>
                    <a:lnTo>
                      <a:pt x="0" y="0"/>
                    </a:lnTo>
                    <a:lnTo>
                      <a:pt x="0" y="16"/>
                    </a:lnTo>
                    <a:lnTo>
                      <a:pt x="2" y="30"/>
                    </a:lnTo>
                    <a:lnTo>
                      <a:pt x="6" y="38"/>
                    </a:lnTo>
                    <a:lnTo>
                      <a:pt x="10" y="44"/>
                    </a:lnTo>
                    <a:lnTo>
                      <a:pt x="16" y="50"/>
                    </a:lnTo>
                    <a:lnTo>
                      <a:pt x="22" y="54"/>
                    </a:lnTo>
                    <a:lnTo>
                      <a:pt x="22" y="5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2" name="Freeform 304"/>
              <p:cNvSpPr/>
              <p:nvPr/>
            </p:nvSpPr>
            <p:spPr bwMode="auto">
              <a:xfrm>
                <a:off x="2603" y="867"/>
                <a:ext cx="20" cy="40"/>
              </a:xfrm>
              <a:custGeom>
                <a:avLst/>
                <a:gdLst/>
                <a:ahLst/>
                <a:cxnLst>
                  <a:cxn ang="0">
                    <a:pos x="8" y="0"/>
                  </a:cxn>
                  <a:cxn ang="0">
                    <a:pos x="8" y="0"/>
                  </a:cxn>
                  <a:cxn ang="0">
                    <a:pos x="0" y="40"/>
                  </a:cxn>
                  <a:cxn ang="0">
                    <a:pos x="0" y="40"/>
                  </a:cxn>
                  <a:cxn ang="0">
                    <a:pos x="18" y="26"/>
                  </a:cxn>
                  <a:cxn ang="0">
                    <a:pos x="18" y="26"/>
                  </a:cxn>
                  <a:cxn ang="0">
                    <a:pos x="20" y="26"/>
                  </a:cxn>
                  <a:cxn ang="0">
                    <a:pos x="20" y="26"/>
                  </a:cxn>
                  <a:cxn ang="0">
                    <a:pos x="16" y="16"/>
                  </a:cxn>
                  <a:cxn ang="0">
                    <a:pos x="16" y="16"/>
                  </a:cxn>
                  <a:cxn ang="0">
                    <a:pos x="12" y="8"/>
                  </a:cxn>
                  <a:cxn ang="0">
                    <a:pos x="8" y="0"/>
                  </a:cxn>
                  <a:cxn ang="0">
                    <a:pos x="8" y="0"/>
                  </a:cxn>
                </a:cxnLst>
                <a:rect l="0" t="0" r="r" b="b"/>
                <a:pathLst>
                  <a:path w="20" h="40">
                    <a:moveTo>
                      <a:pt x="8" y="0"/>
                    </a:moveTo>
                    <a:lnTo>
                      <a:pt x="8" y="0"/>
                    </a:lnTo>
                    <a:lnTo>
                      <a:pt x="0" y="40"/>
                    </a:lnTo>
                    <a:lnTo>
                      <a:pt x="0" y="40"/>
                    </a:lnTo>
                    <a:lnTo>
                      <a:pt x="18" y="26"/>
                    </a:lnTo>
                    <a:lnTo>
                      <a:pt x="18" y="26"/>
                    </a:lnTo>
                    <a:lnTo>
                      <a:pt x="20" y="26"/>
                    </a:lnTo>
                    <a:lnTo>
                      <a:pt x="20" y="26"/>
                    </a:lnTo>
                    <a:lnTo>
                      <a:pt x="16" y="16"/>
                    </a:lnTo>
                    <a:lnTo>
                      <a:pt x="16" y="16"/>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3" name="Freeform 305"/>
              <p:cNvSpPr/>
              <p:nvPr/>
            </p:nvSpPr>
            <p:spPr bwMode="auto">
              <a:xfrm>
                <a:off x="2599" y="897"/>
                <a:ext cx="30" cy="38"/>
              </a:xfrm>
              <a:custGeom>
                <a:avLst/>
                <a:gdLst/>
                <a:ahLst/>
                <a:cxnLst>
                  <a:cxn ang="0">
                    <a:pos x="2" y="26"/>
                  </a:cxn>
                  <a:cxn ang="0">
                    <a:pos x="2" y="26"/>
                  </a:cxn>
                  <a:cxn ang="0">
                    <a:pos x="0" y="38"/>
                  </a:cxn>
                  <a:cxn ang="0">
                    <a:pos x="0" y="38"/>
                  </a:cxn>
                  <a:cxn ang="0">
                    <a:pos x="4" y="36"/>
                  </a:cxn>
                  <a:cxn ang="0">
                    <a:pos x="6" y="32"/>
                  </a:cxn>
                  <a:cxn ang="0">
                    <a:pos x="6" y="32"/>
                  </a:cxn>
                  <a:cxn ang="0">
                    <a:pos x="20" y="22"/>
                  </a:cxn>
                  <a:cxn ang="0">
                    <a:pos x="20" y="22"/>
                  </a:cxn>
                  <a:cxn ang="0">
                    <a:pos x="30" y="16"/>
                  </a:cxn>
                  <a:cxn ang="0">
                    <a:pos x="30" y="16"/>
                  </a:cxn>
                  <a:cxn ang="0">
                    <a:pos x="30" y="12"/>
                  </a:cxn>
                  <a:cxn ang="0">
                    <a:pos x="30" y="8"/>
                  </a:cxn>
                  <a:cxn ang="0">
                    <a:pos x="26" y="0"/>
                  </a:cxn>
                  <a:cxn ang="0">
                    <a:pos x="26" y="0"/>
                  </a:cxn>
                  <a:cxn ang="0">
                    <a:pos x="4" y="16"/>
                  </a:cxn>
                  <a:cxn ang="0">
                    <a:pos x="4" y="16"/>
                  </a:cxn>
                  <a:cxn ang="0">
                    <a:pos x="2" y="20"/>
                  </a:cxn>
                  <a:cxn ang="0">
                    <a:pos x="2" y="26"/>
                  </a:cxn>
                  <a:cxn ang="0">
                    <a:pos x="2" y="26"/>
                  </a:cxn>
                </a:cxnLst>
                <a:rect l="0" t="0" r="r" b="b"/>
                <a:pathLst>
                  <a:path w="30" h="38">
                    <a:moveTo>
                      <a:pt x="2" y="26"/>
                    </a:moveTo>
                    <a:lnTo>
                      <a:pt x="2" y="26"/>
                    </a:lnTo>
                    <a:lnTo>
                      <a:pt x="0" y="38"/>
                    </a:lnTo>
                    <a:lnTo>
                      <a:pt x="0" y="38"/>
                    </a:lnTo>
                    <a:lnTo>
                      <a:pt x="4" y="36"/>
                    </a:lnTo>
                    <a:lnTo>
                      <a:pt x="6" y="32"/>
                    </a:lnTo>
                    <a:lnTo>
                      <a:pt x="6" y="32"/>
                    </a:lnTo>
                    <a:lnTo>
                      <a:pt x="20" y="22"/>
                    </a:lnTo>
                    <a:lnTo>
                      <a:pt x="20" y="22"/>
                    </a:lnTo>
                    <a:lnTo>
                      <a:pt x="30" y="16"/>
                    </a:lnTo>
                    <a:lnTo>
                      <a:pt x="30" y="16"/>
                    </a:lnTo>
                    <a:lnTo>
                      <a:pt x="30" y="12"/>
                    </a:lnTo>
                    <a:lnTo>
                      <a:pt x="30" y="8"/>
                    </a:lnTo>
                    <a:lnTo>
                      <a:pt x="26" y="0"/>
                    </a:lnTo>
                    <a:lnTo>
                      <a:pt x="26" y="0"/>
                    </a:lnTo>
                    <a:lnTo>
                      <a:pt x="4" y="16"/>
                    </a:lnTo>
                    <a:lnTo>
                      <a:pt x="4" y="16"/>
                    </a:lnTo>
                    <a:lnTo>
                      <a:pt x="2" y="20"/>
                    </a:lnTo>
                    <a:lnTo>
                      <a:pt x="2" y="26"/>
                    </a:lnTo>
                    <a:lnTo>
                      <a:pt x="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4" name="Freeform 306"/>
              <p:cNvSpPr/>
              <p:nvPr/>
            </p:nvSpPr>
            <p:spPr bwMode="auto">
              <a:xfrm>
                <a:off x="2595" y="919"/>
                <a:ext cx="38" cy="42"/>
              </a:xfrm>
              <a:custGeom>
                <a:avLst/>
                <a:gdLst/>
                <a:ahLst/>
                <a:cxnLst>
                  <a:cxn ang="0">
                    <a:pos x="36" y="0"/>
                  </a:cxn>
                  <a:cxn ang="0">
                    <a:pos x="36" y="0"/>
                  </a:cxn>
                  <a:cxn ang="0">
                    <a:pos x="8" y="18"/>
                  </a:cxn>
                  <a:cxn ang="0">
                    <a:pos x="8" y="18"/>
                  </a:cxn>
                  <a:cxn ang="0">
                    <a:pos x="4" y="22"/>
                  </a:cxn>
                  <a:cxn ang="0">
                    <a:pos x="2" y="26"/>
                  </a:cxn>
                  <a:cxn ang="0">
                    <a:pos x="2" y="26"/>
                  </a:cxn>
                  <a:cxn ang="0">
                    <a:pos x="0" y="42"/>
                  </a:cxn>
                  <a:cxn ang="0">
                    <a:pos x="0" y="42"/>
                  </a:cxn>
                  <a:cxn ang="0">
                    <a:pos x="22" y="26"/>
                  </a:cxn>
                  <a:cxn ang="0">
                    <a:pos x="22" y="26"/>
                  </a:cxn>
                  <a:cxn ang="0">
                    <a:pos x="34" y="16"/>
                  </a:cxn>
                  <a:cxn ang="0">
                    <a:pos x="34" y="16"/>
                  </a:cxn>
                  <a:cxn ang="0">
                    <a:pos x="36" y="14"/>
                  </a:cxn>
                  <a:cxn ang="0">
                    <a:pos x="38" y="8"/>
                  </a:cxn>
                  <a:cxn ang="0">
                    <a:pos x="36" y="0"/>
                  </a:cxn>
                  <a:cxn ang="0">
                    <a:pos x="36" y="0"/>
                  </a:cxn>
                </a:cxnLst>
                <a:rect l="0" t="0" r="r" b="b"/>
                <a:pathLst>
                  <a:path w="38" h="42">
                    <a:moveTo>
                      <a:pt x="36" y="0"/>
                    </a:moveTo>
                    <a:lnTo>
                      <a:pt x="36" y="0"/>
                    </a:lnTo>
                    <a:lnTo>
                      <a:pt x="8" y="18"/>
                    </a:lnTo>
                    <a:lnTo>
                      <a:pt x="8" y="18"/>
                    </a:lnTo>
                    <a:lnTo>
                      <a:pt x="4" y="22"/>
                    </a:lnTo>
                    <a:lnTo>
                      <a:pt x="2" y="26"/>
                    </a:lnTo>
                    <a:lnTo>
                      <a:pt x="2" y="26"/>
                    </a:lnTo>
                    <a:lnTo>
                      <a:pt x="0" y="42"/>
                    </a:lnTo>
                    <a:lnTo>
                      <a:pt x="0" y="42"/>
                    </a:lnTo>
                    <a:lnTo>
                      <a:pt x="22" y="26"/>
                    </a:lnTo>
                    <a:lnTo>
                      <a:pt x="22" y="26"/>
                    </a:lnTo>
                    <a:lnTo>
                      <a:pt x="34" y="16"/>
                    </a:lnTo>
                    <a:lnTo>
                      <a:pt x="34" y="16"/>
                    </a:lnTo>
                    <a:lnTo>
                      <a:pt x="36" y="14"/>
                    </a:lnTo>
                    <a:lnTo>
                      <a:pt x="38" y="8"/>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5" name="Freeform 307"/>
              <p:cNvSpPr/>
              <p:nvPr/>
            </p:nvSpPr>
            <p:spPr bwMode="auto">
              <a:xfrm>
                <a:off x="2591" y="941"/>
                <a:ext cx="40" cy="42"/>
              </a:xfrm>
              <a:custGeom>
                <a:avLst/>
                <a:gdLst/>
                <a:ahLst/>
                <a:cxnLst>
                  <a:cxn ang="0">
                    <a:pos x="40" y="0"/>
                  </a:cxn>
                  <a:cxn ang="0">
                    <a:pos x="40" y="0"/>
                  </a:cxn>
                  <a:cxn ang="0">
                    <a:pos x="12" y="20"/>
                  </a:cxn>
                  <a:cxn ang="0">
                    <a:pos x="12" y="20"/>
                  </a:cxn>
                  <a:cxn ang="0">
                    <a:pos x="6" y="24"/>
                  </a:cxn>
                  <a:cxn ang="0">
                    <a:pos x="2" y="26"/>
                  </a:cxn>
                  <a:cxn ang="0">
                    <a:pos x="2" y="26"/>
                  </a:cxn>
                  <a:cxn ang="0">
                    <a:pos x="0" y="42"/>
                  </a:cxn>
                  <a:cxn ang="0">
                    <a:pos x="0" y="42"/>
                  </a:cxn>
                  <a:cxn ang="0">
                    <a:pos x="8" y="40"/>
                  </a:cxn>
                  <a:cxn ang="0">
                    <a:pos x="14" y="38"/>
                  </a:cxn>
                  <a:cxn ang="0">
                    <a:pos x="20" y="34"/>
                  </a:cxn>
                  <a:cxn ang="0">
                    <a:pos x="26" y="28"/>
                  </a:cxn>
                  <a:cxn ang="0">
                    <a:pos x="34" y="16"/>
                  </a:cxn>
                  <a:cxn ang="0">
                    <a:pos x="40" y="0"/>
                  </a:cxn>
                  <a:cxn ang="0">
                    <a:pos x="40" y="0"/>
                  </a:cxn>
                </a:cxnLst>
                <a:rect l="0" t="0" r="r" b="b"/>
                <a:pathLst>
                  <a:path w="40" h="42">
                    <a:moveTo>
                      <a:pt x="40" y="0"/>
                    </a:moveTo>
                    <a:lnTo>
                      <a:pt x="40" y="0"/>
                    </a:lnTo>
                    <a:lnTo>
                      <a:pt x="12" y="20"/>
                    </a:lnTo>
                    <a:lnTo>
                      <a:pt x="12" y="20"/>
                    </a:lnTo>
                    <a:lnTo>
                      <a:pt x="6" y="24"/>
                    </a:lnTo>
                    <a:lnTo>
                      <a:pt x="2" y="26"/>
                    </a:lnTo>
                    <a:lnTo>
                      <a:pt x="2" y="26"/>
                    </a:lnTo>
                    <a:lnTo>
                      <a:pt x="0" y="42"/>
                    </a:lnTo>
                    <a:lnTo>
                      <a:pt x="0" y="42"/>
                    </a:lnTo>
                    <a:lnTo>
                      <a:pt x="8" y="40"/>
                    </a:lnTo>
                    <a:lnTo>
                      <a:pt x="14" y="38"/>
                    </a:lnTo>
                    <a:lnTo>
                      <a:pt x="20" y="34"/>
                    </a:lnTo>
                    <a:lnTo>
                      <a:pt x="26" y="28"/>
                    </a:lnTo>
                    <a:lnTo>
                      <a:pt x="34" y="16"/>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6" name="Freeform 308"/>
              <p:cNvSpPr/>
              <p:nvPr/>
            </p:nvSpPr>
            <p:spPr bwMode="auto">
              <a:xfrm>
                <a:off x="2491" y="887"/>
                <a:ext cx="24" cy="44"/>
              </a:xfrm>
              <a:custGeom>
                <a:avLst/>
                <a:gdLst/>
                <a:ahLst/>
                <a:cxnLst>
                  <a:cxn ang="0">
                    <a:pos x="8" y="12"/>
                  </a:cxn>
                  <a:cxn ang="0">
                    <a:pos x="8" y="12"/>
                  </a:cxn>
                  <a:cxn ang="0">
                    <a:pos x="0" y="20"/>
                  </a:cxn>
                  <a:cxn ang="0">
                    <a:pos x="0" y="20"/>
                  </a:cxn>
                  <a:cxn ang="0">
                    <a:pos x="2" y="22"/>
                  </a:cxn>
                  <a:cxn ang="0">
                    <a:pos x="2" y="22"/>
                  </a:cxn>
                  <a:cxn ang="0">
                    <a:pos x="14" y="44"/>
                  </a:cxn>
                  <a:cxn ang="0">
                    <a:pos x="14" y="44"/>
                  </a:cxn>
                  <a:cxn ang="0">
                    <a:pos x="24" y="0"/>
                  </a:cxn>
                  <a:cxn ang="0">
                    <a:pos x="24" y="0"/>
                  </a:cxn>
                  <a:cxn ang="0">
                    <a:pos x="16" y="6"/>
                  </a:cxn>
                  <a:cxn ang="0">
                    <a:pos x="8" y="12"/>
                  </a:cxn>
                  <a:cxn ang="0">
                    <a:pos x="8" y="12"/>
                  </a:cxn>
                </a:cxnLst>
                <a:rect l="0" t="0" r="r" b="b"/>
                <a:pathLst>
                  <a:path w="24" h="44">
                    <a:moveTo>
                      <a:pt x="8" y="12"/>
                    </a:moveTo>
                    <a:lnTo>
                      <a:pt x="8" y="12"/>
                    </a:lnTo>
                    <a:lnTo>
                      <a:pt x="0" y="20"/>
                    </a:lnTo>
                    <a:lnTo>
                      <a:pt x="0" y="20"/>
                    </a:lnTo>
                    <a:lnTo>
                      <a:pt x="2" y="22"/>
                    </a:lnTo>
                    <a:lnTo>
                      <a:pt x="2" y="22"/>
                    </a:lnTo>
                    <a:lnTo>
                      <a:pt x="14" y="44"/>
                    </a:lnTo>
                    <a:lnTo>
                      <a:pt x="14" y="44"/>
                    </a:lnTo>
                    <a:lnTo>
                      <a:pt x="24" y="0"/>
                    </a:lnTo>
                    <a:lnTo>
                      <a:pt x="24" y="0"/>
                    </a:lnTo>
                    <a:lnTo>
                      <a:pt x="16" y="6"/>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7" name="Freeform 309"/>
              <p:cNvSpPr/>
              <p:nvPr/>
            </p:nvSpPr>
            <p:spPr bwMode="auto">
              <a:xfrm>
                <a:off x="2477" y="911"/>
                <a:ext cx="26" cy="50"/>
              </a:xfrm>
              <a:custGeom>
                <a:avLst/>
                <a:gdLst/>
                <a:ahLst/>
                <a:cxnLst>
                  <a:cxn ang="0">
                    <a:pos x="22" y="50"/>
                  </a:cxn>
                  <a:cxn ang="0">
                    <a:pos x="22" y="50"/>
                  </a:cxn>
                  <a:cxn ang="0">
                    <a:pos x="24" y="36"/>
                  </a:cxn>
                  <a:cxn ang="0">
                    <a:pos x="24" y="36"/>
                  </a:cxn>
                  <a:cxn ang="0">
                    <a:pos x="26" y="32"/>
                  </a:cxn>
                  <a:cxn ang="0">
                    <a:pos x="26" y="26"/>
                  </a:cxn>
                  <a:cxn ang="0">
                    <a:pos x="26" y="26"/>
                  </a:cxn>
                  <a:cxn ang="0">
                    <a:pos x="10" y="0"/>
                  </a:cxn>
                  <a:cxn ang="0">
                    <a:pos x="10" y="0"/>
                  </a:cxn>
                  <a:cxn ang="0">
                    <a:pos x="4" y="8"/>
                  </a:cxn>
                  <a:cxn ang="0">
                    <a:pos x="0" y="12"/>
                  </a:cxn>
                  <a:cxn ang="0">
                    <a:pos x="0" y="16"/>
                  </a:cxn>
                  <a:cxn ang="0">
                    <a:pos x="0" y="16"/>
                  </a:cxn>
                  <a:cxn ang="0">
                    <a:pos x="6" y="26"/>
                  </a:cxn>
                  <a:cxn ang="0">
                    <a:pos x="6" y="26"/>
                  </a:cxn>
                  <a:cxn ang="0">
                    <a:pos x="16" y="42"/>
                  </a:cxn>
                  <a:cxn ang="0">
                    <a:pos x="16" y="42"/>
                  </a:cxn>
                  <a:cxn ang="0">
                    <a:pos x="18" y="46"/>
                  </a:cxn>
                  <a:cxn ang="0">
                    <a:pos x="22" y="50"/>
                  </a:cxn>
                  <a:cxn ang="0">
                    <a:pos x="22" y="50"/>
                  </a:cxn>
                </a:cxnLst>
                <a:rect l="0" t="0" r="r" b="b"/>
                <a:pathLst>
                  <a:path w="26" h="50">
                    <a:moveTo>
                      <a:pt x="22" y="50"/>
                    </a:moveTo>
                    <a:lnTo>
                      <a:pt x="22" y="50"/>
                    </a:lnTo>
                    <a:lnTo>
                      <a:pt x="24" y="36"/>
                    </a:lnTo>
                    <a:lnTo>
                      <a:pt x="24" y="36"/>
                    </a:lnTo>
                    <a:lnTo>
                      <a:pt x="26" y="32"/>
                    </a:lnTo>
                    <a:lnTo>
                      <a:pt x="26" y="26"/>
                    </a:lnTo>
                    <a:lnTo>
                      <a:pt x="26" y="26"/>
                    </a:lnTo>
                    <a:lnTo>
                      <a:pt x="10" y="0"/>
                    </a:lnTo>
                    <a:lnTo>
                      <a:pt x="10" y="0"/>
                    </a:lnTo>
                    <a:lnTo>
                      <a:pt x="4" y="8"/>
                    </a:lnTo>
                    <a:lnTo>
                      <a:pt x="0" y="12"/>
                    </a:lnTo>
                    <a:lnTo>
                      <a:pt x="0" y="16"/>
                    </a:lnTo>
                    <a:lnTo>
                      <a:pt x="0" y="16"/>
                    </a:lnTo>
                    <a:lnTo>
                      <a:pt x="6" y="26"/>
                    </a:lnTo>
                    <a:lnTo>
                      <a:pt x="6" y="26"/>
                    </a:lnTo>
                    <a:lnTo>
                      <a:pt x="16" y="42"/>
                    </a:lnTo>
                    <a:lnTo>
                      <a:pt x="16" y="42"/>
                    </a:lnTo>
                    <a:lnTo>
                      <a:pt x="18" y="46"/>
                    </a:lnTo>
                    <a:lnTo>
                      <a:pt x="22" y="50"/>
                    </a:lnTo>
                    <a:lnTo>
                      <a:pt x="2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8" name="Freeform 310"/>
              <p:cNvSpPr/>
              <p:nvPr/>
            </p:nvSpPr>
            <p:spPr bwMode="auto">
              <a:xfrm>
                <a:off x="2465" y="931"/>
                <a:ext cx="32" cy="60"/>
              </a:xfrm>
              <a:custGeom>
                <a:avLst/>
                <a:gdLst/>
                <a:ahLst/>
                <a:cxnLst>
                  <a:cxn ang="0">
                    <a:pos x="32" y="42"/>
                  </a:cxn>
                  <a:cxn ang="0">
                    <a:pos x="32" y="42"/>
                  </a:cxn>
                  <a:cxn ang="0">
                    <a:pos x="30" y="36"/>
                  </a:cxn>
                  <a:cxn ang="0">
                    <a:pos x="28" y="32"/>
                  </a:cxn>
                  <a:cxn ang="0">
                    <a:pos x="28" y="32"/>
                  </a:cxn>
                  <a:cxn ang="0">
                    <a:pos x="8" y="0"/>
                  </a:cxn>
                  <a:cxn ang="0">
                    <a:pos x="8" y="0"/>
                  </a:cxn>
                  <a:cxn ang="0">
                    <a:pos x="2" y="10"/>
                  </a:cxn>
                  <a:cxn ang="0">
                    <a:pos x="0" y="14"/>
                  </a:cxn>
                  <a:cxn ang="0">
                    <a:pos x="2" y="18"/>
                  </a:cxn>
                  <a:cxn ang="0">
                    <a:pos x="2" y="18"/>
                  </a:cxn>
                  <a:cxn ang="0">
                    <a:pos x="10" y="32"/>
                  </a:cxn>
                  <a:cxn ang="0">
                    <a:pos x="10" y="32"/>
                  </a:cxn>
                  <a:cxn ang="0">
                    <a:pos x="26" y="60"/>
                  </a:cxn>
                  <a:cxn ang="0">
                    <a:pos x="26" y="60"/>
                  </a:cxn>
                  <a:cxn ang="0">
                    <a:pos x="32" y="42"/>
                  </a:cxn>
                  <a:cxn ang="0">
                    <a:pos x="32" y="42"/>
                  </a:cxn>
                </a:cxnLst>
                <a:rect l="0" t="0" r="r" b="b"/>
                <a:pathLst>
                  <a:path w="32" h="60">
                    <a:moveTo>
                      <a:pt x="32" y="42"/>
                    </a:moveTo>
                    <a:lnTo>
                      <a:pt x="32" y="42"/>
                    </a:lnTo>
                    <a:lnTo>
                      <a:pt x="30" y="36"/>
                    </a:lnTo>
                    <a:lnTo>
                      <a:pt x="28" y="32"/>
                    </a:lnTo>
                    <a:lnTo>
                      <a:pt x="28" y="32"/>
                    </a:lnTo>
                    <a:lnTo>
                      <a:pt x="8" y="0"/>
                    </a:lnTo>
                    <a:lnTo>
                      <a:pt x="8" y="0"/>
                    </a:lnTo>
                    <a:lnTo>
                      <a:pt x="2" y="10"/>
                    </a:lnTo>
                    <a:lnTo>
                      <a:pt x="0" y="14"/>
                    </a:lnTo>
                    <a:lnTo>
                      <a:pt x="2" y="18"/>
                    </a:lnTo>
                    <a:lnTo>
                      <a:pt x="2" y="18"/>
                    </a:lnTo>
                    <a:lnTo>
                      <a:pt x="10" y="32"/>
                    </a:lnTo>
                    <a:lnTo>
                      <a:pt x="10" y="32"/>
                    </a:lnTo>
                    <a:lnTo>
                      <a:pt x="26" y="60"/>
                    </a:lnTo>
                    <a:lnTo>
                      <a:pt x="26" y="60"/>
                    </a:lnTo>
                    <a:lnTo>
                      <a:pt x="32" y="42"/>
                    </a:lnTo>
                    <a:lnTo>
                      <a:pt x="32"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9" name="Freeform 311"/>
              <p:cNvSpPr/>
              <p:nvPr/>
            </p:nvSpPr>
            <p:spPr bwMode="auto">
              <a:xfrm>
                <a:off x="2461" y="955"/>
                <a:ext cx="30" cy="60"/>
              </a:xfrm>
              <a:custGeom>
                <a:avLst/>
                <a:gdLst/>
                <a:ahLst/>
                <a:cxnLst>
                  <a:cxn ang="0">
                    <a:pos x="26" y="60"/>
                  </a:cxn>
                  <a:cxn ang="0">
                    <a:pos x="26" y="60"/>
                  </a:cxn>
                  <a:cxn ang="0">
                    <a:pos x="30" y="44"/>
                  </a:cxn>
                  <a:cxn ang="0">
                    <a:pos x="30" y="44"/>
                  </a:cxn>
                  <a:cxn ang="0">
                    <a:pos x="26" y="38"/>
                  </a:cxn>
                  <a:cxn ang="0">
                    <a:pos x="22" y="32"/>
                  </a:cxn>
                  <a:cxn ang="0">
                    <a:pos x="22" y="32"/>
                  </a:cxn>
                  <a:cxn ang="0">
                    <a:pos x="2" y="0"/>
                  </a:cxn>
                  <a:cxn ang="0">
                    <a:pos x="2" y="0"/>
                  </a:cxn>
                  <a:cxn ang="0">
                    <a:pos x="0" y="18"/>
                  </a:cxn>
                  <a:cxn ang="0">
                    <a:pos x="2" y="26"/>
                  </a:cxn>
                  <a:cxn ang="0">
                    <a:pos x="4" y="34"/>
                  </a:cxn>
                  <a:cxn ang="0">
                    <a:pos x="8" y="42"/>
                  </a:cxn>
                  <a:cxn ang="0">
                    <a:pos x="12" y="50"/>
                  </a:cxn>
                  <a:cxn ang="0">
                    <a:pos x="18" y="56"/>
                  </a:cxn>
                  <a:cxn ang="0">
                    <a:pos x="26" y="60"/>
                  </a:cxn>
                  <a:cxn ang="0">
                    <a:pos x="26" y="60"/>
                  </a:cxn>
                </a:cxnLst>
                <a:rect l="0" t="0" r="r" b="b"/>
                <a:pathLst>
                  <a:path w="30" h="60">
                    <a:moveTo>
                      <a:pt x="26" y="60"/>
                    </a:moveTo>
                    <a:lnTo>
                      <a:pt x="26" y="60"/>
                    </a:lnTo>
                    <a:lnTo>
                      <a:pt x="30" y="44"/>
                    </a:lnTo>
                    <a:lnTo>
                      <a:pt x="30" y="44"/>
                    </a:lnTo>
                    <a:lnTo>
                      <a:pt x="26" y="38"/>
                    </a:lnTo>
                    <a:lnTo>
                      <a:pt x="22" y="32"/>
                    </a:lnTo>
                    <a:lnTo>
                      <a:pt x="22" y="32"/>
                    </a:lnTo>
                    <a:lnTo>
                      <a:pt x="2" y="0"/>
                    </a:lnTo>
                    <a:lnTo>
                      <a:pt x="2" y="0"/>
                    </a:lnTo>
                    <a:lnTo>
                      <a:pt x="0" y="18"/>
                    </a:lnTo>
                    <a:lnTo>
                      <a:pt x="2" y="26"/>
                    </a:lnTo>
                    <a:lnTo>
                      <a:pt x="4" y="34"/>
                    </a:lnTo>
                    <a:lnTo>
                      <a:pt x="8" y="42"/>
                    </a:lnTo>
                    <a:lnTo>
                      <a:pt x="12" y="50"/>
                    </a:lnTo>
                    <a:lnTo>
                      <a:pt x="18" y="56"/>
                    </a:lnTo>
                    <a:lnTo>
                      <a:pt x="26" y="60"/>
                    </a:lnTo>
                    <a:lnTo>
                      <a:pt x="26" y="6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0" name="Freeform 312"/>
              <p:cNvSpPr/>
              <p:nvPr/>
            </p:nvSpPr>
            <p:spPr bwMode="auto">
              <a:xfrm>
                <a:off x="2513" y="887"/>
                <a:ext cx="20" cy="44"/>
              </a:xfrm>
              <a:custGeom>
                <a:avLst/>
                <a:gdLst/>
                <a:ahLst/>
                <a:cxnLst>
                  <a:cxn ang="0">
                    <a:pos x="8" y="0"/>
                  </a:cxn>
                  <a:cxn ang="0">
                    <a:pos x="8" y="0"/>
                  </a:cxn>
                  <a:cxn ang="0">
                    <a:pos x="0" y="44"/>
                  </a:cxn>
                  <a:cxn ang="0">
                    <a:pos x="0" y="44"/>
                  </a:cxn>
                  <a:cxn ang="0">
                    <a:pos x="18" y="30"/>
                  </a:cxn>
                  <a:cxn ang="0">
                    <a:pos x="18" y="30"/>
                  </a:cxn>
                  <a:cxn ang="0">
                    <a:pos x="20" y="28"/>
                  </a:cxn>
                  <a:cxn ang="0">
                    <a:pos x="20" y="28"/>
                  </a:cxn>
                  <a:cxn ang="0">
                    <a:pos x="16" y="18"/>
                  </a:cxn>
                  <a:cxn ang="0">
                    <a:pos x="16" y="18"/>
                  </a:cxn>
                  <a:cxn ang="0">
                    <a:pos x="12" y="10"/>
                  </a:cxn>
                  <a:cxn ang="0">
                    <a:pos x="8" y="0"/>
                  </a:cxn>
                  <a:cxn ang="0">
                    <a:pos x="8" y="0"/>
                  </a:cxn>
                </a:cxnLst>
                <a:rect l="0" t="0" r="r" b="b"/>
                <a:pathLst>
                  <a:path w="20" h="44">
                    <a:moveTo>
                      <a:pt x="8" y="0"/>
                    </a:moveTo>
                    <a:lnTo>
                      <a:pt x="8" y="0"/>
                    </a:lnTo>
                    <a:lnTo>
                      <a:pt x="0" y="44"/>
                    </a:lnTo>
                    <a:lnTo>
                      <a:pt x="0" y="44"/>
                    </a:lnTo>
                    <a:lnTo>
                      <a:pt x="18" y="30"/>
                    </a:lnTo>
                    <a:lnTo>
                      <a:pt x="18" y="30"/>
                    </a:lnTo>
                    <a:lnTo>
                      <a:pt x="20" y="28"/>
                    </a:lnTo>
                    <a:lnTo>
                      <a:pt x="20" y="28"/>
                    </a:lnTo>
                    <a:lnTo>
                      <a:pt x="16" y="18"/>
                    </a:lnTo>
                    <a:lnTo>
                      <a:pt x="16" y="18"/>
                    </a:lnTo>
                    <a:lnTo>
                      <a:pt x="12" y="1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1" name="Freeform 313"/>
              <p:cNvSpPr/>
              <p:nvPr/>
            </p:nvSpPr>
            <p:spPr bwMode="auto">
              <a:xfrm>
                <a:off x="2507" y="921"/>
                <a:ext cx="34" cy="42"/>
              </a:xfrm>
              <a:custGeom>
                <a:avLst/>
                <a:gdLst/>
                <a:ahLst/>
                <a:cxnLst>
                  <a:cxn ang="0">
                    <a:pos x="2" y="28"/>
                  </a:cxn>
                  <a:cxn ang="0">
                    <a:pos x="2" y="28"/>
                  </a:cxn>
                  <a:cxn ang="0">
                    <a:pos x="0" y="42"/>
                  </a:cxn>
                  <a:cxn ang="0">
                    <a:pos x="0" y="42"/>
                  </a:cxn>
                  <a:cxn ang="0">
                    <a:pos x="4" y="40"/>
                  </a:cxn>
                  <a:cxn ang="0">
                    <a:pos x="8" y="36"/>
                  </a:cxn>
                  <a:cxn ang="0">
                    <a:pos x="8" y="36"/>
                  </a:cxn>
                  <a:cxn ang="0">
                    <a:pos x="22" y="26"/>
                  </a:cxn>
                  <a:cxn ang="0">
                    <a:pos x="22" y="26"/>
                  </a:cxn>
                  <a:cxn ang="0">
                    <a:pos x="34" y="18"/>
                  </a:cxn>
                  <a:cxn ang="0">
                    <a:pos x="34" y="18"/>
                  </a:cxn>
                  <a:cxn ang="0">
                    <a:pos x="34" y="14"/>
                  </a:cxn>
                  <a:cxn ang="0">
                    <a:pos x="32" y="10"/>
                  </a:cxn>
                  <a:cxn ang="0">
                    <a:pos x="28" y="0"/>
                  </a:cxn>
                  <a:cxn ang="0">
                    <a:pos x="28" y="0"/>
                  </a:cxn>
                  <a:cxn ang="0">
                    <a:pos x="4" y="18"/>
                  </a:cxn>
                  <a:cxn ang="0">
                    <a:pos x="4" y="18"/>
                  </a:cxn>
                  <a:cxn ang="0">
                    <a:pos x="2" y="22"/>
                  </a:cxn>
                  <a:cxn ang="0">
                    <a:pos x="2" y="28"/>
                  </a:cxn>
                  <a:cxn ang="0">
                    <a:pos x="2" y="28"/>
                  </a:cxn>
                </a:cxnLst>
                <a:rect l="0" t="0" r="r" b="b"/>
                <a:pathLst>
                  <a:path w="34" h="42">
                    <a:moveTo>
                      <a:pt x="2" y="28"/>
                    </a:moveTo>
                    <a:lnTo>
                      <a:pt x="2" y="28"/>
                    </a:lnTo>
                    <a:lnTo>
                      <a:pt x="0" y="42"/>
                    </a:lnTo>
                    <a:lnTo>
                      <a:pt x="0" y="42"/>
                    </a:lnTo>
                    <a:lnTo>
                      <a:pt x="4" y="40"/>
                    </a:lnTo>
                    <a:lnTo>
                      <a:pt x="8" y="36"/>
                    </a:lnTo>
                    <a:lnTo>
                      <a:pt x="8" y="36"/>
                    </a:lnTo>
                    <a:lnTo>
                      <a:pt x="22" y="26"/>
                    </a:lnTo>
                    <a:lnTo>
                      <a:pt x="22" y="26"/>
                    </a:lnTo>
                    <a:lnTo>
                      <a:pt x="34" y="18"/>
                    </a:lnTo>
                    <a:lnTo>
                      <a:pt x="34" y="18"/>
                    </a:lnTo>
                    <a:lnTo>
                      <a:pt x="34" y="14"/>
                    </a:lnTo>
                    <a:lnTo>
                      <a:pt x="32" y="10"/>
                    </a:lnTo>
                    <a:lnTo>
                      <a:pt x="28" y="0"/>
                    </a:lnTo>
                    <a:lnTo>
                      <a:pt x="28" y="0"/>
                    </a:lnTo>
                    <a:lnTo>
                      <a:pt x="4" y="18"/>
                    </a:lnTo>
                    <a:lnTo>
                      <a:pt x="4" y="18"/>
                    </a:lnTo>
                    <a:lnTo>
                      <a:pt x="2" y="22"/>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2" name="Freeform 314"/>
              <p:cNvSpPr/>
              <p:nvPr/>
            </p:nvSpPr>
            <p:spPr bwMode="auto">
              <a:xfrm>
                <a:off x="2501" y="945"/>
                <a:ext cx="42" cy="48"/>
              </a:xfrm>
              <a:custGeom>
                <a:avLst/>
                <a:gdLst/>
                <a:ahLst/>
                <a:cxnLst>
                  <a:cxn ang="0">
                    <a:pos x="42" y="0"/>
                  </a:cxn>
                  <a:cxn ang="0">
                    <a:pos x="42" y="0"/>
                  </a:cxn>
                  <a:cxn ang="0">
                    <a:pos x="10" y="22"/>
                  </a:cxn>
                  <a:cxn ang="0">
                    <a:pos x="10" y="22"/>
                  </a:cxn>
                  <a:cxn ang="0">
                    <a:pos x="6" y="24"/>
                  </a:cxn>
                  <a:cxn ang="0">
                    <a:pos x="4" y="30"/>
                  </a:cxn>
                  <a:cxn ang="0">
                    <a:pos x="4" y="30"/>
                  </a:cxn>
                  <a:cxn ang="0">
                    <a:pos x="0" y="48"/>
                  </a:cxn>
                  <a:cxn ang="0">
                    <a:pos x="0" y="48"/>
                  </a:cxn>
                  <a:cxn ang="0">
                    <a:pos x="26" y="30"/>
                  </a:cxn>
                  <a:cxn ang="0">
                    <a:pos x="26" y="30"/>
                  </a:cxn>
                  <a:cxn ang="0">
                    <a:pos x="40" y="20"/>
                  </a:cxn>
                  <a:cxn ang="0">
                    <a:pos x="40" y="20"/>
                  </a:cxn>
                  <a:cxn ang="0">
                    <a:pos x="42" y="16"/>
                  </a:cxn>
                  <a:cxn ang="0">
                    <a:pos x="42" y="10"/>
                  </a:cxn>
                  <a:cxn ang="0">
                    <a:pos x="42" y="0"/>
                  </a:cxn>
                  <a:cxn ang="0">
                    <a:pos x="42" y="0"/>
                  </a:cxn>
                </a:cxnLst>
                <a:rect l="0" t="0" r="r" b="b"/>
                <a:pathLst>
                  <a:path w="42" h="48">
                    <a:moveTo>
                      <a:pt x="42" y="0"/>
                    </a:moveTo>
                    <a:lnTo>
                      <a:pt x="42" y="0"/>
                    </a:lnTo>
                    <a:lnTo>
                      <a:pt x="10" y="22"/>
                    </a:lnTo>
                    <a:lnTo>
                      <a:pt x="10" y="22"/>
                    </a:lnTo>
                    <a:lnTo>
                      <a:pt x="6" y="24"/>
                    </a:lnTo>
                    <a:lnTo>
                      <a:pt x="4" y="30"/>
                    </a:lnTo>
                    <a:lnTo>
                      <a:pt x="4" y="30"/>
                    </a:lnTo>
                    <a:lnTo>
                      <a:pt x="0" y="48"/>
                    </a:lnTo>
                    <a:lnTo>
                      <a:pt x="0" y="48"/>
                    </a:lnTo>
                    <a:lnTo>
                      <a:pt x="26" y="30"/>
                    </a:lnTo>
                    <a:lnTo>
                      <a:pt x="26" y="30"/>
                    </a:lnTo>
                    <a:lnTo>
                      <a:pt x="40" y="20"/>
                    </a:lnTo>
                    <a:lnTo>
                      <a:pt x="40" y="20"/>
                    </a:lnTo>
                    <a:lnTo>
                      <a:pt x="42" y="16"/>
                    </a:lnTo>
                    <a:lnTo>
                      <a:pt x="42" y="1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3" name="Freeform 315"/>
              <p:cNvSpPr/>
              <p:nvPr/>
            </p:nvSpPr>
            <p:spPr bwMode="auto">
              <a:xfrm>
                <a:off x="2497" y="971"/>
                <a:ext cx="44" cy="46"/>
              </a:xfrm>
              <a:custGeom>
                <a:avLst/>
                <a:gdLst/>
                <a:ahLst/>
                <a:cxnLst>
                  <a:cxn ang="0">
                    <a:pos x="44" y="0"/>
                  </a:cxn>
                  <a:cxn ang="0">
                    <a:pos x="44" y="0"/>
                  </a:cxn>
                  <a:cxn ang="0">
                    <a:pos x="14" y="22"/>
                  </a:cxn>
                  <a:cxn ang="0">
                    <a:pos x="14" y="22"/>
                  </a:cxn>
                  <a:cxn ang="0">
                    <a:pos x="8" y="26"/>
                  </a:cxn>
                  <a:cxn ang="0">
                    <a:pos x="4" y="30"/>
                  </a:cxn>
                  <a:cxn ang="0">
                    <a:pos x="4" y="30"/>
                  </a:cxn>
                  <a:cxn ang="0">
                    <a:pos x="0" y="46"/>
                  </a:cxn>
                  <a:cxn ang="0">
                    <a:pos x="0" y="46"/>
                  </a:cxn>
                  <a:cxn ang="0">
                    <a:pos x="8" y="44"/>
                  </a:cxn>
                  <a:cxn ang="0">
                    <a:pos x="16" y="42"/>
                  </a:cxn>
                  <a:cxn ang="0">
                    <a:pos x="24" y="36"/>
                  </a:cxn>
                  <a:cxn ang="0">
                    <a:pos x="30" y="30"/>
                  </a:cxn>
                  <a:cxn ang="0">
                    <a:pos x="36" y="24"/>
                  </a:cxn>
                  <a:cxn ang="0">
                    <a:pos x="40" y="16"/>
                  </a:cxn>
                  <a:cxn ang="0">
                    <a:pos x="44" y="0"/>
                  </a:cxn>
                  <a:cxn ang="0">
                    <a:pos x="44" y="0"/>
                  </a:cxn>
                </a:cxnLst>
                <a:rect l="0" t="0" r="r" b="b"/>
                <a:pathLst>
                  <a:path w="44" h="46">
                    <a:moveTo>
                      <a:pt x="44" y="0"/>
                    </a:moveTo>
                    <a:lnTo>
                      <a:pt x="44" y="0"/>
                    </a:lnTo>
                    <a:lnTo>
                      <a:pt x="14" y="22"/>
                    </a:lnTo>
                    <a:lnTo>
                      <a:pt x="14" y="22"/>
                    </a:lnTo>
                    <a:lnTo>
                      <a:pt x="8" y="26"/>
                    </a:lnTo>
                    <a:lnTo>
                      <a:pt x="4" y="30"/>
                    </a:lnTo>
                    <a:lnTo>
                      <a:pt x="4" y="30"/>
                    </a:lnTo>
                    <a:lnTo>
                      <a:pt x="0" y="46"/>
                    </a:lnTo>
                    <a:lnTo>
                      <a:pt x="0" y="46"/>
                    </a:lnTo>
                    <a:lnTo>
                      <a:pt x="8" y="44"/>
                    </a:lnTo>
                    <a:lnTo>
                      <a:pt x="16" y="42"/>
                    </a:lnTo>
                    <a:lnTo>
                      <a:pt x="24" y="36"/>
                    </a:lnTo>
                    <a:lnTo>
                      <a:pt x="30" y="30"/>
                    </a:lnTo>
                    <a:lnTo>
                      <a:pt x="36" y="24"/>
                    </a:lnTo>
                    <a:lnTo>
                      <a:pt x="40" y="16"/>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4" name="Freeform 316"/>
              <p:cNvSpPr/>
              <p:nvPr/>
            </p:nvSpPr>
            <p:spPr bwMode="auto">
              <a:xfrm>
                <a:off x="2449" y="557"/>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5" name="Freeform 317"/>
              <p:cNvSpPr/>
              <p:nvPr/>
            </p:nvSpPr>
            <p:spPr bwMode="auto">
              <a:xfrm>
                <a:off x="2437" y="569"/>
                <a:ext cx="14" cy="30"/>
              </a:xfrm>
              <a:custGeom>
                <a:avLst/>
                <a:gdLst/>
                <a:ahLst/>
                <a:cxnLst>
                  <a:cxn ang="0">
                    <a:pos x="6" y="26"/>
                  </a:cxn>
                  <a:cxn ang="0">
                    <a:pos x="6" y="26"/>
                  </a:cxn>
                  <a:cxn ang="0">
                    <a:pos x="8" y="30"/>
                  </a:cxn>
                  <a:cxn ang="0">
                    <a:pos x="8" y="30"/>
                  </a:cxn>
                  <a:cxn ang="0">
                    <a:pos x="12" y="24"/>
                  </a:cxn>
                  <a:cxn ang="0">
                    <a:pos x="12" y="24"/>
                  </a:cxn>
                  <a:cxn ang="0">
                    <a:pos x="14" y="20"/>
                  </a:cxn>
                  <a:cxn ang="0">
                    <a:pos x="14" y="16"/>
                  </a:cxn>
                  <a:cxn ang="0">
                    <a:pos x="14" y="16"/>
                  </a:cxn>
                  <a:cxn ang="0">
                    <a:pos x="8" y="0"/>
                  </a:cxn>
                  <a:cxn ang="0">
                    <a:pos x="8" y="0"/>
                  </a:cxn>
                  <a:cxn ang="0">
                    <a:pos x="2" y="2"/>
                  </a:cxn>
                  <a:cxn ang="0">
                    <a:pos x="0" y="4"/>
                  </a:cxn>
                  <a:cxn ang="0">
                    <a:pos x="0" y="6"/>
                  </a:cxn>
                  <a:cxn ang="0">
                    <a:pos x="0" y="6"/>
                  </a:cxn>
                  <a:cxn ang="0">
                    <a:pos x="2" y="14"/>
                  </a:cxn>
                  <a:cxn ang="0">
                    <a:pos x="2" y="14"/>
                  </a:cxn>
                  <a:cxn ang="0">
                    <a:pos x="6" y="26"/>
                  </a:cxn>
                  <a:cxn ang="0">
                    <a:pos x="6" y="26"/>
                  </a:cxn>
                </a:cxnLst>
                <a:rect l="0" t="0" r="r" b="b"/>
                <a:pathLst>
                  <a:path w="14" h="30">
                    <a:moveTo>
                      <a:pt x="6" y="26"/>
                    </a:moveTo>
                    <a:lnTo>
                      <a:pt x="6" y="26"/>
                    </a:lnTo>
                    <a:lnTo>
                      <a:pt x="8" y="30"/>
                    </a:lnTo>
                    <a:lnTo>
                      <a:pt x="8" y="30"/>
                    </a:lnTo>
                    <a:lnTo>
                      <a:pt x="12" y="24"/>
                    </a:lnTo>
                    <a:lnTo>
                      <a:pt x="12" y="24"/>
                    </a:lnTo>
                    <a:lnTo>
                      <a:pt x="14" y="20"/>
                    </a:lnTo>
                    <a:lnTo>
                      <a:pt x="14" y="16"/>
                    </a:lnTo>
                    <a:lnTo>
                      <a:pt x="14" y="16"/>
                    </a:lnTo>
                    <a:lnTo>
                      <a:pt x="8" y="0"/>
                    </a:lnTo>
                    <a:lnTo>
                      <a:pt x="8" y="0"/>
                    </a:lnTo>
                    <a:lnTo>
                      <a:pt x="2" y="2"/>
                    </a:lnTo>
                    <a:lnTo>
                      <a:pt x="0" y="4"/>
                    </a:lnTo>
                    <a:lnTo>
                      <a:pt x="0" y="6"/>
                    </a:lnTo>
                    <a:lnTo>
                      <a:pt x="0" y="6"/>
                    </a:lnTo>
                    <a:lnTo>
                      <a:pt x="2" y="14"/>
                    </a:lnTo>
                    <a:lnTo>
                      <a:pt x="2" y="14"/>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6" name="Freeform 318"/>
              <p:cNvSpPr/>
              <p:nvPr/>
            </p:nvSpPr>
            <p:spPr bwMode="auto">
              <a:xfrm>
                <a:off x="2427" y="577"/>
                <a:ext cx="16" cy="40"/>
              </a:xfrm>
              <a:custGeom>
                <a:avLst/>
                <a:gdLst/>
                <a:ahLst/>
                <a:cxnLst>
                  <a:cxn ang="0">
                    <a:pos x="14" y="30"/>
                  </a:cxn>
                  <a:cxn ang="0">
                    <a:pos x="14"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4" y="30"/>
                  </a:cxn>
                  <a:cxn ang="0">
                    <a:pos x="14" y="30"/>
                  </a:cxn>
                </a:cxnLst>
                <a:rect l="0" t="0" r="r" b="b"/>
                <a:pathLst>
                  <a:path w="16" h="40">
                    <a:moveTo>
                      <a:pt x="14" y="30"/>
                    </a:moveTo>
                    <a:lnTo>
                      <a:pt x="14"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7" name="Freeform 319"/>
              <p:cNvSpPr/>
              <p:nvPr/>
            </p:nvSpPr>
            <p:spPr bwMode="auto">
              <a:xfrm>
                <a:off x="2421" y="591"/>
                <a:ext cx="14" cy="40"/>
              </a:xfrm>
              <a:custGeom>
                <a:avLst/>
                <a:gdLst/>
                <a:ahLst/>
                <a:cxnLst>
                  <a:cxn ang="0">
                    <a:pos x="14" y="30"/>
                  </a:cxn>
                  <a:cxn ang="0">
                    <a:pos x="14" y="30"/>
                  </a:cxn>
                  <a:cxn ang="0">
                    <a:pos x="12" y="26"/>
                  </a:cxn>
                  <a:cxn ang="0">
                    <a:pos x="12" y="24"/>
                  </a:cxn>
                  <a:cxn ang="0">
                    <a:pos x="12" y="24"/>
                  </a:cxn>
                  <a:cxn ang="0">
                    <a:pos x="4" y="0"/>
                  </a:cxn>
                  <a:cxn ang="0">
                    <a:pos x="4" y="0"/>
                  </a:cxn>
                  <a:cxn ang="0">
                    <a:pos x="0" y="10"/>
                  </a:cxn>
                  <a:cxn ang="0">
                    <a:pos x="0" y="22"/>
                  </a:cxn>
                  <a:cxn ang="0">
                    <a:pos x="2" y="32"/>
                  </a:cxn>
                  <a:cxn ang="0">
                    <a:pos x="8" y="40"/>
                  </a:cxn>
                  <a:cxn ang="0">
                    <a:pos x="8" y="40"/>
                  </a:cxn>
                  <a:cxn ang="0">
                    <a:pos x="14" y="30"/>
                  </a:cxn>
                  <a:cxn ang="0">
                    <a:pos x="14" y="30"/>
                  </a:cxn>
                </a:cxnLst>
                <a:rect l="0" t="0" r="r" b="b"/>
                <a:pathLst>
                  <a:path w="14" h="40">
                    <a:moveTo>
                      <a:pt x="14" y="30"/>
                    </a:moveTo>
                    <a:lnTo>
                      <a:pt x="14" y="30"/>
                    </a:lnTo>
                    <a:lnTo>
                      <a:pt x="12" y="26"/>
                    </a:lnTo>
                    <a:lnTo>
                      <a:pt x="12" y="24"/>
                    </a:lnTo>
                    <a:lnTo>
                      <a:pt x="12" y="24"/>
                    </a:lnTo>
                    <a:lnTo>
                      <a:pt x="4" y="0"/>
                    </a:lnTo>
                    <a:lnTo>
                      <a:pt x="4" y="0"/>
                    </a:lnTo>
                    <a:lnTo>
                      <a:pt x="0" y="10"/>
                    </a:lnTo>
                    <a:lnTo>
                      <a:pt x="0" y="22"/>
                    </a:lnTo>
                    <a:lnTo>
                      <a:pt x="2" y="32"/>
                    </a:lnTo>
                    <a:lnTo>
                      <a:pt x="8" y="40"/>
                    </a:lnTo>
                    <a:lnTo>
                      <a:pt x="8"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8" name="Freeform 320"/>
              <p:cNvSpPr/>
              <p:nvPr/>
            </p:nvSpPr>
            <p:spPr bwMode="auto">
              <a:xfrm>
                <a:off x="2457" y="55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9" name="Freeform 321"/>
              <p:cNvSpPr/>
              <p:nvPr/>
            </p:nvSpPr>
            <p:spPr bwMode="auto">
              <a:xfrm>
                <a:off x="2449" y="581"/>
                <a:ext cx="26" cy="20"/>
              </a:xfrm>
              <a:custGeom>
                <a:avLst/>
                <a:gdLst/>
                <a:ahLst/>
                <a:cxnLst>
                  <a:cxn ang="0">
                    <a:pos x="24" y="0"/>
                  </a:cxn>
                  <a:cxn ang="0">
                    <a:pos x="24" y="0"/>
                  </a:cxn>
                  <a:cxn ang="0">
                    <a:pos x="6" y="6"/>
                  </a:cxn>
                  <a:cxn ang="0">
                    <a:pos x="6" y="6"/>
                  </a:cxn>
                  <a:cxn ang="0">
                    <a:pos x="6" y="10"/>
                  </a:cxn>
                  <a:cxn ang="0">
                    <a:pos x="4" y="14"/>
                  </a:cxn>
                  <a:cxn ang="0">
                    <a:pos x="4" y="14"/>
                  </a:cxn>
                  <a:cxn ang="0">
                    <a:pos x="0" y="20"/>
                  </a:cxn>
                  <a:cxn ang="0">
                    <a:pos x="0" y="20"/>
                  </a:cxn>
                  <a:cxn ang="0">
                    <a:pos x="6" y="18"/>
                  </a:cxn>
                  <a:cxn ang="0">
                    <a:pos x="6" y="18"/>
                  </a:cxn>
                  <a:cxn ang="0">
                    <a:pos x="18" y="14"/>
                  </a:cxn>
                  <a:cxn ang="0">
                    <a:pos x="18" y="14"/>
                  </a:cxn>
                  <a:cxn ang="0">
                    <a:pos x="24" y="10"/>
                  </a:cxn>
                  <a:cxn ang="0">
                    <a:pos x="24" y="10"/>
                  </a:cxn>
                  <a:cxn ang="0">
                    <a:pos x="26" y="10"/>
                  </a:cxn>
                  <a:cxn ang="0">
                    <a:pos x="26" y="6"/>
                  </a:cxn>
                  <a:cxn ang="0">
                    <a:pos x="24" y="0"/>
                  </a:cxn>
                  <a:cxn ang="0">
                    <a:pos x="24" y="0"/>
                  </a:cxn>
                </a:cxnLst>
                <a:rect l="0" t="0" r="r" b="b"/>
                <a:pathLst>
                  <a:path w="26" h="20">
                    <a:moveTo>
                      <a:pt x="24" y="0"/>
                    </a:moveTo>
                    <a:lnTo>
                      <a:pt x="24" y="0"/>
                    </a:lnTo>
                    <a:lnTo>
                      <a:pt x="6" y="6"/>
                    </a:lnTo>
                    <a:lnTo>
                      <a:pt x="6" y="6"/>
                    </a:lnTo>
                    <a:lnTo>
                      <a:pt x="6" y="10"/>
                    </a:lnTo>
                    <a:lnTo>
                      <a:pt x="4" y="14"/>
                    </a:lnTo>
                    <a:lnTo>
                      <a:pt x="4" y="14"/>
                    </a:lnTo>
                    <a:lnTo>
                      <a:pt x="0" y="20"/>
                    </a:lnTo>
                    <a:lnTo>
                      <a:pt x="0" y="20"/>
                    </a:lnTo>
                    <a:lnTo>
                      <a:pt x="6" y="18"/>
                    </a:lnTo>
                    <a:lnTo>
                      <a:pt x="6" y="18"/>
                    </a:lnTo>
                    <a:lnTo>
                      <a:pt x="18" y="14"/>
                    </a:lnTo>
                    <a:lnTo>
                      <a:pt x="18" y="14"/>
                    </a:lnTo>
                    <a:lnTo>
                      <a:pt x="24" y="10"/>
                    </a:lnTo>
                    <a:lnTo>
                      <a:pt x="24" y="10"/>
                    </a:lnTo>
                    <a:lnTo>
                      <a:pt x="26" y="10"/>
                    </a:lnTo>
                    <a:lnTo>
                      <a:pt x="26"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0" name="Freeform 322"/>
              <p:cNvSpPr/>
              <p:nvPr/>
            </p:nvSpPr>
            <p:spPr bwMode="auto">
              <a:xfrm>
                <a:off x="2443" y="597"/>
                <a:ext cx="30" cy="22"/>
              </a:xfrm>
              <a:custGeom>
                <a:avLst/>
                <a:gdLst/>
                <a:ahLst/>
                <a:cxnLst>
                  <a:cxn ang="0">
                    <a:pos x="30" y="0"/>
                  </a:cxn>
                  <a:cxn ang="0">
                    <a:pos x="30" y="0"/>
                  </a:cxn>
                  <a:cxn ang="0">
                    <a:pos x="10" y="8"/>
                  </a:cxn>
                  <a:cxn ang="0">
                    <a:pos x="10" y="8"/>
                  </a:cxn>
                  <a:cxn ang="0">
                    <a:pos x="6" y="10"/>
                  </a:cxn>
                  <a:cxn ang="0">
                    <a:pos x="4" y="12"/>
                  </a:cxn>
                  <a:cxn ang="0">
                    <a:pos x="4" y="12"/>
                  </a:cxn>
                  <a:cxn ang="0">
                    <a:pos x="0" y="22"/>
                  </a:cxn>
                  <a:cxn ang="0">
                    <a:pos x="0" y="22"/>
                  </a:cxn>
                  <a:cxn ang="0">
                    <a:pos x="18" y="14"/>
                  </a:cxn>
                  <a:cxn ang="0">
                    <a:pos x="18" y="14"/>
                  </a:cxn>
                  <a:cxn ang="0">
                    <a:pos x="28" y="10"/>
                  </a:cxn>
                  <a:cxn ang="0">
                    <a:pos x="28" y="10"/>
                  </a:cxn>
                  <a:cxn ang="0">
                    <a:pos x="30" y="8"/>
                  </a:cxn>
                  <a:cxn ang="0">
                    <a:pos x="30" y="6"/>
                  </a:cxn>
                  <a:cxn ang="0">
                    <a:pos x="30" y="0"/>
                  </a:cxn>
                  <a:cxn ang="0">
                    <a:pos x="30" y="0"/>
                  </a:cxn>
                </a:cxnLst>
                <a:rect l="0" t="0" r="r" b="b"/>
                <a:pathLst>
                  <a:path w="30" h="22">
                    <a:moveTo>
                      <a:pt x="30" y="0"/>
                    </a:moveTo>
                    <a:lnTo>
                      <a:pt x="30" y="0"/>
                    </a:lnTo>
                    <a:lnTo>
                      <a:pt x="10" y="8"/>
                    </a:lnTo>
                    <a:lnTo>
                      <a:pt x="10" y="8"/>
                    </a:lnTo>
                    <a:lnTo>
                      <a:pt x="6" y="10"/>
                    </a:lnTo>
                    <a:lnTo>
                      <a:pt x="4" y="12"/>
                    </a:lnTo>
                    <a:lnTo>
                      <a:pt x="4" y="12"/>
                    </a:lnTo>
                    <a:lnTo>
                      <a:pt x="0" y="22"/>
                    </a:lnTo>
                    <a:lnTo>
                      <a:pt x="0" y="22"/>
                    </a:lnTo>
                    <a:lnTo>
                      <a:pt x="18" y="14"/>
                    </a:lnTo>
                    <a:lnTo>
                      <a:pt x="18" y="14"/>
                    </a:lnTo>
                    <a:lnTo>
                      <a:pt x="28" y="10"/>
                    </a:lnTo>
                    <a:lnTo>
                      <a:pt x="28" y="10"/>
                    </a:lnTo>
                    <a:lnTo>
                      <a:pt x="30" y="8"/>
                    </a:lnTo>
                    <a:lnTo>
                      <a:pt x="30" y="6"/>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1" name="Freeform 323"/>
              <p:cNvSpPr/>
              <p:nvPr/>
            </p:nvSpPr>
            <p:spPr bwMode="auto">
              <a:xfrm>
                <a:off x="2437" y="611"/>
                <a:ext cx="34" cy="24"/>
              </a:xfrm>
              <a:custGeom>
                <a:avLst/>
                <a:gdLst/>
                <a:ahLst/>
                <a:cxnLst>
                  <a:cxn ang="0">
                    <a:pos x="34" y="0"/>
                  </a:cxn>
                  <a:cxn ang="0">
                    <a:pos x="34" y="0"/>
                  </a:cxn>
                  <a:cxn ang="0">
                    <a:pos x="10" y="10"/>
                  </a:cxn>
                  <a:cxn ang="0">
                    <a:pos x="10" y="10"/>
                  </a:cxn>
                  <a:cxn ang="0">
                    <a:pos x="6" y="12"/>
                  </a:cxn>
                  <a:cxn ang="0">
                    <a:pos x="4" y="14"/>
                  </a:cxn>
                  <a:cxn ang="0">
                    <a:pos x="4" y="14"/>
                  </a:cxn>
                  <a:cxn ang="0">
                    <a:pos x="0" y="24"/>
                  </a:cxn>
                  <a:cxn ang="0">
                    <a:pos x="0" y="24"/>
                  </a:cxn>
                  <a:cxn ang="0">
                    <a:pos x="10" y="22"/>
                  </a:cxn>
                  <a:cxn ang="0">
                    <a:pos x="20" y="18"/>
                  </a:cxn>
                  <a:cxn ang="0">
                    <a:pos x="28" y="10"/>
                  </a:cxn>
                  <a:cxn ang="0">
                    <a:pos x="34" y="0"/>
                  </a:cxn>
                  <a:cxn ang="0">
                    <a:pos x="34" y="0"/>
                  </a:cxn>
                </a:cxnLst>
                <a:rect l="0" t="0" r="r" b="b"/>
                <a:pathLst>
                  <a:path w="34" h="24">
                    <a:moveTo>
                      <a:pt x="34" y="0"/>
                    </a:moveTo>
                    <a:lnTo>
                      <a:pt x="34" y="0"/>
                    </a:lnTo>
                    <a:lnTo>
                      <a:pt x="10" y="10"/>
                    </a:lnTo>
                    <a:lnTo>
                      <a:pt x="10" y="10"/>
                    </a:lnTo>
                    <a:lnTo>
                      <a:pt x="6" y="12"/>
                    </a:lnTo>
                    <a:lnTo>
                      <a:pt x="4" y="14"/>
                    </a:lnTo>
                    <a:lnTo>
                      <a:pt x="4" y="14"/>
                    </a:lnTo>
                    <a:lnTo>
                      <a:pt x="0" y="24"/>
                    </a:lnTo>
                    <a:lnTo>
                      <a:pt x="0" y="24"/>
                    </a:lnTo>
                    <a:lnTo>
                      <a:pt x="10" y="22"/>
                    </a:lnTo>
                    <a:lnTo>
                      <a:pt x="20" y="18"/>
                    </a:lnTo>
                    <a:lnTo>
                      <a:pt x="28" y="10"/>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2" name="Freeform 324"/>
              <p:cNvSpPr/>
              <p:nvPr/>
            </p:nvSpPr>
            <p:spPr bwMode="auto">
              <a:xfrm>
                <a:off x="2421" y="363"/>
                <a:ext cx="10" cy="16"/>
              </a:xfrm>
              <a:custGeom>
                <a:avLst/>
                <a:gdLst/>
                <a:ahLst/>
                <a:cxnLst>
                  <a:cxn ang="0">
                    <a:pos x="0" y="6"/>
                  </a:cxn>
                  <a:cxn ang="0">
                    <a:pos x="0" y="6"/>
                  </a:cxn>
                  <a:cxn ang="0">
                    <a:pos x="0" y="8"/>
                  </a:cxn>
                  <a:cxn ang="0">
                    <a:pos x="0" y="8"/>
                  </a:cxn>
                  <a:cxn ang="0">
                    <a:pos x="2" y="16"/>
                  </a:cxn>
                  <a:cxn ang="0">
                    <a:pos x="2" y="16"/>
                  </a:cxn>
                  <a:cxn ang="0">
                    <a:pos x="10" y="0"/>
                  </a:cxn>
                  <a:cxn ang="0">
                    <a:pos x="10" y="0"/>
                  </a:cxn>
                  <a:cxn ang="0">
                    <a:pos x="2" y="4"/>
                  </a:cxn>
                  <a:cxn ang="0">
                    <a:pos x="2" y="4"/>
                  </a:cxn>
                  <a:cxn ang="0">
                    <a:pos x="0" y="6"/>
                  </a:cxn>
                  <a:cxn ang="0">
                    <a:pos x="0" y="6"/>
                  </a:cxn>
                </a:cxnLst>
                <a:rect l="0" t="0" r="r" b="b"/>
                <a:pathLst>
                  <a:path w="10" h="16">
                    <a:moveTo>
                      <a:pt x="0" y="6"/>
                    </a:moveTo>
                    <a:lnTo>
                      <a:pt x="0" y="6"/>
                    </a:lnTo>
                    <a:lnTo>
                      <a:pt x="0" y="8"/>
                    </a:lnTo>
                    <a:lnTo>
                      <a:pt x="0" y="8"/>
                    </a:lnTo>
                    <a:lnTo>
                      <a:pt x="2" y="16"/>
                    </a:lnTo>
                    <a:lnTo>
                      <a:pt x="2" y="16"/>
                    </a:lnTo>
                    <a:lnTo>
                      <a:pt x="10" y="0"/>
                    </a:lnTo>
                    <a:lnTo>
                      <a:pt x="10" y="0"/>
                    </a:lnTo>
                    <a:lnTo>
                      <a:pt x="2" y="4"/>
                    </a:lnTo>
                    <a:lnTo>
                      <a:pt x="2"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3" name="Freeform 325"/>
              <p:cNvSpPr/>
              <p:nvPr/>
            </p:nvSpPr>
            <p:spPr bwMode="auto">
              <a:xfrm>
                <a:off x="2413" y="371"/>
                <a:ext cx="10" cy="18"/>
              </a:xfrm>
              <a:custGeom>
                <a:avLst/>
                <a:gdLst/>
                <a:ahLst/>
                <a:cxnLst>
                  <a:cxn ang="0">
                    <a:pos x="0" y="4"/>
                  </a:cxn>
                  <a:cxn ang="0">
                    <a:pos x="0" y="4"/>
                  </a:cxn>
                  <a:cxn ang="0">
                    <a:pos x="2" y="8"/>
                  </a:cxn>
                  <a:cxn ang="0">
                    <a:pos x="2" y="8"/>
                  </a:cxn>
                  <a:cxn ang="0">
                    <a:pos x="4" y="16"/>
                  </a:cxn>
                  <a:cxn ang="0">
                    <a:pos x="4" y="16"/>
                  </a:cxn>
                  <a:cxn ang="0">
                    <a:pos x="6" y="18"/>
                  </a:cxn>
                  <a:cxn ang="0">
                    <a:pos x="6" y="18"/>
                  </a:cxn>
                  <a:cxn ang="0">
                    <a:pos x="8" y="14"/>
                  </a:cxn>
                  <a:cxn ang="0">
                    <a:pos x="8" y="14"/>
                  </a:cxn>
                  <a:cxn ang="0">
                    <a:pos x="10" y="10"/>
                  </a:cxn>
                  <a:cxn ang="0">
                    <a:pos x="10" y="10"/>
                  </a:cxn>
                  <a:cxn ang="0">
                    <a:pos x="6" y="0"/>
                  </a:cxn>
                  <a:cxn ang="0">
                    <a:pos x="6" y="0"/>
                  </a:cxn>
                  <a:cxn ang="0">
                    <a:pos x="2" y="2"/>
                  </a:cxn>
                  <a:cxn ang="0">
                    <a:pos x="0" y="4"/>
                  </a:cxn>
                  <a:cxn ang="0">
                    <a:pos x="0" y="4"/>
                  </a:cxn>
                </a:cxnLst>
                <a:rect l="0" t="0" r="r" b="b"/>
                <a:pathLst>
                  <a:path w="10" h="18">
                    <a:moveTo>
                      <a:pt x="0" y="4"/>
                    </a:moveTo>
                    <a:lnTo>
                      <a:pt x="0" y="4"/>
                    </a:lnTo>
                    <a:lnTo>
                      <a:pt x="2" y="8"/>
                    </a:lnTo>
                    <a:lnTo>
                      <a:pt x="2" y="8"/>
                    </a:lnTo>
                    <a:lnTo>
                      <a:pt x="4" y="16"/>
                    </a:lnTo>
                    <a:lnTo>
                      <a:pt x="4" y="16"/>
                    </a:lnTo>
                    <a:lnTo>
                      <a:pt x="6" y="18"/>
                    </a:lnTo>
                    <a:lnTo>
                      <a:pt x="6" y="18"/>
                    </a:lnTo>
                    <a:lnTo>
                      <a:pt x="8" y="14"/>
                    </a:lnTo>
                    <a:lnTo>
                      <a:pt x="8" y="14"/>
                    </a:lnTo>
                    <a:lnTo>
                      <a:pt x="10" y="10"/>
                    </a:lnTo>
                    <a:lnTo>
                      <a:pt x="10" y="10"/>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4" name="Freeform 326"/>
              <p:cNvSpPr/>
              <p:nvPr/>
            </p:nvSpPr>
            <p:spPr bwMode="auto">
              <a:xfrm>
                <a:off x="2407" y="377"/>
                <a:ext cx="10" cy="24"/>
              </a:xfrm>
              <a:custGeom>
                <a:avLst/>
                <a:gdLst/>
                <a:ahLst/>
                <a:cxnLst>
                  <a:cxn ang="0">
                    <a:pos x="0" y="6"/>
                  </a:cxn>
                  <a:cxn ang="0">
                    <a:pos x="0" y="6"/>
                  </a:cxn>
                  <a:cxn ang="0">
                    <a:pos x="2" y="12"/>
                  </a:cxn>
                  <a:cxn ang="0">
                    <a:pos x="2" y="12"/>
                  </a:cxn>
                  <a:cxn ang="0">
                    <a:pos x="6" y="24"/>
                  </a:cxn>
                  <a:cxn ang="0">
                    <a:pos x="6" y="24"/>
                  </a:cxn>
                  <a:cxn ang="0">
                    <a:pos x="10" y="18"/>
                  </a:cxn>
                  <a:cxn ang="0">
                    <a:pos x="10" y="18"/>
                  </a:cxn>
                  <a:cxn ang="0">
                    <a:pos x="10" y="16"/>
                  </a:cxn>
                  <a:cxn ang="0">
                    <a:pos x="8" y="14"/>
                  </a:cxn>
                  <a:cxn ang="0">
                    <a:pos x="8" y="14"/>
                  </a:cxn>
                  <a:cxn ang="0">
                    <a:pos x="4" y="0"/>
                  </a:cxn>
                  <a:cxn ang="0">
                    <a:pos x="4" y="0"/>
                  </a:cxn>
                  <a:cxn ang="0">
                    <a:pos x="2" y="2"/>
                  </a:cxn>
                  <a:cxn ang="0">
                    <a:pos x="0" y="6"/>
                  </a:cxn>
                  <a:cxn ang="0">
                    <a:pos x="0" y="6"/>
                  </a:cxn>
                </a:cxnLst>
                <a:rect l="0" t="0" r="r" b="b"/>
                <a:pathLst>
                  <a:path w="10" h="24">
                    <a:moveTo>
                      <a:pt x="0" y="6"/>
                    </a:moveTo>
                    <a:lnTo>
                      <a:pt x="0" y="6"/>
                    </a:lnTo>
                    <a:lnTo>
                      <a:pt x="2" y="12"/>
                    </a:lnTo>
                    <a:lnTo>
                      <a:pt x="2" y="12"/>
                    </a:lnTo>
                    <a:lnTo>
                      <a:pt x="6" y="24"/>
                    </a:lnTo>
                    <a:lnTo>
                      <a:pt x="6" y="24"/>
                    </a:lnTo>
                    <a:lnTo>
                      <a:pt x="10" y="18"/>
                    </a:lnTo>
                    <a:lnTo>
                      <a:pt x="10" y="18"/>
                    </a:lnTo>
                    <a:lnTo>
                      <a:pt x="10" y="16"/>
                    </a:lnTo>
                    <a:lnTo>
                      <a:pt x="8" y="14"/>
                    </a:lnTo>
                    <a:lnTo>
                      <a:pt x="8" y="14"/>
                    </a:lnTo>
                    <a:lnTo>
                      <a:pt x="4" y="0"/>
                    </a:lnTo>
                    <a:lnTo>
                      <a:pt x="4"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5" name="Freeform 327"/>
              <p:cNvSpPr/>
              <p:nvPr/>
            </p:nvSpPr>
            <p:spPr bwMode="auto">
              <a:xfrm>
                <a:off x="2403" y="385"/>
                <a:ext cx="10" cy="24"/>
              </a:xfrm>
              <a:custGeom>
                <a:avLst/>
                <a:gdLst/>
                <a:ahLst/>
                <a:cxnLst>
                  <a:cxn ang="0">
                    <a:pos x="6" y="24"/>
                  </a:cxn>
                  <a:cxn ang="0">
                    <a:pos x="6" y="24"/>
                  </a:cxn>
                  <a:cxn ang="0">
                    <a:pos x="10" y="18"/>
                  </a:cxn>
                  <a:cxn ang="0">
                    <a:pos x="10" y="18"/>
                  </a:cxn>
                  <a:cxn ang="0">
                    <a:pos x="8" y="14"/>
                  </a:cxn>
                  <a:cxn ang="0">
                    <a:pos x="8" y="14"/>
                  </a:cxn>
                  <a:cxn ang="0">
                    <a:pos x="2" y="0"/>
                  </a:cxn>
                  <a:cxn ang="0">
                    <a:pos x="2" y="0"/>
                  </a:cxn>
                  <a:cxn ang="0">
                    <a:pos x="0" y="6"/>
                  </a:cxn>
                  <a:cxn ang="0">
                    <a:pos x="0" y="12"/>
                  </a:cxn>
                  <a:cxn ang="0">
                    <a:pos x="2" y="18"/>
                  </a:cxn>
                  <a:cxn ang="0">
                    <a:pos x="6" y="24"/>
                  </a:cxn>
                  <a:cxn ang="0">
                    <a:pos x="6" y="24"/>
                  </a:cxn>
                </a:cxnLst>
                <a:rect l="0" t="0" r="r" b="b"/>
                <a:pathLst>
                  <a:path w="10" h="24">
                    <a:moveTo>
                      <a:pt x="6" y="24"/>
                    </a:moveTo>
                    <a:lnTo>
                      <a:pt x="6" y="24"/>
                    </a:lnTo>
                    <a:lnTo>
                      <a:pt x="10" y="18"/>
                    </a:lnTo>
                    <a:lnTo>
                      <a:pt x="10" y="18"/>
                    </a:lnTo>
                    <a:lnTo>
                      <a:pt x="8" y="14"/>
                    </a:lnTo>
                    <a:lnTo>
                      <a:pt x="8" y="14"/>
                    </a:lnTo>
                    <a:lnTo>
                      <a:pt x="2" y="0"/>
                    </a:lnTo>
                    <a:lnTo>
                      <a:pt x="2" y="0"/>
                    </a:lnTo>
                    <a:lnTo>
                      <a:pt x="0" y="6"/>
                    </a:lnTo>
                    <a:lnTo>
                      <a:pt x="0" y="12"/>
                    </a:lnTo>
                    <a:lnTo>
                      <a:pt x="2" y="18"/>
                    </a:lnTo>
                    <a:lnTo>
                      <a:pt x="6" y="24"/>
                    </a:lnTo>
                    <a:lnTo>
                      <a:pt x="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6" name="Freeform 328"/>
              <p:cNvSpPr/>
              <p:nvPr/>
            </p:nvSpPr>
            <p:spPr bwMode="auto">
              <a:xfrm>
                <a:off x="2425" y="365"/>
                <a:ext cx="10" cy="16"/>
              </a:xfrm>
              <a:custGeom>
                <a:avLst/>
                <a:gdLst/>
                <a:ahLst/>
                <a:cxnLst>
                  <a:cxn ang="0">
                    <a:pos x="8" y="0"/>
                  </a:cxn>
                  <a:cxn ang="0">
                    <a:pos x="8" y="0"/>
                  </a:cxn>
                  <a:cxn ang="0">
                    <a:pos x="0" y="16"/>
                  </a:cxn>
                  <a:cxn ang="0">
                    <a:pos x="0" y="16"/>
                  </a:cxn>
                  <a:cxn ang="0">
                    <a:pos x="8" y="12"/>
                  </a:cxn>
                  <a:cxn ang="0">
                    <a:pos x="8" y="12"/>
                  </a:cxn>
                  <a:cxn ang="0">
                    <a:pos x="10" y="12"/>
                  </a:cxn>
                  <a:cxn ang="0">
                    <a:pos x="10" y="12"/>
                  </a:cxn>
                  <a:cxn ang="0">
                    <a:pos x="10" y="8"/>
                  </a:cxn>
                  <a:cxn ang="0">
                    <a:pos x="10" y="8"/>
                  </a:cxn>
                  <a:cxn ang="0">
                    <a:pos x="8" y="0"/>
                  </a:cxn>
                  <a:cxn ang="0">
                    <a:pos x="8" y="0"/>
                  </a:cxn>
                </a:cxnLst>
                <a:rect l="0" t="0" r="r" b="b"/>
                <a:pathLst>
                  <a:path w="10" h="16">
                    <a:moveTo>
                      <a:pt x="8" y="0"/>
                    </a:moveTo>
                    <a:lnTo>
                      <a:pt x="8" y="0"/>
                    </a:lnTo>
                    <a:lnTo>
                      <a:pt x="0" y="16"/>
                    </a:lnTo>
                    <a:lnTo>
                      <a:pt x="0" y="16"/>
                    </a:lnTo>
                    <a:lnTo>
                      <a:pt x="8" y="12"/>
                    </a:lnTo>
                    <a:lnTo>
                      <a:pt x="8" y="12"/>
                    </a:lnTo>
                    <a:lnTo>
                      <a:pt x="10" y="12"/>
                    </a:lnTo>
                    <a:lnTo>
                      <a:pt x="10" y="12"/>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7" name="Freeform 329"/>
              <p:cNvSpPr/>
              <p:nvPr/>
            </p:nvSpPr>
            <p:spPr bwMode="auto">
              <a:xfrm>
                <a:off x="2421" y="379"/>
                <a:ext cx="14" cy="12"/>
              </a:xfrm>
              <a:custGeom>
                <a:avLst/>
                <a:gdLst/>
                <a:ahLst/>
                <a:cxnLst>
                  <a:cxn ang="0">
                    <a:pos x="4" y="4"/>
                  </a:cxn>
                  <a:cxn ang="0">
                    <a:pos x="4" y="4"/>
                  </a:cxn>
                  <a:cxn ang="0">
                    <a:pos x="2" y="8"/>
                  </a:cxn>
                  <a:cxn ang="0">
                    <a:pos x="2" y="8"/>
                  </a:cxn>
                  <a:cxn ang="0">
                    <a:pos x="0" y="12"/>
                  </a:cxn>
                  <a:cxn ang="0">
                    <a:pos x="0" y="12"/>
                  </a:cxn>
                  <a:cxn ang="0">
                    <a:pos x="4" y="10"/>
                  </a:cxn>
                  <a:cxn ang="0">
                    <a:pos x="4" y="10"/>
                  </a:cxn>
                  <a:cxn ang="0">
                    <a:pos x="10" y="8"/>
                  </a:cxn>
                  <a:cxn ang="0">
                    <a:pos x="10" y="8"/>
                  </a:cxn>
                  <a:cxn ang="0">
                    <a:pos x="14" y="6"/>
                  </a:cxn>
                  <a:cxn ang="0">
                    <a:pos x="14" y="6"/>
                  </a:cxn>
                  <a:cxn ang="0">
                    <a:pos x="14" y="4"/>
                  </a:cxn>
                  <a:cxn ang="0">
                    <a:pos x="14" y="0"/>
                  </a:cxn>
                  <a:cxn ang="0">
                    <a:pos x="14" y="0"/>
                  </a:cxn>
                  <a:cxn ang="0">
                    <a:pos x="4" y="4"/>
                  </a:cxn>
                  <a:cxn ang="0">
                    <a:pos x="4" y="4"/>
                  </a:cxn>
                </a:cxnLst>
                <a:rect l="0" t="0" r="r" b="b"/>
                <a:pathLst>
                  <a:path w="14" h="12">
                    <a:moveTo>
                      <a:pt x="4" y="4"/>
                    </a:moveTo>
                    <a:lnTo>
                      <a:pt x="4" y="4"/>
                    </a:lnTo>
                    <a:lnTo>
                      <a:pt x="2" y="8"/>
                    </a:lnTo>
                    <a:lnTo>
                      <a:pt x="2" y="8"/>
                    </a:lnTo>
                    <a:lnTo>
                      <a:pt x="0" y="12"/>
                    </a:lnTo>
                    <a:lnTo>
                      <a:pt x="0" y="12"/>
                    </a:lnTo>
                    <a:lnTo>
                      <a:pt x="4" y="10"/>
                    </a:lnTo>
                    <a:lnTo>
                      <a:pt x="4" y="10"/>
                    </a:lnTo>
                    <a:lnTo>
                      <a:pt x="10" y="8"/>
                    </a:lnTo>
                    <a:lnTo>
                      <a:pt x="10" y="8"/>
                    </a:lnTo>
                    <a:lnTo>
                      <a:pt x="14" y="6"/>
                    </a:lnTo>
                    <a:lnTo>
                      <a:pt x="14" y="6"/>
                    </a:lnTo>
                    <a:lnTo>
                      <a:pt x="14" y="4"/>
                    </a:lnTo>
                    <a:lnTo>
                      <a:pt x="14" y="0"/>
                    </a:lnTo>
                    <a:lnTo>
                      <a:pt x="14"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8" name="Freeform 330"/>
              <p:cNvSpPr/>
              <p:nvPr/>
            </p:nvSpPr>
            <p:spPr bwMode="auto">
              <a:xfrm>
                <a:off x="2417" y="387"/>
                <a:ext cx="18" cy="14"/>
              </a:xfrm>
              <a:custGeom>
                <a:avLst/>
                <a:gdLst/>
                <a:ahLst/>
                <a:cxnLst>
                  <a:cxn ang="0">
                    <a:pos x="16" y="8"/>
                  </a:cxn>
                  <a:cxn ang="0">
                    <a:pos x="16" y="8"/>
                  </a:cxn>
                  <a:cxn ang="0">
                    <a:pos x="18" y="4"/>
                  </a:cxn>
                  <a:cxn ang="0">
                    <a:pos x="18" y="0"/>
                  </a:cxn>
                  <a:cxn ang="0">
                    <a:pos x="18" y="0"/>
                  </a:cxn>
                  <a:cxn ang="0">
                    <a:pos x="6" y="6"/>
                  </a:cxn>
                  <a:cxn ang="0">
                    <a:pos x="6" y="6"/>
                  </a:cxn>
                  <a:cxn ang="0">
                    <a:pos x="4" y="6"/>
                  </a:cxn>
                  <a:cxn ang="0">
                    <a:pos x="2" y="8"/>
                  </a:cxn>
                  <a:cxn ang="0">
                    <a:pos x="2" y="8"/>
                  </a:cxn>
                  <a:cxn ang="0">
                    <a:pos x="0" y="14"/>
                  </a:cxn>
                  <a:cxn ang="0">
                    <a:pos x="0" y="14"/>
                  </a:cxn>
                  <a:cxn ang="0">
                    <a:pos x="10" y="10"/>
                  </a:cxn>
                  <a:cxn ang="0">
                    <a:pos x="10" y="10"/>
                  </a:cxn>
                  <a:cxn ang="0">
                    <a:pos x="16" y="8"/>
                  </a:cxn>
                  <a:cxn ang="0">
                    <a:pos x="16" y="8"/>
                  </a:cxn>
                </a:cxnLst>
                <a:rect l="0" t="0" r="r" b="b"/>
                <a:pathLst>
                  <a:path w="18" h="14">
                    <a:moveTo>
                      <a:pt x="16" y="8"/>
                    </a:moveTo>
                    <a:lnTo>
                      <a:pt x="16" y="8"/>
                    </a:lnTo>
                    <a:lnTo>
                      <a:pt x="18" y="4"/>
                    </a:lnTo>
                    <a:lnTo>
                      <a:pt x="18" y="0"/>
                    </a:lnTo>
                    <a:lnTo>
                      <a:pt x="18" y="0"/>
                    </a:lnTo>
                    <a:lnTo>
                      <a:pt x="6" y="6"/>
                    </a:lnTo>
                    <a:lnTo>
                      <a:pt x="6" y="6"/>
                    </a:lnTo>
                    <a:lnTo>
                      <a:pt x="4" y="6"/>
                    </a:lnTo>
                    <a:lnTo>
                      <a:pt x="2" y="8"/>
                    </a:lnTo>
                    <a:lnTo>
                      <a:pt x="2" y="8"/>
                    </a:lnTo>
                    <a:lnTo>
                      <a:pt x="0" y="14"/>
                    </a:lnTo>
                    <a:lnTo>
                      <a:pt x="0" y="14"/>
                    </a:lnTo>
                    <a:lnTo>
                      <a:pt x="10" y="10"/>
                    </a:lnTo>
                    <a:lnTo>
                      <a:pt x="10"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9" name="Freeform 331"/>
              <p:cNvSpPr/>
              <p:nvPr/>
            </p:nvSpPr>
            <p:spPr bwMode="auto">
              <a:xfrm>
                <a:off x="2413" y="397"/>
                <a:ext cx="20" cy="14"/>
              </a:xfrm>
              <a:custGeom>
                <a:avLst/>
                <a:gdLst/>
                <a:ahLst/>
                <a:cxnLst>
                  <a:cxn ang="0">
                    <a:pos x="0" y="14"/>
                  </a:cxn>
                  <a:cxn ang="0">
                    <a:pos x="0" y="14"/>
                  </a:cxn>
                  <a:cxn ang="0">
                    <a:pos x="6" y="12"/>
                  </a:cxn>
                  <a:cxn ang="0">
                    <a:pos x="12" y="10"/>
                  </a:cxn>
                  <a:cxn ang="0">
                    <a:pos x="18" y="6"/>
                  </a:cxn>
                  <a:cxn ang="0">
                    <a:pos x="20" y="0"/>
                  </a:cxn>
                  <a:cxn ang="0">
                    <a:pos x="20" y="0"/>
                  </a:cxn>
                  <a:cxn ang="0">
                    <a:pos x="6" y="6"/>
                  </a:cxn>
                  <a:cxn ang="0">
                    <a:pos x="6" y="6"/>
                  </a:cxn>
                  <a:cxn ang="0">
                    <a:pos x="2" y="8"/>
                  </a:cxn>
                  <a:cxn ang="0">
                    <a:pos x="2" y="8"/>
                  </a:cxn>
                  <a:cxn ang="0">
                    <a:pos x="0" y="14"/>
                  </a:cxn>
                  <a:cxn ang="0">
                    <a:pos x="0" y="14"/>
                  </a:cxn>
                </a:cxnLst>
                <a:rect l="0" t="0" r="r" b="b"/>
                <a:pathLst>
                  <a:path w="20" h="14">
                    <a:moveTo>
                      <a:pt x="0" y="14"/>
                    </a:moveTo>
                    <a:lnTo>
                      <a:pt x="0" y="14"/>
                    </a:lnTo>
                    <a:lnTo>
                      <a:pt x="6" y="12"/>
                    </a:lnTo>
                    <a:lnTo>
                      <a:pt x="12" y="10"/>
                    </a:lnTo>
                    <a:lnTo>
                      <a:pt x="18" y="6"/>
                    </a:lnTo>
                    <a:lnTo>
                      <a:pt x="20" y="0"/>
                    </a:lnTo>
                    <a:lnTo>
                      <a:pt x="20" y="0"/>
                    </a:lnTo>
                    <a:lnTo>
                      <a:pt x="6" y="6"/>
                    </a:lnTo>
                    <a:lnTo>
                      <a:pt x="6" y="6"/>
                    </a:lnTo>
                    <a:lnTo>
                      <a:pt x="2" y="8"/>
                    </a:lnTo>
                    <a:lnTo>
                      <a:pt x="2"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0" name="Freeform 332"/>
              <p:cNvSpPr/>
              <p:nvPr/>
            </p:nvSpPr>
            <p:spPr bwMode="auto">
              <a:xfrm>
                <a:off x="2483" y="429"/>
                <a:ext cx="12" cy="10"/>
              </a:xfrm>
              <a:custGeom>
                <a:avLst/>
                <a:gdLst/>
                <a:ahLst/>
                <a:cxnLst>
                  <a:cxn ang="0">
                    <a:pos x="12" y="0"/>
                  </a:cxn>
                  <a:cxn ang="0">
                    <a:pos x="12" y="0"/>
                  </a:cxn>
                  <a:cxn ang="0">
                    <a:pos x="6" y="0"/>
                  </a:cxn>
                  <a:cxn ang="0">
                    <a:pos x="6" y="0"/>
                  </a:cxn>
                  <a:cxn ang="0">
                    <a:pos x="2" y="0"/>
                  </a:cxn>
                  <a:cxn ang="0">
                    <a:pos x="2" y="0"/>
                  </a:cxn>
                  <a:cxn ang="0">
                    <a:pos x="2" y="2"/>
                  </a:cxn>
                  <a:cxn ang="0">
                    <a:pos x="2" y="2"/>
                  </a:cxn>
                  <a:cxn ang="0">
                    <a:pos x="0" y="10"/>
                  </a:cxn>
                  <a:cxn ang="0">
                    <a:pos x="0" y="10"/>
                  </a:cxn>
                  <a:cxn ang="0">
                    <a:pos x="12" y="0"/>
                  </a:cxn>
                  <a:cxn ang="0">
                    <a:pos x="12" y="0"/>
                  </a:cxn>
                </a:cxnLst>
                <a:rect l="0" t="0" r="r" b="b"/>
                <a:pathLst>
                  <a:path w="12" h="10">
                    <a:moveTo>
                      <a:pt x="12" y="0"/>
                    </a:moveTo>
                    <a:lnTo>
                      <a:pt x="12" y="0"/>
                    </a:lnTo>
                    <a:lnTo>
                      <a:pt x="6" y="0"/>
                    </a:lnTo>
                    <a:lnTo>
                      <a:pt x="6" y="0"/>
                    </a:lnTo>
                    <a:lnTo>
                      <a:pt x="2" y="0"/>
                    </a:lnTo>
                    <a:lnTo>
                      <a:pt x="2" y="0"/>
                    </a:lnTo>
                    <a:lnTo>
                      <a:pt x="2" y="2"/>
                    </a:lnTo>
                    <a:lnTo>
                      <a:pt x="2" y="2"/>
                    </a:lnTo>
                    <a:lnTo>
                      <a:pt x="0" y="10"/>
                    </a:lnTo>
                    <a:lnTo>
                      <a:pt x="0" y="1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1" name="Freeform 333"/>
              <p:cNvSpPr/>
              <p:nvPr/>
            </p:nvSpPr>
            <p:spPr bwMode="auto">
              <a:xfrm>
                <a:off x="2475" y="431"/>
                <a:ext cx="6" cy="18"/>
              </a:xfrm>
              <a:custGeom>
                <a:avLst/>
                <a:gdLst/>
                <a:ahLst/>
                <a:cxnLst>
                  <a:cxn ang="0">
                    <a:pos x="0" y="2"/>
                  </a:cxn>
                  <a:cxn ang="0">
                    <a:pos x="0" y="2"/>
                  </a:cxn>
                  <a:cxn ang="0">
                    <a:pos x="0" y="6"/>
                  </a:cxn>
                  <a:cxn ang="0">
                    <a:pos x="0" y="6"/>
                  </a:cxn>
                  <a:cxn ang="0">
                    <a:pos x="0" y="14"/>
                  </a:cxn>
                  <a:cxn ang="0">
                    <a:pos x="0" y="14"/>
                  </a:cxn>
                  <a:cxn ang="0">
                    <a:pos x="0" y="18"/>
                  </a:cxn>
                  <a:cxn ang="0">
                    <a:pos x="0" y="18"/>
                  </a:cxn>
                  <a:cxn ang="0">
                    <a:pos x="4" y="14"/>
                  </a:cxn>
                  <a:cxn ang="0">
                    <a:pos x="4" y="14"/>
                  </a:cxn>
                  <a:cxn ang="0">
                    <a:pos x="6" y="10"/>
                  </a:cxn>
                  <a:cxn ang="0">
                    <a:pos x="6" y="10"/>
                  </a:cxn>
                  <a:cxn ang="0">
                    <a:pos x="6" y="0"/>
                  </a:cxn>
                  <a:cxn ang="0">
                    <a:pos x="6" y="0"/>
                  </a:cxn>
                  <a:cxn ang="0">
                    <a:pos x="4" y="0"/>
                  </a:cxn>
                  <a:cxn ang="0">
                    <a:pos x="0" y="2"/>
                  </a:cxn>
                  <a:cxn ang="0">
                    <a:pos x="0" y="2"/>
                  </a:cxn>
                </a:cxnLst>
                <a:rect l="0" t="0" r="r" b="b"/>
                <a:pathLst>
                  <a:path w="6" h="18">
                    <a:moveTo>
                      <a:pt x="0" y="2"/>
                    </a:moveTo>
                    <a:lnTo>
                      <a:pt x="0" y="2"/>
                    </a:lnTo>
                    <a:lnTo>
                      <a:pt x="0" y="6"/>
                    </a:lnTo>
                    <a:lnTo>
                      <a:pt x="0" y="6"/>
                    </a:lnTo>
                    <a:lnTo>
                      <a:pt x="0" y="14"/>
                    </a:lnTo>
                    <a:lnTo>
                      <a:pt x="0" y="14"/>
                    </a:lnTo>
                    <a:lnTo>
                      <a:pt x="0" y="18"/>
                    </a:lnTo>
                    <a:lnTo>
                      <a:pt x="0" y="18"/>
                    </a:lnTo>
                    <a:lnTo>
                      <a:pt x="4" y="14"/>
                    </a:lnTo>
                    <a:lnTo>
                      <a:pt x="4" y="14"/>
                    </a:lnTo>
                    <a:lnTo>
                      <a:pt x="6" y="10"/>
                    </a:lnTo>
                    <a:lnTo>
                      <a:pt x="6" y="10"/>
                    </a:lnTo>
                    <a:lnTo>
                      <a:pt x="6" y="0"/>
                    </a:lnTo>
                    <a:lnTo>
                      <a:pt x="6" y="0"/>
                    </a:lnTo>
                    <a:lnTo>
                      <a:pt x="4"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2" name="Freeform 334"/>
              <p:cNvSpPr/>
              <p:nvPr/>
            </p:nvSpPr>
            <p:spPr bwMode="auto">
              <a:xfrm>
                <a:off x="2467" y="433"/>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2"/>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3" name="Freeform 335"/>
              <p:cNvSpPr/>
              <p:nvPr/>
            </p:nvSpPr>
            <p:spPr bwMode="auto">
              <a:xfrm>
                <a:off x="2457" y="439"/>
                <a:ext cx="8" cy="24"/>
              </a:xfrm>
              <a:custGeom>
                <a:avLst/>
                <a:gdLst/>
                <a:ahLst/>
                <a:cxnLst>
                  <a:cxn ang="0">
                    <a:pos x="2" y="24"/>
                  </a:cxn>
                  <a:cxn ang="0">
                    <a:pos x="2" y="24"/>
                  </a:cxn>
                  <a:cxn ang="0">
                    <a:pos x="8" y="18"/>
                  </a:cxn>
                  <a:cxn ang="0">
                    <a:pos x="8" y="18"/>
                  </a:cxn>
                  <a:cxn ang="0">
                    <a:pos x="8" y="14"/>
                  </a:cxn>
                  <a:cxn ang="0">
                    <a:pos x="8" y="14"/>
                  </a:cxn>
                  <a:cxn ang="0">
                    <a:pos x="8" y="0"/>
                  </a:cxn>
                  <a:cxn ang="0">
                    <a:pos x="8" y="0"/>
                  </a:cxn>
                  <a:cxn ang="0">
                    <a:pos x="4" y="4"/>
                  </a:cxn>
                  <a:cxn ang="0">
                    <a:pos x="2" y="10"/>
                  </a:cxn>
                  <a:cxn ang="0">
                    <a:pos x="0" y="18"/>
                  </a:cxn>
                  <a:cxn ang="0">
                    <a:pos x="2" y="24"/>
                  </a:cxn>
                  <a:cxn ang="0">
                    <a:pos x="2" y="24"/>
                  </a:cxn>
                </a:cxnLst>
                <a:rect l="0" t="0" r="r" b="b"/>
                <a:pathLst>
                  <a:path w="8" h="24">
                    <a:moveTo>
                      <a:pt x="2" y="24"/>
                    </a:moveTo>
                    <a:lnTo>
                      <a:pt x="2" y="24"/>
                    </a:lnTo>
                    <a:lnTo>
                      <a:pt x="8" y="18"/>
                    </a:lnTo>
                    <a:lnTo>
                      <a:pt x="8" y="18"/>
                    </a:lnTo>
                    <a:lnTo>
                      <a:pt x="8" y="14"/>
                    </a:lnTo>
                    <a:lnTo>
                      <a:pt x="8" y="14"/>
                    </a:lnTo>
                    <a:lnTo>
                      <a:pt x="8" y="0"/>
                    </a:lnTo>
                    <a:lnTo>
                      <a:pt x="8" y="0"/>
                    </a:lnTo>
                    <a:lnTo>
                      <a:pt x="4" y="4"/>
                    </a:lnTo>
                    <a:lnTo>
                      <a:pt x="2" y="10"/>
                    </a:lnTo>
                    <a:lnTo>
                      <a:pt x="0" y="18"/>
                    </a:lnTo>
                    <a:lnTo>
                      <a:pt x="2" y="24"/>
                    </a:lnTo>
                    <a:lnTo>
                      <a:pt x="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4" name="Freeform 336"/>
              <p:cNvSpPr/>
              <p:nvPr/>
            </p:nvSpPr>
            <p:spPr bwMode="auto">
              <a:xfrm>
                <a:off x="2485" y="429"/>
                <a:ext cx="12" cy="12"/>
              </a:xfrm>
              <a:custGeom>
                <a:avLst/>
                <a:gdLst/>
                <a:ahLst/>
                <a:cxnLst>
                  <a:cxn ang="0">
                    <a:pos x="10" y="12"/>
                  </a:cxn>
                  <a:cxn ang="0">
                    <a:pos x="10" y="12"/>
                  </a:cxn>
                  <a:cxn ang="0">
                    <a:pos x="10" y="12"/>
                  </a:cxn>
                  <a:cxn ang="0">
                    <a:pos x="10" y="12"/>
                  </a:cxn>
                  <a:cxn ang="0">
                    <a:pos x="12" y="8"/>
                  </a:cxn>
                  <a:cxn ang="0">
                    <a:pos x="12" y="8"/>
                  </a:cxn>
                  <a:cxn ang="0">
                    <a:pos x="12" y="0"/>
                  </a:cxn>
                  <a:cxn ang="0">
                    <a:pos x="12" y="0"/>
                  </a:cxn>
                  <a:cxn ang="0">
                    <a:pos x="0" y="12"/>
                  </a:cxn>
                  <a:cxn ang="0">
                    <a:pos x="0" y="12"/>
                  </a:cxn>
                  <a:cxn ang="0">
                    <a:pos x="10" y="12"/>
                  </a:cxn>
                  <a:cxn ang="0">
                    <a:pos x="10" y="12"/>
                  </a:cxn>
                </a:cxnLst>
                <a:rect l="0" t="0" r="r" b="b"/>
                <a:pathLst>
                  <a:path w="12" h="12">
                    <a:moveTo>
                      <a:pt x="10" y="12"/>
                    </a:moveTo>
                    <a:lnTo>
                      <a:pt x="10" y="12"/>
                    </a:lnTo>
                    <a:lnTo>
                      <a:pt x="10" y="12"/>
                    </a:lnTo>
                    <a:lnTo>
                      <a:pt x="10" y="12"/>
                    </a:lnTo>
                    <a:lnTo>
                      <a:pt x="12" y="8"/>
                    </a:lnTo>
                    <a:lnTo>
                      <a:pt x="12" y="8"/>
                    </a:lnTo>
                    <a:lnTo>
                      <a:pt x="12" y="0"/>
                    </a:lnTo>
                    <a:lnTo>
                      <a:pt x="12" y="0"/>
                    </a:lnTo>
                    <a:lnTo>
                      <a:pt x="0" y="12"/>
                    </a:lnTo>
                    <a:lnTo>
                      <a:pt x="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5" name="Freeform 337"/>
              <p:cNvSpPr/>
              <p:nvPr/>
            </p:nvSpPr>
            <p:spPr bwMode="auto">
              <a:xfrm>
                <a:off x="2477" y="443"/>
                <a:ext cx="18" cy="8"/>
              </a:xfrm>
              <a:custGeom>
                <a:avLst/>
                <a:gdLst/>
                <a:ahLst/>
                <a:cxnLst>
                  <a:cxn ang="0">
                    <a:pos x="4" y="4"/>
                  </a:cxn>
                  <a:cxn ang="0">
                    <a:pos x="4" y="4"/>
                  </a:cxn>
                  <a:cxn ang="0">
                    <a:pos x="0" y="8"/>
                  </a:cxn>
                  <a:cxn ang="0">
                    <a:pos x="0" y="8"/>
                  </a:cxn>
                  <a:cxn ang="0">
                    <a:pos x="4" y="8"/>
                  </a:cxn>
                  <a:cxn ang="0">
                    <a:pos x="4" y="8"/>
                  </a:cxn>
                  <a:cxn ang="0">
                    <a:pos x="10" y="8"/>
                  </a:cxn>
                  <a:cxn ang="0">
                    <a:pos x="10" y="8"/>
                  </a:cxn>
                  <a:cxn ang="0">
                    <a:pos x="16" y="6"/>
                  </a:cxn>
                  <a:cxn ang="0">
                    <a:pos x="16" y="6"/>
                  </a:cxn>
                  <a:cxn ang="0">
                    <a:pos x="18" y="4"/>
                  </a:cxn>
                  <a:cxn ang="0">
                    <a:pos x="18" y="0"/>
                  </a:cxn>
                  <a:cxn ang="0">
                    <a:pos x="18" y="0"/>
                  </a:cxn>
                  <a:cxn ang="0">
                    <a:pos x="6" y="0"/>
                  </a:cxn>
                  <a:cxn ang="0">
                    <a:pos x="6" y="0"/>
                  </a:cxn>
                  <a:cxn ang="0">
                    <a:pos x="4" y="4"/>
                  </a:cxn>
                  <a:cxn ang="0">
                    <a:pos x="4" y="4"/>
                  </a:cxn>
                </a:cxnLst>
                <a:rect l="0" t="0" r="r" b="b"/>
                <a:pathLst>
                  <a:path w="18" h="8">
                    <a:moveTo>
                      <a:pt x="4" y="4"/>
                    </a:moveTo>
                    <a:lnTo>
                      <a:pt x="4" y="4"/>
                    </a:lnTo>
                    <a:lnTo>
                      <a:pt x="0" y="8"/>
                    </a:lnTo>
                    <a:lnTo>
                      <a:pt x="0" y="8"/>
                    </a:lnTo>
                    <a:lnTo>
                      <a:pt x="4" y="8"/>
                    </a:lnTo>
                    <a:lnTo>
                      <a:pt x="4" y="8"/>
                    </a:lnTo>
                    <a:lnTo>
                      <a:pt x="10" y="8"/>
                    </a:lnTo>
                    <a:lnTo>
                      <a:pt x="10" y="8"/>
                    </a:lnTo>
                    <a:lnTo>
                      <a:pt x="16" y="6"/>
                    </a:lnTo>
                    <a:lnTo>
                      <a:pt x="16" y="6"/>
                    </a:lnTo>
                    <a:lnTo>
                      <a:pt x="18" y="4"/>
                    </a:lnTo>
                    <a:lnTo>
                      <a:pt x="18" y="0"/>
                    </a:lnTo>
                    <a:lnTo>
                      <a:pt x="18" y="0"/>
                    </a:lnTo>
                    <a:lnTo>
                      <a:pt x="6" y="0"/>
                    </a:lnTo>
                    <a:lnTo>
                      <a:pt x="6"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6" name="Freeform 338"/>
              <p:cNvSpPr/>
              <p:nvPr/>
            </p:nvSpPr>
            <p:spPr bwMode="auto">
              <a:xfrm>
                <a:off x="2469" y="453"/>
                <a:ext cx="22" cy="6"/>
              </a:xfrm>
              <a:custGeom>
                <a:avLst/>
                <a:gdLst/>
                <a:ahLst/>
                <a:cxnLst>
                  <a:cxn ang="0">
                    <a:pos x="0" y="6"/>
                  </a:cxn>
                  <a:cxn ang="0">
                    <a:pos x="0" y="6"/>
                  </a:cxn>
                  <a:cxn ang="0">
                    <a:pos x="12" y="6"/>
                  </a:cxn>
                  <a:cxn ang="0">
                    <a:pos x="12" y="6"/>
                  </a:cxn>
                  <a:cxn ang="0">
                    <a:pos x="18" y="6"/>
                  </a:cxn>
                  <a:cxn ang="0">
                    <a:pos x="18" y="6"/>
                  </a:cxn>
                  <a:cxn ang="0">
                    <a:pos x="22" y="2"/>
                  </a:cxn>
                  <a:cxn ang="0">
                    <a:pos x="22" y="0"/>
                  </a:cxn>
                  <a:cxn ang="0">
                    <a:pos x="22" y="0"/>
                  </a:cxn>
                  <a:cxn ang="0">
                    <a:pos x="8" y="0"/>
                  </a:cxn>
                  <a:cxn ang="0">
                    <a:pos x="8" y="0"/>
                  </a:cxn>
                  <a:cxn ang="0">
                    <a:pos x="6" y="0"/>
                  </a:cxn>
                  <a:cxn ang="0">
                    <a:pos x="6" y="0"/>
                  </a:cxn>
                  <a:cxn ang="0">
                    <a:pos x="6" y="0"/>
                  </a:cxn>
                  <a:cxn ang="0">
                    <a:pos x="0" y="6"/>
                  </a:cxn>
                  <a:cxn ang="0">
                    <a:pos x="0" y="6"/>
                  </a:cxn>
                </a:cxnLst>
                <a:rect l="0" t="0" r="r" b="b"/>
                <a:pathLst>
                  <a:path w="22" h="6">
                    <a:moveTo>
                      <a:pt x="0" y="6"/>
                    </a:moveTo>
                    <a:lnTo>
                      <a:pt x="0" y="6"/>
                    </a:lnTo>
                    <a:lnTo>
                      <a:pt x="12" y="6"/>
                    </a:lnTo>
                    <a:lnTo>
                      <a:pt x="12" y="6"/>
                    </a:lnTo>
                    <a:lnTo>
                      <a:pt x="18" y="6"/>
                    </a:lnTo>
                    <a:lnTo>
                      <a:pt x="18" y="6"/>
                    </a:lnTo>
                    <a:lnTo>
                      <a:pt x="22" y="2"/>
                    </a:lnTo>
                    <a:lnTo>
                      <a:pt x="22" y="0"/>
                    </a:lnTo>
                    <a:lnTo>
                      <a:pt x="22" y="0"/>
                    </a:lnTo>
                    <a:lnTo>
                      <a:pt x="8" y="0"/>
                    </a:lnTo>
                    <a:lnTo>
                      <a:pt x="8" y="0"/>
                    </a:lnTo>
                    <a:lnTo>
                      <a:pt x="6" y="0"/>
                    </a:lnTo>
                    <a:lnTo>
                      <a:pt x="6" y="0"/>
                    </a:lnTo>
                    <a:lnTo>
                      <a:pt x="6"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7" name="Freeform 339"/>
              <p:cNvSpPr/>
              <p:nvPr/>
            </p:nvSpPr>
            <p:spPr bwMode="auto">
              <a:xfrm>
                <a:off x="2463" y="461"/>
                <a:ext cx="24" cy="6"/>
              </a:xfrm>
              <a:custGeom>
                <a:avLst/>
                <a:gdLst/>
                <a:ahLst/>
                <a:cxnLst>
                  <a:cxn ang="0">
                    <a:pos x="8" y="0"/>
                  </a:cxn>
                  <a:cxn ang="0">
                    <a:pos x="8" y="0"/>
                  </a:cxn>
                  <a:cxn ang="0">
                    <a:pos x="4" y="0"/>
                  </a:cxn>
                  <a:cxn ang="0">
                    <a:pos x="4" y="0"/>
                  </a:cxn>
                  <a:cxn ang="0">
                    <a:pos x="0" y="4"/>
                  </a:cxn>
                  <a:cxn ang="0">
                    <a:pos x="0" y="4"/>
                  </a:cxn>
                  <a:cxn ang="0">
                    <a:pos x="6" y="6"/>
                  </a:cxn>
                  <a:cxn ang="0">
                    <a:pos x="12" y="6"/>
                  </a:cxn>
                  <a:cxn ang="0">
                    <a:pos x="18" y="4"/>
                  </a:cxn>
                  <a:cxn ang="0">
                    <a:pos x="24" y="0"/>
                  </a:cxn>
                  <a:cxn ang="0">
                    <a:pos x="24" y="0"/>
                  </a:cxn>
                  <a:cxn ang="0">
                    <a:pos x="8" y="0"/>
                  </a:cxn>
                  <a:cxn ang="0">
                    <a:pos x="8" y="0"/>
                  </a:cxn>
                </a:cxnLst>
                <a:rect l="0" t="0" r="r" b="b"/>
                <a:pathLst>
                  <a:path w="24" h="6">
                    <a:moveTo>
                      <a:pt x="8" y="0"/>
                    </a:moveTo>
                    <a:lnTo>
                      <a:pt x="8" y="0"/>
                    </a:lnTo>
                    <a:lnTo>
                      <a:pt x="4" y="0"/>
                    </a:lnTo>
                    <a:lnTo>
                      <a:pt x="4" y="0"/>
                    </a:lnTo>
                    <a:lnTo>
                      <a:pt x="0" y="4"/>
                    </a:lnTo>
                    <a:lnTo>
                      <a:pt x="0" y="4"/>
                    </a:lnTo>
                    <a:lnTo>
                      <a:pt x="6" y="6"/>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8" name="Freeform 340"/>
              <p:cNvSpPr/>
              <p:nvPr/>
            </p:nvSpPr>
            <p:spPr bwMode="auto">
              <a:xfrm>
                <a:off x="2511" y="461"/>
                <a:ext cx="12" cy="12"/>
              </a:xfrm>
              <a:custGeom>
                <a:avLst/>
                <a:gdLst/>
                <a:ahLst/>
                <a:cxnLst>
                  <a:cxn ang="0">
                    <a:pos x="12" y="0"/>
                  </a:cxn>
                  <a:cxn ang="0">
                    <a:pos x="12" y="0"/>
                  </a:cxn>
                  <a:cxn ang="0">
                    <a:pos x="6" y="2"/>
                  </a:cxn>
                  <a:cxn ang="0">
                    <a:pos x="6" y="2"/>
                  </a:cxn>
                  <a:cxn ang="0">
                    <a:pos x="0" y="2"/>
                  </a:cxn>
                  <a:cxn ang="0">
                    <a:pos x="0" y="2"/>
                  </a:cxn>
                  <a:cxn ang="0">
                    <a:pos x="0" y="2"/>
                  </a:cxn>
                  <a:cxn ang="0">
                    <a:pos x="0" y="2"/>
                  </a:cxn>
                  <a:cxn ang="0">
                    <a:pos x="0" y="12"/>
                  </a:cxn>
                  <a:cxn ang="0">
                    <a:pos x="0" y="12"/>
                  </a:cxn>
                  <a:cxn ang="0">
                    <a:pos x="12" y="0"/>
                  </a:cxn>
                  <a:cxn ang="0">
                    <a:pos x="12" y="0"/>
                  </a:cxn>
                </a:cxnLst>
                <a:rect l="0" t="0" r="r" b="b"/>
                <a:pathLst>
                  <a:path w="12" h="12">
                    <a:moveTo>
                      <a:pt x="12" y="0"/>
                    </a:moveTo>
                    <a:lnTo>
                      <a:pt x="12" y="0"/>
                    </a:lnTo>
                    <a:lnTo>
                      <a:pt x="6" y="2"/>
                    </a:lnTo>
                    <a:lnTo>
                      <a:pt x="6" y="2"/>
                    </a:lnTo>
                    <a:lnTo>
                      <a:pt x="0" y="2"/>
                    </a:lnTo>
                    <a:lnTo>
                      <a:pt x="0" y="2"/>
                    </a:lnTo>
                    <a:lnTo>
                      <a:pt x="0" y="2"/>
                    </a:lnTo>
                    <a:lnTo>
                      <a:pt x="0" y="2"/>
                    </a:lnTo>
                    <a:lnTo>
                      <a:pt x="0" y="12"/>
                    </a:lnTo>
                    <a:lnTo>
                      <a:pt x="0" y="1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9" name="Freeform 341"/>
              <p:cNvSpPr/>
              <p:nvPr/>
            </p:nvSpPr>
            <p:spPr bwMode="auto">
              <a:xfrm>
                <a:off x="2503" y="463"/>
                <a:ext cx="6" cy="18"/>
              </a:xfrm>
              <a:custGeom>
                <a:avLst/>
                <a:gdLst/>
                <a:ahLst/>
                <a:cxnLst>
                  <a:cxn ang="0">
                    <a:pos x="0" y="2"/>
                  </a:cxn>
                  <a:cxn ang="0">
                    <a:pos x="0" y="2"/>
                  </a:cxn>
                  <a:cxn ang="0">
                    <a:pos x="0" y="8"/>
                  </a:cxn>
                  <a:cxn ang="0">
                    <a:pos x="0" y="8"/>
                  </a:cxn>
                  <a:cxn ang="0">
                    <a:pos x="0" y="14"/>
                  </a:cxn>
                  <a:cxn ang="0">
                    <a:pos x="0" y="14"/>
                  </a:cxn>
                  <a:cxn ang="0">
                    <a:pos x="0" y="18"/>
                  </a:cxn>
                  <a:cxn ang="0">
                    <a:pos x="0" y="18"/>
                  </a:cxn>
                  <a:cxn ang="0">
                    <a:pos x="4" y="14"/>
                  </a:cxn>
                  <a:cxn ang="0">
                    <a:pos x="4" y="14"/>
                  </a:cxn>
                  <a:cxn ang="0">
                    <a:pos x="6" y="12"/>
                  </a:cxn>
                  <a:cxn ang="0">
                    <a:pos x="6" y="12"/>
                  </a:cxn>
                  <a:cxn ang="0">
                    <a:pos x="6" y="0"/>
                  </a:cxn>
                  <a:cxn ang="0">
                    <a:pos x="6" y="0"/>
                  </a:cxn>
                  <a:cxn ang="0">
                    <a:pos x="4" y="2"/>
                  </a:cxn>
                  <a:cxn ang="0">
                    <a:pos x="0" y="2"/>
                  </a:cxn>
                  <a:cxn ang="0">
                    <a:pos x="0" y="2"/>
                  </a:cxn>
                </a:cxnLst>
                <a:rect l="0" t="0" r="r" b="b"/>
                <a:pathLst>
                  <a:path w="6" h="18">
                    <a:moveTo>
                      <a:pt x="0" y="2"/>
                    </a:moveTo>
                    <a:lnTo>
                      <a:pt x="0" y="2"/>
                    </a:lnTo>
                    <a:lnTo>
                      <a:pt x="0" y="8"/>
                    </a:lnTo>
                    <a:lnTo>
                      <a:pt x="0" y="8"/>
                    </a:lnTo>
                    <a:lnTo>
                      <a:pt x="0" y="14"/>
                    </a:lnTo>
                    <a:lnTo>
                      <a:pt x="0" y="14"/>
                    </a:lnTo>
                    <a:lnTo>
                      <a:pt x="0" y="18"/>
                    </a:lnTo>
                    <a:lnTo>
                      <a:pt x="0" y="18"/>
                    </a:lnTo>
                    <a:lnTo>
                      <a:pt x="4" y="14"/>
                    </a:lnTo>
                    <a:lnTo>
                      <a:pt x="4" y="14"/>
                    </a:lnTo>
                    <a:lnTo>
                      <a:pt x="6" y="12"/>
                    </a:lnTo>
                    <a:lnTo>
                      <a:pt x="6" y="12"/>
                    </a:lnTo>
                    <a:lnTo>
                      <a:pt x="6" y="0"/>
                    </a:lnTo>
                    <a:lnTo>
                      <a:pt x="6" y="0"/>
                    </a:lnTo>
                    <a:lnTo>
                      <a:pt x="4"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0" name="Freeform 342"/>
              <p:cNvSpPr/>
              <p:nvPr/>
            </p:nvSpPr>
            <p:spPr bwMode="auto">
              <a:xfrm>
                <a:off x="2495" y="467"/>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0"/>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0"/>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1" name="Freeform 343"/>
              <p:cNvSpPr/>
              <p:nvPr/>
            </p:nvSpPr>
            <p:spPr bwMode="auto">
              <a:xfrm>
                <a:off x="2485" y="471"/>
                <a:ext cx="8" cy="24"/>
              </a:xfrm>
              <a:custGeom>
                <a:avLst/>
                <a:gdLst/>
                <a:ahLst/>
                <a:cxnLst>
                  <a:cxn ang="0">
                    <a:pos x="8" y="20"/>
                  </a:cxn>
                  <a:cxn ang="0">
                    <a:pos x="8" y="20"/>
                  </a:cxn>
                  <a:cxn ang="0">
                    <a:pos x="8" y="16"/>
                  </a:cxn>
                  <a:cxn ang="0">
                    <a:pos x="8" y="16"/>
                  </a:cxn>
                  <a:cxn ang="0">
                    <a:pos x="8" y="0"/>
                  </a:cxn>
                  <a:cxn ang="0">
                    <a:pos x="8" y="0"/>
                  </a:cxn>
                  <a:cxn ang="0">
                    <a:pos x="4" y="6"/>
                  </a:cxn>
                  <a:cxn ang="0">
                    <a:pos x="2" y="12"/>
                  </a:cxn>
                  <a:cxn ang="0">
                    <a:pos x="0" y="18"/>
                  </a:cxn>
                  <a:cxn ang="0">
                    <a:pos x="2" y="24"/>
                  </a:cxn>
                  <a:cxn ang="0">
                    <a:pos x="2" y="24"/>
                  </a:cxn>
                  <a:cxn ang="0">
                    <a:pos x="8" y="20"/>
                  </a:cxn>
                  <a:cxn ang="0">
                    <a:pos x="8" y="20"/>
                  </a:cxn>
                </a:cxnLst>
                <a:rect l="0" t="0" r="r" b="b"/>
                <a:pathLst>
                  <a:path w="8" h="24">
                    <a:moveTo>
                      <a:pt x="8" y="20"/>
                    </a:moveTo>
                    <a:lnTo>
                      <a:pt x="8" y="20"/>
                    </a:lnTo>
                    <a:lnTo>
                      <a:pt x="8" y="16"/>
                    </a:lnTo>
                    <a:lnTo>
                      <a:pt x="8" y="16"/>
                    </a:lnTo>
                    <a:lnTo>
                      <a:pt x="8" y="0"/>
                    </a:lnTo>
                    <a:lnTo>
                      <a:pt x="8" y="0"/>
                    </a:lnTo>
                    <a:lnTo>
                      <a:pt x="4" y="6"/>
                    </a:lnTo>
                    <a:lnTo>
                      <a:pt x="2" y="12"/>
                    </a:lnTo>
                    <a:lnTo>
                      <a:pt x="0" y="18"/>
                    </a:lnTo>
                    <a:lnTo>
                      <a:pt x="2" y="24"/>
                    </a:lnTo>
                    <a:lnTo>
                      <a:pt x="2" y="24"/>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2" name="Freeform 344"/>
              <p:cNvSpPr/>
              <p:nvPr/>
            </p:nvSpPr>
            <p:spPr bwMode="auto">
              <a:xfrm>
                <a:off x="2513" y="463"/>
                <a:ext cx="12" cy="12"/>
              </a:xfrm>
              <a:custGeom>
                <a:avLst/>
                <a:gdLst/>
                <a:ahLst/>
                <a:cxnLst>
                  <a:cxn ang="0">
                    <a:pos x="10" y="12"/>
                  </a:cxn>
                  <a:cxn ang="0">
                    <a:pos x="10" y="12"/>
                  </a:cxn>
                  <a:cxn ang="0">
                    <a:pos x="10" y="8"/>
                  </a:cxn>
                  <a:cxn ang="0">
                    <a:pos x="10" y="8"/>
                  </a:cxn>
                  <a:cxn ang="0">
                    <a:pos x="12" y="0"/>
                  </a:cxn>
                  <a:cxn ang="0">
                    <a:pos x="12" y="0"/>
                  </a:cxn>
                  <a:cxn ang="0">
                    <a:pos x="0" y="12"/>
                  </a:cxn>
                  <a:cxn ang="0">
                    <a:pos x="0" y="12"/>
                  </a:cxn>
                  <a:cxn ang="0">
                    <a:pos x="10" y="12"/>
                  </a:cxn>
                  <a:cxn ang="0">
                    <a:pos x="10" y="12"/>
                  </a:cxn>
                  <a:cxn ang="0">
                    <a:pos x="10" y="12"/>
                  </a:cxn>
                  <a:cxn ang="0">
                    <a:pos x="10" y="12"/>
                  </a:cxn>
                </a:cxnLst>
                <a:rect l="0" t="0" r="r" b="b"/>
                <a:pathLst>
                  <a:path w="12" h="12">
                    <a:moveTo>
                      <a:pt x="10" y="12"/>
                    </a:moveTo>
                    <a:lnTo>
                      <a:pt x="10" y="12"/>
                    </a:lnTo>
                    <a:lnTo>
                      <a:pt x="10" y="8"/>
                    </a:lnTo>
                    <a:lnTo>
                      <a:pt x="10" y="8"/>
                    </a:lnTo>
                    <a:lnTo>
                      <a:pt x="12" y="0"/>
                    </a:lnTo>
                    <a:lnTo>
                      <a:pt x="12" y="0"/>
                    </a:lnTo>
                    <a:lnTo>
                      <a:pt x="0" y="12"/>
                    </a:lnTo>
                    <a:lnTo>
                      <a:pt x="0" y="12"/>
                    </a:lnTo>
                    <a:lnTo>
                      <a:pt x="10" y="12"/>
                    </a:lnTo>
                    <a:lnTo>
                      <a:pt x="1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3" name="Freeform 345"/>
              <p:cNvSpPr/>
              <p:nvPr/>
            </p:nvSpPr>
            <p:spPr bwMode="auto">
              <a:xfrm>
                <a:off x="2505" y="477"/>
                <a:ext cx="18" cy="6"/>
              </a:xfrm>
              <a:custGeom>
                <a:avLst/>
                <a:gdLst/>
                <a:ahLst/>
                <a:cxnLst>
                  <a:cxn ang="0">
                    <a:pos x="4" y="2"/>
                  </a:cxn>
                  <a:cxn ang="0">
                    <a:pos x="4" y="2"/>
                  </a:cxn>
                  <a:cxn ang="0">
                    <a:pos x="0" y="6"/>
                  </a:cxn>
                  <a:cxn ang="0">
                    <a:pos x="0" y="6"/>
                  </a:cxn>
                  <a:cxn ang="0">
                    <a:pos x="4" y="6"/>
                  </a:cxn>
                  <a:cxn ang="0">
                    <a:pos x="4" y="6"/>
                  </a:cxn>
                  <a:cxn ang="0">
                    <a:pos x="10" y="6"/>
                  </a:cxn>
                  <a:cxn ang="0">
                    <a:pos x="10" y="6"/>
                  </a:cxn>
                  <a:cxn ang="0">
                    <a:pos x="16" y="6"/>
                  </a:cxn>
                  <a:cxn ang="0">
                    <a:pos x="16" y="6"/>
                  </a:cxn>
                  <a:cxn ang="0">
                    <a:pos x="16" y="4"/>
                  </a:cxn>
                  <a:cxn ang="0">
                    <a:pos x="18" y="0"/>
                  </a:cxn>
                  <a:cxn ang="0">
                    <a:pos x="18" y="0"/>
                  </a:cxn>
                  <a:cxn ang="0">
                    <a:pos x="6" y="0"/>
                  </a:cxn>
                  <a:cxn ang="0">
                    <a:pos x="6" y="0"/>
                  </a:cxn>
                  <a:cxn ang="0">
                    <a:pos x="4" y="2"/>
                  </a:cxn>
                  <a:cxn ang="0">
                    <a:pos x="4" y="2"/>
                  </a:cxn>
                </a:cxnLst>
                <a:rect l="0" t="0" r="r" b="b"/>
                <a:pathLst>
                  <a:path w="18" h="6">
                    <a:moveTo>
                      <a:pt x="4" y="2"/>
                    </a:moveTo>
                    <a:lnTo>
                      <a:pt x="4" y="2"/>
                    </a:lnTo>
                    <a:lnTo>
                      <a:pt x="0" y="6"/>
                    </a:lnTo>
                    <a:lnTo>
                      <a:pt x="0" y="6"/>
                    </a:lnTo>
                    <a:lnTo>
                      <a:pt x="4" y="6"/>
                    </a:lnTo>
                    <a:lnTo>
                      <a:pt x="4" y="6"/>
                    </a:lnTo>
                    <a:lnTo>
                      <a:pt x="10" y="6"/>
                    </a:lnTo>
                    <a:lnTo>
                      <a:pt x="10" y="6"/>
                    </a:lnTo>
                    <a:lnTo>
                      <a:pt x="16" y="6"/>
                    </a:lnTo>
                    <a:lnTo>
                      <a:pt x="16" y="6"/>
                    </a:lnTo>
                    <a:lnTo>
                      <a:pt x="16" y="4"/>
                    </a:lnTo>
                    <a:lnTo>
                      <a:pt x="18" y="0"/>
                    </a:lnTo>
                    <a:lnTo>
                      <a:pt x="18" y="0"/>
                    </a:lnTo>
                    <a:lnTo>
                      <a:pt x="6" y="0"/>
                    </a:lnTo>
                    <a:lnTo>
                      <a:pt x="6" y="0"/>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4" name="Freeform 346"/>
              <p:cNvSpPr/>
              <p:nvPr/>
            </p:nvSpPr>
            <p:spPr bwMode="auto">
              <a:xfrm>
                <a:off x="2497" y="485"/>
                <a:ext cx="22" cy="6"/>
              </a:xfrm>
              <a:custGeom>
                <a:avLst/>
                <a:gdLst/>
                <a:ahLst/>
                <a:cxnLst>
                  <a:cxn ang="0">
                    <a:pos x="0" y="6"/>
                  </a:cxn>
                  <a:cxn ang="0">
                    <a:pos x="0" y="6"/>
                  </a:cxn>
                  <a:cxn ang="0">
                    <a:pos x="12" y="6"/>
                  </a:cxn>
                  <a:cxn ang="0">
                    <a:pos x="12" y="6"/>
                  </a:cxn>
                  <a:cxn ang="0">
                    <a:pos x="18" y="6"/>
                  </a:cxn>
                  <a:cxn ang="0">
                    <a:pos x="18" y="6"/>
                  </a:cxn>
                  <a:cxn ang="0">
                    <a:pos x="22" y="4"/>
                  </a:cxn>
                  <a:cxn ang="0">
                    <a:pos x="22" y="0"/>
                  </a:cxn>
                  <a:cxn ang="0">
                    <a:pos x="22" y="0"/>
                  </a:cxn>
                  <a:cxn ang="0">
                    <a:pos x="8" y="0"/>
                  </a:cxn>
                  <a:cxn ang="0">
                    <a:pos x="8" y="0"/>
                  </a:cxn>
                  <a:cxn ang="0">
                    <a:pos x="6" y="0"/>
                  </a:cxn>
                  <a:cxn ang="0">
                    <a:pos x="4" y="2"/>
                  </a:cxn>
                  <a:cxn ang="0">
                    <a:pos x="4" y="2"/>
                  </a:cxn>
                  <a:cxn ang="0">
                    <a:pos x="0" y="6"/>
                  </a:cxn>
                  <a:cxn ang="0">
                    <a:pos x="0" y="6"/>
                  </a:cxn>
                </a:cxnLst>
                <a:rect l="0" t="0" r="r" b="b"/>
                <a:pathLst>
                  <a:path w="22" h="6">
                    <a:moveTo>
                      <a:pt x="0" y="6"/>
                    </a:moveTo>
                    <a:lnTo>
                      <a:pt x="0" y="6"/>
                    </a:lnTo>
                    <a:lnTo>
                      <a:pt x="12" y="6"/>
                    </a:lnTo>
                    <a:lnTo>
                      <a:pt x="12" y="6"/>
                    </a:lnTo>
                    <a:lnTo>
                      <a:pt x="18" y="6"/>
                    </a:lnTo>
                    <a:lnTo>
                      <a:pt x="18" y="6"/>
                    </a:lnTo>
                    <a:lnTo>
                      <a:pt x="22" y="4"/>
                    </a:lnTo>
                    <a:lnTo>
                      <a:pt x="22" y="0"/>
                    </a:lnTo>
                    <a:lnTo>
                      <a:pt x="22" y="0"/>
                    </a:lnTo>
                    <a:lnTo>
                      <a:pt x="8" y="0"/>
                    </a:lnTo>
                    <a:lnTo>
                      <a:pt x="8" y="0"/>
                    </a:lnTo>
                    <a:lnTo>
                      <a:pt x="6" y="0"/>
                    </a:lnTo>
                    <a:lnTo>
                      <a:pt x="4" y="2"/>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5" name="Freeform 347"/>
              <p:cNvSpPr/>
              <p:nvPr/>
            </p:nvSpPr>
            <p:spPr bwMode="auto">
              <a:xfrm>
                <a:off x="2491" y="493"/>
                <a:ext cx="24" cy="8"/>
              </a:xfrm>
              <a:custGeom>
                <a:avLst/>
                <a:gdLst/>
                <a:ahLst/>
                <a:cxnLst>
                  <a:cxn ang="0">
                    <a:pos x="8" y="0"/>
                  </a:cxn>
                  <a:cxn ang="0">
                    <a:pos x="8" y="0"/>
                  </a:cxn>
                  <a:cxn ang="0">
                    <a:pos x="4" y="0"/>
                  </a:cxn>
                  <a:cxn ang="0">
                    <a:pos x="4" y="0"/>
                  </a:cxn>
                  <a:cxn ang="0">
                    <a:pos x="0" y="6"/>
                  </a:cxn>
                  <a:cxn ang="0">
                    <a:pos x="0" y="6"/>
                  </a:cxn>
                  <a:cxn ang="0">
                    <a:pos x="6" y="8"/>
                  </a:cxn>
                  <a:cxn ang="0">
                    <a:pos x="12" y="6"/>
                  </a:cxn>
                  <a:cxn ang="0">
                    <a:pos x="18" y="4"/>
                  </a:cxn>
                  <a:cxn ang="0">
                    <a:pos x="24" y="0"/>
                  </a:cxn>
                  <a:cxn ang="0">
                    <a:pos x="24" y="0"/>
                  </a:cxn>
                  <a:cxn ang="0">
                    <a:pos x="8" y="0"/>
                  </a:cxn>
                  <a:cxn ang="0">
                    <a:pos x="8" y="0"/>
                  </a:cxn>
                </a:cxnLst>
                <a:rect l="0" t="0" r="r" b="b"/>
                <a:pathLst>
                  <a:path w="24" h="8">
                    <a:moveTo>
                      <a:pt x="8" y="0"/>
                    </a:moveTo>
                    <a:lnTo>
                      <a:pt x="8" y="0"/>
                    </a:lnTo>
                    <a:lnTo>
                      <a:pt x="4" y="0"/>
                    </a:lnTo>
                    <a:lnTo>
                      <a:pt x="4" y="0"/>
                    </a:lnTo>
                    <a:lnTo>
                      <a:pt x="0" y="6"/>
                    </a:lnTo>
                    <a:lnTo>
                      <a:pt x="0" y="6"/>
                    </a:lnTo>
                    <a:lnTo>
                      <a:pt x="6" y="8"/>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6" name="Freeform 348"/>
              <p:cNvSpPr/>
              <p:nvPr/>
            </p:nvSpPr>
            <p:spPr bwMode="auto">
              <a:xfrm>
                <a:off x="2427" y="417"/>
                <a:ext cx="12" cy="20"/>
              </a:xfrm>
              <a:custGeom>
                <a:avLst/>
                <a:gdLst/>
                <a:ahLst/>
                <a:cxnLst>
                  <a:cxn ang="0">
                    <a:pos x="0" y="8"/>
                  </a:cxn>
                  <a:cxn ang="0">
                    <a:pos x="0" y="8"/>
                  </a:cxn>
                  <a:cxn ang="0">
                    <a:pos x="0" y="8"/>
                  </a:cxn>
                  <a:cxn ang="0">
                    <a:pos x="0" y="8"/>
                  </a:cxn>
                  <a:cxn ang="0">
                    <a:pos x="4" y="20"/>
                  </a:cxn>
                  <a:cxn ang="0">
                    <a:pos x="4" y="20"/>
                  </a:cxn>
                  <a:cxn ang="0">
                    <a:pos x="12" y="0"/>
                  </a:cxn>
                  <a:cxn ang="0">
                    <a:pos x="12" y="0"/>
                  </a:cxn>
                  <a:cxn ang="0">
                    <a:pos x="4" y="4"/>
                  </a:cxn>
                  <a:cxn ang="0">
                    <a:pos x="4" y="4"/>
                  </a:cxn>
                  <a:cxn ang="0">
                    <a:pos x="0" y="8"/>
                  </a:cxn>
                  <a:cxn ang="0">
                    <a:pos x="0" y="8"/>
                  </a:cxn>
                </a:cxnLst>
                <a:rect l="0" t="0" r="r" b="b"/>
                <a:pathLst>
                  <a:path w="12" h="20">
                    <a:moveTo>
                      <a:pt x="0" y="8"/>
                    </a:moveTo>
                    <a:lnTo>
                      <a:pt x="0" y="8"/>
                    </a:lnTo>
                    <a:lnTo>
                      <a:pt x="0" y="8"/>
                    </a:lnTo>
                    <a:lnTo>
                      <a:pt x="0" y="8"/>
                    </a:lnTo>
                    <a:lnTo>
                      <a:pt x="4" y="20"/>
                    </a:lnTo>
                    <a:lnTo>
                      <a:pt x="4" y="20"/>
                    </a:lnTo>
                    <a:lnTo>
                      <a:pt x="12" y="0"/>
                    </a:lnTo>
                    <a:lnTo>
                      <a:pt x="12" y="0"/>
                    </a:lnTo>
                    <a:lnTo>
                      <a:pt x="4" y="4"/>
                    </a:lnTo>
                    <a:lnTo>
                      <a:pt x="4"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7" name="Freeform 349"/>
              <p:cNvSpPr/>
              <p:nvPr/>
            </p:nvSpPr>
            <p:spPr bwMode="auto">
              <a:xfrm>
                <a:off x="2419" y="427"/>
                <a:ext cx="10" cy="22"/>
              </a:xfrm>
              <a:custGeom>
                <a:avLst/>
                <a:gdLst/>
                <a:ahLst/>
                <a:cxnLst>
                  <a:cxn ang="0">
                    <a:pos x="6" y="0"/>
                  </a:cxn>
                  <a:cxn ang="0">
                    <a:pos x="6" y="0"/>
                  </a:cxn>
                  <a:cxn ang="0">
                    <a:pos x="2" y="2"/>
                  </a:cxn>
                  <a:cxn ang="0">
                    <a:pos x="0" y="4"/>
                  </a:cxn>
                  <a:cxn ang="0">
                    <a:pos x="0" y="4"/>
                  </a:cxn>
                  <a:cxn ang="0">
                    <a:pos x="2" y="10"/>
                  </a:cxn>
                  <a:cxn ang="0">
                    <a:pos x="2" y="10"/>
                  </a:cxn>
                  <a:cxn ang="0">
                    <a:pos x="4" y="18"/>
                  </a:cxn>
                  <a:cxn ang="0">
                    <a:pos x="4" y="18"/>
                  </a:cxn>
                  <a:cxn ang="0">
                    <a:pos x="6" y="22"/>
                  </a:cxn>
                  <a:cxn ang="0">
                    <a:pos x="6" y="22"/>
                  </a:cxn>
                  <a:cxn ang="0">
                    <a:pos x="8" y="16"/>
                  </a:cxn>
                  <a:cxn ang="0">
                    <a:pos x="8" y="16"/>
                  </a:cxn>
                  <a:cxn ang="0">
                    <a:pos x="10" y="14"/>
                  </a:cxn>
                  <a:cxn ang="0">
                    <a:pos x="10" y="12"/>
                  </a:cxn>
                  <a:cxn ang="0">
                    <a:pos x="10" y="12"/>
                  </a:cxn>
                  <a:cxn ang="0">
                    <a:pos x="6" y="0"/>
                  </a:cxn>
                  <a:cxn ang="0">
                    <a:pos x="6" y="0"/>
                  </a:cxn>
                </a:cxnLst>
                <a:rect l="0" t="0" r="r" b="b"/>
                <a:pathLst>
                  <a:path w="10" h="22">
                    <a:moveTo>
                      <a:pt x="6" y="0"/>
                    </a:moveTo>
                    <a:lnTo>
                      <a:pt x="6" y="0"/>
                    </a:lnTo>
                    <a:lnTo>
                      <a:pt x="2" y="2"/>
                    </a:lnTo>
                    <a:lnTo>
                      <a:pt x="0" y="4"/>
                    </a:lnTo>
                    <a:lnTo>
                      <a:pt x="0" y="4"/>
                    </a:lnTo>
                    <a:lnTo>
                      <a:pt x="2" y="10"/>
                    </a:lnTo>
                    <a:lnTo>
                      <a:pt x="2" y="10"/>
                    </a:lnTo>
                    <a:lnTo>
                      <a:pt x="4" y="18"/>
                    </a:lnTo>
                    <a:lnTo>
                      <a:pt x="4" y="18"/>
                    </a:lnTo>
                    <a:lnTo>
                      <a:pt x="6" y="22"/>
                    </a:lnTo>
                    <a:lnTo>
                      <a:pt x="6" y="22"/>
                    </a:lnTo>
                    <a:lnTo>
                      <a:pt x="8" y="16"/>
                    </a:lnTo>
                    <a:lnTo>
                      <a:pt x="8" y="16"/>
                    </a:lnTo>
                    <a:lnTo>
                      <a:pt x="10" y="14"/>
                    </a:lnTo>
                    <a:lnTo>
                      <a:pt x="10" y="12"/>
                    </a:lnTo>
                    <a:lnTo>
                      <a:pt x="10" y="1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8" name="Freeform 350"/>
              <p:cNvSpPr/>
              <p:nvPr/>
            </p:nvSpPr>
            <p:spPr bwMode="auto">
              <a:xfrm>
                <a:off x="2411" y="433"/>
                <a:ext cx="12" cy="28"/>
              </a:xfrm>
              <a:custGeom>
                <a:avLst/>
                <a:gdLst/>
                <a:ahLst/>
                <a:cxnLst>
                  <a:cxn ang="0">
                    <a:pos x="0" y="8"/>
                  </a:cxn>
                  <a:cxn ang="0">
                    <a:pos x="0" y="8"/>
                  </a:cxn>
                  <a:cxn ang="0">
                    <a:pos x="4" y="16"/>
                  </a:cxn>
                  <a:cxn ang="0">
                    <a:pos x="4" y="16"/>
                  </a:cxn>
                  <a:cxn ang="0">
                    <a:pos x="8" y="28"/>
                  </a:cxn>
                  <a:cxn ang="0">
                    <a:pos x="8" y="28"/>
                  </a:cxn>
                  <a:cxn ang="0">
                    <a:pos x="12" y="20"/>
                  </a:cxn>
                  <a:cxn ang="0">
                    <a:pos x="12" y="20"/>
                  </a:cxn>
                  <a:cxn ang="0">
                    <a:pos x="12" y="18"/>
                  </a:cxn>
                  <a:cxn ang="0">
                    <a:pos x="12" y="16"/>
                  </a:cxn>
                  <a:cxn ang="0">
                    <a:pos x="12" y="16"/>
                  </a:cxn>
                  <a:cxn ang="0">
                    <a:pos x="6" y="0"/>
                  </a:cxn>
                  <a:cxn ang="0">
                    <a:pos x="6" y="0"/>
                  </a:cxn>
                  <a:cxn ang="0">
                    <a:pos x="2" y="4"/>
                  </a:cxn>
                  <a:cxn ang="0">
                    <a:pos x="0" y="8"/>
                  </a:cxn>
                  <a:cxn ang="0">
                    <a:pos x="0" y="8"/>
                  </a:cxn>
                </a:cxnLst>
                <a:rect l="0" t="0" r="r" b="b"/>
                <a:pathLst>
                  <a:path w="12" h="28">
                    <a:moveTo>
                      <a:pt x="0" y="8"/>
                    </a:moveTo>
                    <a:lnTo>
                      <a:pt x="0" y="8"/>
                    </a:lnTo>
                    <a:lnTo>
                      <a:pt x="4" y="16"/>
                    </a:lnTo>
                    <a:lnTo>
                      <a:pt x="4" y="16"/>
                    </a:lnTo>
                    <a:lnTo>
                      <a:pt x="8" y="28"/>
                    </a:lnTo>
                    <a:lnTo>
                      <a:pt x="8" y="28"/>
                    </a:lnTo>
                    <a:lnTo>
                      <a:pt x="12" y="20"/>
                    </a:lnTo>
                    <a:lnTo>
                      <a:pt x="12" y="20"/>
                    </a:lnTo>
                    <a:lnTo>
                      <a:pt x="12" y="18"/>
                    </a:lnTo>
                    <a:lnTo>
                      <a:pt x="12" y="16"/>
                    </a:lnTo>
                    <a:lnTo>
                      <a:pt x="12" y="16"/>
                    </a:lnTo>
                    <a:lnTo>
                      <a:pt x="6" y="0"/>
                    </a:lnTo>
                    <a:lnTo>
                      <a:pt x="6"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9" name="Freeform 351"/>
              <p:cNvSpPr/>
              <p:nvPr/>
            </p:nvSpPr>
            <p:spPr bwMode="auto">
              <a:xfrm>
                <a:off x="2407" y="443"/>
                <a:ext cx="10" cy="30"/>
              </a:xfrm>
              <a:custGeom>
                <a:avLst/>
                <a:gdLst/>
                <a:ahLst/>
                <a:cxnLst>
                  <a:cxn ang="0">
                    <a:pos x="10" y="22"/>
                  </a:cxn>
                  <a:cxn ang="0">
                    <a:pos x="10" y="22"/>
                  </a:cxn>
                  <a:cxn ang="0">
                    <a:pos x="8" y="16"/>
                  </a:cxn>
                  <a:cxn ang="0">
                    <a:pos x="8" y="16"/>
                  </a:cxn>
                  <a:cxn ang="0">
                    <a:pos x="2" y="0"/>
                  </a:cxn>
                  <a:cxn ang="0">
                    <a:pos x="2" y="0"/>
                  </a:cxn>
                  <a:cxn ang="0">
                    <a:pos x="0" y="8"/>
                  </a:cxn>
                  <a:cxn ang="0">
                    <a:pos x="0" y="16"/>
                  </a:cxn>
                  <a:cxn ang="0">
                    <a:pos x="2" y="22"/>
                  </a:cxn>
                  <a:cxn ang="0">
                    <a:pos x="8" y="30"/>
                  </a:cxn>
                  <a:cxn ang="0">
                    <a:pos x="8" y="30"/>
                  </a:cxn>
                  <a:cxn ang="0">
                    <a:pos x="10" y="22"/>
                  </a:cxn>
                  <a:cxn ang="0">
                    <a:pos x="10" y="22"/>
                  </a:cxn>
                </a:cxnLst>
                <a:rect l="0" t="0" r="r" b="b"/>
                <a:pathLst>
                  <a:path w="10" h="30">
                    <a:moveTo>
                      <a:pt x="10" y="22"/>
                    </a:moveTo>
                    <a:lnTo>
                      <a:pt x="10" y="22"/>
                    </a:lnTo>
                    <a:lnTo>
                      <a:pt x="8" y="16"/>
                    </a:lnTo>
                    <a:lnTo>
                      <a:pt x="8" y="16"/>
                    </a:lnTo>
                    <a:lnTo>
                      <a:pt x="2" y="0"/>
                    </a:lnTo>
                    <a:lnTo>
                      <a:pt x="2" y="0"/>
                    </a:lnTo>
                    <a:lnTo>
                      <a:pt x="0" y="8"/>
                    </a:lnTo>
                    <a:lnTo>
                      <a:pt x="0" y="16"/>
                    </a:lnTo>
                    <a:lnTo>
                      <a:pt x="2" y="22"/>
                    </a:lnTo>
                    <a:lnTo>
                      <a:pt x="8" y="30"/>
                    </a:lnTo>
                    <a:lnTo>
                      <a:pt x="8" y="3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0" name="Freeform 352"/>
              <p:cNvSpPr/>
              <p:nvPr/>
            </p:nvSpPr>
            <p:spPr bwMode="auto">
              <a:xfrm>
                <a:off x="2433" y="419"/>
                <a:ext cx="12" cy="18"/>
              </a:xfrm>
              <a:custGeom>
                <a:avLst/>
                <a:gdLst/>
                <a:ahLst/>
                <a:cxnLst>
                  <a:cxn ang="0">
                    <a:pos x="8" y="0"/>
                  </a:cxn>
                  <a:cxn ang="0">
                    <a:pos x="8" y="0"/>
                  </a:cxn>
                  <a:cxn ang="0">
                    <a:pos x="0" y="18"/>
                  </a:cxn>
                  <a:cxn ang="0">
                    <a:pos x="0" y="18"/>
                  </a:cxn>
                  <a:cxn ang="0">
                    <a:pos x="10" y="14"/>
                  </a:cxn>
                  <a:cxn ang="0">
                    <a:pos x="10" y="14"/>
                  </a:cxn>
                  <a:cxn ang="0">
                    <a:pos x="12" y="14"/>
                  </a:cxn>
                  <a:cxn ang="0">
                    <a:pos x="12" y="14"/>
                  </a:cxn>
                  <a:cxn ang="0">
                    <a:pos x="12" y="8"/>
                  </a:cxn>
                  <a:cxn ang="0">
                    <a:pos x="12" y="8"/>
                  </a:cxn>
                  <a:cxn ang="0">
                    <a:pos x="8" y="0"/>
                  </a:cxn>
                  <a:cxn ang="0">
                    <a:pos x="8" y="0"/>
                  </a:cxn>
                </a:cxnLst>
                <a:rect l="0" t="0" r="r" b="b"/>
                <a:pathLst>
                  <a:path w="12" h="18">
                    <a:moveTo>
                      <a:pt x="8" y="0"/>
                    </a:moveTo>
                    <a:lnTo>
                      <a:pt x="8" y="0"/>
                    </a:lnTo>
                    <a:lnTo>
                      <a:pt x="0" y="18"/>
                    </a:lnTo>
                    <a:lnTo>
                      <a:pt x="0" y="18"/>
                    </a:lnTo>
                    <a:lnTo>
                      <a:pt x="10" y="14"/>
                    </a:lnTo>
                    <a:lnTo>
                      <a:pt x="10" y="14"/>
                    </a:lnTo>
                    <a:lnTo>
                      <a:pt x="12" y="14"/>
                    </a:lnTo>
                    <a:lnTo>
                      <a:pt x="12" y="14"/>
                    </a:lnTo>
                    <a:lnTo>
                      <a:pt x="12" y="8"/>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1" name="Freeform 353"/>
              <p:cNvSpPr/>
              <p:nvPr/>
            </p:nvSpPr>
            <p:spPr bwMode="auto">
              <a:xfrm>
                <a:off x="2429" y="435"/>
                <a:ext cx="18" cy="16"/>
              </a:xfrm>
              <a:custGeom>
                <a:avLst/>
                <a:gdLst/>
                <a:ahLst/>
                <a:cxnLst>
                  <a:cxn ang="0">
                    <a:pos x="4" y="6"/>
                  </a:cxn>
                  <a:cxn ang="0">
                    <a:pos x="4" y="6"/>
                  </a:cxn>
                  <a:cxn ang="0">
                    <a:pos x="2" y="8"/>
                  </a:cxn>
                  <a:cxn ang="0">
                    <a:pos x="2" y="10"/>
                  </a:cxn>
                  <a:cxn ang="0">
                    <a:pos x="2" y="10"/>
                  </a:cxn>
                  <a:cxn ang="0">
                    <a:pos x="0" y="16"/>
                  </a:cxn>
                  <a:cxn ang="0">
                    <a:pos x="0" y="16"/>
                  </a:cxn>
                  <a:cxn ang="0">
                    <a:pos x="4" y="14"/>
                  </a:cxn>
                  <a:cxn ang="0">
                    <a:pos x="4" y="14"/>
                  </a:cxn>
                  <a:cxn ang="0">
                    <a:pos x="12" y="10"/>
                  </a:cxn>
                  <a:cxn ang="0">
                    <a:pos x="12" y="10"/>
                  </a:cxn>
                  <a:cxn ang="0">
                    <a:pos x="16" y="8"/>
                  </a:cxn>
                  <a:cxn ang="0">
                    <a:pos x="16" y="8"/>
                  </a:cxn>
                  <a:cxn ang="0">
                    <a:pos x="18" y="4"/>
                  </a:cxn>
                  <a:cxn ang="0">
                    <a:pos x="16" y="0"/>
                  </a:cxn>
                  <a:cxn ang="0">
                    <a:pos x="16" y="0"/>
                  </a:cxn>
                  <a:cxn ang="0">
                    <a:pos x="4" y="6"/>
                  </a:cxn>
                  <a:cxn ang="0">
                    <a:pos x="4" y="6"/>
                  </a:cxn>
                </a:cxnLst>
                <a:rect l="0" t="0" r="r" b="b"/>
                <a:pathLst>
                  <a:path w="18" h="16">
                    <a:moveTo>
                      <a:pt x="4" y="6"/>
                    </a:moveTo>
                    <a:lnTo>
                      <a:pt x="4" y="6"/>
                    </a:lnTo>
                    <a:lnTo>
                      <a:pt x="2" y="8"/>
                    </a:lnTo>
                    <a:lnTo>
                      <a:pt x="2" y="10"/>
                    </a:lnTo>
                    <a:lnTo>
                      <a:pt x="2" y="10"/>
                    </a:lnTo>
                    <a:lnTo>
                      <a:pt x="0" y="16"/>
                    </a:lnTo>
                    <a:lnTo>
                      <a:pt x="0" y="16"/>
                    </a:lnTo>
                    <a:lnTo>
                      <a:pt x="4" y="14"/>
                    </a:lnTo>
                    <a:lnTo>
                      <a:pt x="4" y="14"/>
                    </a:lnTo>
                    <a:lnTo>
                      <a:pt x="12" y="10"/>
                    </a:lnTo>
                    <a:lnTo>
                      <a:pt x="12" y="10"/>
                    </a:lnTo>
                    <a:lnTo>
                      <a:pt x="16" y="8"/>
                    </a:lnTo>
                    <a:lnTo>
                      <a:pt x="16" y="8"/>
                    </a:lnTo>
                    <a:lnTo>
                      <a:pt x="18" y="4"/>
                    </a:lnTo>
                    <a:lnTo>
                      <a:pt x="16" y="0"/>
                    </a:lnTo>
                    <a:lnTo>
                      <a:pt x="16"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2" name="Freeform 354"/>
              <p:cNvSpPr/>
              <p:nvPr/>
            </p:nvSpPr>
            <p:spPr bwMode="auto">
              <a:xfrm>
                <a:off x="2423" y="447"/>
                <a:ext cx="24" cy="16"/>
              </a:xfrm>
              <a:custGeom>
                <a:avLst/>
                <a:gdLst/>
                <a:ahLst/>
                <a:cxnLst>
                  <a:cxn ang="0">
                    <a:pos x="0" y="16"/>
                  </a:cxn>
                  <a:cxn ang="0">
                    <a:pos x="0" y="16"/>
                  </a:cxn>
                  <a:cxn ang="0">
                    <a:pos x="14" y="10"/>
                  </a:cxn>
                  <a:cxn ang="0">
                    <a:pos x="14" y="10"/>
                  </a:cxn>
                  <a:cxn ang="0">
                    <a:pos x="20" y="8"/>
                  </a:cxn>
                  <a:cxn ang="0">
                    <a:pos x="20" y="8"/>
                  </a:cxn>
                  <a:cxn ang="0">
                    <a:pos x="22" y="4"/>
                  </a:cxn>
                  <a:cxn ang="0">
                    <a:pos x="24" y="0"/>
                  </a:cxn>
                  <a:cxn ang="0">
                    <a:pos x="24" y="0"/>
                  </a:cxn>
                  <a:cxn ang="0">
                    <a:pos x="8" y="6"/>
                  </a:cxn>
                  <a:cxn ang="0">
                    <a:pos x="8" y="6"/>
                  </a:cxn>
                  <a:cxn ang="0">
                    <a:pos x="6" y="6"/>
                  </a:cxn>
                  <a:cxn ang="0">
                    <a:pos x="4" y="8"/>
                  </a:cxn>
                  <a:cxn ang="0">
                    <a:pos x="4" y="8"/>
                  </a:cxn>
                  <a:cxn ang="0">
                    <a:pos x="0" y="16"/>
                  </a:cxn>
                  <a:cxn ang="0">
                    <a:pos x="0" y="16"/>
                  </a:cxn>
                </a:cxnLst>
                <a:rect l="0" t="0" r="r" b="b"/>
                <a:pathLst>
                  <a:path w="24" h="16">
                    <a:moveTo>
                      <a:pt x="0" y="16"/>
                    </a:moveTo>
                    <a:lnTo>
                      <a:pt x="0" y="16"/>
                    </a:lnTo>
                    <a:lnTo>
                      <a:pt x="14" y="10"/>
                    </a:lnTo>
                    <a:lnTo>
                      <a:pt x="14" y="10"/>
                    </a:lnTo>
                    <a:lnTo>
                      <a:pt x="20" y="8"/>
                    </a:lnTo>
                    <a:lnTo>
                      <a:pt x="20" y="8"/>
                    </a:lnTo>
                    <a:lnTo>
                      <a:pt x="22" y="4"/>
                    </a:lnTo>
                    <a:lnTo>
                      <a:pt x="24" y="0"/>
                    </a:lnTo>
                    <a:lnTo>
                      <a:pt x="24" y="0"/>
                    </a:lnTo>
                    <a:lnTo>
                      <a:pt x="8" y="6"/>
                    </a:lnTo>
                    <a:lnTo>
                      <a:pt x="8" y="6"/>
                    </a:lnTo>
                    <a:lnTo>
                      <a:pt x="6" y="6"/>
                    </a:lnTo>
                    <a:lnTo>
                      <a:pt x="4" y="8"/>
                    </a:lnTo>
                    <a:lnTo>
                      <a:pt x="4" y="8"/>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3" name="Freeform 355"/>
              <p:cNvSpPr/>
              <p:nvPr/>
            </p:nvSpPr>
            <p:spPr bwMode="auto">
              <a:xfrm>
                <a:off x="2419" y="457"/>
                <a:ext cx="24" cy="18"/>
              </a:xfrm>
              <a:custGeom>
                <a:avLst/>
                <a:gdLst/>
                <a:ahLst/>
                <a:cxnLst>
                  <a:cxn ang="0">
                    <a:pos x="24" y="0"/>
                  </a:cxn>
                  <a:cxn ang="0">
                    <a:pos x="24" y="0"/>
                  </a:cxn>
                  <a:cxn ang="0">
                    <a:pos x="8" y="8"/>
                  </a:cxn>
                  <a:cxn ang="0">
                    <a:pos x="8" y="8"/>
                  </a:cxn>
                  <a:cxn ang="0">
                    <a:pos x="4" y="10"/>
                  </a:cxn>
                  <a:cxn ang="0">
                    <a:pos x="4" y="10"/>
                  </a:cxn>
                  <a:cxn ang="0">
                    <a:pos x="0" y="18"/>
                  </a:cxn>
                  <a:cxn ang="0">
                    <a:pos x="0" y="18"/>
                  </a:cxn>
                  <a:cxn ang="0">
                    <a:pos x="8" y="16"/>
                  </a:cxn>
                  <a:cxn ang="0">
                    <a:pos x="14" y="12"/>
                  </a:cxn>
                  <a:cxn ang="0">
                    <a:pos x="20" y="8"/>
                  </a:cxn>
                  <a:cxn ang="0">
                    <a:pos x="24" y="0"/>
                  </a:cxn>
                  <a:cxn ang="0">
                    <a:pos x="24" y="0"/>
                  </a:cxn>
                </a:cxnLst>
                <a:rect l="0" t="0" r="r" b="b"/>
                <a:pathLst>
                  <a:path w="24" h="18">
                    <a:moveTo>
                      <a:pt x="24" y="0"/>
                    </a:moveTo>
                    <a:lnTo>
                      <a:pt x="24" y="0"/>
                    </a:lnTo>
                    <a:lnTo>
                      <a:pt x="8" y="8"/>
                    </a:lnTo>
                    <a:lnTo>
                      <a:pt x="8" y="8"/>
                    </a:lnTo>
                    <a:lnTo>
                      <a:pt x="4" y="10"/>
                    </a:lnTo>
                    <a:lnTo>
                      <a:pt x="4" y="10"/>
                    </a:lnTo>
                    <a:lnTo>
                      <a:pt x="0" y="18"/>
                    </a:lnTo>
                    <a:lnTo>
                      <a:pt x="0" y="18"/>
                    </a:lnTo>
                    <a:lnTo>
                      <a:pt x="8" y="16"/>
                    </a:lnTo>
                    <a:lnTo>
                      <a:pt x="14" y="12"/>
                    </a:lnTo>
                    <a:lnTo>
                      <a:pt x="20" y="8"/>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4" name="Freeform 356"/>
              <p:cNvSpPr/>
              <p:nvPr/>
            </p:nvSpPr>
            <p:spPr bwMode="auto">
              <a:xfrm>
                <a:off x="2493" y="515"/>
                <a:ext cx="10" cy="20"/>
              </a:xfrm>
              <a:custGeom>
                <a:avLst/>
                <a:gdLst/>
                <a:ahLst/>
                <a:cxnLst>
                  <a:cxn ang="0">
                    <a:pos x="0" y="14"/>
                  </a:cxn>
                  <a:cxn ang="0">
                    <a:pos x="0" y="14"/>
                  </a:cxn>
                  <a:cxn ang="0">
                    <a:pos x="0" y="14"/>
                  </a:cxn>
                  <a:cxn ang="0">
                    <a:pos x="0" y="14"/>
                  </a:cxn>
                  <a:cxn ang="0">
                    <a:pos x="10" y="20"/>
                  </a:cxn>
                  <a:cxn ang="0">
                    <a:pos x="10" y="20"/>
                  </a:cxn>
                  <a:cxn ang="0">
                    <a:pos x="4" y="0"/>
                  </a:cxn>
                  <a:cxn ang="0">
                    <a:pos x="4" y="0"/>
                  </a:cxn>
                  <a:cxn ang="0">
                    <a:pos x="2" y="10"/>
                  </a:cxn>
                  <a:cxn ang="0">
                    <a:pos x="2" y="10"/>
                  </a:cxn>
                  <a:cxn ang="0">
                    <a:pos x="0" y="14"/>
                  </a:cxn>
                  <a:cxn ang="0">
                    <a:pos x="0" y="14"/>
                  </a:cxn>
                </a:cxnLst>
                <a:rect l="0" t="0" r="r" b="b"/>
                <a:pathLst>
                  <a:path w="10" h="20">
                    <a:moveTo>
                      <a:pt x="0" y="14"/>
                    </a:moveTo>
                    <a:lnTo>
                      <a:pt x="0" y="14"/>
                    </a:lnTo>
                    <a:lnTo>
                      <a:pt x="0" y="14"/>
                    </a:lnTo>
                    <a:lnTo>
                      <a:pt x="0" y="14"/>
                    </a:lnTo>
                    <a:lnTo>
                      <a:pt x="10" y="20"/>
                    </a:lnTo>
                    <a:lnTo>
                      <a:pt x="10" y="20"/>
                    </a:lnTo>
                    <a:lnTo>
                      <a:pt x="4" y="0"/>
                    </a:lnTo>
                    <a:lnTo>
                      <a:pt x="4" y="0"/>
                    </a:lnTo>
                    <a:lnTo>
                      <a:pt x="2" y="10"/>
                    </a:lnTo>
                    <a:lnTo>
                      <a:pt x="2" y="1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5" name="Freeform 357"/>
              <p:cNvSpPr/>
              <p:nvPr/>
            </p:nvSpPr>
            <p:spPr bwMode="auto">
              <a:xfrm>
                <a:off x="2489" y="531"/>
                <a:ext cx="16" cy="18"/>
              </a:xfrm>
              <a:custGeom>
                <a:avLst/>
                <a:gdLst/>
                <a:ahLst/>
                <a:cxnLst>
                  <a:cxn ang="0">
                    <a:pos x="0" y="8"/>
                  </a:cxn>
                  <a:cxn ang="0">
                    <a:pos x="0" y="8"/>
                  </a:cxn>
                  <a:cxn ang="0">
                    <a:pos x="6" y="12"/>
                  </a:cxn>
                  <a:cxn ang="0">
                    <a:pos x="6" y="12"/>
                  </a:cxn>
                  <a:cxn ang="0">
                    <a:pos x="12" y="16"/>
                  </a:cxn>
                  <a:cxn ang="0">
                    <a:pos x="12" y="16"/>
                  </a:cxn>
                  <a:cxn ang="0">
                    <a:pos x="16" y="18"/>
                  </a:cxn>
                  <a:cxn ang="0">
                    <a:pos x="16" y="18"/>
                  </a:cxn>
                  <a:cxn ang="0">
                    <a:pos x="16" y="12"/>
                  </a:cxn>
                  <a:cxn ang="0">
                    <a:pos x="16" y="12"/>
                  </a:cxn>
                  <a:cxn ang="0">
                    <a:pos x="14" y="10"/>
                  </a:cxn>
                  <a:cxn ang="0">
                    <a:pos x="14" y="8"/>
                  </a:cxn>
                  <a:cxn ang="0">
                    <a:pos x="14" y="8"/>
                  </a:cxn>
                  <a:cxn ang="0">
                    <a:pos x="2" y="0"/>
                  </a:cxn>
                  <a:cxn ang="0">
                    <a:pos x="2" y="0"/>
                  </a:cxn>
                  <a:cxn ang="0">
                    <a:pos x="2" y="4"/>
                  </a:cxn>
                  <a:cxn ang="0">
                    <a:pos x="0" y="8"/>
                  </a:cxn>
                  <a:cxn ang="0">
                    <a:pos x="0" y="8"/>
                  </a:cxn>
                </a:cxnLst>
                <a:rect l="0" t="0" r="r" b="b"/>
                <a:pathLst>
                  <a:path w="16" h="18">
                    <a:moveTo>
                      <a:pt x="0" y="8"/>
                    </a:moveTo>
                    <a:lnTo>
                      <a:pt x="0" y="8"/>
                    </a:lnTo>
                    <a:lnTo>
                      <a:pt x="6" y="12"/>
                    </a:lnTo>
                    <a:lnTo>
                      <a:pt x="6" y="12"/>
                    </a:lnTo>
                    <a:lnTo>
                      <a:pt x="12" y="16"/>
                    </a:lnTo>
                    <a:lnTo>
                      <a:pt x="12" y="16"/>
                    </a:lnTo>
                    <a:lnTo>
                      <a:pt x="16" y="18"/>
                    </a:lnTo>
                    <a:lnTo>
                      <a:pt x="16" y="18"/>
                    </a:lnTo>
                    <a:lnTo>
                      <a:pt x="16" y="12"/>
                    </a:lnTo>
                    <a:lnTo>
                      <a:pt x="16" y="12"/>
                    </a:lnTo>
                    <a:lnTo>
                      <a:pt x="14" y="10"/>
                    </a:lnTo>
                    <a:lnTo>
                      <a:pt x="14" y="8"/>
                    </a:lnTo>
                    <a:lnTo>
                      <a:pt x="14" y="8"/>
                    </a:lnTo>
                    <a:lnTo>
                      <a:pt x="2" y="0"/>
                    </a:lnTo>
                    <a:lnTo>
                      <a:pt x="2"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6" name="Freeform 358"/>
              <p:cNvSpPr/>
              <p:nvPr/>
            </p:nvSpPr>
            <p:spPr bwMode="auto">
              <a:xfrm>
                <a:off x="2489" y="543"/>
                <a:ext cx="20" cy="20"/>
              </a:xfrm>
              <a:custGeom>
                <a:avLst/>
                <a:gdLst/>
                <a:ahLst/>
                <a:cxnLst>
                  <a:cxn ang="0">
                    <a:pos x="8" y="12"/>
                  </a:cxn>
                  <a:cxn ang="0">
                    <a:pos x="8" y="12"/>
                  </a:cxn>
                  <a:cxn ang="0">
                    <a:pos x="20" y="20"/>
                  </a:cxn>
                  <a:cxn ang="0">
                    <a:pos x="20" y="20"/>
                  </a:cxn>
                  <a:cxn ang="0">
                    <a:pos x="18" y="12"/>
                  </a:cxn>
                  <a:cxn ang="0">
                    <a:pos x="18" y="12"/>
                  </a:cxn>
                  <a:cxn ang="0">
                    <a:pos x="16" y="10"/>
                  </a:cxn>
                  <a:cxn ang="0">
                    <a:pos x="14" y="8"/>
                  </a:cxn>
                  <a:cxn ang="0">
                    <a:pos x="14" y="8"/>
                  </a:cxn>
                  <a:cxn ang="0">
                    <a:pos x="0" y="0"/>
                  </a:cxn>
                  <a:cxn ang="0">
                    <a:pos x="0" y="0"/>
                  </a:cxn>
                  <a:cxn ang="0">
                    <a:pos x="0" y="4"/>
                  </a:cxn>
                  <a:cxn ang="0">
                    <a:pos x="0" y="8"/>
                  </a:cxn>
                  <a:cxn ang="0">
                    <a:pos x="0" y="8"/>
                  </a:cxn>
                  <a:cxn ang="0">
                    <a:pos x="8" y="12"/>
                  </a:cxn>
                  <a:cxn ang="0">
                    <a:pos x="8" y="12"/>
                  </a:cxn>
                </a:cxnLst>
                <a:rect l="0" t="0" r="r" b="b"/>
                <a:pathLst>
                  <a:path w="20" h="20">
                    <a:moveTo>
                      <a:pt x="8" y="12"/>
                    </a:moveTo>
                    <a:lnTo>
                      <a:pt x="8" y="12"/>
                    </a:lnTo>
                    <a:lnTo>
                      <a:pt x="20" y="20"/>
                    </a:lnTo>
                    <a:lnTo>
                      <a:pt x="20" y="20"/>
                    </a:lnTo>
                    <a:lnTo>
                      <a:pt x="18" y="12"/>
                    </a:lnTo>
                    <a:lnTo>
                      <a:pt x="18" y="12"/>
                    </a:lnTo>
                    <a:lnTo>
                      <a:pt x="16" y="10"/>
                    </a:lnTo>
                    <a:lnTo>
                      <a:pt x="14" y="8"/>
                    </a:lnTo>
                    <a:lnTo>
                      <a:pt x="14" y="8"/>
                    </a:lnTo>
                    <a:lnTo>
                      <a:pt x="0" y="0"/>
                    </a:lnTo>
                    <a:lnTo>
                      <a:pt x="0" y="0"/>
                    </a:lnTo>
                    <a:lnTo>
                      <a:pt x="0" y="4"/>
                    </a:lnTo>
                    <a:lnTo>
                      <a:pt x="0" y="8"/>
                    </a:lnTo>
                    <a:lnTo>
                      <a:pt x="0"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7" name="Freeform 359"/>
              <p:cNvSpPr/>
              <p:nvPr/>
            </p:nvSpPr>
            <p:spPr bwMode="auto">
              <a:xfrm>
                <a:off x="2489" y="553"/>
                <a:ext cx="22" cy="22"/>
              </a:xfrm>
              <a:custGeom>
                <a:avLst/>
                <a:gdLst/>
                <a:ahLst/>
                <a:cxnLst>
                  <a:cxn ang="0">
                    <a:pos x="22" y="22"/>
                  </a:cxn>
                  <a:cxn ang="0">
                    <a:pos x="22" y="22"/>
                  </a:cxn>
                  <a:cxn ang="0">
                    <a:pos x="20" y="14"/>
                  </a:cxn>
                  <a:cxn ang="0">
                    <a:pos x="20" y="14"/>
                  </a:cxn>
                  <a:cxn ang="0">
                    <a:pos x="16" y="10"/>
                  </a:cxn>
                  <a:cxn ang="0">
                    <a:pos x="16" y="10"/>
                  </a:cxn>
                  <a:cxn ang="0">
                    <a:pos x="0" y="0"/>
                  </a:cxn>
                  <a:cxn ang="0">
                    <a:pos x="0" y="0"/>
                  </a:cxn>
                  <a:cxn ang="0">
                    <a:pos x="4" y="8"/>
                  </a:cxn>
                  <a:cxn ang="0">
                    <a:pos x="8" y="14"/>
                  </a:cxn>
                  <a:cxn ang="0">
                    <a:pos x="14" y="20"/>
                  </a:cxn>
                  <a:cxn ang="0">
                    <a:pos x="22" y="22"/>
                  </a:cxn>
                  <a:cxn ang="0">
                    <a:pos x="22" y="22"/>
                  </a:cxn>
                </a:cxnLst>
                <a:rect l="0" t="0" r="r" b="b"/>
                <a:pathLst>
                  <a:path w="22" h="22">
                    <a:moveTo>
                      <a:pt x="22" y="22"/>
                    </a:moveTo>
                    <a:lnTo>
                      <a:pt x="22" y="22"/>
                    </a:lnTo>
                    <a:lnTo>
                      <a:pt x="20" y="14"/>
                    </a:lnTo>
                    <a:lnTo>
                      <a:pt x="20" y="14"/>
                    </a:lnTo>
                    <a:lnTo>
                      <a:pt x="16" y="10"/>
                    </a:lnTo>
                    <a:lnTo>
                      <a:pt x="16" y="10"/>
                    </a:lnTo>
                    <a:lnTo>
                      <a:pt x="0" y="0"/>
                    </a:lnTo>
                    <a:lnTo>
                      <a:pt x="0" y="0"/>
                    </a:lnTo>
                    <a:lnTo>
                      <a:pt x="4" y="8"/>
                    </a:lnTo>
                    <a:lnTo>
                      <a:pt x="8" y="14"/>
                    </a:lnTo>
                    <a:lnTo>
                      <a:pt x="14" y="20"/>
                    </a:lnTo>
                    <a:lnTo>
                      <a:pt x="22" y="22"/>
                    </a:lnTo>
                    <a:lnTo>
                      <a:pt x="2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8" name="Freeform 360"/>
              <p:cNvSpPr/>
              <p:nvPr/>
            </p:nvSpPr>
            <p:spPr bwMode="auto">
              <a:xfrm>
                <a:off x="2501" y="515"/>
                <a:ext cx="10" cy="20"/>
              </a:xfrm>
              <a:custGeom>
                <a:avLst/>
                <a:gdLst/>
                <a:ahLst/>
                <a:cxnLst>
                  <a:cxn ang="0">
                    <a:pos x="10" y="10"/>
                  </a:cxn>
                  <a:cxn ang="0">
                    <a:pos x="10" y="10"/>
                  </a:cxn>
                  <a:cxn ang="0">
                    <a:pos x="6" y="6"/>
                  </a:cxn>
                  <a:cxn ang="0">
                    <a:pos x="6" y="6"/>
                  </a:cxn>
                  <a:cxn ang="0">
                    <a:pos x="0" y="0"/>
                  </a:cxn>
                  <a:cxn ang="0">
                    <a:pos x="0" y="0"/>
                  </a:cxn>
                  <a:cxn ang="0">
                    <a:pos x="4" y="20"/>
                  </a:cxn>
                  <a:cxn ang="0">
                    <a:pos x="4" y="20"/>
                  </a:cxn>
                  <a:cxn ang="0">
                    <a:pos x="10" y="10"/>
                  </a:cxn>
                  <a:cxn ang="0">
                    <a:pos x="10" y="10"/>
                  </a:cxn>
                  <a:cxn ang="0">
                    <a:pos x="10" y="10"/>
                  </a:cxn>
                  <a:cxn ang="0">
                    <a:pos x="10" y="10"/>
                  </a:cxn>
                </a:cxnLst>
                <a:rect l="0" t="0" r="r" b="b"/>
                <a:pathLst>
                  <a:path w="10" h="20">
                    <a:moveTo>
                      <a:pt x="10" y="10"/>
                    </a:moveTo>
                    <a:lnTo>
                      <a:pt x="10" y="10"/>
                    </a:lnTo>
                    <a:lnTo>
                      <a:pt x="6" y="6"/>
                    </a:lnTo>
                    <a:lnTo>
                      <a:pt x="6" y="6"/>
                    </a:lnTo>
                    <a:lnTo>
                      <a:pt x="0" y="0"/>
                    </a:lnTo>
                    <a:lnTo>
                      <a:pt x="0" y="0"/>
                    </a:lnTo>
                    <a:lnTo>
                      <a:pt x="4" y="20"/>
                    </a:lnTo>
                    <a:lnTo>
                      <a:pt x="4" y="20"/>
                    </a:lnTo>
                    <a:lnTo>
                      <a:pt x="10" y="10"/>
                    </a:lnTo>
                    <a:lnTo>
                      <a:pt x="10" y="1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9" name="Freeform 361"/>
              <p:cNvSpPr/>
              <p:nvPr/>
            </p:nvSpPr>
            <p:spPr bwMode="auto">
              <a:xfrm>
                <a:off x="2507" y="527"/>
                <a:ext cx="12" cy="22"/>
              </a:xfrm>
              <a:custGeom>
                <a:avLst/>
                <a:gdLst/>
                <a:ahLst/>
                <a:cxnLst>
                  <a:cxn ang="0">
                    <a:pos x="2" y="22"/>
                  </a:cxn>
                  <a:cxn ang="0">
                    <a:pos x="2" y="22"/>
                  </a:cxn>
                  <a:cxn ang="0">
                    <a:pos x="4" y="18"/>
                  </a:cxn>
                  <a:cxn ang="0">
                    <a:pos x="4" y="18"/>
                  </a:cxn>
                  <a:cxn ang="0">
                    <a:pos x="8" y="10"/>
                  </a:cxn>
                  <a:cxn ang="0">
                    <a:pos x="8" y="10"/>
                  </a:cxn>
                  <a:cxn ang="0">
                    <a:pos x="12" y="6"/>
                  </a:cxn>
                  <a:cxn ang="0">
                    <a:pos x="12" y="6"/>
                  </a:cxn>
                  <a:cxn ang="0">
                    <a:pos x="10" y="2"/>
                  </a:cxn>
                  <a:cxn ang="0">
                    <a:pos x="6" y="0"/>
                  </a:cxn>
                  <a:cxn ang="0">
                    <a:pos x="6" y="0"/>
                  </a:cxn>
                  <a:cxn ang="0">
                    <a:pos x="0" y="10"/>
                  </a:cxn>
                  <a:cxn ang="0">
                    <a:pos x="0" y="10"/>
                  </a:cxn>
                  <a:cxn ang="0">
                    <a:pos x="0" y="14"/>
                  </a:cxn>
                  <a:cxn ang="0">
                    <a:pos x="0" y="16"/>
                  </a:cxn>
                  <a:cxn ang="0">
                    <a:pos x="0" y="16"/>
                  </a:cxn>
                  <a:cxn ang="0">
                    <a:pos x="2" y="22"/>
                  </a:cxn>
                  <a:cxn ang="0">
                    <a:pos x="2" y="22"/>
                  </a:cxn>
                </a:cxnLst>
                <a:rect l="0" t="0" r="r" b="b"/>
                <a:pathLst>
                  <a:path w="12" h="22">
                    <a:moveTo>
                      <a:pt x="2" y="22"/>
                    </a:moveTo>
                    <a:lnTo>
                      <a:pt x="2" y="22"/>
                    </a:lnTo>
                    <a:lnTo>
                      <a:pt x="4" y="18"/>
                    </a:lnTo>
                    <a:lnTo>
                      <a:pt x="4" y="18"/>
                    </a:lnTo>
                    <a:lnTo>
                      <a:pt x="8" y="10"/>
                    </a:lnTo>
                    <a:lnTo>
                      <a:pt x="8" y="10"/>
                    </a:lnTo>
                    <a:lnTo>
                      <a:pt x="12" y="6"/>
                    </a:lnTo>
                    <a:lnTo>
                      <a:pt x="12" y="6"/>
                    </a:lnTo>
                    <a:lnTo>
                      <a:pt x="10" y="2"/>
                    </a:lnTo>
                    <a:lnTo>
                      <a:pt x="6" y="0"/>
                    </a:lnTo>
                    <a:lnTo>
                      <a:pt x="6" y="0"/>
                    </a:lnTo>
                    <a:lnTo>
                      <a:pt x="0" y="10"/>
                    </a:lnTo>
                    <a:lnTo>
                      <a:pt x="0" y="10"/>
                    </a:lnTo>
                    <a:lnTo>
                      <a:pt x="0" y="14"/>
                    </a:lnTo>
                    <a:lnTo>
                      <a:pt x="0" y="16"/>
                    </a:lnTo>
                    <a:lnTo>
                      <a:pt x="0" y="16"/>
                    </a:lnTo>
                    <a:lnTo>
                      <a:pt x="2" y="22"/>
                    </a:lnTo>
                    <a:lnTo>
                      <a:pt x="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0" name="Freeform 362"/>
              <p:cNvSpPr/>
              <p:nvPr/>
            </p:nvSpPr>
            <p:spPr bwMode="auto">
              <a:xfrm>
                <a:off x="2511" y="535"/>
                <a:ext cx="12" cy="26"/>
              </a:xfrm>
              <a:custGeom>
                <a:avLst/>
                <a:gdLst/>
                <a:ahLst/>
                <a:cxnLst>
                  <a:cxn ang="0">
                    <a:pos x="8" y="14"/>
                  </a:cxn>
                  <a:cxn ang="0">
                    <a:pos x="8" y="14"/>
                  </a:cxn>
                  <a:cxn ang="0">
                    <a:pos x="12" y="8"/>
                  </a:cxn>
                  <a:cxn ang="0">
                    <a:pos x="12" y="8"/>
                  </a:cxn>
                  <a:cxn ang="0">
                    <a:pos x="12" y="4"/>
                  </a:cxn>
                  <a:cxn ang="0">
                    <a:pos x="10" y="0"/>
                  </a:cxn>
                  <a:cxn ang="0">
                    <a:pos x="10" y="0"/>
                  </a:cxn>
                  <a:cxn ang="0">
                    <a:pos x="0" y="14"/>
                  </a:cxn>
                  <a:cxn ang="0">
                    <a:pos x="0" y="14"/>
                  </a:cxn>
                  <a:cxn ang="0">
                    <a:pos x="0" y="16"/>
                  </a:cxn>
                  <a:cxn ang="0">
                    <a:pos x="0" y="18"/>
                  </a:cxn>
                  <a:cxn ang="0">
                    <a:pos x="0" y="18"/>
                  </a:cxn>
                  <a:cxn ang="0">
                    <a:pos x="2" y="26"/>
                  </a:cxn>
                  <a:cxn ang="0">
                    <a:pos x="2" y="26"/>
                  </a:cxn>
                  <a:cxn ang="0">
                    <a:pos x="8" y="14"/>
                  </a:cxn>
                  <a:cxn ang="0">
                    <a:pos x="8" y="14"/>
                  </a:cxn>
                </a:cxnLst>
                <a:rect l="0" t="0" r="r" b="b"/>
                <a:pathLst>
                  <a:path w="12" h="26">
                    <a:moveTo>
                      <a:pt x="8" y="14"/>
                    </a:moveTo>
                    <a:lnTo>
                      <a:pt x="8" y="14"/>
                    </a:lnTo>
                    <a:lnTo>
                      <a:pt x="12" y="8"/>
                    </a:lnTo>
                    <a:lnTo>
                      <a:pt x="12" y="8"/>
                    </a:lnTo>
                    <a:lnTo>
                      <a:pt x="12" y="4"/>
                    </a:lnTo>
                    <a:lnTo>
                      <a:pt x="10" y="0"/>
                    </a:lnTo>
                    <a:lnTo>
                      <a:pt x="10" y="0"/>
                    </a:lnTo>
                    <a:lnTo>
                      <a:pt x="0" y="14"/>
                    </a:lnTo>
                    <a:lnTo>
                      <a:pt x="0" y="14"/>
                    </a:lnTo>
                    <a:lnTo>
                      <a:pt x="0" y="16"/>
                    </a:lnTo>
                    <a:lnTo>
                      <a:pt x="0" y="18"/>
                    </a:lnTo>
                    <a:lnTo>
                      <a:pt x="0" y="18"/>
                    </a:lnTo>
                    <a:lnTo>
                      <a:pt x="2" y="26"/>
                    </a:lnTo>
                    <a:lnTo>
                      <a:pt x="2" y="26"/>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1" name="Freeform 363"/>
              <p:cNvSpPr/>
              <p:nvPr/>
            </p:nvSpPr>
            <p:spPr bwMode="auto">
              <a:xfrm>
                <a:off x="2513" y="545"/>
                <a:ext cx="14" cy="28"/>
              </a:xfrm>
              <a:custGeom>
                <a:avLst/>
                <a:gdLst/>
                <a:ahLst/>
                <a:cxnLst>
                  <a:cxn ang="0">
                    <a:pos x="12" y="0"/>
                  </a:cxn>
                  <a:cxn ang="0">
                    <a:pos x="12" y="0"/>
                  </a:cxn>
                  <a:cxn ang="0">
                    <a:pos x="4" y="16"/>
                  </a:cxn>
                  <a:cxn ang="0">
                    <a:pos x="4" y="16"/>
                  </a:cxn>
                  <a:cxn ang="0">
                    <a:pos x="0" y="20"/>
                  </a:cxn>
                  <a:cxn ang="0">
                    <a:pos x="0" y="20"/>
                  </a:cxn>
                  <a:cxn ang="0">
                    <a:pos x="2" y="28"/>
                  </a:cxn>
                  <a:cxn ang="0">
                    <a:pos x="2" y="28"/>
                  </a:cxn>
                  <a:cxn ang="0">
                    <a:pos x="8" y="22"/>
                  </a:cxn>
                  <a:cxn ang="0">
                    <a:pos x="12" y="16"/>
                  </a:cxn>
                  <a:cxn ang="0">
                    <a:pos x="14" y="8"/>
                  </a:cxn>
                  <a:cxn ang="0">
                    <a:pos x="12" y="0"/>
                  </a:cxn>
                  <a:cxn ang="0">
                    <a:pos x="12" y="0"/>
                  </a:cxn>
                </a:cxnLst>
                <a:rect l="0" t="0" r="r" b="b"/>
                <a:pathLst>
                  <a:path w="14" h="28">
                    <a:moveTo>
                      <a:pt x="12" y="0"/>
                    </a:moveTo>
                    <a:lnTo>
                      <a:pt x="12" y="0"/>
                    </a:lnTo>
                    <a:lnTo>
                      <a:pt x="4" y="16"/>
                    </a:lnTo>
                    <a:lnTo>
                      <a:pt x="4" y="16"/>
                    </a:lnTo>
                    <a:lnTo>
                      <a:pt x="0" y="20"/>
                    </a:lnTo>
                    <a:lnTo>
                      <a:pt x="0" y="20"/>
                    </a:lnTo>
                    <a:lnTo>
                      <a:pt x="2" y="28"/>
                    </a:lnTo>
                    <a:lnTo>
                      <a:pt x="2" y="28"/>
                    </a:lnTo>
                    <a:lnTo>
                      <a:pt x="8" y="22"/>
                    </a:lnTo>
                    <a:lnTo>
                      <a:pt x="12" y="16"/>
                    </a:lnTo>
                    <a:lnTo>
                      <a:pt x="14" y="8"/>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2" name="Freeform 364"/>
              <p:cNvSpPr/>
              <p:nvPr/>
            </p:nvSpPr>
            <p:spPr bwMode="auto">
              <a:xfrm>
                <a:off x="2635" y="675"/>
                <a:ext cx="18" cy="26"/>
              </a:xfrm>
              <a:custGeom>
                <a:avLst/>
                <a:gdLst/>
                <a:ahLst/>
                <a:cxnLst>
                  <a:cxn ang="0">
                    <a:pos x="18" y="0"/>
                  </a:cxn>
                  <a:cxn ang="0">
                    <a:pos x="18" y="0"/>
                  </a:cxn>
                  <a:cxn ang="0">
                    <a:pos x="12" y="4"/>
                  </a:cxn>
                  <a:cxn ang="0">
                    <a:pos x="6" y="6"/>
                  </a:cxn>
                  <a:cxn ang="0">
                    <a:pos x="6" y="6"/>
                  </a:cxn>
                  <a:cxn ang="0">
                    <a:pos x="0" y="10"/>
                  </a:cxn>
                  <a:cxn ang="0">
                    <a:pos x="0" y="10"/>
                  </a:cxn>
                  <a:cxn ang="0">
                    <a:pos x="0" y="12"/>
                  </a:cxn>
                  <a:cxn ang="0">
                    <a:pos x="0" y="12"/>
                  </a:cxn>
                  <a:cxn ang="0">
                    <a:pos x="6" y="26"/>
                  </a:cxn>
                  <a:cxn ang="0">
                    <a:pos x="6" y="26"/>
                  </a:cxn>
                  <a:cxn ang="0">
                    <a:pos x="18" y="0"/>
                  </a:cxn>
                  <a:cxn ang="0">
                    <a:pos x="18" y="0"/>
                  </a:cxn>
                </a:cxnLst>
                <a:rect l="0" t="0" r="r" b="b"/>
                <a:pathLst>
                  <a:path w="18" h="26">
                    <a:moveTo>
                      <a:pt x="18" y="0"/>
                    </a:moveTo>
                    <a:lnTo>
                      <a:pt x="18" y="0"/>
                    </a:lnTo>
                    <a:lnTo>
                      <a:pt x="12" y="4"/>
                    </a:lnTo>
                    <a:lnTo>
                      <a:pt x="6" y="6"/>
                    </a:lnTo>
                    <a:lnTo>
                      <a:pt x="6" y="6"/>
                    </a:lnTo>
                    <a:lnTo>
                      <a:pt x="0" y="10"/>
                    </a:lnTo>
                    <a:lnTo>
                      <a:pt x="0" y="10"/>
                    </a:lnTo>
                    <a:lnTo>
                      <a:pt x="0" y="12"/>
                    </a:lnTo>
                    <a:lnTo>
                      <a:pt x="0" y="12"/>
                    </a:lnTo>
                    <a:lnTo>
                      <a:pt x="6" y="26"/>
                    </a:lnTo>
                    <a:lnTo>
                      <a:pt x="6" y="26"/>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3" name="Freeform 365"/>
              <p:cNvSpPr/>
              <p:nvPr/>
            </p:nvSpPr>
            <p:spPr bwMode="auto">
              <a:xfrm>
                <a:off x="2623" y="687"/>
                <a:ext cx="16" cy="34"/>
              </a:xfrm>
              <a:custGeom>
                <a:avLst/>
                <a:gdLst/>
                <a:ahLst/>
                <a:cxnLst>
                  <a:cxn ang="0">
                    <a:pos x="0" y="8"/>
                  </a:cxn>
                  <a:cxn ang="0">
                    <a:pos x="0" y="8"/>
                  </a:cxn>
                  <a:cxn ang="0">
                    <a:pos x="2" y="16"/>
                  </a:cxn>
                  <a:cxn ang="0">
                    <a:pos x="2" y="16"/>
                  </a:cxn>
                  <a:cxn ang="0">
                    <a:pos x="6" y="28"/>
                  </a:cxn>
                  <a:cxn ang="0">
                    <a:pos x="6" y="28"/>
                  </a:cxn>
                  <a:cxn ang="0">
                    <a:pos x="8" y="34"/>
                  </a:cxn>
                  <a:cxn ang="0">
                    <a:pos x="8" y="34"/>
                  </a:cxn>
                  <a:cxn ang="0">
                    <a:pos x="12" y="26"/>
                  </a:cxn>
                  <a:cxn ang="0">
                    <a:pos x="12" y="26"/>
                  </a:cxn>
                  <a:cxn ang="0">
                    <a:pos x="14" y="22"/>
                  </a:cxn>
                  <a:cxn ang="0">
                    <a:pos x="16" y="18"/>
                  </a:cxn>
                  <a:cxn ang="0">
                    <a:pos x="16" y="18"/>
                  </a:cxn>
                  <a:cxn ang="0">
                    <a:pos x="10" y="0"/>
                  </a:cxn>
                  <a:cxn ang="0">
                    <a:pos x="10" y="0"/>
                  </a:cxn>
                  <a:cxn ang="0">
                    <a:pos x="4" y="4"/>
                  </a:cxn>
                  <a:cxn ang="0">
                    <a:pos x="2" y="6"/>
                  </a:cxn>
                  <a:cxn ang="0">
                    <a:pos x="0" y="8"/>
                  </a:cxn>
                  <a:cxn ang="0">
                    <a:pos x="0" y="8"/>
                  </a:cxn>
                </a:cxnLst>
                <a:rect l="0" t="0" r="r" b="b"/>
                <a:pathLst>
                  <a:path w="16" h="34">
                    <a:moveTo>
                      <a:pt x="0" y="8"/>
                    </a:moveTo>
                    <a:lnTo>
                      <a:pt x="0" y="8"/>
                    </a:lnTo>
                    <a:lnTo>
                      <a:pt x="2" y="16"/>
                    </a:lnTo>
                    <a:lnTo>
                      <a:pt x="2" y="16"/>
                    </a:lnTo>
                    <a:lnTo>
                      <a:pt x="6" y="28"/>
                    </a:lnTo>
                    <a:lnTo>
                      <a:pt x="6" y="28"/>
                    </a:lnTo>
                    <a:lnTo>
                      <a:pt x="8" y="34"/>
                    </a:lnTo>
                    <a:lnTo>
                      <a:pt x="8" y="34"/>
                    </a:lnTo>
                    <a:lnTo>
                      <a:pt x="12" y="26"/>
                    </a:lnTo>
                    <a:lnTo>
                      <a:pt x="12" y="26"/>
                    </a:lnTo>
                    <a:lnTo>
                      <a:pt x="14" y="22"/>
                    </a:lnTo>
                    <a:lnTo>
                      <a:pt x="16" y="18"/>
                    </a:lnTo>
                    <a:lnTo>
                      <a:pt x="16" y="18"/>
                    </a:lnTo>
                    <a:lnTo>
                      <a:pt x="10" y="0"/>
                    </a:lnTo>
                    <a:lnTo>
                      <a:pt x="10" y="0"/>
                    </a:lnTo>
                    <a:lnTo>
                      <a:pt x="4" y="4"/>
                    </a:lnTo>
                    <a:lnTo>
                      <a:pt x="2"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4" name="Freeform 366"/>
              <p:cNvSpPr/>
              <p:nvPr/>
            </p:nvSpPr>
            <p:spPr bwMode="auto">
              <a:xfrm>
                <a:off x="2613" y="697"/>
                <a:ext cx="16" cy="40"/>
              </a:xfrm>
              <a:custGeom>
                <a:avLst/>
                <a:gdLst/>
                <a:ahLst/>
                <a:cxnLst>
                  <a:cxn ang="0">
                    <a:pos x="16" y="30"/>
                  </a:cxn>
                  <a:cxn ang="0">
                    <a:pos x="16"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6" y="30"/>
                  </a:cxn>
                  <a:cxn ang="0">
                    <a:pos x="16" y="30"/>
                  </a:cxn>
                </a:cxnLst>
                <a:rect l="0" t="0" r="r" b="b"/>
                <a:pathLst>
                  <a:path w="16" h="40">
                    <a:moveTo>
                      <a:pt x="16" y="30"/>
                    </a:moveTo>
                    <a:lnTo>
                      <a:pt x="16"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6" y="30"/>
                    </a:lnTo>
                    <a:lnTo>
                      <a:pt x="1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5" name="Freeform 367"/>
              <p:cNvSpPr/>
              <p:nvPr/>
            </p:nvSpPr>
            <p:spPr bwMode="auto">
              <a:xfrm>
                <a:off x="2607" y="711"/>
                <a:ext cx="14" cy="42"/>
              </a:xfrm>
              <a:custGeom>
                <a:avLst/>
                <a:gdLst/>
                <a:ahLst/>
                <a:cxnLst>
                  <a:cxn ang="0">
                    <a:pos x="14" y="32"/>
                  </a:cxn>
                  <a:cxn ang="0">
                    <a:pos x="14" y="32"/>
                  </a:cxn>
                  <a:cxn ang="0">
                    <a:pos x="14" y="28"/>
                  </a:cxn>
                  <a:cxn ang="0">
                    <a:pos x="12" y="24"/>
                  </a:cxn>
                  <a:cxn ang="0">
                    <a:pos x="12" y="24"/>
                  </a:cxn>
                  <a:cxn ang="0">
                    <a:pos x="4" y="0"/>
                  </a:cxn>
                  <a:cxn ang="0">
                    <a:pos x="4" y="0"/>
                  </a:cxn>
                  <a:cxn ang="0">
                    <a:pos x="0" y="10"/>
                  </a:cxn>
                  <a:cxn ang="0">
                    <a:pos x="0" y="22"/>
                  </a:cxn>
                  <a:cxn ang="0">
                    <a:pos x="4" y="32"/>
                  </a:cxn>
                  <a:cxn ang="0">
                    <a:pos x="10" y="42"/>
                  </a:cxn>
                  <a:cxn ang="0">
                    <a:pos x="10" y="42"/>
                  </a:cxn>
                  <a:cxn ang="0">
                    <a:pos x="14" y="32"/>
                  </a:cxn>
                  <a:cxn ang="0">
                    <a:pos x="14" y="32"/>
                  </a:cxn>
                </a:cxnLst>
                <a:rect l="0" t="0" r="r" b="b"/>
                <a:pathLst>
                  <a:path w="14" h="42">
                    <a:moveTo>
                      <a:pt x="14" y="32"/>
                    </a:moveTo>
                    <a:lnTo>
                      <a:pt x="14" y="32"/>
                    </a:lnTo>
                    <a:lnTo>
                      <a:pt x="14" y="28"/>
                    </a:lnTo>
                    <a:lnTo>
                      <a:pt x="12" y="24"/>
                    </a:lnTo>
                    <a:lnTo>
                      <a:pt x="12" y="24"/>
                    </a:lnTo>
                    <a:lnTo>
                      <a:pt x="4" y="0"/>
                    </a:lnTo>
                    <a:lnTo>
                      <a:pt x="4" y="0"/>
                    </a:lnTo>
                    <a:lnTo>
                      <a:pt x="0" y="10"/>
                    </a:lnTo>
                    <a:lnTo>
                      <a:pt x="0" y="22"/>
                    </a:lnTo>
                    <a:lnTo>
                      <a:pt x="4" y="32"/>
                    </a:lnTo>
                    <a:lnTo>
                      <a:pt x="10" y="42"/>
                    </a:lnTo>
                    <a:lnTo>
                      <a:pt x="10" y="42"/>
                    </a:lnTo>
                    <a:lnTo>
                      <a:pt x="14" y="32"/>
                    </a:lnTo>
                    <a:lnTo>
                      <a:pt x="14"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6" name="Freeform 368"/>
              <p:cNvSpPr/>
              <p:nvPr/>
            </p:nvSpPr>
            <p:spPr bwMode="auto">
              <a:xfrm>
                <a:off x="2645" y="67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7" name="Freeform 369"/>
              <p:cNvSpPr/>
              <p:nvPr/>
            </p:nvSpPr>
            <p:spPr bwMode="auto">
              <a:xfrm>
                <a:off x="2637" y="701"/>
                <a:ext cx="26" cy="22"/>
              </a:xfrm>
              <a:custGeom>
                <a:avLst/>
                <a:gdLst/>
                <a:ahLst/>
                <a:cxnLst>
                  <a:cxn ang="0">
                    <a:pos x="24" y="0"/>
                  </a:cxn>
                  <a:cxn ang="0">
                    <a:pos x="24" y="0"/>
                  </a:cxn>
                  <a:cxn ang="0">
                    <a:pos x="6" y="6"/>
                  </a:cxn>
                  <a:cxn ang="0">
                    <a:pos x="6" y="6"/>
                  </a:cxn>
                  <a:cxn ang="0">
                    <a:pos x="4" y="10"/>
                  </a:cxn>
                  <a:cxn ang="0">
                    <a:pos x="4" y="14"/>
                  </a:cxn>
                  <a:cxn ang="0">
                    <a:pos x="4" y="14"/>
                  </a:cxn>
                  <a:cxn ang="0">
                    <a:pos x="0" y="22"/>
                  </a:cxn>
                  <a:cxn ang="0">
                    <a:pos x="0" y="22"/>
                  </a:cxn>
                  <a:cxn ang="0">
                    <a:pos x="6" y="18"/>
                  </a:cxn>
                  <a:cxn ang="0">
                    <a:pos x="6" y="18"/>
                  </a:cxn>
                  <a:cxn ang="0">
                    <a:pos x="16" y="14"/>
                  </a:cxn>
                  <a:cxn ang="0">
                    <a:pos x="16" y="14"/>
                  </a:cxn>
                  <a:cxn ang="0">
                    <a:pos x="24" y="10"/>
                  </a:cxn>
                  <a:cxn ang="0">
                    <a:pos x="24" y="10"/>
                  </a:cxn>
                  <a:cxn ang="0">
                    <a:pos x="26" y="10"/>
                  </a:cxn>
                  <a:cxn ang="0">
                    <a:pos x="24" y="6"/>
                  </a:cxn>
                  <a:cxn ang="0">
                    <a:pos x="24" y="0"/>
                  </a:cxn>
                  <a:cxn ang="0">
                    <a:pos x="24" y="0"/>
                  </a:cxn>
                </a:cxnLst>
                <a:rect l="0" t="0" r="r" b="b"/>
                <a:pathLst>
                  <a:path w="26" h="22">
                    <a:moveTo>
                      <a:pt x="24" y="0"/>
                    </a:moveTo>
                    <a:lnTo>
                      <a:pt x="24" y="0"/>
                    </a:lnTo>
                    <a:lnTo>
                      <a:pt x="6" y="6"/>
                    </a:lnTo>
                    <a:lnTo>
                      <a:pt x="6" y="6"/>
                    </a:lnTo>
                    <a:lnTo>
                      <a:pt x="4" y="10"/>
                    </a:lnTo>
                    <a:lnTo>
                      <a:pt x="4" y="14"/>
                    </a:lnTo>
                    <a:lnTo>
                      <a:pt x="4" y="14"/>
                    </a:lnTo>
                    <a:lnTo>
                      <a:pt x="0" y="22"/>
                    </a:lnTo>
                    <a:lnTo>
                      <a:pt x="0" y="22"/>
                    </a:lnTo>
                    <a:lnTo>
                      <a:pt x="6" y="18"/>
                    </a:lnTo>
                    <a:lnTo>
                      <a:pt x="6" y="18"/>
                    </a:lnTo>
                    <a:lnTo>
                      <a:pt x="16" y="14"/>
                    </a:lnTo>
                    <a:lnTo>
                      <a:pt x="16" y="14"/>
                    </a:lnTo>
                    <a:lnTo>
                      <a:pt x="24" y="10"/>
                    </a:lnTo>
                    <a:lnTo>
                      <a:pt x="24" y="10"/>
                    </a:lnTo>
                    <a:lnTo>
                      <a:pt x="26" y="10"/>
                    </a:lnTo>
                    <a:lnTo>
                      <a:pt x="24"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8" name="Freeform 370"/>
              <p:cNvSpPr/>
              <p:nvPr/>
            </p:nvSpPr>
            <p:spPr bwMode="auto">
              <a:xfrm>
                <a:off x="2629" y="717"/>
                <a:ext cx="32" cy="24"/>
              </a:xfrm>
              <a:custGeom>
                <a:avLst/>
                <a:gdLst/>
                <a:ahLst/>
                <a:cxnLst>
                  <a:cxn ang="0">
                    <a:pos x="32" y="0"/>
                  </a:cxn>
                  <a:cxn ang="0">
                    <a:pos x="32" y="0"/>
                  </a:cxn>
                  <a:cxn ang="0">
                    <a:pos x="10" y="8"/>
                  </a:cxn>
                  <a:cxn ang="0">
                    <a:pos x="10" y="8"/>
                  </a:cxn>
                  <a:cxn ang="0">
                    <a:pos x="8" y="10"/>
                  </a:cxn>
                  <a:cxn ang="0">
                    <a:pos x="4" y="12"/>
                  </a:cxn>
                  <a:cxn ang="0">
                    <a:pos x="4" y="12"/>
                  </a:cxn>
                  <a:cxn ang="0">
                    <a:pos x="0" y="24"/>
                  </a:cxn>
                  <a:cxn ang="0">
                    <a:pos x="0" y="24"/>
                  </a:cxn>
                  <a:cxn ang="0">
                    <a:pos x="20" y="16"/>
                  </a:cxn>
                  <a:cxn ang="0">
                    <a:pos x="20" y="16"/>
                  </a:cxn>
                  <a:cxn ang="0">
                    <a:pos x="30" y="12"/>
                  </a:cxn>
                  <a:cxn ang="0">
                    <a:pos x="30" y="12"/>
                  </a:cxn>
                  <a:cxn ang="0">
                    <a:pos x="32" y="10"/>
                  </a:cxn>
                  <a:cxn ang="0">
                    <a:pos x="32" y="6"/>
                  </a:cxn>
                  <a:cxn ang="0">
                    <a:pos x="32" y="0"/>
                  </a:cxn>
                  <a:cxn ang="0">
                    <a:pos x="32" y="0"/>
                  </a:cxn>
                </a:cxnLst>
                <a:rect l="0" t="0" r="r" b="b"/>
                <a:pathLst>
                  <a:path w="32" h="24">
                    <a:moveTo>
                      <a:pt x="32" y="0"/>
                    </a:moveTo>
                    <a:lnTo>
                      <a:pt x="32" y="0"/>
                    </a:lnTo>
                    <a:lnTo>
                      <a:pt x="10" y="8"/>
                    </a:lnTo>
                    <a:lnTo>
                      <a:pt x="10" y="8"/>
                    </a:lnTo>
                    <a:lnTo>
                      <a:pt x="8" y="10"/>
                    </a:lnTo>
                    <a:lnTo>
                      <a:pt x="4" y="12"/>
                    </a:lnTo>
                    <a:lnTo>
                      <a:pt x="4" y="12"/>
                    </a:lnTo>
                    <a:lnTo>
                      <a:pt x="0" y="24"/>
                    </a:lnTo>
                    <a:lnTo>
                      <a:pt x="0" y="24"/>
                    </a:lnTo>
                    <a:lnTo>
                      <a:pt x="20" y="16"/>
                    </a:lnTo>
                    <a:lnTo>
                      <a:pt x="20" y="16"/>
                    </a:lnTo>
                    <a:lnTo>
                      <a:pt x="30" y="12"/>
                    </a:lnTo>
                    <a:lnTo>
                      <a:pt x="30" y="12"/>
                    </a:lnTo>
                    <a:lnTo>
                      <a:pt x="32" y="10"/>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9" name="Freeform 371"/>
              <p:cNvSpPr/>
              <p:nvPr/>
            </p:nvSpPr>
            <p:spPr bwMode="auto">
              <a:xfrm>
                <a:off x="2623" y="733"/>
                <a:ext cx="34" cy="22"/>
              </a:xfrm>
              <a:custGeom>
                <a:avLst/>
                <a:gdLst/>
                <a:ahLst/>
                <a:cxnLst>
                  <a:cxn ang="0">
                    <a:pos x="34" y="0"/>
                  </a:cxn>
                  <a:cxn ang="0">
                    <a:pos x="34" y="0"/>
                  </a:cxn>
                  <a:cxn ang="0">
                    <a:pos x="12" y="8"/>
                  </a:cxn>
                  <a:cxn ang="0">
                    <a:pos x="12" y="8"/>
                  </a:cxn>
                  <a:cxn ang="0">
                    <a:pos x="8" y="10"/>
                  </a:cxn>
                  <a:cxn ang="0">
                    <a:pos x="4" y="12"/>
                  </a:cxn>
                  <a:cxn ang="0">
                    <a:pos x="4" y="12"/>
                  </a:cxn>
                  <a:cxn ang="0">
                    <a:pos x="0" y="22"/>
                  </a:cxn>
                  <a:cxn ang="0">
                    <a:pos x="0" y="22"/>
                  </a:cxn>
                  <a:cxn ang="0">
                    <a:pos x="12" y="22"/>
                  </a:cxn>
                  <a:cxn ang="0">
                    <a:pos x="22" y="16"/>
                  </a:cxn>
                  <a:cxn ang="0">
                    <a:pos x="30" y="8"/>
                  </a:cxn>
                  <a:cxn ang="0">
                    <a:pos x="34" y="0"/>
                  </a:cxn>
                  <a:cxn ang="0">
                    <a:pos x="34" y="0"/>
                  </a:cxn>
                </a:cxnLst>
                <a:rect l="0" t="0" r="r" b="b"/>
                <a:pathLst>
                  <a:path w="34" h="22">
                    <a:moveTo>
                      <a:pt x="34" y="0"/>
                    </a:moveTo>
                    <a:lnTo>
                      <a:pt x="34" y="0"/>
                    </a:lnTo>
                    <a:lnTo>
                      <a:pt x="12" y="8"/>
                    </a:lnTo>
                    <a:lnTo>
                      <a:pt x="12" y="8"/>
                    </a:lnTo>
                    <a:lnTo>
                      <a:pt x="8" y="10"/>
                    </a:lnTo>
                    <a:lnTo>
                      <a:pt x="4" y="12"/>
                    </a:lnTo>
                    <a:lnTo>
                      <a:pt x="4" y="12"/>
                    </a:lnTo>
                    <a:lnTo>
                      <a:pt x="0" y="22"/>
                    </a:lnTo>
                    <a:lnTo>
                      <a:pt x="0" y="22"/>
                    </a:lnTo>
                    <a:lnTo>
                      <a:pt x="12" y="22"/>
                    </a:lnTo>
                    <a:lnTo>
                      <a:pt x="22" y="16"/>
                    </a:lnTo>
                    <a:lnTo>
                      <a:pt x="30" y="8"/>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0" name="Freeform 372"/>
              <p:cNvSpPr/>
              <p:nvPr/>
            </p:nvSpPr>
            <p:spPr bwMode="auto">
              <a:xfrm>
                <a:off x="2729" y="737"/>
                <a:ext cx="26" cy="12"/>
              </a:xfrm>
              <a:custGeom>
                <a:avLst/>
                <a:gdLst/>
                <a:ahLst/>
                <a:cxnLst>
                  <a:cxn ang="0">
                    <a:pos x="26" y="12"/>
                  </a:cxn>
                  <a:cxn ang="0">
                    <a:pos x="26" y="12"/>
                  </a:cxn>
                  <a:cxn ang="0">
                    <a:pos x="22" y="8"/>
                  </a:cxn>
                  <a:cxn ang="0">
                    <a:pos x="16" y="4"/>
                  </a:cxn>
                  <a:cxn ang="0">
                    <a:pos x="16" y="4"/>
                  </a:cxn>
                  <a:cxn ang="0">
                    <a:pos x="10" y="0"/>
                  </a:cxn>
                  <a:cxn ang="0">
                    <a:pos x="10" y="0"/>
                  </a:cxn>
                  <a:cxn ang="0">
                    <a:pos x="10" y="0"/>
                  </a:cxn>
                  <a:cxn ang="0">
                    <a:pos x="10" y="0"/>
                  </a:cxn>
                  <a:cxn ang="0">
                    <a:pos x="0" y="12"/>
                  </a:cxn>
                  <a:cxn ang="0">
                    <a:pos x="0" y="12"/>
                  </a:cxn>
                  <a:cxn ang="0">
                    <a:pos x="26" y="12"/>
                  </a:cxn>
                  <a:cxn ang="0">
                    <a:pos x="26" y="12"/>
                  </a:cxn>
                </a:cxnLst>
                <a:rect l="0" t="0" r="r" b="b"/>
                <a:pathLst>
                  <a:path w="26" h="12">
                    <a:moveTo>
                      <a:pt x="26" y="12"/>
                    </a:moveTo>
                    <a:lnTo>
                      <a:pt x="26" y="12"/>
                    </a:lnTo>
                    <a:lnTo>
                      <a:pt x="22" y="8"/>
                    </a:lnTo>
                    <a:lnTo>
                      <a:pt x="16" y="4"/>
                    </a:lnTo>
                    <a:lnTo>
                      <a:pt x="16" y="4"/>
                    </a:lnTo>
                    <a:lnTo>
                      <a:pt x="10" y="0"/>
                    </a:lnTo>
                    <a:lnTo>
                      <a:pt x="10" y="0"/>
                    </a:lnTo>
                    <a:lnTo>
                      <a:pt x="10" y="0"/>
                    </a:lnTo>
                    <a:lnTo>
                      <a:pt x="10" y="0"/>
                    </a:lnTo>
                    <a:lnTo>
                      <a:pt x="0" y="12"/>
                    </a:lnTo>
                    <a:lnTo>
                      <a:pt x="0" y="12"/>
                    </a:lnTo>
                    <a:lnTo>
                      <a:pt x="26" y="12"/>
                    </a:lnTo>
                    <a:lnTo>
                      <a:pt x="2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1" name="Freeform 373"/>
              <p:cNvSpPr/>
              <p:nvPr/>
            </p:nvSpPr>
            <p:spPr bwMode="auto">
              <a:xfrm>
                <a:off x="2711" y="729"/>
                <a:ext cx="26" cy="20"/>
              </a:xfrm>
              <a:custGeom>
                <a:avLst/>
                <a:gdLst/>
                <a:ahLst/>
                <a:cxnLst>
                  <a:cxn ang="0">
                    <a:pos x="4" y="16"/>
                  </a:cxn>
                  <a:cxn ang="0">
                    <a:pos x="4" y="16"/>
                  </a:cxn>
                  <a:cxn ang="0">
                    <a:pos x="0" y="20"/>
                  </a:cxn>
                  <a:cxn ang="0">
                    <a:pos x="0" y="20"/>
                  </a:cxn>
                  <a:cxn ang="0">
                    <a:pos x="8" y="20"/>
                  </a:cxn>
                  <a:cxn ang="0">
                    <a:pos x="8" y="20"/>
                  </a:cxn>
                  <a:cxn ang="0">
                    <a:pos x="10" y="20"/>
                  </a:cxn>
                  <a:cxn ang="0">
                    <a:pos x="14" y="20"/>
                  </a:cxn>
                  <a:cxn ang="0">
                    <a:pos x="14" y="20"/>
                  </a:cxn>
                  <a:cxn ang="0">
                    <a:pos x="26" y="6"/>
                  </a:cxn>
                  <a:cxn ang="0">
                    <a:pos x="26" y="6"/>
                  </a:cxn>
                  <a:cxn ang="0">
                    <a:pos x="20" y="2"/>
                  </a:cxn>
                  <a:cxn ang="0">
                    <a:pos x="16" y="0"/>
                  </a:cxn>
                  <a:cxn ang="0">
                    <a:pos x="16" y="0"/>
                  </a:cxn>
                  <a:cxn ang="0">
                    <a:pos x="10" y="6"/>
                  </a:cxn>
                  <a:cxn ang="0">
                    <a:pos x="10" y="6"/>
                  </a:cxn>
                  <a:cxn ang="0">
                    <a:pos x="4" y="16"/>
                  </a:cxn>
                  <a:cxn ang="0">
                    <a:pos x="4" y="16"/>
                  </a:cxn>
                </a:cxnLst>
                <a:rect l="0" t="0" r="r" b="b"/>
                <a:pathLst>
                  <a:path w="26" h="20">
                    <a:moveTo>
                      <a:pt x="4" y="16"/>
                    </a:moveTo>
                    <a:lnTo>
                      <a:pt x="4" y="16"/>
                    </a:lnTo>
                    <a:lnTo>
                      <a:pt x="0" y="20"/>
                    </a:lnTo>
                    <a:lnTo>
                      <a:pt x="0" y="20"/>
                    </a:lnTo>
                    <a:lnTo>
                      <a:pt x="8" y="20"/>
                    </a:lnTo>
                    <a:lnTo>
                      <a:pt x="8" y="20"/>
                    </a:lnTo>
                    <a:lnTo>
                      <a:pt x="10" y="20"/>
                    </a:lnTo>
                    <a:lnTo>
                      <a:pt x="14" y="20"/>
                    </a:lnTo>
                    <a:lnTo>
                      <a:pt x="14" y="20"/>
                    </a:lnTo>
                    <a:lnTo>
                      <a:pt x="26" y="6"/>
                    </a:lnTo>
                    <a:lnTo>
                      <a:pt x="26" y="6"/>
                    </a:lnTo>
                    <a:lnTo>
                      <a:pt x="20" y="2"/>
                    </a:lnTo>
                    <a:lnTo>
                      <a:pt x="16" y="0"/>
                    </a:lnTo>
                    <a:lnTo>
                      <a:pt x="16" y="0"/>
                    </a:lnTo>
                    <a:lnTo>
                      <a:pt x="10" y="6"/>
                    </a:lnTo>
                    <a:lnTo>
                      <a:pt x="10" y="6"/>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2" name="Freeform 374"/>
              <p:cNvSpPr/>
              <p:nvPr/>
            </p:nvSpPr>
            <p:spPr bwMode="auto">
              <a:xfrm>
                <a:off x="2693" y="725"/>
                <a:ext cx="30" cy="24"/>
              </a:xfrm>
              <a:custGeom>
                <a:avLst/>
                <a:gdLst/>
                <a:ahLst/>
                <a:cxnLst>
                  <a:cxn ang="0">
                    <a:pos x="12" y="10"/>
                  </a:cxn>
                  <a:cxn ang="0">
                    <a:pos x="12" y="10"/>
                  </a:cxn>
                  <a:cxn ang="0">
                    <a:pos x="0" y="24"/>
                  </a:cxn>
                  <a:cxn ang="0">
                    <a:pos x="0" y="24"/>
                  </a:cxn>
                  <a:cxn ang="0">
                    <a:pos x="10" y="24"/>
                  </a:cxn>
                  <a:cxn ang="0">
                    <a:pos x="10" y="24"/>
                  </a:cxn>
                  <a:cxn ang="0">
                    <a:pos x="14" y="22"/>
                  </a:cxn>
                  <a:cxn ang="0">
                    <a:pos x="16" y="20"/>
                  </a:cxn>
                  <a:cxn ang="0">
                    <a:pos x="16" y="20"/>
                  </a:cxn>
                  <a:cxn ang="0">
                    <a:pos x="30" y="4"/>
                  </a:cxn>
                  <a:cxn ang="0">
                    <a:pos x="30" y="4"/>
                  </a:cxn>
                  <a:cxn ang="0">
                    <a:pos x="24" y="2"/>
                  </a:cxn>
                  <a:cxn ang="0">
                    <a:pos x="20" y="0"/>
                  </a:cxn>
                  <a:cxn ang="0">
                    <a:pos x="18" y="2"/>
                  </a:cxn>
                  <a:cxn ang="0">
                    <a:pos x="18" y="2"/>
                  </a:cxn>
                  <a:cxn ang="0">
                    <a:pos x="12" y="10"/>
                  </a:cxn>
                  <a:cxn ang="0">
                    <a:pos x="12" y="10"/>
                  </a:cxn>
                </a:cxnLst>
                <a:rect l="0" t="0" r="r" b="b"/>
                <a:pathLst>
                  <a:path w="30" h="24">
                    <a:moveTo>
                      <a:pt x="12" y="10"/>
                    </a:moveTo>
                    <a:lnTo>
                      <a:pt x="12" y="10"/>
                    </a:lnTo>
                    <a:lnTo>
                      <a:pt x="0" y="24"/>
                    </a:lnTo>
                    <a:lnTo>
                      <a:pt x="0" y="24"/>
                    </a:lnTo>
                    <a:lnTo>
                      <a:pt x="10" y="24"/>
                    </a:lnTo>
                    <a:lnTo>
                      <a:pt x="10" y="24"/>
                    </a:lnTo>
                    <a:lnTo>
                      <a:pt x="14" y="22"/>
                    </a:lnTo>
                    <a:lnTo>
                      <a:pt x="16" y="20"/>
                    </a:lnTo>
                    <a:lnTo>
                      <a:pt x="16" y="20"/>
                    </a:lnTo>
                    <a:lnTo>
                      <a:pt x="30" y="4"/>
                    </a:lnTo>
                    <a:lnTo>
                      <a:pt x="30" y="4"/>
                    </a:lnTo>
                    <a:lnTo>
                      <a:pt x="24" y="2"/>
                    </a:lnTo>
                    <a:lnTo>
                      <a:pt x="20" y="0"/>
                    </a:lnTo>
                    <a:lnTo>
                      <a:pt x="18" y="2"/>
                    </a:lnTo>
                    <a:lnTo>
                      <a:pt x="18" y="2"/>
                    </a:lnTo>
                    <a:lnTo>
                      <a:pt x="12" y="10"/>
                    </a:lnTo>
                    <a:lnTo>
                      <a:pt x="1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3" name="Freeform 375"/>
              <p:cNvSpPr/>
              <p:nvPr/>
            </p:nvSpPr>
            <p:spPr bwMode="auto">
              <a:xfrm>
                <a:off x="2677" y="725"/>
                <a:ext cx="30" cy="24"/>
              </a:xfrm>
              <a:custGeom>
                <a:avLst/>
                <a:gdLst/>
                <a:ahLst/>
                <a:cxnLst>
                  <a:cxn ang="0">
                    <a:pos x="0" y="24"/>
                  </a:cxn>
                  <a:cxn ang="0">
                    <a:pos x="0" y="24"/>
                  </a:cxn>
                  <a:cxn ang="0">
                    <a:pos x="12" y="24"/>
                  </a:cxn>
                  <a:cxn ang="0">
                    <a:pos x="12" y="24"/>
                  </a:cxn>
                  <a:cxn ang="0">
                    <a:pos x="14" y="22"/>
                  </a:cxn>
                  <a:cxn ang="0">
                    <a:pos x="16" y="18"/>
                  </a:cxn>
                  <a:cxn ang="0">
                    <a:pos x="16" y="18"/>
                  </a:cxn>
                  <a:cxn ang="0">
                    <a:pos x="30" y="0"/>
                  </a:cxn>
                  <a:cxn ang="0">
                    <a:pos x="30" y="0"/>
                  </a:cxn>
                  <a:cxn ang="0">
                    <a:pos x="20" y="2"/>
                  </a:cxn>
                  <a:cxn ang="0">
                    <a:pos x="12" y="8"/>
                  </a:cxn>
                  <a:cxn ang="0">
                    <a:pos x="6" y="14"/>
                  </a:cxn>
                  <a:cxn ang="0">
                    <a:pos x="0" y="24"/>
                  </a:cxn>
                  <a:cxn ang="0">
                    <a:pos x="0" y="24"/>
                  </a:cxn>
                </a:cxnLst>
                <a:rect l="0" t="0" r="r" b="b"/>
                <a:pathLst>
                  <a:path w="30" h="24">
                    <a:moveTo>
                      <a:pt x="0" y="24"/>
                    </a:moveTo>
                    <a:lnTo>
                      <a:pt x="0" y="24"/>
                    </a:lnTo>
                    <a:lnTo>
                      <a:pt x="12" y="24"/>
                    </a:lnTo>
                    <a:lnTo>
                      <a:pt x="12" y="24"/>
                    </a:lnTo>
                    <a:lnTo>
                      <a:pt x="14" y="22"/>
                    </a:lnTo>
                    <a:lnTo>
                      <a:pt x="16" y="18"/>
                    </a:lnTo>
                    <a:lnTo>
                      <a:pt x="16" y="18"/>
                    </a:lnTo>
                    <a:lnTo>
                      <a:pt x="30" y="0"/>
                    </a:lnTo>
                    <a:lnTo>
                      <a:pt x="30" y="0"/>
                    </a:lnTo>
                    <a:lnTo>
                      <a:pt x="20" y="2"/>
                    </a:lnTo>
                    <a:lnTo>
                      <a:pt x="12" y="8"/>
                    </a:lnTo>
                    <a:lnTo>
                      <a:pt x="6" y="14"/>
                    </a:lnTo>
                    <a:lnTo>
                      <a:pt x="0" y="24"/>
                    </a:lnTo>
                    <a:lnTo>
                      <a:pt x="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4" name="Freeform 376"/>
              <p:cNvSpPr/>
              <p:nvPr/>
            </p:nvSpPr>
            <p:spPr bwMode="auto">
              <a:xfrm>
                <a:off x="2729" y="751"/>
                <a:ext cx="26" cy="12"/>
              </a:xfrm>
              <a:custGeom>
                <a:avLst/>
                <a:gdLst/>
                <a:ahLst/>
                <a:cxnLst>
                  <a:cxn ang="0">
                    <a:pos x="12" y="12"/>
                  </a:cxn>
                  <a:cxn ang="0">
                    <a:pos x="12" y="12"/>
                  </a:cxn>
                  <a:cxn ang="0">
                    <a:pos x="12" y="12"/>
                  </a:cxn>
                  <a:cxn ang="0">
                    <a:pos x="12" y="12"/>
                  </a:cxn>
                  <a:cxn ang="0">
                    <a:pos x="18" y="8"/>
                  </a:cxn>
                  <a:cxn ang="0">
                    <a:pos x="18" y="8"/>
                  </a:cxn>
                  <a:cxn ang="0">
                    <a:pos x="22" y="4"/>
                  </a:cxn>
                  <a:cxn ang="0">
                    <a:pos x="26" y="0"/>
                  </a:cxn>
                  <a:cxn ang="0">
                    <a:pos x="26" y="0"/>
                  </a:cxn>
                  <a:cxn ang="0">
                    <a:pos x="0" y="2"/>
                  </a:cxn>
                  <a:cxn ang="0">
                    <a:pos x="0" y="2"/>
                  </a:cxn>
                  <a:cxn ang="0">
                    <a:pos x="12" y="12"/>
                  </a:cxn>
                  <a:cxn ang="0">
                    <a:pos x="12" y="12"/>
                  </a:cxn>
                </a:cxnLst>
                <a:rect l="0" t="0" r="r" b="b"/>
                <a:pathLst>
                  <a:path w="26" h="12">
                    <a:moveTo>
                      <a:pt x="12" y="12"/>
                    </a:moveTo>
                    <a:lnTo>
                      <a:pt x="12" y="12"/>
                    </a:lnTo>
                    <a:lnTo>
                      <a:pt x="12" y="12"/>
                    </a:lnTo>
                    <a:lnTo>
                      <a:pt x="12" y="12"/>
                    </a:lnTo>
                    <a:lnTo>
                      <a:pt x="18" y="8"/>
                    </a:lnTo>
                    <a:lnTo>
                      <a:pt x="18" y="8"/>
                    </a:lnTo>
                    <a:lnTo>
                      <a:pt x="22" y="4"/>
                    </a:lnTo>
                    <a:lnTo>
                      <a:pt x="26" y="0"/>
                    </a:lnTo>
                    <a:lnTo>
                      <a:pt x="26" y="0"/>
                    </a:lnTo>
                    <a:lnTo>
                      <a:pt x="0" y="2"/>
                    </a:lnTo>
                    <a:lnTo>
                      <a:pt x="0" y="2"/>
                    </a:lnTo>
                    <a:lnTo>
                      <a:pt x="12" y="12"/>
                    </a:lnTo>
                    <a:lnTo>
                      <a:pt x="1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5" name="Freeform 377"/>
              <p:cNvSpPr/>
              <p:nvPr/>
            </p:nvSpPr>
            <p:spPr bwMode="auto">
              <a:xfrm>
                <a:off x="2711" y="753"/>
                <a:ext cx="28" cy="18"/>
              </a:xfrm>
              <a:custGeom>
                <a:avLst/>
                <a:gdLst/>
                <a:ahLst/>
                <a:cxnLst>
                  <a:cxn ang="0">
                    <a:pos x="14" y="0"/>
                  </a:cxn>
                  <a:cxn ang="0">
                    <a:pos x="14" y="0"/>
                  </a:cxn>
                  <a:cxn ang="0">
                    <a:pos x="12" y="0"/>
                  </a:cxn>
                  <a:cxn ang="0">
                    <a:pos x="8" y="0"/>
                  </a:cxn>
                  <a:cxn ang="0">
                    <a:pos x="8" y="0"/>
                  </a:cxn>
                  <a:cxn ang="0">
                    <a:pos x="0" y="2"/>
                  </a:cxn>
                  <a:cxn ang="0">
                    <a:pos x="0" y="2"/>
                  </a:cxn>
                  <a:cxn ang="0">
                    <a:pos x="4" y="6"/>
                  </a:cxn>
                  <a:cxn ang="0">
                    <a:pos x="4" y="6"/>
                  </a:cxn>
                  <a:cxn ang="0">
                    <a:pos x="14" y="12"/>
                  </a:cxn>
                  <a:cxn ang="0">
                    <a:pos x="14" y="12"/>
                  </a:cxn>
                  <a:cxn ang="0">
                    <a:pos x="20" y="18"/>
                  </a:cxn>
                  <a:cxn ang="0">
                    <a:pos x="20" y="18"/>
                  </a:cxn>
                  <a:cxn ang="0">
                    <a:pos x="22" y="18"/>
                  </a:cxn>
                  <a:cxn ang="0">
                    <a:pos x="24" y="16"/>
                  </a:cxn>
                  <a:cxn ang="0">
                    <a:pos x="28" y="14"/>
                  </a:cxn>
                  <a:cxn ang="0">
                    <a:pos x="28" y="14"/>
                  </a:cxn>
                  <a:cxn ang="0">
                    <a:pos x="14" y="0"/>
                  </a:cxn>
                  <a:cxn ang="0">
                    <a:pos x="14" y="0"/>
                  </a:cxn>
                </a:cxnLst>
                <a:rect l="0" t="0" r="r" b="b"/>
                <a:pathLst>
                  <a:path w="28" h="18">
                    <a:moveTo>
                      <a:pt x="14" y="0"/>
                    </a:moveTo>
                    <a:lnTo>
                      <a:pt x="14" y="0"/>
                    </a:lnTo>
                    <a:lnTo>
                      <a:pt x="12" y="0"/>
                    </a:lnTo>
                    <a:lnTo>
                      <a:pt x="8" y="0"/>
                    </a:lnTo>
                    <a:lnTo>
                      <a:pt x="8" y="0"/>
                    </a:lnTo>
                    <a:lnTo>
                      <a:pt x="0" y="2"/>
                    </a:lnTo>
                    <a:lnTo>
                      <a:pt x="0" y="2"/>
                    </a:lnTo>
                    <a:lnTo>
                      <a:pt x="4" y="6"/>
                    </a:lnTo>
                    <a:lnTo>
                      <a:pt x="4" y="6"/>
                    </a:lnTo>
                    <a:lnTo>
                      <a:pt x="14" y="12"/>
                    </a:lnTo>
                    <a:lnTo>
                      <a:pt x="14" y="12"/>
                    </a:lnTo>
                    <a:lnTo>
                      <a:pt x="20" y="18"/>
                    </a:lnTo>
                    <a:lnTo>
                      <a:pt x="20" y="18"/>
                    </a:lnTo>
                    <a:lnTo>
                      <a:pt x="22" y="18"/>
                    </a:lnTo>
                    <a:lnTo>
                      <a:pt x="24" y="16"/>
                    </a:lnTo>
                    <a:lnTo>
                      <a:pt x="28" y="14"/>
                    </a:lnTo>
                    <a:lnTo>
                      <a:pt x="28" y="14"/>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6" name="Freeform 378"/>
              <p:cNvSpPr/>
              <p:nvPr/>
            </p:nvSpPr>
            <p:spPr bwMode="auto">
              <a:xfrm>
                <a:off x="2693" y="755"/>
                <a:ext cx="34" cy="22"/>
              </a:xfrm>
              <a:custGeom>
                <a:avLst/>
                <a:gdLst/>
                <a:ahLst/>
                <a:cxnLst>
                  <a:cxn ang="0">
                    <a:pos x="12" y="0"/>
                  </a:cxn>
                  <a:cxn ang="0">
                    <a:pos x="12" y="0"/>
                  </a:cxn>
                  <a:cxn ang="0">
                    <a:pos x="0" y="0"/>
                  </a:cxn>
                  <a:cxn ang="0">
                    <a:pos x="0" y="0"/>
                  </a:cxn>
                  <a:cxn ang="0">
                    <a:pos x="16" y="14"/>
                  </a:cxn>
                  <a:cxn ang="0">
                    <a:pos x="16" y="14"/>
                  </a:cxn>
                  <a:cxn ang="0">
                    <a:pos x="24" y="20"/>
                  </a:cxn>
                  <a:cxn ang="0">
                    <a:pos x="24" y="20"/>
                  </a:cxn>
                  <a:cxn ang="0">
                    <a:pos x="26" y="22"/>
                  </a:cxn>
                  <a:cxn ang="0">
                    <a:pos x="28" y="20"/>
                  </a:cxn>
                  <a:cxn ang="0">
                    <a:pos x="34" y="18"/>
                  </a:cxn>
                  <a:cxn ang="0">
                    <a:pos x="34" y="18"/>
                  </a:cxn>
                  <a:cxn ang="0">
                    <a:pos x="16" y="2"/>
                  </a:cxn>
                  <a:cxn ang="0">
                    <a:pos x="16" y="2"/>
                  </a:cxn>
                  <a:cxn ang="0">
                    <a:pos x="14" y="0"/>
                  </a:cxn>
                  <a:cxn ang="0">
                    <a:pos x="12" y="0"/>
                  </a:cxn>
                  <a:cxn ang="0">
                    <a:pos x="12" y="0"/>
                  </a:cxn>
                </a:cxnLst>
                <a:rect l="0" t="0" r="r" b="b"/>
                <a:pathLst>
                  <a:path w="34" h="22">
                    <a:moveTo>
                      <a:pt x="12" y="0"/>
                    </a:moveTo>
                    <a:lnTo>
                      <a:pt x="12" y="0"/>
                    </a:lnTo>
                    <a:lnTo>
                      <a:pt x="0" y="0"/>
                    </a:lnTo>
                    <a:lnTo>
                      <a:pt x="0" y="0"/>
                    </a:lnTo>
                    <a:lnTo>
                      <a:pt x="16" y="14"/>
                    </a:lnTo>
                    <a:lnTo>
                      <a:pt x="16" y="14"/>
                    </a:lnTo>
                    <a:lnTo>
                      <a:pt x="24" y="20"/>
                    </a:lnTo>
                    <a:lnTo>
                      <a:pt x="24" y="20"/>
                    </a:lnTo>
                    <a:lnTo>
                      <a:pt x="26" y="22"/>
                    </a:lnTo>
                    <a:lnTo>
                      <a:pt x="28" y="20"/>
                    </a:lnTo>
                    <a:lnTo>
                      <a:pt x="34" y="18"/>
                    </a:lnTo>
                    <a:lnTo>
                      <a:pt x="34" y="18"/>
                    </a:lnTo>
                    <a:lnTo>
                      <a:pt x="16" y="2"/>
                    </a:lnTo>
                    <a:lnTo>
                      <a:pt x="16" y="2"/>
                    </a:lnTo>
                    <a:lnTo>
                      <a:pt x="14" y="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7" name="Freeform 379"/>
              <p:cNvSpPr/>
              <p:nvPr/>
            </p:nvSpPr>
            <p:spPr bwMode="auto">
              <a:xfrm>
                <a:off x="2679" y="755"/>
                <a:ext cx="34" cy="22"/>
              </a:xfrm>
              <a:custGeom>
                <a:avLst/>
                <a:gdLst/>
                <a:ahLst/>
                <a:cxnLst>
                  <a:cxn ang="0">
                    <a:pos x="10" y="0"/>
                  </a:cxn>
                  <a:cxn ang="0">
                    <a:pos x="10" y="0"/>
                  </a:cxn>
                  <a:cxn ang="0">
                    <a:pos x="0" y="2"/>
                  </a:cxn>
                  <a:cxn ang="0">
                    <a:pos x="0" y="2"/>
                  </a:cxn>
                  <a:cxn ang="0">
                    <a:pos x="6" y="10"/>
                  </a:cxn>
                  <a:cxn ang="0">
                    <a:pos x="14" y="18"/>
                  </a:cxn>
                  <a:cxn ang="0">
                    <a:pos x="24" y="22"/>
                  </a:cxn>
                  <a:cxn ang="0">
                    <a:pos x="34" y="22"/>
                  </a:cxn>
                  <a:cxn ang="0">
                    <a:pos x="34" y="22"/>
                  </a:cxn>
                  <a:cxn ang="0">
                    <a:pos x="16" y="6"/>
                  </a:cxn>
                  <a:cxn ang="0">
                    <a:pos x="16" y="6"/>
                  </a:cxn>
                  <a:cxn ang="0">
                    <a:pos x="12" y="2"/>
                  </a:cxn>
                  <a:cxn ang="0">
                    <a:pos x="10" y="0"/>
                  </a:cxn>
                  <a:cxn ang="0">
                    <a:pos x="10" y="0"/>
                  </a:cxn>
                </a:cxnLst>
                <a:rect l="0" t="0" r="r" b="b"/>
                <a:pathLst>
                  <a:path w="34" h="22">
                    <a:moveTo>
                      <a:pt x="10" y="0"/>
                    </a:moveTo>
                    <a:lnTo>
                      <a:pt x="10" y="0"/>
                    </a:lnTo>
                    <a:lnTo>
                      <a:pt x="0" y="2"/>
                    </a:lnTo>
                    <a:lnTo>
                      <a:pt x="0" y="2"/>
                    </a:lnTo>
                    <a:lnTo>
                      <a:pt x="6" y="10"/>
                    </a:lnTo>
                    <a:lnTo>
                      <a:pt x="14" y="18"/>
                    </a:lnTo>
                    <a:lnTo>
                      <a:pt x="24" y="22"/>
                    </a:lnTo>
                    <a:lnTo>
                      <a:pt x="34" y="22"/>
                    </a:lnTo>
                    <a:lnTo>
                      <a:pt x="34" y="22"/>
                    </a:lnTo>
                    <a:lnTo>
                      <a:pt x="16" y="6"/>
                    </a:lnTo>
                    <a:lnTo>
                      <a:pt x="16" y="6"/>
                    </a:lnTo>
                    <a:lnTo>
                      <a:pt x="12"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8" name="Freeform 380"/>
              <p:cNvSpPr/>
              <p:nvPr/>
            </p:nvSpPr>
            <p:spPr bwMode="auto">
              <a:xfrm>
                <a:off x="2571" y="495"/>
                <a:ext cx="14" cy="20"/>
              </a:xfrm>
              <a:custGeom>
                <a:avLst/>
                <a:gdLst/>
                <a:ahLst/>
                <a:cxnLst>
                  <a:cxn ang="0">
                    <a:pos x="0" y="8"/>
                  </a:cxn>
                  <a:cxn ang="0">
                    <a:pos x="0" y="8"/>
                  </a:cxn>
                  <a:cxn ang="0">
                    <a:pos x="2" y="8"/>
                  </a:cxn>
                  <a:cxn ang="0">
                    <a:pos x="2" y="8"/>
                  </a:cxn>
                  <a:cxn ang="0">
                    <a:pos x="4" y="20"/>
                  </a:cxn>
                  <a:cxn ang="0">
                    <a:pos x="4" y="20"/>
                  </a:cxn>
                  <a:cxn ang="0">
                    <a:pos x="14" y="0"/>
                  </a:cxn>
                  <a:cxn ang="0">
                    <a:pos x="14" y="0"/>
                  </a:cxn>
                  <a:cxn ang="0">
                    <a:pos x="6" y="6"/>
                  </a:cxn>
                  <a:cxn ang="0">
                    <a:pos x="6" y="6"/>
                  </a:cxn>
                  <a:cxn ang="0">
                    <a:pos x="0" y="8"/>
                  </a:cxn>
                  <a:cxn ang="0">
                    <a:pos x="0" y="8"/>
                  </a:cxn>
                </a:cxnLst>
                <a:rect l="0" t="0" r="r" b="b"/>
                <a:pathLst>
                  <a:path w="14" h="20">
                    <a:moveTo>
                      <a:pt x="0" y="8"/>
                    </a:moveTo>
                    <a:lnTo>
                      <a:pt x="0" y="8"/>
                    </a:lnTo>
                    <a:lnTo>
                      <a:pt x="2" y="8"/>
                    </a:lnTo>
                    <a:lnTo>
                      <a:pt x="2" y="8"/>
                    </a:lnTo>
                    <a:lnTo>
                      <a:pt x="4" y="20"/>
                    </a:lnTo>
                    <a:lnTo>
                      <a:pt x="4" y="20"/>
                    </a:lnTo>
                    <a:lnTo>
                      <a:pt x="14" y="0"/>
                    </a:lnTo>
                    <a:lnTo>
                      <a:pt x="14" y="0"/>
                    </a:lnTo>
                    <a:lnTo>
                      <a:pt x="6" y="6"/>
                    </a:lnTo>
                    <a:lnTo>
                      <a:pt x="6"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9" name="Freeform 381"/>
              <p:cNvSpPr/>
              <p:nvPr/>
            </p:nvSpPr>
            <p:spPr bwMode="auto">
              <a:xfrm>
                <a:off x="2563" y="505"/>
                <a:ext cx="12" cy="22"/>
              </a:xfrm>
              <a:custGeom>
                <a:avLst/>
                <a:gdLst/>
                <a:ahLst/>
                <a:cxnLst>
                  <a:cxn ang="0">
                    <a:pos x="0" y="4"/>
                  </a:cxn>
                  <a:cxn ang="0">
                    <a:pos x="0" y="4"/>
                  </a:cxn>
                  <a:cxn ang="0">
                    <a:pos x="2" y="10"/>
                  </a:cxn>
                  <a:cxn ang="0">
                    <a:pos x="2" y="10"/>
                  </a:cxn>
                  <a:cxn ang="0">
                    <a:pos x="6" y="18"/>
                  </a:cxn>
                  <a:cxn ang="0">
                    <a:pos x="6" y="18"/>
                  </a:cxn>
                  <a:cxn ang="0">
                    <a:pos x="6" y="22"/>
                  </a:cxn>
                  <a:cxn ang="0">
                    <a:pos x="6" y="22"/>
                  </a:cxn>
                  <a:cxn ang="0">
                    <a:pos x="10" y="16"/>
                  </a:cxn>
                  <a:cxn ang="0">
                    <a:pos x="10" y="16"/>
                  </a:cxn>
                  <a:cxn ang="0">
                    <a:pos x="10" y="14"/>
                  </a:cxn>
                  <a:cxn ang="0">
                    <a:pos x="12" y="12"/>
                  </a:cxn>
                  <a:cxn ang="0">
                    <a:pos x="12" y="12"/>
                  </a:cxn>
                  <a:cxn ang="0">
                    <a:pos x="6" y="0"/>
                  </a:cxn>
                  <a:cxn ang="0">
                    <a:pos x="6" y="0"/>
                  </a:cxn>
                  <a:cxn ang="0">
                    <a:pos x="2" y="2"/>
                  </a:cxn>
                  <a:cxn ang="0">
                    <a:pos x="0" y="4"/>
                  </a:cxn>
                  <a:cxn ang="0">
                    <a:pos x="0" y="4"/>
                  </a:cxn>
                </a:cxnLst>
                <a:rect l="0" t="0" r="r" b="b"/>
                <a:pathLst>
                  <a:path w="12" h="22">
                    <a:moveTo>
                      <a:pt x="0" y="4"/>
                    </a:moveTo>
                    <a:lnTo>
                      <a:pt x="0" y="4"/>
                    </a:lnTo>
                    <a:lnTo>
                      <a:pt x="2" y="10"/>
                    </a:lnTo>
                    <a:lnTo>
                      <a:pt x="2" y="10"/>
                    </a:lnTo>
                    <a:lnTo>
                      <a:pt x="6" y="18"/>
                    </a:lnTo>
                    <a:lnTo>
                      <a:pt x="6" y="18"/>
                    </a:lnTo>
                    <a:lnTo>
                      <a:pt x="6" y="22"/>
                    </a:lnTo>
                    <a:lnTo>
                      <a:pt x="6" y="22"/>
                    </a:lnTo>
                    <a:lnTo>
                      <a:pt x="10" y="16"/>
                    </a:lnTo>
                    <a:lnTo>
                      <a:pt x="10" y="16"/>
                    </a:lnTo>
                    <a:lnTo>
                      <a:pt x="10" y="14"/>
                    </a:lnTo>
                    <a:lnTo>
                      <a:pt x="12" y="12"/>
                    </a:lnTo>
                    <a:lnTo>
                      <a:pt x="12" y="12"/>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0" name="Freeform 382"/>
              <p:cNvSpPr/>
              <p:nvPr/>
            </p:nvSpPr>
            <p:spPr bwMode="auto">
              <a:xfrm>
                <a:off x="2557" y="511"/>
                <a:ext cx="10" cy="28"/>
              </a:xfrm>
              <a:custGeom>
                <a:avLst/>
                <a:gdLst/>
                <a:ahLst/>
                <a:cxnLst>
                  <a:cxn ang="0">
                    <a:pos x="0" y="8"/>
                  </a:cxn>
                  <a:cxn ang="0">
                    <a:pos x="0" y="8"/>
                  </a:cxn>
                  <a:cxn ang="0">
                    <a:pos x="2" y="14"/>
                  </a:cxn>
                  <a:cxn ang="0">
                    <a:pos x="2" y="14"/>
                  </a:cxn>
                  <a:cxn ang="0">
                    <a:pos x="6" y="28"/>
                  </a:cxn>
                  <a:cxn ang="0">
                    <a:pos x="6" y="28"/>
                  </a:cxn>
                  <a:cxn ang="0">
                    <a:pos x="10" y="22"/>
                  </a:cxn>
                  <a:cxn ang="0">
                    <a:pos x="10" y="22"/>
                  </a:cxn>
                  <a:cxn ang="0">
                    <a:pos x="10" y="18"/>
                  </a:cxn>
                  <a:cxn ang="0">
                    <a:pos x="10" y="16"/>
                  </a:cxn>
                  <a:cxn ang="0">
                    <a:pos x="10" y="16"/>
                  </a:cxn>
                  <a:cxn ang="0">
                    <a:pos x="4" y="0"/>
                  </a:cxn>
                  <a:cxn ang="0">
                    <a:pos x="4" y="0"/>
                  </a:cxn>
                  <a:cxn ang="0">
                    <a:pos x="0" y="4"/>
                  </a:cxn>
                  <a:cxn ang="0">
                    <a:pos x="0" y="8"/>
                  </a:cxn>
                  <a:cxn ang="0">
                    <a:pos x="0" y="8"/>
                  </a:cxn>
                </a:cxnLst>
                <a:rect l="0" t="0" r="r" b="b"/>
                <a:pathLst>
                  <a:path w="10" h="28">
                    <a:moveTo>
                      <a:pt x="0" y="8"/>
                    </a:moveTo>
                    <a:lnTo>
                      <a:pt x="0" y="8"/>
                    </a:lnTo>
                    <a:lnTo>
                      <a:pt x="2" y="14"/>
                    </a:lnTo>
                    <a:lnTo>
                      <a:pt x="2" y="14"/>
                    </a:lnTo>
                    <a:lnTo>
                      <a:pt x="6" y="28"/>
                    </a:lnTo>
                    <a:lnTo>
                      <a:pt x="6" y="28"/>
                    </a:lnTo>
                    <a:lnTo>
                      <a:pt x="10" y="22"/>
                    </a:lnTo>
                    <a:lnTo>
                      <a:pt x="10" y="22"/>
                    </a:lnTo>
                    <a:lnTo>
                      <a:pt x="10" y="18"/>
                    </a:lnTo>
                    <a:lnTo>
                      <a:pt x="10" y="16"/>
                    </a:lnTo>
                    <a:lnTo>
                      <a:pt x="10" y="16"/>
                    </a:lnTo>
                    <a:lnTo>
                      <a:pt x="4" y="0"/>
                    </a:lnTo>
                    <a:lnTo>
                      <a:pt x="4"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1" name="Freeform 383"/>
              <p:cNvSpPr/>
              <p:nvPr/>
            </p:nvSpPr>
            <p:spPr bwMode="auto">
              <a:xfrm>
                <a:off x="2551" y="521"/>
                <a:ext cx="12" cy="30"/>
              </a:xfrm>
              <a:custGeom>
                <a:avLst/>
                <a:gdLst/>
                <a:ahLst/>
                <a:cxnLst>
                  <a:cxn ang="0">
                    <a:pos x="8" y="30"/>
                  </a:cxn>
                  <a:cxn ang="0">
                    <a:pos x="8" y="30"/>
                  </a:cxn>
                  <a:cxn ang="0">
                    <a:pos x="12" y="22"/>
                  </a:cxn>
                  <a:cxn ang="0">
                    <a:pos x="12" y="22"/>
                  </a:cxn>
                  <a:cxn ang="0">
                    <a:pos x="10" y="16"/>
                  </a:cxn>
                  <a:cxn ang="0">
                    <a:pos x="10" y="16"/>
                  </a:cxn>
                  <a:cxn ang="0">
                    <a:pos x="4" y="0"/>
                  </a:cxn>
                  <a:cxn ang="0">
                    <a:pos x="4" y="0"/>
                  </a:cxn>
                  <a:cxn ang="0">
                    <a:pos x="2" y="8"/>
                  </a:cxn>
                  <a:cxn ang="0">
                    <a:pos x="0" y="16"/>
                  </a:cxn>
                  <a:cxn ang="0">
                    <a:pos x="4" y="22"/>
                  </a:cxn>
                  <a:cxn ang="0">
                    <a:pos x="8" y="30"/>
                  </a:cxn>
                  <a:cxn ang="0">
                    <a:pos x="8" y="30"/>
                  </a:cxn>
                </a:cxnLst>
                <a:rect l="0" t="0" r="r" b="b"/>
                <a:pathLst>
                  <a:path w="12" h="30">
                    <a:moveTo>
                      <a:pt x="8" y="30"/>
                    </a:moveTo>
                    <a:lnTo>
                      <a:pt x="8" y="30"/>
                    </a:lnTo>
                    <a:lnTo>
                      <a:pt x="12" y="22"/>
                    </a:lnTo>
                    <a:lnTo>
                      <a:pt x="12" y="22"/>
                    </a:lnTo>
                    <a:lnTo>
                      <a:pt x="10" y="16"/>
                    </a:lnTo>
                    <a:lnTo>
                      <a:pt x="10" y="16"/>
                    </a:lnTo>
                    <a:lnTo>
                      <a:pt x="4" y="0"/>
                    </a:lnTo>
                    <a:lnTo>
                      <a:pt x="4" y="0"/>
                    </a:lnTo>
                    <a:lnTo>
                      <a:pt x="2" y="8"/>
                    </a:lnTo>
                    <a:lnTo>
                      <a:pt x="0" y="16"/>
                    </a:lnTo>
                    <a:lnTo>
                      <a:pt x="4" y="22"/>
                    </a:lnTo>
                    <a:lnTo>
                      <a:pt x="8" y="30"/>
                    </a:lnTo>
                    <a:lnTo>
                      <a:pt x="8"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2" name="Freeform 384"/>
              <p:cNvSpPr/>
              <p:nvPr/>
            </p:nvSpPr>
            <p:spPr bwMode="auto">
              <a:xfrm>
                <a:off x="2579" y="497"/>
                <a:ext cx="10" cy="18"/>
              </a:xfrm>
              <a:custGeom>
                <a:avLst/>
                <a:gdLst/>
                <a:ahLst/>
                <a:cxnLst>
                  <a:cxn ang="0">
                    <a:pos x="8" y="0"/>
                  </a:cxn>
                  <a:cxn ang="0">
                    <a:pos x="8" y="0"/>
                  </a:cxn>
                  <a:cxn ang="0">
                    <a:pos x="0" y="18"/>
                  </a:cxn>
                  <a:cxn ang="0">
                    <a:pos x="0" y="18"/>
                  </a:cxn>
                  <a:cxn ang="0">
                    <a:pos x="10" y="14"/>
                  </a:cxn>
                  <a:cxn ang="0">
                    <a:pos x="10" y="14"/>
                  </a:cxn>
                  <a:cxn ang="0">
                    <a:pos x="10" y="14"/>
                  </a:cxn>
                  <a:cxn ang="0">
                    <a:pos x="10" y="14"/>
                  </a:cxn>
                  <a:cxn ang="0">
                    <a:pos x="10" y="8"/>
                  </a:cxn>
                  <a:cxn ang="0">
                    <a:pos x="10" y="8"/>
                  </a:cxn>
                  <a:cxn ang="0">
                    <a:pos x="8" y="0"/>
                  </a:cxn>
                  <a:cxn ang="0">
                    <a:pos x="8" y="0"/>
                  </a:cxn>
                </a:cxnLst>
                <a:rect l="0" t="0" r="r" b="b"/>
                <a:pathLst>
                  <a:path w="10" h="18">
                    <a:moveTo>
                      <a:pt x="8" y="0"/>
                    </a:moveTo>
                    <a:lnTo>
                      <a:pt x="8" y="0"/>
                    </a:lnTo>
                    <a:lnTo>
                      <a:pt x="0" y="18"/>
                    </a:lnTo>
                    <a:lnTo>
                      <a:pt x="0" y="18"/>
                    </a:lnTo>
                    <a:lnTo>
                      <a:pt x="10" y="14"/>
                    </a:lnTo>
                    <a:lnTo>
                      <a:pt x="10" y="14"/>
                    </a:lnTo>
                    <a:lnTo>
                      <a:pt x="10" y="14"/>
                    </a:lnTo>
                    <a:lnTo>
                      <a:pt x="10" y="14"/>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3" name="Freeform 385"/>
              <p:cNvSpPr/>
              <p:nvPr/>
            </p:nvSpPr>
            <p:spPr bwMode="auto">
              <a:xfrm>
                <a:off x="2573" y="513"/>
                <a:ext cx="18" cy="16"/>
              </a:xfrm>
              <a:custGeom>
                <a:avLst/>
                <a:gdLst/>
                <a:ahLst/>
                <a:cxnLst>
                  <a:cxn ang="0">
                    <a:pos x="4" y="6"/>
                  </a:cxn>
                  <a:cxn ang="0">
                    <a:pos x="4" y="6"/>
                  </a:cxn>
                  <a:cxn ang="0">
                    <a:pos x="4" y="8"/>
                  </a:cxn>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8" y="0"/>
                  </a:cxn>
                  <a:cxn ang="0">
                    <a:pos x="18" y="0"/>
                  </a:cxn>
                  <a:cxn ang="0">
                    <a:pos x="4" y="6"/>
                  </a:cxn>
                  <a:cxn ang="0">
                    <a:pos x="4" y="6"/>
                  </a:cxn>
                </a:cxnLst>
                <a:rect l="0" t="0" r="r" b="b"/>
                <a:pathLst>
                  <a:path w="18" h="16">
                    <a:moveTo>
                      <a:pt x="4" y="6"/>
                    </a:moveTo>
                    <a:lnTo>
                      <a:pt x="4" y="6"/>
                    </a:lnTo>
                    <a:lnTo>
                      <a:pt x="4" y="8"/>
                    </a:lnTo>
                    <a:lnTo>
                      <a:pt x="2" y="10"/>
                    </a:lnTo>
                    <a:lnTo>
                      <a:pt x="2" y="10"/>
                    </a:lnTo>
                    <a:lnTo>
                      <a:pt x="0" y="16"/>
                    </a:lnTo>
                    <a:lnTo>
                      <a:pt x="0" y="16"/>
                    </a:lnTo>
                    <a:lnTo>
                      <a:pt x="4" y="14"/>
                    </a:lnTo>
                    <a:lnTo>
                      <a:pt x="4" y="14"/>
                    </a:lnTo>
                    <a:lnTo>
                      <a:pt x="12" y="10"/>
                    </a:lnTo>
                    <a:lnTo>
                      <a:pt x="12" y="10"/>
                    </a:lnTo>
                    <a:lnTo>
                      <a:pt x="18" y="8"/>
                    </a:lnTo>
                    <a:lnTo>
                      <a:pt x="18" y="8"/>
                    </a:lnTo>
                    <a:lnTo>
                      <a:pt x="18" y="4"/>
                    </a:lnTo>
                    <a:lnTo>
                      <a:pt x="18" y="0"/>
                    </a:lnTo>
                    <a:lnTo>
                      <a:pt x="18"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4" name="Freeform 386"/>
              <p:cNvSpPr/>
              <p:nvPr/>
            </p:nvSpPr>
            <p:spPr bwMode="auto">
              <a:xfrm>
                <a:off x="2567" y="525"/>
                <a:ext cx="24" cy="16"/>
              </a:xfrm>
              <a:custGeom>
                <a:avLst/>
                <a:gdLst/>
                <a:ahLst/>
                <a:cxnLst>
                  <a:cxn ang="0">
                    <a:pos x="22" y="8"/>
                  </a:cxn>
                  <a:cxn ang="0">
                    <a:pos x="22" y="8"/>
                  </a:cxn>
                  <a:cxn ang="0">
                    <a:pos x="24" y="4"/>
                  </a:cxn>
                  <a:cxn ang="0">
                    <a:pos x="24" y="0"/>
                  </a:cxn>
                  <a:cxn ang="0">
                    <a:pos x="24" y="0"/>
                  </a:cxn>
                  <a:cxn ang="0">
                    <a:pos x="8" y="6"/>
                  </a:cxn>
                  <a:cxn ang="0">
                    <a:pos x="8" y="6"/>
                  </a:cxn>
                  <a:cxn ang="0">
                    <a:pos x="6" y="6"/>
                  </a:cxn>
                  <a:cxn ang="0">
                    <a:pos x="4" y="8"/>
                  </a:cxn>
                  <a:cxn ang="0">
                    <a:pos x="4" y="8"/>
                  </a:cxn>
                  <a:cxn ang="0">
                    <a:pos x="0" y="16"/>
                  </a:cxn>
                  <a:cxn ang="0">
                    <a:pos x="0" y="16"/>
                  </a:cxn>
                  <a:cxn ang="0">
                    <a:pos x="14" y="10"/>
                  </a:cxn>
                  <a:cxn ang="0">
                    <a:pos x="14" y="10"/>
                  </a:cxn>
                  <a:cxn ang="0">
                    <a:pos x="22" y="8"/>
                  </a:cxn>
                  <a:cxn ang="0">
                    <a:pos x="22" y="8"/>
                  </a:cxn>
                </a:cxnLst>
                <a:rect l="0" t="0" r="r" b="b"/>
                <a:pathLst>
                  <a:path w="24" h="16">
                    <a:moveTo>
                      <a:pt x="22" y="8"/>
                    </a:moveTo>
                    <a:lnTo>
                      <a:pt x="22" y="8"/>
                    </a:lnTo>
                    <a:lnTo>
                      <a:pt x="24" y="4"/>
                    </a:lnTo>
                    <a:lnTo>
                      <a:pt x="24" y="0"/>
                    </a:lnTo>
                    <a:lnTo>
                      <a:pt x="24" y="0"/>
                    </a:lnTo>
                    <a:lnTo>
                      <a:pt x="8" y="6"/>
                    </a:lnTo>
                    <a:lnTo>
                      <a:pt x="8" y="6"/>
                    </a:lnTo>
                    <a:lnTo>
                      <a:pt x="6" y="6"/>
                    </a:lnTo>
                    <a:lnTo>
                      <a:pt x="4" y="8"/>
                    </a:lnTo>
                    <a:lnTo>
                      <a:pt x="4" y="8"/>
                    </a:lnTo>
                    <a:lnTo>
                      <a:pt x="0" y="16"/>
                    </a:lnTo>
                    <a:lnTo>
                      <a:pt x="0" y="16"/>
                    </a:lnTo>
                    <a:lnTo>
                      <a:pt x="14" y="10"/>
                    </a:lnTo>
                    <a:lnTo>
                      <a:pt x="14" y="10"/>
                    </a:lnTo>
                    <a:lnTo>
                      <a:pt x="22" y="8"/>
                    </a:lnTo>
                    <a:lnTo>
                      <a:pt x="2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5" name="Freeform 387"/>
              <p:cNvSpPr/>
              <p:nvPr/>
            </p:nvSpPr>
            <p:spPr bwMode="auto">
              <a:xfrm>
                <a:off x="2563" y="535"/>
                <a:ext cx="24" cy="18"/>
              </a:xfrm>
              <a:custGeom>
                <a:avLst/>
                <a:gdLst/>
                <a:ahLst/>
                <a:cxnLst>
                  <a:cxn ang="0">
                    <a:pos x="4" y="10"/>
                  </a:cxn>
                  <a:cxn ang="0">
                    <a:pos x="4" y="10"/>
                  </a:cxn>
                  <a:cxn ang="0">
                    <a:pos x="0" y="18"/>
                  </a:cxn>
                  <a:cxn ang="0">
                    <a:pos x="0" y="18"/>
                  </a:cxn>
                  <a:cxn ang="0">
                    <a:pos x="8" y="16"/>
                  </a:cxn>
                  <a:cxn ang="0">
                    <a:pos x="16" y="12"/>
                  </a:cxn>
                  <a:cxn ang="0">
                    <a:pos x="20" y="8"/>
                  </a:cxn>
                  <a:cxn ang="0">
                    <a:pos x="24" y="0"/>
                  </a:cxn>
                  <a:cxn ang="0">
                    <a:pos x="24" y="0"/>
                  </a:cxn>
                  <a:cxn ang="0">
                    <a:pos x="8" y="8"/>
                  </a:cxn>
                  <a:cxn ang="0">
                    <a:pos x="8" y="8"/>
                  </a:cxn>
                  <a:cxn ang="0">
                    <a:pos x="4" y="10"/>
                  </a:cxn>
                  <a:cxn ang="0">
                    <a:pos x="4" y="10"/>
                  </a:cxn>
                </a:cxnLst>
                <a:rect l="0" t="0" r="r" b="b"/>
                <a:pathLst>
                  <a:path w="24" h="18">
                    <a:moveTo>
                      <a:pt x="4" y="10"/>
                    </a:moveTo>
                    <a:lnTo>
                      <a:pt x="4" y="10"/>
                    </a:lnTo>
                    <a:lnTo>
                      <a:pt x="0" y="18"/>
                    </a:lnTo>
                    <a:lnTo>
                      <a:pt x="0" y="18"/>
                    </a:lnTo>
                    <a:lnTo>
                      <a:pt x="8" y="16"/>
                    </a:lnTo>
                    <a:lnTo>
                      <a:pt x="16" y="12"/>
                    </a:lnTo>
                    <a:lnTo>
                      <a:pt x="20" y="8"/>
                    </a:lnTo>
                    <a:lnTo>
                      <a:pt x="24" y="0"/>
                    </a:lnTo>
                    <a:lnTo>
                      <a:pt x="24" y="0"/>
                    </a:lnTo>
                    <a:lnTo>
                      <a:pt x="8" y="8"/>
                    </a:lnTo>
                    <a:lnTo>
                      <a:pt x="8" y="8"/>
                    </a:lnTo>
                    <a:lnTo>
                      <a:pt x="4" y="10"/>
                    </a:lnTo>
                    <a:lnTo>
                      <a:pt x="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6" name="Freeform 388"/>
              <p:cNvSpPr/>
              <p:nvPr/>
            </p:nvSpPr>
            <p:spPr bwMode="auto">
              <a:xfrm>
                <a:off x="2655" y="625"/>
                <a:ext cx="18" cy="12"/>
              </a:xfrm>
              <a:custGeom>
                <a:avLst/>
                <a:gdLst/>
                <a:ahLst/>
                <a:cxnLst>
                  <a:cxn ang="0">
                    <a:pos x="18" y="12"/>
                  </a:cxn>
                  <a:cxn ang="0">
                    <a:pos x="18" y="12"/>
                  </a:cxn>
                  <a:cxn ang="0">
                    <a:pos x="14" y="4"/>
                  </a:cxn>
                  <a:cxn ang="0">
                    <a:pos x="14" y="4"/>
                  </a:cxn>
                  <a:cxn ang="0">
                    <a:pos x="10" y="0"/>
                  </a:cxn>
                  <a:cxn ang="0">
                    <a:pos x="10" y="0"/>
                  </a:cxn>
                  <a:cxn ang="0">
                    <a:pos x="10" y="0"/>
                  </a:cxn>
                  <a:cxn ang="0">
                    <a:pos x="10" y="0"/>
                  </a:cxn>
                  <a:cxn ang="0">
                    <a:pos x="0" y="4"/>
                  </a:cxn>
                  <a:cxn ang="0">
                    <a:pos x="0" y="4"/>
                  </a:cxn>
                  <a:cxn ang="0">
                    <a:pos x="18" y="12"/>
                  </a:cxn>
                  <a:cxn ang="0">
                    <a:pos x="18" y="12"/>
                  </a:cxn>
                </a:cxnLst>
                <a:rect l="0" t="0" r="r" b="b"/>
                <a:pathLst>
                  <a:path w="18" h="12">
                    <a:moveTo>
                      <a:pt x="18" y="12"/>
                    </a:moveTo>
                    <a:lnTo>
                      <a:pt x="18" y="12"/>
                    </a:lnTo>
                    <a:lnTo>
                      <a:pt x="14" y="4"/>
                    </a:lnTo>
                    <a:lnTo>
                      <a:pt x="14" y="4"/>
                    </a:lnTo>
                    <a:lnTo>
                      <a:pt x="10" y="0"/>
                    </a:lnTo>
                    <a:lnTo>
                      <a:pt x="10" y="0"/>
                    </a:lnTo>
                    <a:lnTo>
                      <a:pt x="10" y="0"/>
                    </a:lnTo>
                    <a:lnTo>
                      <a:pt x="10" y="0"/>
                    </a:lnTo>
                    <a:lnTo>
                      <a:pt x="0" y="4"/>
                    </a:lnTo>
                    <a:lnTo>
                      <a:pt x="0" y="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7" name="Freeform 389"/>
              <p:cNvSpPr/>
              <p:nvPr/>
            </p:nvSpPr>
            <p:spPr bwMode="auto">
              <a:xfrm>
                <a:off x="2641" y="617"/>
                <a:ext cx="22" cy="10"/>
              </a:xfrm>
              <a:custGeom>
                <a:avLst/>
                <a:gdLst/>
                <a:ahLst/>
                <a:cxnLst>
                  <a:cxn ang="0">
                    <a:pos x="4" y="6"/>
                  </a:cxn>
                  <a:cxn ang="0">
                    <a:pos x="4" y="6"/>
                  </a:cxn>
                  <a:cxn ang="0">
                    <a:pos x="0" y="8"/>
                  </a:cxn>
                  <a:cxn ang="0">
                    <a:pos x="0" y="8"/>
                  </a:cxn>
                  <a:cxn ang="0">
                    <a:pos x="6" y="10"/>
                  </a:cxn>
                  <a:cxn ang="0">
                    <a:pos x="6" y="10"/>
                  </a:cxn>
                  <a:cxn ang="0">
                    <a:pos x="8" y="10"/>
                  </a:cxn>
                  <a:cxn ang="0">
                    <a:pos x="10" y="10"/>
                  </a:cxn>
                  <a:cxn ang="0">
                    <a:pos x="10" y="10"/>
                  </a:cxn>
                  <a:cxn ang="0">
                    <a:pos x="22" y="6"/>
                  </a:cxn>
                  <a:cxn ang="0">
                    <a:pos x="22" y="6"/>
                  </a:cxn>
                  <a:cxn ang="0">
                    <a:pos x="20" y="2"/>
                  </a:cxn>
                  <a:cxn ang="0">
                    <a:pos x="18" y="0"/>
                  </a:cxn>
                  <a:cxn ang="0">
                    <a:pos x="18" y="0"/>
                  </a:cxn>
                  <a:cxn ang="0">
                    <a:pos x="12" y="2"/>
                  </a:cxn>
                  <a:cxn ang="0">
                    <a:pos x="12" y="2"/>
                  </a:cxn>
                  <a:cxn ang="0">
                    <a:pos x="4" y="6"/>
                  </a:cxn>
                  <a:cxn ang="0">
                    <a:pos x="4" y="6"/>
                  </a:cxn>
                </a:cxnLst>
                <a:rect l="0" t="0" r="r" b="b"/>
                <a:pathLst>
                  <a:path w="22" h="10">
                    <a:moveTo>
                      <a:pt x="4" y="6"/>
                    </a:moveTo>
                    <a:lnTo>
                      <a:pt x="4" y="6"/>
                    </a:lnTo>
                    <a:lnTo>
                      <a:pt x="0" y="8"/>
                    </a:lnTo>
                    <a:lnTo>
                      <a:pt x="0" y="8"/>
                    </a:lnTo>
                    <a:lnTo>
                      <a:pt x="6" y="10"/>
                    </a:lnTo>
                    <a:lnTo>
                      <a:pt x="6" y="10"/>
                    </a:lnTo>
                    <a:lnTo>
                      <a:pt x="8" y="10"/>
                    </a:lnTo>
                    <a:lnTo>
                      <a:pt x="10" y="10"/>
                    </a:lnTo>
                    <a:lnTo>
                      <a:pt x="10" y="10"/>
                    </a:lnTo>
                    <a:lnTo>
                      <a:pt x="22" y="6"/>
                    </a:lnTo>
                    <a:lnTo>
                      <a:pt x="22" y="6"/>
                    </a:lnTo>
                    <a:lnTo>
                      <a:pt x="20" y="2"/>
                    </a:lnTo>
                    <a:lnTo>
                      <a:pt x="18" y="0"/>
                    </a:lnTo>
                    <a:lnTo>
                      <a:pt x="18" y="0"/>
                    </a:lnTo>
                    <a:lnTo>
                      <a:pt x="12" y="2"/>
                    </a:lnTo>
                    <a:lnTo>
                      <a:pt x="12" y="2"/>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8" name="Freeform 390"/>
              <p:cNvSpPr/>
              <p:nvPr/>
            </p:nvSpPr>
            <p:spPr bwMode="auto">
              <a:xfrm>
                <a:off x="2629" y="611"/>
                <a:ext cx="26" cy="12"/>
              </a:xfrm>
              <a:custGeom>
                <a:avLst/>
                <a:gdLst/>
                <a:ahLst/>
                <a:cxnLst>
                  <a:cxn ang="0">
                    <a:pos x="0" y="8"/>
                  </a:cxn>
                  <a:cxn ang="0">
                    <a:pos x="0" y="8"/>
                  </a:cxn>
                  <a:cxn ang="0">
                    <a:pos x="6" y="12"/>
                  </a:cxn>
                  <a:cxn ang="0">
                    <a:pos x="6" y="12"/>
                  </a:cxn>
                  <a:cxn ang="0">
                    <a:pos x="10" y="12"/>
                  </a:cxn>
                  <a:cxn ang="0">
                    <a:pos x="12" y="10"/>
                  </a:cxn>
                  <a:cxn ang="0">
                    <a:pos x="12" y="10"/>
                  </a:cxn>
                  <a:cxn ang="0">
                    <a:pos x="26" y="4"/>
                  </a:cxn>
                  <a:cxn ang="0">
                    <a:pos x="26" y="4"/>
                  </a:cxn>
                  <a:cxn ang="0">
                    <a:pos x="24" y="0"/>
                  </a:cxn>
                  <a:cxn ang="0">
                    <a:pos x="20" y="0"/>
                  </a:cxn>
                  <a:cxn ang="0">
                    <a:pos x="20" y="0"/>
                  </a:cxn>
                  <a:cxn ang="0">
                    <a:pos x="12" y="2"/>
                  </a:cxn>
                  <a:cxn ang="0">
                    <a:pos x="12" y="2"/>
                  </a:cxn>
                  <a:cxn ang="0">
                    <a:pos x="0" y="8"/>
                  </a:cxn>
                  <a:cxn ang="0">
                    <a:pos x="0" y="8"/>
                  </a:cxn>
                </a:cxnLst>
                <a:rect l="0" t="0" r="r" b="b"/>
                <a:pathLst>
                  <a:path w="26" h="12">
                    <a:moveTo>
                      <a:pt x="0" y="8"/>
                    </a:moveTo>
                    <a:lnTo>
                      <a:pt x="0" y="8"/>
                    </a:lnTo>
                    <a:lnTo>
                      <a:pt x="6" y="12"/>
                    </a:lnTo>
                    <a:lnTo>
                      <a:pt x="6" y="12"/>
                    </a:lnTo>
                    <a:lnTo>
                      <a:pt x="10" y="12"/>
                    </a:lnTo>
                    <a:lnTo>
                      <a:pt x="12" y="10"/>
                    </a:lnTo>
                    <a:lnTo>
                      <a:pt x="12" y="10"/>
                    </a:lnTo>
                    <a:lnTo>
                      <a:pt x="26" y="4"/>
                    </a:lnTo>
                    <a:lnTo>
                      <a:pt x="26" y="4"/>
                    </a:lnTo>
                    <a:lnTo>
                      <a:pt x="24" y="0"/>
                    </a:lnTo>
                    <a:lnTo>
                      <a:pt x="20" y="0"/>
                    </a:lnTo>
                    <a:lnTo>
                      <a:pt x="20" y="0"/>
                    </a:lnTo>
                    <a:lnTo>
                      <a:pt x="12" y="2"/>
                    </a:lnTo>
                    <a:lnTo>
                      <a:pt x="12"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9" name="Freeform 391"/>
              <p:cNvSpPr/>
              <p:nvPr/>
            </p:nvSpPr>
            <p:spPr bwMode="auto">
              <a:xfrm>
                <a:off x="2617" y="607"/>
                <a:ext cx="28" cy="12"/>
              </a:xfrm>
              <a:custGeom>
                <a:avLst/>
                <a:gdLst/>
                <a:ahLst/>
                <a:cxnLst>
                  <a:cxn ang="0">
                    <a:pos x="0" y="8"/>
                  </a:cxn>
                  <a:cxn ang="0">
                    <a:pos x="0" y="8"/>
                  </a:cxn>
                  <a:cxn ang="0">
                    <a:pos x="8" y="12"/>
                  </a:cxn>
                  <a:cxn ang="0">
                    <a:pos x="8" y="12"/>
                  </a:cxn>
                  <a:cxn ang="0">
                    <a:pos x="12" y="8"/>
                  </a:cxn>
                  <a:cxn ang="0">
                    <a:pos x="12" y="8"/>
                  </a:cxn>
                  <a:cxn ang="0">
                    <a:pos x="28" y="2"/>
                  </a:cxn>
                  <a:cxn ang="0">
                    <a:pos x="28" y="2"/>
                  </a:cxn>
                  <a:cxn ang="0">
                    <a:pos x="22" y="0"/>
                  </a:cxn>
                  <a:cxn ang="0">
                    <a:pos x="14" y="0"/>
                  </a:cxn>
                  <a:cxn ang="0">
                    <a:pos x="6" y="4"/>
                  </a:cxn>
                  <a:cxn ang="0">
                    <a:pos x="0" y="8"/>
                  </a:cxn>
                  <a:cxn ang="0">
                    <a:pos x="0" y="8"/>
                  </a:cxn>
                </a:cxnLst>
                <a:rect l="0" t="0" r="r" b="b"/>
                <a:pathLst>
                  <a:path w="28" h="12">
                    <a:moveTo>
                      <a:pt x="0" y="8"/>
                    </a:moveTo>
                    <a:lnTo>
                      <a:pt x="0" y="8"/>
                    </a:lnTo>
                    <a:lnTo>
                      <a:pt x="8" y="12"/>
                    </a:lnTo>
                    <a:lnTo>
                      <a:pt x="8" y="12"/>
                    </a:lnTo>
                    <a:lnTo>
                      <a:pt x="12" y="8"/>
                    </a:lnTo>
                    <a:lnTo>
                      <a:pt x="12" y="8"/>
                    </a:lnTo>
                    <a:lnTo>
                      <a:pt x="28" y="2"/>
                    </a:lnTo>
                    <a:lnTo>
                      <a:pt x="28" y="2"/>
                    </a:lnTo>
                    <a:lnTo>
                      <a:pt x="22" y="0"/>
                    </a:lnTo>
                    <a:lnTo>
                      <a:pt x="14" y="0"/>
                    </a:lnTo>
                    <a:lnTo>
                      <a:pt x="6"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0" name="Freeform 392"/>
              <p:cNvSpPr/>
              <p:nvPr/>
            </p:nvSpPr>
            <p:spPr bwMode="auto">
              <a:xfrm>
                <a:off x="2653" y="633"/>
                <a:ext cx="20" cy="10"/>
              </a:xfrm>
              <a:custGeom>
                <a:avLst/>
                <a:gdLst/>
                <a:ahLst/>
                <a:cxnLst>
                  <a:cxn ang="0">
                    <a:pos x="20" y="6"/>
                  </a:cxn>
                  <a:cxn ang="0">
                    <a:pos x="20" y="6"/>
                  </a:cxn>
                  <a:cxn ang="0">
                    <a:pos x="0" y="0"/>
                  </a:cxn>
                  <a:cxn ang="0">
                    <a:pos x="0" y="0"/>
                  </a:cxn>
                  <a:cxn ang="0">
                    <a:pos x="6" y="8"/>
                  </a:cxn>
                  <a:cxn ang="0">
                    <a:pos x="6" y="8"/>
                  </a:cxn>
                  <a:cxn ang="0">
                    <a:pos x="6" y="10"/>
                  </a:cxn>
                  <a:cxn ang="0">
                    <a:pos x="6" y="10"/>
                  </a:cxn>
                  <a:cxn ang="0">
                    <a:pos x="10" y="8"/>
                  </a:cxn>
                  <a:cxn ang="0">
                    <a:pos x="10" y="8"/>
                  </a:cxn>
                  <a:cxn ang="0">
                    <a:pos x="20" y="6"/>
                  </a:cxn>
                  <a:cxn ang="0">
                    <a:pos x="20" y="6"/>
                  </a:cxn>
                </a:cxnLst>
                <a:rect l="0" t="0" r="r" b="b"/>
                <a:pathLst>
                  <a:path w="20" h="10">
                    <a:moveTo>
                      <a:pt x="20" y="6"/>
                    </a:moveTo>
                    <a:lnTo>
                      <a:pt x="20" y="6"/>
                    </a:lnTo>
                    <a:lnTo>
                      <a:pt x="0" y="0"/>
                    </a:lnTo>
                    <a:lnTo>
                      <a:pt x="0" y="0"/>
                    </a:lnTo>
                    <a:lnTo>
                      <a:pt x="6" y="8"/>
                    </a:lnTo>
                    <a:lnTo>
                      <a:pt x="6" y="8"/>
                    </a:lnTo>
                    <a:lnTo>
                      <a:pt x="6" y="10"/>
                    </a:lnTo>
                    <a:lnTo>
                      <a:pt x="6" y="10"/>
                    </a:lnTo>
                    <a:lnTo>
                      <a:pt x="10" y="8"/>
                    </a:lnTo>
                    <a:lnTo>
                      <a:pt x="10" y="8"/>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1" name="Freeform 393"/>
              <p:cNvSpPr/>
              <p:nvPr/>
            </p:nvSpPr>
            <p:spPr bwMode="auto">
              <a:xfrm>
                <a:off x="2639" y="627"/>
                <a:ext cx="18" cy="18"/>
              </a:xfrm>
              <a:custGeom>
                <a:avLst/>
                <a:gdLst/>
                <a:ahLst/>
                <a:cxnLst>
                  <a:cxn ang="0">
                    <a:pos x="6" y="2"/>
                  </a:cxn>
                  <a:cxn ang="0">
                    <a:pos x="6" y="2"/>
                  </a:cxn>
                  <a:cxn ang="0">
                    <a:pos x="0" y="0"/>
                  </a:cxn>
                  <a:cxn ang="0">
                    <a:pos x="0" y="0"/>
                  </a:cxn>
                  <a:cxn ang="0">
                    <a:pos x="2" y="4"/>
                  </a:cxn>
                  <a:cxn ang="0">
                    <a:pos x="2" y="4"/>
                  </a:cxn>
                  <a:cxn ang="0">
                    <a:pos x="6" y="12"/>
                  </a:cxn>
                  <a:cxn ang="0">
                    <a:pos x="6" y="12"/>
                  </a:cxn>
                  <a:cxn ang="0">
                    <a:pos x="10" y="18"/>
                  </a:cxn>
                  <a:cxn ang="0">
                    <a:pos x="10" y="18"/>
                  </a:cxn>
                  <a:cxn ang="0">
                    <a:pos x="14" y="18"/>
                  </a:cxn>
                  <a:cxn ang="0">
                    <a:pos x="18" y="16"/>
                  </a:cxn>
                  <a:cxn ang="0">
                    <a:pos x="18" y="16"/>
                  </a:cxn>
                  <a:cxn ang="0">
                    <a:pos x="12" y="4"/>
                  </a:cxn>
                  <a:cxn ang="0">
                    <a:pos x="12" y="4"/>
                  </a:cxn>
                  <a:cxn ang="0">
                    <a:pos x="10" y="4"/>
                  </a:cxn>
                  <a:cxn ang="0">
                    <a:pos x="6" y="2"/>
                  </a:cxn>
                  <a:cxn ang="0">
                    <a:pos x="6" y="2"/>
                  </a:cxn>
                </a:cxnLst>
                <a:rect l="0" t="0" r="r" b="b"/>
                <a:pathLst>
                  <a:path w="18" h="18">
                    <a:moveTo>
                      <a:pt x="6" y="2"/>
                    </a:moveTo>
                    <a:lnTo>
                      <a:pt x="6" y="2"/>
                    </a:lnTo>
                    <a:lnTo>
                      <a:pt x="0" y="0"/>
                    </a:lnTo>
                    <a:lnTo>
                      <a:pt x="0" y="0"/>
                    </a:lnTo>
                    <a:lnTo>
                      <a:pt x="2" y="4"/>
                    </a:lnTo>
                    <a:lnTo>
                      <a:pt x="2" y="4"/>
                    </a:lnTo>
                    <a:lnTo>
                      <a:pt x="6" y="12"/>
                    </a:lnTo>
                    <a:lnTo>
                      <a:pt x="6" y="12"/>
                    </a:lnTo>
                    <a:lnTo>
                      <a:pt x="10" y="18"/>
                    </a:lnTo>
                    <a:lnTo>
                      <a:pt x="10" y="18"/>
                    </a:lnTo>
                    <a:lnTo>
                      <a:pt x="14" y="18"/>
                    </a:lnTo>
                    <a:lnTo>
                      <a:pt x="18" y="16"/>
                    </a:lnTo>
                    <a:lnTo>
                      <a:pt x="18" y="16"/>
                    </a:lnTo>
                    <a:lnTo>
                      <a:pt x="12" y="4"/>
                    </a:lnTo>
                    <a:lnTo>
                      <a:pt x="12" y="4"/>
                    </a:lnTo>
                    <a:lnTo>
                      <a:pt x="10" y="4"/>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2" name="Freeform 394"/>
              <p:cNvSpPr/>
              <p:nvPr/>
            </p:nvSpPr>
            <p:spPr bwMode="auto">
              <a:xfrm>
                <a:off x="2627" y="623"/>
                <a:ext cx="18" cy="22"/>
              </a:xfrm>
              <a:custGeom>
                <a:avLst/>
                <a:gdLst/>
                <a:ahLst/>
                <a:cxnLst>
                  <a:cxn ang="0">
                    <a:pos x="8" y="4"/>
                  </a:cxn>
                  <a:cxn ang="0">
                    <a:pos x="8" y="4"/>
                  </a:cxn>
                  <a:cxn ang="0">
                    <a:pos x="0" y="0"/>
                  </a:cxn>
                  <a:cxn ang="0">
                    <a:pos x="0" y="0"/>
                  </a:cxn>
                  <a:cxn ang="0">
                    <a:pos x="6" y="14"/>
                  </a:cxn>
                  <a:cxn ang="0">
                    <a:pos x="6" y="14"/>
                  </a:cxn>
                  <a:cxn ang="0">
                    <a:pos x="10" y="20"/>
                  </a:cxn>
                  <a:cxn ang="0">
                    <a:pos x="10" y="20"/>
                  </a:cxn>
                  <a:cxn ang="0">
                    <a:pos x="14" y="22"/>
                  </a:cxn>
                  <a:cxn ang="0">
                    <a:pos x="18" y="22"/>
                  </a:cxn>
                  <a:cxn ang="0">
                    <a:pos x="18" y="22"/>
                  </a:cxn>
                  <a:cxn ang="0">
                    <a:pos x="10" y="6"/>
                  </a:cxn>
                  <a:cxn ang="0">
                    <a:pos x="10" y="6"/>
                  </a:cxn>
                  <a:cxn ang="0">
                    <a:pos x="10" y="4"/>
                  </a:cxn>
                  <a:cxn ang="0">
                    <a:pos x="8" y="4"/>
                  </a:cxn>
                  <a:cxn ang="0">
                    <a:pos x="8" y="4"/>
                  </a:cxn>
                </a:cxnLst>
                <a:rect l="0" t="0" r="r" b="b"/>
                <a:pathLst>
                  <a:path w="18" h="22">
                    <a:moveTo>
                      <a:pt x="8" y="4"/>
                    </a:moveTo>
                    <a:lnTo>
                      <a:pt x="8" y="4"/>
                    </a:lnTo>
                    <a:lnTo>
                      <a:pt x="0" y="0"/>
                    </a:lnTo>
                    <a:lnTo>
                      <a:pt x="0" y="0"/>
                    </a:lnTo>
                    <a:lnTo>
                      <a:pt x="6" y="14"/>
                    </a:lnTo>
                    <a:lnTo>
                      <a:pt x="6" y="14"/>
                    </a:lnTo>
                    <a:lnTo>
                      <a:pt x="10" y="20"/>
                    </a:lnTo>
                    <a:lnTo>
                      <a:pt x="10" y="20"/>
                    </a:lnTo>
                    <a:lnTo>
                      <a:pt x="14" y="22"/>
                    </a:lnTo>
                    <a:lnTo>
                      <a:pt x="18" y="22"/>
                    </a:lnTo>
                    <a:lnTo>
                      <a:pt x="18" y="22"/>
                    </a:lnTo>
                    <a:lnTo>
                      <a:pt x="10" y="6"/>
                    </a:lnTo>
                    <a:lnTo>
                      <a:pt x="10" y="6"/>
                    </a:lnTo>
                    <a:lnTo>
                      <a:pt x="10" y="4"/>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3" name="Freeform 395"/>
              <p:cNvSpPr/>
              <p:nvPr/>
            </p:nvSpPr>
            <p:spPr bwMode="auto">
              <a:xfrm>
                <a:off x="2615" y="621"/>
                <a:ext cx="18" cy="22"/>
              </a:xfrm>
              <a:custGeom>
                <a:avLst/>
                <a:gdLst/>
                <a:ahLst/>
                <a:cxnLst>
                  <a:cxn ang="0">
                    <a:pos x="8" y="2"/>
                  </a:cxn>
                  <a:cxn ang="0">
                    <a:pos x="8" y="2"/>
                  </a:cxn>
                  <a:cxn ang="0">
                    <a:pos x="0" y="0"/>
                  </a:cxn>
                  <a:cxn ang="0">
                    <a:pos x="0" y="0"/>
                  </a:cxn>
                  <a:cxn ang="0">
                    <a:pos x="2" y="6"/>
                  </a:cxn>
                  <a:cxn ang="0">
                    <a:pos x="6" y="14"/>
                  </a:cxn>
                  <a:cxn ang="0">
                    <a:pos x="12" y="18"/>
                  </a:cxn>
                  <a:cxn ang="0">
                    <a:pos x="18" y="22"/>
                  </a:cxn>
                  <a:cxn ang="0">
                    <a:pos x="18" y="22"/>
                  </a:cxn>
                  <a:cxn ang="0">
                    <a:pos x="10" y="6"/>
                  </a:cxn>
                  <a:cxn ang="0">
                    <a:pos x="10" y="6"/>
                  </a:cxn>
                  <a:cxn ang="0">
                    <a:pos x="8" y="2"/>
                  </a:cxn>
                  <a:cxn ang="0">
                    <a:pos x="8" y="2"/>
                  </a:cxn>
                </a:cxnLst>
                <a:rect l="0" t="0" r="r" b="b"/>
                <a:pathLst>
                  <a:path w="18" h="22">
                    <a:moveTo>
                      <a:pt x="8" y="2"/>
                    </a:moveTo>
                    <a:lnTo>
                      <a:pt x="8" y="2"/>
                    </a:lnTo>
                    <a:lnTo>
                      <a:pt x="0" y="0"/>
                    </a:lnTo>
                    <a:lnTo>
                      <a:pt x="0" y="0"/>
                    </a:lnTo>
                    <a:lnTo>
                      <a:pt x="2" y="6"/>
                    </a:lnTo>
                    <a:lnTo>
                      <a:pt x="6" y="14"/>
                    </a:lnTo>
                    <a:lnTo>
                      <a:pt x="12" y="18"/>
                    </a:lnTo>
                    <a:lnTo>
                      <a:pt x="18" y="22"/>
                    </a:lnTo>
                    <a:lnTo>
                      <a:pt x="18" y="22"/>
                    </a:lnTo>
                    <a:lnTo>
                      <a:pt x="10" y="6"/>
                    </a:lnTo>
                    <a:lnTo>
                      <a:pt x="10" y="6"/>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4" name="Freeform 396"/>
              <p:cNvSpPr/>
              <p:nvPr/>
            </p:nvSpPr>
            <p:spPr bwMode="auto">
              <a:xfrm>
                <a:off x="2693" y="655"/>
                <a:ext cx="12" cy="20"/>
              </a:xfrm>
              <a:custGeom>
                <a:avLst/>
                <a:gdLst/>
                <a:ahLst/>
                <a:cxnLst>
                  <a:cxn ang="0">
                    <a:pos x="4" y="20"/>
                  </a:cxn>
                  <a:cxn ang="0">
                    <a:pos x="4" y="20"/>
                  </a:cxn>
                  <a:cxn ang="0">
                    <a:pos x="12" y="0"/>
                  </a:cxn>
                  <a:cxn ang="0">
                    <a:pos x="12" y="0"/>
                  </a:cxn>
                  <a:cxn ang="0">
                    <a:pos x="4" y="6"/>
                  </a:cxn>
                  <a:cxn ang="0">
                    <a:pos x="4" y="6"/>
                  </a:cxn>
                  <a:cxn ang="0">
                    <a:pos x="0" y="8"/>
                  </a:cxn>
                  <a:cxn ang="0">
                    <a:pos x="0" y="8"/>
                  </a:cxn>
                  <a:cxn ang="0">
                    <a:pos x="0" y="10"/>
                  </a:cxn>
                  <a:cxn ang="0">
                    <a:pos x="0" y="10"/>
                  </a:cxn>
                  <a:cxn ang="0">
                    <a:pos x="4" y="20"/>
                  </a:cxn>
                  <a:cxn ang="0">
                    <a:pos x="4" y="20"/>
                  </a:cxn>
                </a:cxnLst>
                <a:rect l="0" t="0" r="r" b="b"/>
                <a:pathLst>
                  <a:path w="12" h="20">
                    <a:moveTo>
                      <a:pt x="4" y="20"/>
                    </a:moveTo>
                    <a:lnTo>
                      <a:pt x="4" y="20"/>
                    </a:lnTo>
                    <a:lnTo>
                      <a:pt x="12" y="0"/>
                    </a:lnTo>
                    <a:lnTo>
                      <a:pt x="12" y="0"/>
                    </a:lnTo>
                    <a:lnTo>
                      <a:pt x="4" y="6"/>
                    </a:lnTo>
                    <a:lnTo>
                      <a:pt x="4" y="6"/>
                    </a:lnTo>
                    <a:lnTo>
                      <a:pt x="0" y="8"/>
                    </a:lnTo>
                    <a:lnTo>
                      <a:pt x="0" y="8"/>
                    </a:lnTo>
                    <a:lnTo>
                      <a:pt x="0" y="10"/>
                    </a:lnTo>
                    <a:lnTo>
                      <a:pt x="0" y="10"/>
                    </a:lnTo>
                    <a:lnTo>
                      <a:pt x="4" y="20"/>
                    </a:lnTo>
                    <a:lnTo>
                      <a:pt x="4"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5" name="Freeform 397"/>
              <p:cNvSpPr/>
              <p:nvPr/>
            </p:nvSpPr>
            <p:spPr bwMode="auto">
              <a:xfrm>
                <a:off x="2685" y="665"/>
                <a:ext cx="10" cy="24"/>
              </a:xfrm>
              <a:custGeom>
                <a:avLst/>
                <a:gdLst/>
                <a:ahLst/>
                <a:cxnLst>
                  <a:cxn ang="0">
                    <a:pos x="6" y="20"/>
                  </a:cxn>
                  <a:cxn ang="0">
                    <a:pos x="6" y="20"/>
                  </a:cxn>
                  <a:cxn ang="0">
                    <a:pos x="6" y="24"/>
                  </a:cxn>
                  <a:cxn ang="0">
                    <a:pos x="6" y="24"/>
                  </a:cxn>
                  <a:cxn ang="0">
                    <a:pos x="10" y="18"/>
                  </a:cxn>
                  <a:cxn ang="0">
                    <a:pos x="10" y="18"/>
                  </a:cxn>
                  <a:cxn ang="0">
                    <a:pos x="10" y="16"/>
                  </a:cxn>
                  <a:cxn ang="0">
                    <a:pos x="10" y="12"/>
                  </a:cxn>
                  <a:cxn ang="0">
                    <a:pos x="10" y="12"/>
                  </a:cxn>
                  <a:cxn ang="0">
                    <a:pos x="6" y="0"/>
                  </a:cxn>
                  <a:cxn ang="0">
                    <a:pos x="6" y="0"/>
                  </a:cxn>
                  <a:cxn ang="0">
                    <a:pos x="2" y="2"/>
                  </a:cxn>
                  <a:cxn ang="0">
                    <a:pos x="0" y="6"/>
                  </a:cxn>
                  <a:cxn ang="0">
                    <a:pos x="0" y="6"/>
                  </a:cxn>
                  <a:cxn ang="0">
                    <a:pos x="2" y="12"/>
                  </a:cxn>
                  <a:cxn ang="0">
                    <a:pos x="2" y="12"/>
                  </a:cxn>
                  <a:cxn ang="0">
                    <a:pos x="6" y="20"/>
                  </a:cxn>
                  <a:cxn ang="0">
                    <a:pos x="6" y="20"/>
                  </a:cxn>
                </a:cxnLst>
                <a:rect l="0" t="0" r="r" b="b"/>
                <a:pathLst>
                  <a:path w="10" h="24">
                    <a:moveTo>
                      <a:pt x="6" y="20"/>
                    </a:moveTo>
                    <a:lnTo>
                      <a:pt x="6" y="20"/>
                    </a:lnTo>
                    <a:lnTo>
                      <a:pt x="6" y="24"/>
                    </a:lnTo>
                    <a:lnTo>
                      <a:pt x="6" y="24"/>
                    </a:lnTo>
                    <a:lnTo>
                      <a:pt x="10" y="18"/>
                    </a:lnTo>
                    <a:lnTo>
                      <a:pt x="10" y="18"/>
                    </a:lnTo>
                    <a:lnTo>
                      <a:pt x="10" y="16"/>
                    </a:lnTo>
                    <a:lnTo>
                      <a:pt x="10" y="12"/>
                    </a:lnTo>
                    <a:lnTo>
                      <a:pt x="10" y="12"/>
                    </a:lnTo>
                    <a:lnTo>
                      <a:pt x="6" y="0"/>
                    </a:lnTo>
                    <a:lnTo>
                      <a:pt x="6" y="0"/>
                    </a:lnTo>
                    <a:lnTo>
                      <a:pt x="2" y="2"/>
                    </a:lnTo>
                    <a:lnTo>
                      <a:pt x="0" y="6"/>
                    </a:lnTo>
                    <a:lnTo>
                      <a:pt x="0" y="6"/>
                    </a:lnTo>
                    <a:lnTo>
                      <a:pt x="2" y="12"/>
                    </a:lnTo>
                    <a:lnTo>
                      <a:pt x="2" y="12"/>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6" name="Freeform 398"/>
              <p:cNvSpPr/>
              <p:nvPr/>
            </p:nvSpPr>
            <p:spPr bwMode="auto">
              <a:xfrm>
                <a:off x="2679" y="673"/>
                <a:ext cx="12" cy="28"/>
              </a:xfrm>
              <a:custGeom>
                <a:avLst/>
                <a:gdLst/>
                <a:ahLst/>
                <a:cxnLst>
                  <a:cxn ang="0">
                    <a:pos x="2" y="14"/>
                  </a:cxn>
                  <a:cxn ang="0">
                    <a:pos x="2" y="14"/>
                  </a:cxn>
                  <a:cxn ang="0">
                    <a:pos x="8" y="28"/>
                  </a:cxn>
                  <a:cxn ang="0">
                    <a:pos x="8" y="28"/>
                  </a:cxn>
                  <a:cxn ang="0">
                    <a:pos x="12" y="20"/>
                  </a:cxn>
                  <a:cxn ang="0">
                    <a:pos x="12" y="20"/>
                  </a:cxn>
                  <a:cxn ang="0">
                    <a:pos x="12" y="18"/>
                  </a:cxn>
                  <a:cxn ang="0">
                    <a:pos x="10" y="16"/>
                  </a:cxn>
                  <a:cxn ang="0">
                    <a:pos x="10" y="16"/>
                  </a:cxn>
                  <a:cxn ang="0">
                    <a:pos x="4" y="0"/>
                  </a:cxn>
                  <a:cxn ang="0">
                    <a:pos x="4" y="0"/>
                  </a:cxn>
                  <a:cxn ang="0">
                    <a:pos x="0" y="4"/>
                  </a:cxn>
                  <a:cxn ang="0">
                    <a:pos x="0" y="8"/>
                  </a:cxn>
                  <a:cxn ang="0">
                    <a:pos x="0" y="8"/>
                  </a:cxn>
                  <a:cxn ang="0">
                    <a:pos x="2" y="14"/>
                  </a:cxn>
                  <a:cxn ang="0">
                    <a:pos x="2" y="14"/>
                  </a:cxn>
                </a:cxnLst>
                <a:rect l="0" t="0" r="r" b="b"/>
                <a:pathLst>
                  <a:path w="12" h="28">
                    <a:moveTo>
                      <a:pt x="2" y="14"/>
                    </a:moveTo>
                    <a:lnTo>
                      <a:pt x="2" y="14"/>
                    </a:lnTo>
                    <a:lnTo>
                      <a:pt x="8" y="28"/>
                    </a:lnTo>
                    <a:lnTo>
                      <a:pt x="8" y="28"/>
                    </a:lnTo>
                    <a:lnTo>
                      <a:pt x="12" y="20"/>
                    </a:lnTo>
                    <a:lnTo>
                      <a:pt x="12" y="20"/>
                    </a:lnTo>
                    <a:lnTo>
                      <a:pt x="12" y="18"/>
                    </a:lnTo>
                    <a:lnTo>
                      <a:pt x="10" y="16"/>
                    </a:lnTo>
                    <a:lnTo>
                      <a:pt x="10" y="16"/>
                    </a:lnTo>
                    <a:lnTo>
                      <a:pt x="4" y="0"/>
                    </a:lnTo>
                    <a:lnTo>
                      <a:pt x="4" y="0"/>
                    </a:lnTo>
                    <a:lnTo>
                      <a:pt x="0" y="4"/>
                    </a:lnTo>
                    <a:lnTo>
                      <a:pt x="0" y="8"/>
                    </a:lnTo>
                    <a:lnTo>
                      <a:pt x="0"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7" name="Freeform 399"/>
              <p:cNvSpPr/>
              <p:nvPr/>
            </p:nvSpPr>
            <p:spPr bwMode="auto">
              <a:xfrm>
                <a:off x="2675" y="683"/>
                <a:ext cx="10" cy="28"/>
              </a:xfrm>
              <a:custGeom>
                <a:avLst/>
                <a:gdLst/>
                <a:ahLst/>
                <a:cxnLst>
                  <a:cxn ang="0">
                    <a:pos x="8" y="28"/>
                  </a:cxn>
                  <a:cxn ang="0">
                    <a:pos x="8" y="28"/>
                  </a:cxn>
                  <a:cxn ang="0">
                    <a:pos x="10" y="22"/>
                  </a:cxn>
                  <a:cxn ang="0">
                    <a:pos x="10" y="22"/>
                  </a:cxn>
                  <a:cxn ang="0">
                    <a:pos x="8" y="16"/>
                  </a:cxn>
                  <a:cxn ang="0">
                    <a:pos x="8" y="16"/>
                  </a:cxn>
                  <a:cxn ang="0">
                    <a:pos x="2" y="0"/>
                  </a:cxn>
                  <a:cxn ang="0">
                    <a:pos x="2" y="0"/>
                  </a:cxn>
                  <a:cxn ang="0">
                    <a:pos x="0" y="8"/>
                  </a:cxn>
                  <a:cxn ang="0">
                    <a:pos x="0" y="16"/>
                  </a:cxn>
                  <a:cxn ang="0">
                    <a:pos x="2" y="22"/>
                  </a:cxn>
                  <a:cxn ang="0">
                    <a:pos x="8" y="28"/>
                  </a:cxn>
                  <a:cxn ang="0">
                    <a:pos x="8" y="28"/>
                  </a:cxn>
                </a:cxnLst>
                <a:rect l="0" t="0" r="r" b="b"/>
                <a:pathLst>
                  <a:path w="10" h="28">
                    <a:moveTo>
                      <a:pt x="8" y="28"/>
                    </a:moveTo>
                    <a:lnTo>
                      <a:pt x="8" y="28"/>
                    </a:lnTo>
                    <a:lnTo>
                      <a:pt x="10" y="22"/>
                    </a:lnTo>
                    <a:lnTo>
                      <a:pt x="10" y="22"/>
                    </a:lnTo>
                    <a:lnTo>
                      <a:pt x="8" y="16"/>
                    </a:lnTo>
                    <a:lnTo>
                      <a:pt x="8" y="16"/>
                    </a:lnTo>
                    <a:lnTo>
                      <a:pt x="2" y="0"/>
                    </a:lnTo>
                    <a:lnTo>
                      <a:pt x="2" y="0"/>
                    </a:lnTo>
                    <a:lnTo>
                      <a:pt x="0" y="8"/>
                    </a:lnTo>
                    <a:lnTo>
                      <a:pt x="0" y="16"/>
                    </a:lnTo>
                    <a:lnTo>
                      <a:pt x="2" y="22"/>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8" name="Freeform 400"/>
              <p:cNvSpPr/>
              <p:nvPr/>
            </p:nvSpPr>
            <p:spPr bwMode="auto">
              <a:xfrm>
                <a:off x="2699" y="657"/>
                <a:ext cx="12" cy="18"/>
              </a:xfrm>
              <a:custGeom>
                <a:avLst/>
                <a:gdLst/>
                <a:ahLst/>
                <a:cxnLst>
                  <a:cxn ang="0">
                    <a:pos x="10" y="14"/>
                  </a:cxn>
                  <a:cxn ang="0">
                    <a:pos x="10" y="14"/>
                  </a:cxn>
                  <a:cxn ang="0">
                    <a:pos x="12" y="12"/>
                  </a:cxn>
                  <a:cxn ang="0">
                    <a:pos x="12" y="12"/>
                  </a:cxn>
                  <a:cxn ang="0">
                    <a:pos x="10" y="8"/>
                  </a:cxn>
                  <a:cxn ang="0">
                    <a:pos x="10" y="8"/>
                  </a:cxn>
                  <a:cxn ang="0">
                    <a:pos x="8" y="0"/>
                  </a:cxn>
                  <a:cxn ang="0">
                    <a:pos x="8" y="0"/>
                  </a:cxn>
                  <a:cxn ang="0">
                    <a:pos x="0" y="18"/>
                  </a:cxn>
                  <a:cxn ang="0">
                    <a:pos x="0" y="18"/>
                  </a:cxn>
                  <a:cxn ang="0">
                    <a:pos x="10" y="14"/>
                  </a:cxn>
                  <a:cxn ang="0">
                    <a:pos x="10" y="14"/>
                  </a:cxn>
                </a:cxnLst>
                <a:rect l="0" t="0" r="r" b="b"/>
                <a:pathLst>
                  <a:path w="12" h="18">
                    <a:moveTo>
                      <a:pt x="10" y="14"/>
                    </a:moveTo>
                    <a:lnTo>
                      <a:pt x="10" y="14"/>
                    </a:lnTo>
                    <a:lnTo>
                      <a:pt x="12" y="12"/>
                    </a:lnTo>
                    <a:lnTo>
                      <a:pt x="12" y="12"/>
                    </a:lnTo>
                    <a:lnTo>
                      <a:pt x="10" y="8"/>
                    </a:lnTo>
                    <a:lnTo>
                      <a:pt x="10" y="8"/>
                    </a:lnTo>
                    <a:lnTo>
                      <a:pt x="8" y="0"/>
                    </a:lnTo>
                    <a:lnTo>
                      <a:pt x="8" y="0"/>
                    </a:lnTo>
                    <a:lnTo>
                      <a:pt x="0" y="18"/>
                    </a:lnTo>
                    <a:lnTo>
                      <a:pt x="0" y="18"/>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9" name="Freeform 401"/>
              <p:cNvSpPr/>
              <p:nvPr/>
            </p:nvSpPr>
            <p:spPr bwMode="auto">
              <a:xfrm>
                <a:off x="2695" y="673"/>
                <a:ext cx="18" cy="16"/>
              </a:xfrm>
              <a:custGeom>
                <a:avLst/>
                <a:gdLst/>
                <a:ahLst/>
                <a:cxnLst>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6" y="0"/>
                  </a:cxn>
                  <a:cxn ang="0">
                    <a:pos x="16" y="0"/>
                  </a:cxn>
                  <a:cxn ang="0">
                    <a:pos x="4" y="6"/>
                  </a:cxn>
                  <a:cxn ang="0">
                    <a:pos x="4" y="6"/>
                  </a:cxn>
                  <a:cxn ang="0">
                    <a:pos x="4" y="8"/>
                  </a:cxn>
                  <a:cxn ang="0">
                    <a:pos x="2" y="10"/>
                  </a:cxn>
                  <a:cxn ang="0">
                    <a:pos x="2" y="10"/>
                  </a:cxn>
                </a:cxnLst>
                <a:rect l="0" t="0" r="r" b="b"/>
                <a:pathLst>
                  <a:path w="18" h="16">
                    <a:moveTo>
                      <a:pt x="2" y="10"/>
                    </a:moveTo>
                    <a:lnTo>
                      <a:pt x="2" y="10"/>
                    </a:lnTo>
                    <a:lnTo>
                      <a:pt x="0" y="16"/>
                    </a:lnTo>
                    <a:lnTo>
                      <a:pt x="0" y="16"/>
                    </a:lnTo>
                    <a:lnTo>
                      <a:pt x="4" y="14"/>
                    </a:lnTo>
                    <a:lnTo>
                      <a:pt x="4" y="14"/>
                    </a:lnTo>
                    <a:lnTo>
                      <a:pt x="12" y="10"/>
                    </a:lnTo>
                    <a:lnTo>
                      <a:pt x="12" y="10"/>
                    </a:lnTo>
                    <a:lnTo>
                      <a:pt x="18" y="8"/>
                    </a:lnTo>
                    <a:lnTo>
                      <a:pt x="18" y="8"/>
                    </a:lnTo>
                    <a:lnTo>
                      <a:pt x="18" y="4"/>
                    </a:lnTo>
                    <a:lnTo>
                      <a:pt x="16" y="0"/>
                    </a:lnTo>
                    <a:lnTo>
                      <a:pt x="16" y="0"/>
                    </a:lnTo>
                    <a:lnTo>
                      <a:pt x="4" y="6"/>
                    </a:lnTo>
                    <a:lnTo>
                      <a:pt x="4" y="6"/>
                    </a:lnTo>
                    <a:lnTo>
                      <a:pt x="4"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0" name="Freeform 402"/>
              <p:cNvSpPr/>
              <p:nvPr/>
            </p:nvSpPr>
            <p:spPr bwMode="auto">
              <a:xfrm>
                <a:off x="2691" y="683"/>
                <a:ext cx="22" cy="20"/>
              </a:xfrm>
              <a:custGeom>
                <a:avLst/>
                <a:gdLst/>
                <a:ahLst/>
                <a:cxnLst>
                  <a:cxn ang="0">
                    <a:pos x="6" y="8"/>
                  </a:cxn>
                  <a:cxn ang="0">
                    <a:pos x="6" y="8"/>
                  </a:cxn>
                  <a:cxn ang="0">
                    <a:pos x="4" y="10"/>
                  </a:cxn>
                  <a:cxn ang="0">
                    <a:pos x="2" y="12"/>
                  </a:cxn>
                  <a:cxn ang="0">
                    <a:pos x="2" y="12"/>
                  </a:cxn>
                  <a:cxn ang="0">
                    <a:pos x="0" y="20"/>
                  </a:cxn>
                  <a:cxn ang="0">
                    <a:pos x="0" y="20"/>
                  </a:cxn>
                  <a:cxn ang="0">
                    <a:pos x="14" y="12"/>
                  </a:cxn>
                  <a:cxn ang="0">
                    <a:pos x="14" y="12"/>
                  </a:cxn>
                  <a:cxn ang="0">
                    <a:pos x="20" y="10"/>
                  </a:cxn>
                  <a:cxn ang="0">
                    <a:pos x="20" y="10"/>
                  </a:cxn>
                  <a:cxn ang="0">
                    <a:pos x="22" y="6"/>
                  </a:cxn>
                  <a:cxn ang="0">
                    <a:pos x="22" y="0"/>
                  </a:cxn>
                  <a:cxn ang="0">
                    <a:pos x="22" y="0"/>
                  </a:cxn>
                  <a:cxn ang="0">
                    <a:pos x="6" y="8"/>
                  </a:cxn>
                  <a:cxn ang="0">
                    <a:pos x="6" y="8"/>
                  </a:cxn>
                </a:cxnLst>
                <a:rect l="0" t="0" r="r" b="b"/>
                <a:pathLst>
                  <a:path w="22" h="20">
                    <a:moveTo>
                      <a:pt x="6" y="8"/>
                    </a:moveTo>
                    <a:lnTo>
                      <a:pt x="6" y="8"/>
                    </a:lnTo>
                    <a:lnTo>
                      <a:pt x="4" y="10"/>
                    </a:lnTo>
                    <a:lnTo>
                      <a:pt x="2" y="12"/>
                    </a:lnTo>
                    <a:lnTo>
                      <a:pt x="2" y="12"/>
                    </a:lnTo>
                    <a:lnTo>
                      <a:pt x="0" y="20"/>
                    </a:lnTo>
                    <a:lnTo>
                      <a:pt x="0" y="20"/>
                    </a:lnTo>
                    <a:lnTo>
                      <a:pt x="14" y="12"/>
                    </a:lnTo>
                    <a:lnTo>
                      <a:pt x="14" y="12"/>
                    </a:lnTo>
                    <a:lnTo>
                      <a:pt x="20" y="10"/>
                    </a:lnTo>
                    <a:lnTo>
                      <a:pt x="20" y="10"/>
                    </a:lnTo>
                    <a:lnTo>
                      <a:pt x="22" y="6"/>
                    </a:lnTo>
                    <a:lnTo>
                      <a:pt x="22" y="0"/>
                    </a:lnTo>
                    <a:lnTo>
                      <a:pt x="22" y="0"/>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1" name="Freeform 403"/>
              <p:cNvSpPr/>
              <p:nvPr/>
            </p:nvSpPr>
            <p:spPr bwMode="auto">
              <a:xfrm>
                <a:off x="2687" y="695"/>
                <a:ext cx="24" cy="18"/>
              </a:xfrm>
              <a:custGeom>
                <a:avLst/>
                <a:gdLst/>
                <a:ahLst/>
                <a:cxnLst>
                  <a:cxn ang="0">
                    <a:pos x="8" y="8"/>
                  </a:cxn>
                  <a:cxn ang="0">
                    <a:pos x="8" y="8"/>
                  </a:cxn>
                  <a:cxn ang="0">
                    <a:pos x="4" y="10"/>
                  </a:cxn>
                  <a:cxn ang="0">
                    <a:pos x="4" y="10"/>
                  </a:cxn>
                  <a:cxn ang="0">
                    <a:pos x="0" y="18"/>
                  </a:cxn>
                  <a:cxn ang="0">
                    <a:pos x="0" y="18"/>
                  </a:cxn>
                  <a:cxn ang="0">
                    <a:pos x="8" y="18"/>
                  </a:cxn>
                  <a:cxn ang="0">
                    <a:pos x="16" y="14"/>
                  </a:cxn>
                  <a:cxn ang="0">
                    <a:pos x="20" y="8"/>
                  </a:cxn>
                  <a:cxn ang="0">
                    <a:pos x="24" y="0"/>
                  </a:cxn>
                  <a:cxn ang="0">
                    <a:pos x="24" y="0"/>
                  </a:cxn>
                  <a:cxn ang="0">
                    <a:pos x="8" y="8"/>
                  </a:cxn>
                  <a:cxn ang="0">
                    <a:pos x="8" y="8"/>
                  </a:cxn>
                </a:cxnLst>
                <a:rect l="0" t="0" r="r" b="b"/>
                <a:pathLst>
                  <a:path w="24" h="18">
                    <a:moveTo>
                      <a:pt x="8" y="8"/>
                    </a:moveTo>
                    <a:lnTo>
                      <a:pt x="8" y="8"/>
                    </a:lnTo>
                    <a:lnTo>
                      <a:pt x="4" y="10"/>
                    </a:lnTo>
                    <a:lnTo>
                      <a:pt x="4" y="10"/>
                    </a:lnTo>
                    <a:lnTo>
                      <a:pt x="0" y="18"/>
                    </a:lnTo>
                    <a:lnTo>
                      <a:pt x="0" y="18"/>
                    </a:lnTo>
                    <a:lnTo>
                      <a:pt x="8" y="18"/>
                    </a:lnTo>
                    <a:lnTo>
                      <a:pt x="16" y="14"/>
                    </a:lnTo>
                    <a:lnTo>
                      <a:pt x="20" y="8"/>
                    </a:lnTo>
                    <a:lnTo>
                      <a:pt x="24" y="0"/>
                    </a:lnTo>
                    <a:lnTo>
                      <a:pt x="24" y="0"/>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2" name="Freeform 404"/>
              <p:cNvSpPr/>
              <p:nvPr/>
            </p:nvSpPr>
            <p:spPr bwMode="auto">
              <a:xfrm>
                <a:off x="2437" y="481"/>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3" name="Freeform 405"/>
              <p:cNvSpPr/>
              <p:nvPr/>
            </p:nvSpPr>
            <p:spPr bwMode="auto">
              <a:xfrm>
                <a:off x="2425" y="491"/>
                <a:ext cx="14" cy="30"/>
              </a:xfrm>
              <a:custGeom>
                <a:avLst/>
                <a:gdLst/>
                <a:ahLst/>
                <a:cxnLst>
                  <a:cxn ang="0">
                    <a:pos x="8" y="0"/>
                  </a:cxn>
                  <a:cxn ang="0">
                    <a:pos x="8" y="0"/>
                  </a:cxn>
                  <a:cxn ang="0">
                    <a:pos x="4" y="4"/>
                  </a:cxn>
                  <a:cxn ang="0">
                    <a:pos x="0" y="8"/>
                  </a:cxn>
                  <a:cxn ang="0">
                    <a:pos x="0" y="8"/>
                  </a:cxn>
                  <a:cxn ang="0">
                    <a:pos x="4" y="14"/>
                  </a:cxn>
                  <a:cxn ang="0">
                    <a:pos x="4" y="14"/>
                  </a:cxn>
                  <a:cxn ang="0">
                    <a:pos x="6" y="26"/>
                  </a:cxn>
                  <a:cxn ang="0">
                    <a:pos x="6" y="26"/>
                  </a:cxn>
                  <a:cxn ang="0">
                    <a:pos x="8" y="30"/>
                  </a:cxn>
                  <a:cxn ang="0">
                    <a:pos x="8" y="30"/>
                  </a:cxn>
                  <a:cxn ang="0">
                    <a:pos x="12" y="24"/>
                  </a:cxn>
                  <a:cxn ang="0">
                    <a:pos x="12" y="24"/>
                  </a:cxn>
                  <a:cxn ang="0">
                    <a:pos x="14" y="20"/>
                  </a:cxn>
                  <a:cxn ang="0">
                    <a:pos x="14" y="18"/>
                  </a:cxn>
                  <a:cxn ang="0">
                    <a:pos x="14" y="18"/>
                  </a:cxn>
                  <a:cxn ang="0">
                    <a:pos x="8" y="0"/>
                  </a:cxn>
                  <a:cxn ang="0">
                    <a:pos x="8" y="0"/>
                  </a:cxn>
                </a:cxnLst>
                <a:rect l="0" t="0" r="r" b="b"/>
                <a:pathLst>
                  <a:path w="14" h="30">
                    <a:moveTo>
                      <a:pt x="8" y="0"/>
                    </a:moveTo>
                    <a:lnTo>
                      <a:pt x="8" y="0"/>
                    </a:lnTo>
                    <a:lnTo>
                      <a:pt x="4" y="4"/>
                    </a:lnTo>
                    <a:lnTo>
                      <a:pt x="0" y="8"/>
                    </a:lnTo>
                    <a:lnTo>
                      <a:pt x="0" y="8"/>
                    </a:lnTo>
                    <a:lnTo>
                      <a:pt x="4" y="14"/>
                    </a:lnTo>
                    <a:lnTo>
                      <a:pt x="4" y="14"/>
                    </a:lnTo>
                    <a:lnTo>
                      <a:pt x="6" y="26"/>
                    </a:lnTo>
                    <a:lnTo>
                      <a:pt x="6" y="26"/>
                    </a:lnTo>
                    <a:lnTo>
                      <a:pt x="8" y="30"/>
                    </a:lnTo>
                    <a:lnTo>
                      <a:pt x="8" y="30"/>
                    </a:lnTo>
                    <a:lnTo>
                      <a:pt x="12" y="24"/>
                    </a:lnTo>
                    <a:lnTo>
                      <a:pt x="12" y="24"/>
                    </a:lnTo>
                    <a:lnTo>
                      <a:pt x="14" y="20"/>
                    </a:lnTo>
                    <a:lnTo>
                      <a:pt x="14" y="18"/>
                    </a:lnTo>
                    <a:lnTo>
                      <a:pt x="14" y="1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4" name="Freeform 406"/>
              <p:cNvSpPr/>
              <p:nvPr/>
            </p:nvSpPr>
            <p:spPr bwMode="auto">
              <a:xfrm>
                <a:off x="2417" y="501"/>
                <a:ext cx="14" cy="36"/>
              </a:xfrm>
              <a:custGeom>
                <a:avLst/>
                <a:gdLst/>
                <a:ahLst/>
                <a:cxnLst>
                  <a:cxn ang="0">
                    <a:pos x="0" y="10"/>
                  </a:cxn>
                  <a:cxn ang="0">
                    <a:pos x="0" y="10"/>
                  </a:cxn>
                  <a:cxn ang="0">
                    <a:pos x="2" y="20"/>
                  </a:cxn>
                  <a:cxn ang="0">
                    <a:pos x="2" y="20"/>
                  </a:cxn>
                  <a:cxn ang="0">
                    <a:pos x="8" y="36"/>
                  </a:cxn>
                  <a:cxn ang="0">
                    <a:pos x="8" y="36"/>
                  </a:cxn>
                  <a:cxn ang="0">
                    <a:pos x="14" y="26"/>
                  </a:cxn>
                  <a:cxn ang="0">
                    <a:pos x="14" y="26"/>
                  </a:cxn>
                  <a:cxn ang="0">
                    <a:pos x="14" y="24"/>
                  </a:cxn>
                  <a:cxn ang="0">
                    <a:pos x="12" y="20"/>
                  </a:cxn>
                  <a:cxn ang="0">
                    <a:pos x="12" y="20"/>
                  </a:cxn>
                  <a:cxn ang="0">
                    <a:pos x="6" y="0"/>
                  </a:cxn>
                  <a:cxn ang="0">
                    <a:pos x="6" y="0"/>
                  </a:cxn>
                  <a:cxn ang="0">
                    <a:pos x="2" y="4"/>
                  </a:cxn>
                  <a:cxn ang="0">
                    <a:pos x="0" y="8"/>
                  </a:cxn>
                  <a:cxn ang="0">
                    <a:pos x="0" y="10"/>
                  </a:cxn>
                  <a:cxn ang="0">
                    <a:pos x="0" y="10"/>
                  </a:cxn>
                </a:cxnLst>
                <a:rect l="0" t="0" r="r" b="b"/>
                <a:pathLst>
                  <a:path w="14" h="36">
                    <a:moveTo>
                      <a:pt x="0" y="10"/>
                    </a:moveTo>
                    <a:lnTo>
                      <a:pt x="0" y="10"/>
                    </a:lnTo>
                    <a:lnTo>
                      <a:pt x="2" y="20"/>
                    </a:lnTo>
                    <a:lnTo>
                      <a:pt x="2" y="20"/>
                    </a:lnTo>
                    <a:lnTo>
                      <a:pt x="8" y="36"/>
                    </a:lnTo>
                    <a:lnTo>
                      <a:pt x="8" y="36"/>
                    </a:lnTo>
                    <a:lnTo>
                      <a:pt x="14" y="26"/>
                    </a:lnTo>
                    <a:lnTo>
                      <a:pt x="14" y="26"/>
                    </a:lnTo>
                    <a:lnTo>
                      <a:pt x="14" y="24"/>
                    </a:lnTo>
                    <a:lnTo>
                      <a:pt x="12" y="20"/>
                    </a:lnTo>
                    <a:lnTo>
                      <a:pt x="12" y="20"/>
                    </a:lnTo>
                    <a:lnTo>
                      <a:pt x="6" y="0"/>
                    </a:lnTo>
                    <a:lnTo>
                      <a:pt x="6" y="0"/>
                    </a:lnTo>
                    <a:lnTo>
                      <a:pt x="2"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170" name="Freeform 408"/>
            <p:cNvSpPr/>
            <p:nvPr/>
          </p:nvSpPr>
          <p:spPr bwMode="auto">
            <a:xfrm>
              <a:off x="3827463" y="814388"/>
              <a:ext cx="19050" cy="60325"/>
            </a:xfrm>
            <a:custGeom>
              <a:avLst/>
              <a:gdLst/>
              <a:ahLst/>
              <a:cxnLst>
                <a:cxn ang="0">
                  <a:pos x="12" y="28"/>
                </a:cxn>
                <a:cxn ang="0">
                  <a:pos x="12" y="28"/>
                </a:cxn>
                <a:cxn ang="0">
                  <a:pos x="12" y="26"/>
                </a:cxn>
                <a:cxn ang="0">
                  <a:pos x="10" y="22"/>
                </a:cxn>
                <a:cxn ang="0">
                  <a:pos x="10" y="22"/>
                </a:cxn>
                <a:cxn ang="0">
                  <a:pos x="2" y="0"/>
                </a:cxn>
                <a:cxn ang="0">
                  <a:pos x="2" y="0"/>
                </a:cxn>
                <a:cxn ang="0">
                  <a:pos x="0" y="10"/>
                </a:cxn>
                <a:cxn ang="0">
                  <a:pos x="0" y="20"/>
                </a:cxn>
                <a:cxn ang="0">
                  <a:pos x="2" y="30"/>
                </a:cxn>
                <a:cxn ang="0">
                  <a:pos x="8" y="38"/>
                </a:cxn>
                <a:cxn ang="0">
                  <a:pos x="8" y="38"/>
                </a:cxn>
                <a:cxn ang="0">
                  <a:pos x="12" y="28"/>
                </a:cxn>
                <a:cxn ang="0">
                  <a:pos x="12" y="28"/>
                </a:cxn>
              </a:cxnLst>
              <a:rect l="0" t="0" r="r" b="b"/>
              <a:pathLst>
                <a:path w="12" h="38">
                  <a:moveTo>
                    <a:pt x="12" y="28"/>
                  </a:moveTo>
                  <a:lnTo>
                    <a:pt x="12" y="28"/>
                  </a:lnTo>
                  <a:lnTo>
                    <a:pt x="12" y="26"/>
                  </a:lnTo>
                  <a:lnTo>
                    <a:pt x="10" y="22"/>
                  </a:lnTo>
                  <a:lnTo>
                    <a:pt x="10" y="22"/>
                  </a:lnTo>
                  <a:lnTo>
                    <a:pt x="2" y="0"/>
                  </a:lnTo>
                  <a:lnTo>
                    <a:pt x="2" y="0"/>
                  </a:lnTo>
                  <a:lnTo>
                    <a:pt x="0" y="10"/>
                  </a:lnTo>
                  <a:lnTo>
                    <a:pt x="0" y="20"/>
                  </a:lnTo>
                  <a:lnTo>
                    <a:pt x="2" y="30"/>
                  </a:lnTo>
                  <a:lnTo>
                    <a:pt x="8" y="38"/>
                  </a:lnTo>
                  <a:lnTo>
                    <a:pt x="8" y="38"/>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1" name="Freeform 409"/>
            <p:cNvSpPr/>
            <p:nvPr/>
          </p:nvSpPr>
          <p:spPr bwMode="auto">
            <a:xfrm>
              <a:off x="3881438" y="763588"/>
              <a:ext cx="22225" cy="41275"/>
            </a:xfrm>
            <a:custGeom>
              <a:avLst/>
              <a:gdLst/>
              <a:ahLst/>
              <a:cxnLst>
                <a:cxn ang="0">
                  <a:pos x="0" y="26"/>
                </a:cxn>
                <a:cxn ang="0">
                  <a:pos x="0" y="26"/>
                </a:cxn>
                <a:cxn ang="0">
                  <a:pos x="14" y="20"/>
                </a:cxn>
                <a:cxn ang="0">
                  <a:pos x="14" y="20"/>
                </a:cxn>
                <a:cxn ang="0">
                  <a:pos x="14" y="20"/>
                </a:cxn>
                <a:cxn ang="0">
                  <a:pos x="14" y="20"/>
                </a:cxn>
                <a:cxn ang="0">
                  <a:pos x="14" y="12"/>
                </a:cxn>
                <a:cxn ang="0">
                  <a:pos x="14" y="12"/>
                </a:cxn>
                <a:cxn ang="0">
                  <a:pos x="12" y="6"/>
                </a:cxn>
                <a:cxn ang="0">
                  <a:pos x="10" y="0"/>
                </a:cxn>
                <a:cxn ang="0">
                  <a:pos x="10" y="0"/>
                </a:cxn>
                <a:cxn ang="0">
                  <a:pos x="0" y="26"/>
                </a:cxn>
                <a:cxn ang="0">
                  <a:pos x="0" y="26"/>
                </a:cxn>
              </a:cxnLst>
              <a:rect l="0" t="0" r="r" b="b"/>
              <a:pathLst>
                <a:path w="14" h="26">
                  <a:moveTo>
                    <a:pt x="0" y="26"/>
                  </a:moveTo>
                  <a:lnTo>
                    <a:pt x="0" y="26"/>
                  </a:lnTo>
                  <a:lnTo>
                    <a:pt x="14" y="20"/>
                  </a:lnTo>
                  <a:lnTo>
                    <a:pt x="14" y="20"/>
                  </a:lnTo>
                  <a:lnTo>
                    <a:pt x="14" y="20"/>
                  </a:lnTo>
                  <a:lnTo>
                    <a:pt x="14" y="20"/>
                  </a:lnTo>
                  <a:lnTo>
                    <a:pt x="14" y="12"/>
                  </a:lnTo>
                  <a:lnTo>
                    <a:pt x="14" y="12"/>
                  </a:lnTo>
                  <a:lnTo>
                    <a:pt x="12" y="6"/>
                  </a:lnTo>
                  <a:lnTo>
                    <a:pt x="10" y="0"/>
                  </a:lnTo>
                  <a:lnTo>
                    <a:pt x="10" y="0"/>
                  </a:lnTo>
                  <a:lnTo>
                    <a:pt x="0" y="26"/>
                  </a:lnTo>
                  <a:lnTo>
                    <a:pt x="0"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2" name="Freeform 410"/>
            <p:cNvSpPr/>
            <p:nvPr/>
          </p:nvSpPr>
          <p:spPr bwMode="auto">
            <a:xfrm>
              <a:off x="3871913" y="798513"/>
              <a:ext cx="34925" cy="31750"/>
            </a:xfrm>
            <a:custGeom>
              <a:avLst/>
              <a:gdLst/>
              <a:ahLst/>
              <a:cxnLst>
                <a:cxn ang="0">
                  <a:pos x="4" y="8"/>
                </a:cxn>
                <a:cxn ang="0">
                  <a:pos x="4" y="8"/>
                </a:cxn>
                <a:cxn ang="0">
                  <a:pos x="4" y="10"/>
                </a:cxn>
                <a:cxn ang="0">
                  <a:pos x="2" y="14"/>
                </a:cxn>
                <a:cxn ang="0">
                  <a:pos x="2" y="14"/>
                </a:cxn>
                <a:cxn ang="0">
                  <a:pos x="0" y="20"/>
                </a:cxn>
                <a:cxn ang="0">
                  <a:pos x="0" y="20"/>
                </a:cxn>
                <a:cxn ang="0">
                  <a:pos x="4" y="18"/>
                </a:cxn>
                <a:cxn ang="0">
                  <a:pos x="4" y="18"/>
                </a:cxn>
                <a:cxn ang="0">
                  <a:pos x="14" y="14"/>
                </a:cxn>
                <a:cxn ang="0">
                  <a:pos x="14" y="14"/>
                </a:cxn>
                <a:cxn ang="0">
                  <a:pos x="22" y="12"/>
                </a:cxn>
                <a:cxn ang="0">
                  <a:pos x="22" y="12"/>
                </a:cxn>
                <a:cxn ang="0">
                  <a:pos x="22" y="6"/>
                </a:cxn>
                <a:cxn ang="0">
                  <a:pos x="22" y="0"/>
                </a:cxn>
                <a:cxn ang="0">
                  <a:pos x="22" y="0"/>
                </a:cxn>
                <a:cxn ang="0">
                  <a:pos x="4" y="8"/>
                </a:cxn>
                <a:cxn ang="0">
                  <a:pos x="4" y="8"/>
                </a:cxn>
              </a:cxnLst>
              <a:rect l="0" t="0" r="r" b="b"/>
              <a:pathLst>
                <a:path w="22" h="20">
                  <a:moveTo>
                    <a:pt x="4" y="8"/>
                  </a:moveTo>
                  <a:lnTo>
                    <a:pt x="4" y="8"/>
                  </a:lnTo>
                  <a:lnTo>
                    <a:pt x="4" y="10"/>
                  </a:lnTo>
                  <a:lnTo>
                    <a:pt x="2" y="14"/>
                  </a:lnTo>
                  <a:lnTo>
                    <a:pt x="2" y="14"/>
                  </a:lnTo>
                  <a:lnTo>
                    <a:pt x="0" y="20"/>
                  </a:lnTo>
                  <a:lnTo>
                    <a:pt x="0" y="20"/>
                  </a:lnTo>
                  <a:lnTo>
                    <a:pt x="4" y="18"/>
                  </a:lnTo>
                  <a:lnTo>
                    <a:pt x="4" y="18"/>
                  </a:lnTo>
                  <a:lnTo>
                    <a:pt x="14" y="14"/>
                  </a:lnTo>
                  <a:lnTo>
                    <a:pt x="14" y="14"/>
                  </a:lnTo>
                  <a:lnTo>
                    <a:pt x="22" y="12"/>
                  </a:lnTo>
                  <a:lnTo>
                    <a:pt x="22" y="12"/>
                  </a:lnTo>
                  <a:lnTo>
                    <a:pt x="22" y="6"/>
                  </a:lnTo>
                  <a:lnTo>
                    <a:pt x="22" y="0"/>
                  </a:lnTo>
                  <a:lnTo>
                    <a:pt x="22" y="0"/>
                  </a:lnTo>
                  <a:lnTo>
                    <a:pt x="4" y="8"/>
                  </a:lnTo>
                  <a:lnTo>
                    <a:pt x="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3" name="Freeform 411"/>
            <p:cNvSpPr/>
            <p:nvPr/>
          </p:nvSpPr>
          <p:spPr bwMode="auto">
            <a:xfrm>
              <a:off x="3859213" y="823913"/>
              <a:ext cx="47625" cy="34925"/>
            </a:xfrm>
            <a:custGeom>
              <a:avLst/>
              <a:gdLst/>
              <a:ahLst/>
              <a:cxnLst>
                <a:cxn ang="0">
                  <a:pos x="0" y="22"/>
                </a:cxn>
                <a:cxn ang="0">
                  <a:pos x="0" y="22"/>
                </a:cxn>
                <a:cxn ang="0">
                  <a:pos x="18" y="14"/>
                </a:cxn>
                <a:cxn ang="0">
                  <a:pos x="18" y="14"/>
                </a:cxn>
                <a:cxn ang="0">
                  <a:pos x="26" y="10"/>
                </a:cxn>
                <a:cxn ang="0">
                  <a:pos x="26" y="10"/>
                </a:cxn>
                <a:cxn ang="0">
                  <a:pos x="28" y="8"/>
                </a:cxn>
                <a:cxn ang="0">
                  <a:pos x="30" y="6"/>
                </a:cxn>
                <a:cxn ang="0">
                  <a:pos x="30" y="0"/>
                </a:cxn>
                <a:cxn ang="0">
                  <a:pos x="30" y="0"/>
                </a:cxn>
                <a:cxn ang="0">
                  <a:pos x="10" y="8"/>
                </a:cxn>
                <a:cxn ang="0">
                  <a:pos x="10" y="8"/>
                </a:cxn>
                <a:cxn ang="0">
                  <a:pos x="6" y="8"/>
                </a:cxn>
                <a:cxn ang="0">
                  <a:pos x="4" y="12"/>
                </a:cxn>
                <a:cxn ang="0">
                  <a:pos x="4" y="12"/>
                </a:cxn>
                <a:cxn ang="0">
                  <a:pos x="0" y="22"/>
                </a:cxn>
                <a:cxn ang="0">
                  <a:pos x="0" y="22"/>
                </a:cxn>
              </a:cxnLst>
              <a:rect l="0" t="0" r="r" b="b"/>
              <a:pathLst>
                <a:path w="30" h="22">
                  <a:moveTo>
                    <a:pt x="0" y="22"/>
                  </a:moveTo>
                  <a:lnTo>
                    <a:pt x="0" y="22"/>
                  </a:lnTo>
                  <a:lnTo>
                    <a:pt x="18" y="14"/>
                  </a:lnTo>
                  <a:lnTo>
                    <a:pt x="18" y="14"/>
                  </a:lnTo>
                  <a:lnTo>
                    <a:pt x="26" y="10"/>
                  </a:lnTo>
                  <a:lnTo>
                    <a:pt x="26" y="10"/>
                  </a:lnTo>
                  <a:lnTo>
                    <a:pt x="28" y="8"/>
                  </a:lnTo>
                  <a:lnTo>
                    <a:pt x="30" y="6"/>
                  </a:lnTo>
                  <a:lnTo>
                    <a:pt x="30" y="0"/>
                  </a:lnTo>
                  <a:lnTo>
                    <a:pt x="30" y="0"/>
                  </a:lnTo>
                  <a:lnTo>
                    <a:pt x="10" y="8"/>
                  </a:lnTo>
                  <a:lnTo>
                    <a:pt x="10" y="8"/>
                  </a:lnTo>
                  <a:lnTo>
                    <a:pt x="6" y="8"/>
                  </a:lnTo>
                  <a:lnTo>
                    <a:pt x="4" y="12"/>
                  </a:lnTo>
                  <a:lnTo>
                    <a:pt x="4" y="12"/>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4" name="Freeform 412"/>
            <p:cNvSpPr/>
            <p:nvPr/>
          </p:nvSpPr>
          <p:spPr bwMode="auto">
            <a:xfrm>
              <a:off x="3849688" y="846138"/>
              <a:ext cx="50800" cy="34925"/>
            </a:xfrm>
            <a:custGeom>
              <a:avLst/>
              <a:gdLst/>
              <a:ahLst/>
              <a:cxnLst>
                <a:cxn ang="0">
                  <a:pos x="32" y="0"/>
                </a:cxn>
                <a:cxn ang="0">
                  <a:pos x="32" y="0"/>
                </a:cxn>
                <a:cxn ang="0">
                  <a:pos x="12" y="8"/>
                </a:cxn>
                <a:cxn ang="0">
                  <a:pos x="12" y="8"/>
                </a:cxn>
                <a:cxn ang="0">
                  <a:pos x="8" y="10"/>
                </a:cxn>
                <a:cxn ang="0">
                  <a:pos x="4" y="12"/>
                </a:cxn>
                <a:cxn ang="0">
                  <a:pos x="4" y="12"/>
                </a:cxn>
                <a:cxn ang="0">
                  <a:pos x="0" y="22"/>
                </a:cxn>
                <a:cxn ang="0">
                  <a:pos x="0" y="22"/>
                </a:cxn>
                <a:cxn ang="0">
                  <a:pos x="10" y="20"/>
                </a:cxn>
                <a:cxn ang="0">
                  <a:pos x="20" y="16"/>
                </a:cxn>
                <a:cxn ang="0">
                  <a:pos x="26" y="8"/>
                </a:cxn>
                <a:cxn ang="0">
                  <a:pos x="32" y="0"/>
                </a:cxn>
                <a:cxn ang="0">
                  <a:pos x="32" y="0"/>
                </a:cxn>
              </a:cxnLst>
              <a:rect l="0" t="0" r="r" b="b"/>
              <a:pathLst>
                <a:path w="32" h="22">
                  <a:moveTo>
                    <a:pt x="32" y="0"/>
                  </a:moveTo>
                  <a:lnTo>
                    <a:pt x="32" y="0"/>
                  </a:lnTo>
                  <a:lnTo>
                    <a:pt x="12" y="8"/>
                  </a:lnTo>
                  <a:lnTo>
                    <a:pt x="12" y="8"/>
                  </a:lnTo>
                  <a:lnTo>
                    <a:pt x="8" y="10"/>
                  </a:lnTo>
                  <a:lnTo>
                    <a:pt x="4" y="12"/>
                  </a:lnTo>
                  <a:lnTo>
                    <a:pt x="4" y="12"/>
                  </a:lnTo>
                  <a:lnTo>
                    <a:pt x="0" y="22"/>
                  </a:lnTo>
                  <a:lnTo>
                    <a:pt x="0" y="22"/>
                  </a:lnTo>
                  <a:lnTo>
                    <a:pt x="10" y="20"/>
                  </a:lnTo>
                  <a:lnTo>
                    <a:pt x="20" y="16"/>
                  </a:lnTo>
                  <a:lnTo>
                    <a:pt x="26" y="8"/>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5" name="Freeform 413"/>
            <p:cNvSpPr/>
            <p:nvPr/>
          </p:nvSpPr>
          <p:spPr bwMode="auto">
            <a:xfrm>
              <a:off x="4094163" y="998538"/>
              <a:ext cx="38100" cy="28575"/>
            </a:xfrm>
            <a:custGeom>
              <a:avLst/>
              <a:gdLst/>
              <a:ahLst/>
              <a:cxnLst>
                <a:cxn ang="0">
                  <a:pos x="20" y="6"/>
                </a:cxn>
                <a:cxn ang="0">
                  <a:pos x="20" y="6"/>
                </a:cxn>
                <a:cxn ang="0">
                  <a:pos x="16" y="0"/>
                </a:cxn>
                <a:cxn ang="0">
                  <a:pos x="16" y="0"/>
                </a:cxn>
                <a:cxn ang="0">
                  <a:pos x="14" y="0"/>
                </a:cxn>
                <a:cxn ang="0">
                  <a:pos x="14" y="0"/>
                </a:cxn>
                <a:cxn ang="0">
                  <a:pos x="0" y="4"/>
                </a:cxn>
                <a:cxn ang="0">
                  <a:pos x="0" y="4"/>
                </a:cxn>
                <a:cxn ang="0">
                  <a:pos x="24" y="18"/>
                </a:cxn>
                <a:cxn ang="0">
                  <a:pos x="24" y="18"/>
                </a:cxn>
                <a:cxn ang="0">
                  <a:pos x="22" y="12"/>
                </a:cxn>
                <a:cxn ang="0">
                  <a:pos x="20" y="6"/>
                </a:cxn>
                <a:cxn ang="0">
                  <a:pos x="20" y="6"/>
                </a:cxn>
              </a:cxnLst>
              <a:rect l="0" t="0" r="r" b="b"/>
              <a:pathLst>
                <a:path w="24" h="18">
                  <a:moveTo>
                    <a:pt x="20" y="6"/>
                  </a:moveTo>
                  <a:lnTo>
                    <a:pt x="20" y="6"/>
                  </a:lnTo>
                  <a:lnTo>
                    <a:pt x="16" y="0"/>
                  </a:lnTo>
                  <a:lnTo>
                    <a:pt x="16" y="0"/>
                  </a:lnTo>
                  <a:lnTo>
                    <a:pt x="14" y="0"/>
                  </a:lnTo>
                  <a:lnTo>
                    <a:pt x="14" y="0"/>
                  </a:lnTo>
                  <a:lnTo>
                    <a:pt x="0" y="4"/>
                  </a:lnTo>
                  <a:lnTo>
                    <a:pt x="0" y="4"/>
                  </a:lnTo>
                  <a:lnTo>
                    <a:pt x="24" y="18"/>
                  </a:lnTo>
                  <a:lnTo>
                    <a:pt x="24" y="18"/>
                  </a:lnTo>
                  <a:lnTo>
                    <a:pt x="22" y="12"/>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6" name="Freeform 414"/>
            <p:cNvSpPr/>
            <p:nvPr/>
          </p:nvSpPr>
          <p:spPr bwMode="auto">
            <a:xfrm>
              <a:off x="4065588" y="979488"/>
              <a:ext cx="50800" cy="19050"/>
            </a:xfrm>
            <a:custGeom>
              <a:avLst/>
              <a:gdLst/>
              <a:ahLst/>
              <a:cxnLst>
                <a:cxn ang="0">
                  <a:pos x="26" y="0"/>
                </a:cxn>
                <a:cxn ang="0">
                  <a:pos x="26" y="0"/>
                </a:cxn>
                <a:cxn ang="0">
                  <a:pos x="18" y="0"/>
                </a:cxn>
                <a:cxn ang="0">
                  <a:pos x="18" y="0"/>
                </a:cxn>
                <a:cxn ang="0">
                  <a:pos x="6" y="4"/>
                </a:cxn>
                <a:cxn ang="0">
                  <a:pos x="6" y="4"/>
                </a:cxn>
                <a:cxn ang="0">
                  <a:pos x="0" y="6"/>
                </a:cxn>
                <a:cxn ang="0">
                  <a:pos x="0" y="6"/>
                </a:cxn>
                <a:cxn ang="0">
                  <a:pos x="8" y="10"/>
                </a:cxn>
                <a:cxn ang="0">
                  <a:pos x="8" y="10"/>
                </a:cxn>
                <a:cxn ang="0">
                  <a:pos x="12" y="12"/>
                </a:cxn>
                <a:cxn ang="0">
                  <a:pos x="14" y="12"/>
                </a:cxn>
                <a:cxn ang="0">
                  <a:pos x="14" y="12"/>
                </a:cxn>
                <a:cxn ang="0">
                  <a:pos x="32" y="8"/>
                </a:cxn>
                <a:cxn ang="0">
                  <a:pos x="32" y="8"/>
                </a:cxn>
                <a:cxn ang="0">
                  <a:pos x="30" y="4"/>
                </a:cxn>
                <a:cxn ang="0">
                  <a:pos x="28" y="0"/>
                </a:cxn>
                <a:cxn ang="0">
                  <a:pos x="26" y="0"/>
                </a:cxn>
                <a:cxn ang="0">
                  <a:pos x="26" y="0"/>
                </a:cxn>
              </a:cxnLst>
              <a:rect l="0" t="0" r="r" b="b"/>
              <a:pathLst>
                <a:path w="32" h="12">
                  <a:moveTo>
                    <a:pt x="26" y="0"/>
                  </a:moveTo>
                  <a:lnTo>
                    <a:pt x="26" y="0"/>
                  </a:lnTo>
                  <a:lnTo>
                    <a:pt x="18" y="0"/>
                  </a:lnTo>
                  <a:lnTo>
                    <a:pt x="18" y="0"/>
                  </a:lnTo>
                  <a:lnTo>
                    <a:pt x="6" y="4"/>
                  </a:lnTo>
                  <a:lnTo>
                    <a:pt x="6" y="4"/>
                  </a:lnTo>
                  <a:lnTo>
                    <a:pt x="0" y="6"/>
                  </a:lnTo>
                  <a:lnTo>
                    <a:pt x="0" y="6"/>
                  </a:lnTo>
                  <a:lnTo>
                    <a:pt x="8" y="10"/>
                  </a:lnTo>
                  <a:lnTo>
                    <a:pt x="8" y="10"/>
                  </a:lnTo>
                  <a:lnTo>
                    <a:pt x="12" y="12"/>
                  </a:lnTo>
                  <a:lnTo>
                    <a:pt x="14" y="12"/>
                  </a:lnTo>
                  <a:lnTo>
                    <a:pt x="14" y="12"/>
                  </a:lnTo>
                  <a:lnTo>
                    <a:pt x="32" y="8"/>
                  </a:lnTo>
                  <a:lnTo>
                    <a:pt x="32" y="8"/>
                  </a:lnTo>
                  <a:lnTo>
                    <a:pt x="30" y="4"/>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7" name="Freeform 415"/>
            <p:cNvSpPr/>
            <p:nvPr/>
          </p:nvSpPr>
          <p:spPr bwMode="auto">
            <a:xfrm>
              <a:off x="4040188" y="960438"/>
              <a:ext cx="63500" cy="22225"/>
            </a:xfrm>
            <a:custGeom>
              <a:avLst/>
              <a:gdLst/>
              <a:ahLst/>
              <a:cxnLst>
                <a:cxn ang="0">
                  <a:pos x="18" y="14"/>
                </a:cxn>
                <a:cxn ang="0">
                  <a:pos x="18" y="14"/>
                </a:cxn>
                <a:cxn ang="0">
                  <a:pos x="40" y="8"/>
                </a:cxn>
                <a:cxn ang="0">
                  <a:pos x="40" y="8"/>
                </a:cxn>
                <a:cxn ang="0">
                  <a:pos x="36" y="2"/>
                </a:cxn>
                <a:cxn ang="0">
                  <a:pos x="34" y="0"/>
                </a:cxn>
                <a:cxn ang="0">
                  <a:pos x="30" y="0"/>
                </a:cxn>
                <a:cxn ang="0">
                  <a:pos x="30" y="0"/>
                </a:cxn>
                <a:cxn ang="0">
                  <a:pos x="20" y="2"/>
                </a:cxn>
                <a:cxn ang="0">
                  <a:pos x="20" y="2"/>
                </a:cxn>
                <a:cxn ang="0">
                  <a:pos x="0" y="8"/>
                </a:cxn>
                <a:cxn ang="0">
                  <a:pos x="0" y="8"/>
                </a:cxn>
                <a:cxn ang="0">
                  <a:pos x="10" y="14"/>
                </a:cxn>
                <a:cxn ang="0">
                  <a:pos x="10" y="14"/>
                </a:cxn>
                <a:cxn ang="0">
                  <a:pos x="14" y="14"/>
                </a:cxn>
                <a:cxn ang="0">
                  <a:pos x="18" y="14"/>
                </a:cxn>
                <a:cxn ang="0">
                  <a:pos x="18" y="14"/>
                </a:cxn>
              </a:cxnLst>
              <a:rect l="0" t="0" r="r" b="b"/>
              <a:pathLst>
                <a:path w="40" h="14">
                  <a:moveTo>
                    <a:pt x="18" y="14"/>
                  </a:moveTo>
                  <a:lnTo>
                    <a:pt x="18" y="14"/>
                  </a:lnTo>
                  <a:lnTo>
                    <a:pt x="40" y="8"/>
                  </a:lnTo>
                  <a:lnTo>
                    <a:pt x="40" y="8"/>
                  </a:lnTo>
                  <a:lnTo>
                    <a:pt x="36" y="2"/>
                  </a:lnTo>
                  <a:lnTo>
                    <a:pt x="34" y="0"/>
                  </a:lnTo>
                  <a:lnTo>
                    <a:pt x="30" y="0"/>
                  </a:lnTo>
                  <a:lnTo>
                    <a:pt x="30" y="0"/>
                  </a:lnTo>
                  <a:lnTo>
                    <a:pt x="20" y="2"/>
                  </a:lnTo>
                  <a:lnTo>
                    <a:pt x="20" y="2"/>
                  </a:lnTo>
                  <a:lnTo>
                    <a:pt x="0" y="8"/>
                  </a:lnTo>
                  <a:lnTo>
                    <a:pt x="0" y="8"/>
                  </a:lnTo>
                  <a:lnTo>
                    <a:pt x="10" y="14"/>
                  </a:lnTo>
                  <a:lnTo>
                    <a:pt x="10" y="14"/>
                  </a:lnTo>
                  <a:lnTo>
                    <a:pt x="14" y="14"/>
                  </a:lnTo>
                  <a:lnTo>
                    <a:pt x="18" y="14"/>
                  </a:lnTo>
                  <a:lnTo>
                    <a:pt x="1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8" name="Freeform 416"/>
            <p:cNvSpPr/>
            <p:nvPr/>
          </p:nvSpPr>
          <p:spPr bwMode="auto">
            <a:xfrm>
              <a:off x="4021138" y="947738"/>
              <a:ext cx="63500" cy="19050"/>
            </a:xfrm>
            <a:custGeom>
              <a:avLst/>
              <a:gdLst/>
              <a:ahLst/>
              <a:cxnLst>
                <a:cxn ang="0">
                  <a:pos x="0" y="6"/>
                </a:cxn>
                <a:cxn ang="0">
                  <a:pos x="0" y="6"/>
                </a:cxn>
                <a:cxn ang="0">
                  <a:pos x="8" y="12"/>
                </a:cxn>
                <a:cxn ang="0">
                  <a:pos x="8" y="12"/>
                </a:cxn>
                <a:cxn ang="0">
                  <a:pos x="12" y="12"/>
                </a:cxn>
                <a:cxn ang="0">
                  <a:pos x="16" y="10"/>
                </a:cxn>
                <a:cxn ang="0">
                  <a:pos x="16" y="10"/>
                </a:cxn>
                <a:cxn ang="0">
                  <a:pos x="40" y="6"/>
                </a:cxn>
                <a:cxn ang="0">
                  <a:pos x="40" y="6"/>
                </a:cxn>
                <a:cxn ang="0">
                  <a:pos x="30" y="0"/>
                </a:cxn>
                <a:cxn ang="0">
                  <a:pos x="20" y="0"/>
                </a:cxn>
                <a:cxn ang="0">
                  <a:pos x="8" y="2"/>
                </a:cxn>
                <a:cxn ang="0">
                  <a:pos x="0" y="6"/>
                </a:cxn>
                <a:cxn ang="0">
                  <a:pos x="0" y="6"/>
                </a:cxn>
              </a:cxnLst>
              <a:rect l="0" t="0" r="r" b="b"/>
              <a:pathLst>
                <a:path w="40" h="12">
                  <a:moveTo>
                    <a:pt x="0" y="6"/>
                  </a:moveTo>
                  <a:lnTo>
                    <a:pt x="0" y="6"/>
                  </a:lnTo>
                  <a:lnTo>
                    <a:pt x="8" y="12"/>
                  </a:lnTo>
                  <a:lnTo>
                    <a:pt x="8" y="12"/>
                  </a:lnTo>
                  <a:lnTo>
                    <a:pt x="12" y="12"/>
                  </a:lnTo>
                  <a:lnTo>
                    <a:pt x="16" y="10"/>
                  </a:lnTo>
                  <a:lnTo>
                    <a:pt x="16" y="10"/>
                  </a:lnTo>
                  <a:lnTo>
                    <a:pt x="40" y="6"/>
                  </a:lnTo>
                  <a:lnTo>
                    <a:pt x="40" y="6"/>
                  </a:lnTo>
                  <a:lnTo>
                    <a:pt x="30" y="0"/>
                  </a:lnTo>
                  <a:lnTo>
                    <a:pt x="20" y="0"/>
                  </a:lnTo>
                  <a:lnTo>
                    <a:pt x="8"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9" name="Freeform 417"/>
            <p:cNvSpPr/>
            <p:nvPr/>
          </p:nvSpPr>
          <p:spPr bwMode="auto">
            <a:xfrm>
              <a:off x="4090988" y="1011238"/>
              <a:ext cx="38100" cy="25400"/>
            </a:xfrm>
            <a:custGeom>
              <a:avLst/>
              <a:gdLst/>
              <a:ahLst/>
              <a:cxnLst>
                <a:cxn ang="0">
                  <a:pos x="24" y="12"/>
                </a:cxn>
                <a:cxn ang="0">
                  <a:pos x="24" y="12"/>
                </a:cxn>
                <a:cxn ang="0">
                  <a:pos x="0" y="0"/>
                </a:cxn>
                <a:cxn ang="0">
                  <a:pos x="0" y="0"/>
                </a:cxn>
                <a:cxn ang="0">
                  <a:pos x="4" y="14"/>
                </a:cxn>
                <a:cxn ang="0">
                  <a:pos x="4" y="14"/>
                </a:cxn>
                <a:cxn ang="0">
                  <a:pos x="4" y="16"/>
                </a:cxn>
                <a:cxn ang="0">
                  <a:pos x="4" y="16"/>
                </a:cxn>
                <a:cxn ang="0">
                  <a:pos x="12" y="14"/>
                </a:cxn>
                <a:cxn ang="0">
                  <a:pos x="12" y="14"/>
                </a:cxn>
                <a:cxn ang="0">
                  <a:pos x="18" y="14"/>
                </a:cxn>
                <a:cxn ang="0">
                  <a:pos x="24" y="12"/>
                </a:cxn>
                <a:cxn ang="0">
                  <a:pos x="24" y="12"/>
                </a:cxn>
              </a:cxnLst>
              <a:rect l="0" t="0" r="r" b="b"/>
              <a:pathLst>
                <a:path w="24" h="16">
                  <a:moveTo>
                    <a:pt x="24" y="12"/>
                  </a:moveTo>
                  <a:lnTo>
                    <a:pt x="24" y="12"/>
                  </a:lnTo>
                  <a:lnTo>
                    <a:pt x="0" y="0"/>
                  </a:lnTo>
                  <a:lnTo>
                    <a:pt x="0" y="0"/>
                  </a:lnTo>
                  <a:lnTo>
                    <a:pt x="4" y="14"/>
                  </a:lnTo>
                  <a:lnTo>
                    <a:pt x="4" y="14"/>
                  </a:lnTo>
                  <a:lnTo>
                    <a:pt x="4" y="16"/>
                  </a:lnTo>
                  <a:lnTo>
                    <a:pt x="4" y="16"/>
                  </a:lnTo>
                  <a:lnTo>
                    <a:pt x="12" y="14"/>
                  </a:lnTo>
                  <a:lnTo>
                    <a:pt x="12" y="14"/>
                  </a:lnTo>
                  <a:lnTo>
                    <a:pt x="18" y="14"/>
                  </a:lnTo>
                  <a:lnTo>
                    <a:pt x="24" y="12"/>
                  </a:lnTo>
                  <a:lnTo>
                    <a:pt x="2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0" name="Freeform 418"/>
            <p:cNvSpPr/>
            <p:nvPr/>
          </p:nvSpPr>
          <p:spPr bwMode="auto">
            <a:xfrm>
              <a:off x="4062413" y="995363"/>
              <a:ext cx="31750" cy="41275"/>
            </a:xfrm>
            <a:custGeom>
              <a:avLst/>
              <a:gdLst/>
              <a:ahLst/>
              <a:cxnLst>
                <a:cxn ang="0">
                  <a:pos x="8" y="4"/>
                </a:cxn>
                <a:cxn ang="0">
                  <a:pos x="8" y="4"/>
                </a:cxn>
                <a:cxn ang="0">
                  <a:pos x="0" y="0"/>
                </a:cxn>
                <a:cxn ang="0">
                  <a:pos x="0" y="0"/>
                </a:cxn>
                <a:cxn ang="0">
                  <a:pos x="2" y="6"/>
                </a:cxn>
                <a:cxn ang="0">
                  <a:pos x="2" y="6"/>
                </a:cxn>
                <a:cxn ang="0">
                  <a:pos x="6" y="16"/>
                </a:cxn>
                <a:cxn ang="0">
                  <a:pos x="6" y="16"/>
                </a:cxn>
                <a:cxn ang="0">
                  <a:pos x="8" y="24"/>
                </a:cxn>
                <a:cxn ang="0">
                  <a:pos x="8" y="24"/>
                </a:cxn>
                <a:cxn ang="0">
                  <a:pos x="10" y="26"/>
                </a:cxn>
                <a:cxn ang="0">
                  <a:pos x="14" y="26"/>
                </a:cxn>
                <a:cxn ang="0">
                  <a:pos x="20" y="26"/>
                </a:cxn>
                <a:cxn ang="0">
                  <a:pos x="20" y="26"/>
                </a:cxn>
                <a:cxn ang="0">
                  <a:pos x="14" y="8"/>
                </a:cxn>
                <a:cxn ang="0">
                  <a:pos x="14" y="8"/>
                </a:cxn>
                <a:cxn ang="0">
                  <a:pos x="10" y="6"/>
                </a:cxn>
                <a:cxn ang="0">
                  <a:pos x="8" y="4"/>
                </a:cxn>
                <a:cxn ang="0">
                  <a:pos x="8" y="4"/>
                </a:cxn>
              </a:cxnLst>
              <a:rect l="0" t="0" r="r" b="b"/>
              <a:pathLst>
                <a:path w="20" h="26">
                  <a:moveTo>
                    <a:pt x="8" y="4"/>
                  </a:moveTo>
                  <a:lnTo>
                    <a:pt x="8" y="4"/>
                  </a:lnTo>
                  <a:lnTo>
                    <a:pt x="0" y="0"/>
                  </a:lnTo>
                  <a:lnTo>
                    <a:pt x="0" y="0"/>
                  </a:lnTo>
                  <a:lnTo>
                    <a:pt x="2" y="6"/>
                  </a:lnTo>
                  <a:lnTo>
                    <a:pt x="2" y="6"/>
                  </a:lnTo>
                  <a:lnTo>
                    <a:pt x="6" y="16"/>
                  </a:lnTo>
                  <a:lnTo>
                    <a:pt x="6" y="16"/>
                  </a:lnTo>
                  <a:lnTo>
                    <a:pt x="8" y="24"/>
                  </a:lnTo>
                  <a:lnTo>
                    <a:pt x="8" y="24"/>
                  </a:lnTo>
                  <a:lnTo>
                    <a:pt x="10" y="26"/>
                  </a:lnTo>
                  <a:lnTo>
                    <a:pt x="14" y="26"/>
                  </a:lnTo>
                  <a:lnTo>
                    <a:pt x="20" y="26"/>
                  </a:lnTo>
                  <a:lnTo>
                    <a:pt x="20" y="26"/>
                  </a:lnTo>
                  <a:lnTo>
                    <a:pt x="14" y="8"/>
                  </a:lnTo>
                  <a:lnTo>
                    <a:pt x="14" y="8"/>
                  </a:lnTo>
                  <a:lnTo>
                    <a:pt x="10" y="6"/>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1" name="Freeform 419"/>
            <p:cNvSpPr/>
            <p:nvPr/>
          </p:nvSpPr>
          <p:spPr bwMode="auto">
            <a:xfrm>
              <a:off x="4037013" y="979488"/>
              <a:ext cx="31750" cy="53975"/>
            </a:xfrm>
            <a:custGeom>
              <a:avLst/>
              <a:gdLst/>
              <a:ahLst/>
              <a:cxnLst>
                <a:cxn ang="0">
                  <a:pos x="6" y="20"/>
                </a:cxn>
                <a:cxn ang="0">
                  <a:pos x="6" y="20"/>
                </a:cxn>
                <a:cxn ang="0">
                  <a:pos x="8" y="30"/>
                </a:cxn>
                <a:cxn ang="0">
                  <a:pos x="8" y="30"/>
                </a:cxn>
                <a:cxn ang="0">
                  <a:pos x="10" y="32"/>
                </a:cxn>
                <a:cxn ang="0">
                  <a:pos x="14" y="34"/>
                </a:cxn>
                <a:cxn ang="0">
                  <a:pos x="20" y="34"/>
                </a:cxn>
                <a:cxn ang="0">
                  <a:pos x="20" y="34"/>
                </a:cxn>
                <a:cxn ang="0">
                  <a:pos x="12" y="12"/>
                </a:cxn>
                <a:cxn ang="0">
                  <a:pos x="12" y="12"/>
                </a:cxn>
                <a:cxn ang="0">
                  <a:pos x="12" y="8"/>
                </a:cxn>
                <a:cxn ang="0">
                  <a:pos x="10" y="6"/>
                </a:cxn>
                <a:cxn ang="0">
                  <a:pos x="10" y="6"/>
                </a:cxn>
                <a:cxn ang="0">
                  <a:pos x="0" y="0"/>
                </a:cxn>
                <a:cxn ang="0">
                  <a:pos x="0" y="0"/>
                </a:cxn>
                <a:cxn ang="0">
                  <a:pos x="6" y="20"/>
                </a:cxn>
                <a:cxn ang="0">
                  <a:pos x="6" y="20"/>
                </a:cxn>
              </a:cxnLst>
              <a:rect l="0" t="0" r="r" b="b"/>
              <a:pathLst>
                <a:path w="20" h="34">
                  <a:moveTo>
                    <a:pt x="6" y="20"/>
                  </a:moveTo>
                  <a:lnTo>
                    <a:pt x="6" y="20"/>
                  </a:lnTo>
                  <a:lnTo>
                    <a:pt x="8" y="30"/>
                  </a:lnTo>
                  <a:lnTo>
                    <a:pt x="8" y="30"/>
                  </a:lnTo>
                  <a:lnTo>
                    <a:pt x="10" y="32"/>
                  </a:lnTo>
                  <a:lnTo>
                    <a:pt x="14" y="34"/>
                  </a:lnTo>
                  <a:lnTo>
                    <a:pt x="20" y="34"/>
                  </a:lnTo>
                  <a:lnTo>
                    <a:pt x="20" y="34"/>
                  </a:lnTo>
                  <a:lnTo>
                    <a:pt x="12" y="12"/>
                  </a:lnTo>
                  <a:lnTo>
                    <a:pt x="12" y="12"/>
                  </a:lnTo>
                  <a:lnTo>
                    <a:pt x="12" y="8"/>
                  </a:lnTo>
                  <a:lnTo>
                    <a:pt x="10" y="6"/>
                  </a:lnTo>
                  <a:lnTo>
                    <a:pt x="10" y="6"/>
                  </a:lnTo>
                  <a:lnTo>
                    <a:pt x="0" y="0"/>
                  </a:lnTo>
                  <a:lnTo>
                    <a:pt x="0" y="0"/>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2" name="Freeform 420"/>
            <p:cNvSpPr/>
            <p:nvPr/>
          </p:nvSpPr>
          <p:spPr bwMode="auto">
            <a:xfrm>
              <a:off x="4014788" y="966788"/>
              <a:ext cx="28575" cy="57150"/>
            </a:xfrm>
            <a:custGeom>
              <a:avLst/>
              <a:gdLst/>
              <a:ahLst/>
              <a:cxnLst>
                <a:cxn ang="0">
                  <a:pos x="18" y="36"/>
                </a:cxn>
                <a:cxn ang="0">
                  <a:pos x="18" y="36"/>
                </a:cxn>
                <a:cxn ang="0">
                  <a:pos x="12" y="14"/>
                </a:cxn>
                <a:cxn ang="0">
                  <a:pos x="12" y="14"/>
                </a:cxn>
                <a:cxn ang="0">
                  <a:pos x="10" y="10"/>
                </a:cxn>
                <a:cxn ang="0">
                  <a:pos x="10" y="6"/>
                </a:cxn>
                <a:cxn ang="0">
                  <a:pos x="10" y="6"/>
                </a:cxn>
                <a:cxn ang="0">
                  <a:pos x="0" y="0"/>
                </a:cxn>
                <a:cxn ang="0">
                  <a:pos x="0" y="0"/>
                </a:cxn>
                <a:cxn ang="0">
                  <a:pos x="0" y="12"/>
                </a:cxn>
                <a:cxn ang="0">
                  <a:pos x="4" y="22"/>
                </a:cxn>
                <a:cxn ang="0">
                  <a:pos x="10" y="30"/>
                </a:cxn>
                <a:cxn ang="0">
                  <a:pos x="18" y="36"/>
                </a:cxn>
                <a:cxn ang="0">
                  <a:pos x="18" y="36"/>
                </a:cxn>
              </a:cxnLst>
              <a:rect l="0" t="0" r="r" b="b"/>
              <a:pathLst>
                <a:path w="18" h="36">
                  <a:moveTo>
                    <a:pt x="18" y="36"/>
                  </a:moveTo>
                  <a:lnTo>
                    <a:pt x="18" y="36"/>
                  </a:lnTo>
                  <a:lnTo>
                    <a:pt x="12" y="14"/>
                  </a:lnTo>
                  <a:lnTo>
                    <a:pt x="12" y="14"/>
                  </a:lnTo>
                  <a:lnTo>
                    <a:pt x="10" y="10"/>
                  </a:lnTo>
                  <a:lnTo>
                    <a:pt x="10" y="6"/>
                  </a:lnTo>
                  <a:lnTo>
                    <a:pt x="10" y="6"/>
                  </a:lnTo>
                  <a:lnTo>
                    <a:pt x="0" y="0"/>
                  </a:lnTo>
                  <a:lnTo>
                    <a:pt x="0" y="0"/>
                  </a:lnTo>
                  <a:lnTo>
                    <a:pt x="0" y="12"/>
                  </a:lnTo>
                  <a:lnTo>
                    <a:pt x="4" y="22"/>
                  </a:lnTo>
                  <a:lnTo>
                    <a:pt x="10" y="3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3" name="Freeform 421"/>
            <p:cNvSpPr/>
            <p:nvPr/>
          </p:nvSpPr>
          <p:spPr bwMode="auto">
            <a:xfrm>
              <a:off x="4157663" y="900113"/>
              <a:ext cx="38100" cy="15875"/>
            </a:xfrm>
            <a:custGeom>
              <a:avLst/>
              <a:gdLst/>
              <a:ahLst/>
              <a:cxnLst>
                <a:cxn ang="0">
                  <a:pos x="10" y="0"/>
                </a:cxn>
                <a:cxn ang="0">
                  <a:pos x="10" y="0"/>
                </a:cxn>
                <a:cxn ang="0">
                  <a:pos x="10" y="2"/>
                </a:cxn>
                <a:cxn ang="0">
                  <a:pos x="10" y="2"/>
                </a:cxn>
                <a:cxn ang="0">
                  <a:pos x="0" y="10"/>
                </a:cxn>
                <a:cxn ang="0">
                  <a:pos x="0" y="10"/>
                </a:cxn>
                <a:cxn ang="0">
                  <a:pos x="24" y="10"/>
                </a:cxn>
                <a:cxn ang="0">
                  <a:pos x="24" y="10"/>
                </a:cxn>
                <a:cxn ang="0">
                  <a:pos x="20" y="8"/>
                </a:cxn>
                <a:cxn ang="0">
                  <a:pos x="16" y="4"/>
                </a:cxn>
                <a:cxn ang="0">
                  <a:pos x="16" y="4"/>
                </a:cxn>
                <a:cxn ang="0">
                  <a:pos x="10" y="0"/>
                </a:cxn>
                <a:cxn ang="0">
                  <a:pos x="10" y="0"/>
                </a:cxn>
              </a:cxnLst>
              <a:rect l="0" t="0" r="r" b="b"/>
              <a:pathLst>
                <a:path w="24" h="10">
                  <a:moveTo>
                    <a:pt x="10" y="0"/>
                  </a:moveTo>
                  <a:lnTo>
                    <a:pt x="10" y="0"/>
                  </a:lnTo>
                  <a:lnTo>
                    <a:pt x="10" y="2"/>
                  </a:lnTo>
                  <a:lnTo>
                    <a:pt x="10" y="2"/>
                  </a:lnTo>
                  <a:lnTo>
                    <a:pt x="0" y="10"/>
                  </a:lnTo>
                  <a:lnTo>
                    <a:pt x="0" y="10"/>
                  </a:lnTo>
                  <a:lnTo>
                    <a:pt x="24" y="10"/>
                  </a:lnTo>
                  <a:lnTo>
                    <a:pt x="24" y="10"/>
                  </a:lnTo>
                  <a:lnTo>
                    <a:pt x="20" y="8"/>
                  </a:lnTo>
                  <a:lnTo>
                    <a:pt x="16" y="4"/>
                  </a:lnTo>
                  <a:lnTo>
                    <a:pt x="16"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4" name="Freeform 422"/>
            <p:cNvSpPr/>
            <p:nvPr/>
          </p:nvSpPr>
          <p:spPr bwMode="auto">
            <a:xfrm>
              <a:off x="4132263" y="890588"/>
              <a:ext cx="38100" cy="25400"/>
            </a:xfrm>
            <a:custGeom>
              <a:avLst/>
              <a:gdLst/>
              <a:ahLst/>
              <a:cxnLst>
                <a:cxn ang="0">
                  <a:pos x="16" y="0"/>
                </a:cxn>
                <a:cxn ang="0">
                  <a:pos x="16" y="0"/>
                </a:cxn>
                <a:cxn ang="0">
                  <a:pos x="10" y="4"/>
                </a:cxn>
                <a:cxn ang="0">
                  <a:pos x="10" y="4"/>
                </a:cxn>
                <a:cxn ang="0">
                  <a:pos x="2" y="12"/>
                </a:cxn>
                <a:cxn ang="0">
                  <a:pos x="2" y="12"/>
                </a:cxn>
                <a:cxn ang="0">
                  <a:pos x="0" y="16"/>
                </a:cxn>
                <a:cxn ang="0">
                  <a:pos x="0" y="16"/>
                </a:cxn>
                <a:cxn ang="0">
                  <a:pos x="6" y="16"/>
                </a:cxn>
                <a:cxn ang="0">
                  <a:pos x="6" y="16"/>
                </a:cxn>
                <a:cxn ang="0">
                  <a:pos x="10" y="16"/>
                </a:cxn>
                <a:cxn ang="0">
                  <a:pos x="12" y="16"/>
                </a:cxn>
                <a:cxn ang="0">
                  <a:pos x="12" y="16"/>
                </a:cxn>
                <a:cxn ang="0">
                  <a:pos x="24" y="4"/>
                </a:cxn>
                <a:cxn ang="0">
                  <a:pos x="24" y="4"/>
                </a:cxn>
                <a:cxn ang="0">
                  <a:pos x="20" y="2"/>
                </a:cxn>
                <a:cxn ang="0">
                  <a:pos x="16" y="0"/>
                </a:cxn>
                <a:cxn ang="0">
                  <a:pos x="16" y="0"/>
                </a:cxn>
              </a:cxnLst>
              <a:rect l="0" t="0" r="r" b="b"/>
              <a:pathLst>
                <a:path w="24" h="16">
                  <a:moveTo>
                    <a:pt x="16" y="0"/>
                  </a:moveTo>
                  <a:lnTo>
                    <a:pt x="16" y="0"/>
                  </a:lnTo>
                  <a:lnTo>
                    <a:pt x="10" y="4"/>
                  </a:lnTo>
                  <a:lnTo>
                    <a:pt x="10" y="4"/>
                  </a:lnTo>
                  <a:lnTo>
                    <a:pt x="2" y="12"/>
                  </a:lnTo>
                  <a:lnTo>
                    <a:pt x="2" y="12"/>
                  </a:lnTo>
                  <a:lnTo>
                    <a:pt x="0" y="16"/>
                  </a:lnTo>
                  <a:lnTo>
                    <a:pt x="0" y="16"/>
                  </a:lnTo>
                  <a:lnTo>
                    <a:pt x="6" y="16"/>
                  </a:lnTo>
                  <a:lnTo>
                    <a:pt x="6" y="16"/>
                  </a:lnTo>
                  <a:lnTo>
                    <a:pt x="10" y="16"/>
                  </a:lnTo>
                  <a:lnTo>
                    <a:pt x="12" y="16"/>
                  </a:lnTo>
                  <a:lnTo>
                    <a:pt x="12" y="16"/>
                  </a:lnTo>
                  <a:lnTo>
                    <a:pt x="24" y="4"/>
                  </a:lnTo>
                  <a:lnTo>
                    <a:pt x="24" y="4"/>
                  </a:lnTo>
                  <a:lnTo>
                    <a:pt x="20" y="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5" name="Freeform 423"/>
            <p:cNvSpPr/>
            <p:nvPr/>
          </p:nvSpPr>
          <p:spPr bwMode="auto">
            <a:xfrm>
              <a:off x="4103688" y="884238"/>
              <a:ext cx="47625" cy="31750"/>
            </a:xfrm>
            <a:custGeom>
              <a:avLst/>
              <a:gdLst/>
              <a:ahLst/>
              <a:cxnLst>
                <a:cxn ang="0">
                  <a:pos x="20" y="2"/>
                </a:cxn>
                <a:cxn ang="0">
                  <a:pos x="20" y="2"/>
                </a:cxn>
                <a:cxn ang="0">
                  <a:pos x="14" y="8"/>
                </a:cxn>
                <a:cxn ang="0">
                  <a:pos x="14" y="8"/>
                </a:cxn>
                <a:cxn ang="0">
                  <a:pos x="0" y="18"/>
                </a:cxn>
                <a:cxn ang="0">
                  <a:pos x="0" y="18"/>
                </a:cxn>
                <a:cxn ang="0">
                  <a:pos x="10" y="20"/>
                </a:cxn>
                <a:cxn ang="0">
                  <a:pos x="10" y="20"/>
                </a:cxn>
                <a:cxn ang="0">
                  <a:pos x="14" y="18"/>
                </a:cxn>
                <a:cxn ang="0">
                  <a:pos x="16" y="16"/>
                </a:cxn>
                <a:cxn ang="0">
                  <a:pos x="16" y="16"/>
                </a:cxn>
                <a:cxn ang="0">
                  <a:pos x="30" y="2"/>
                </a:cxn>
                <a:cxn ang="0">
                  <a:pos x="30" y="2"/>
                </a:cxn>
                <a:cxn ang="0">
                  <a:pos x="24" y="0"/>
                </a:cxn>
                <a:cxn ang="0">
                  <a:pos x="22" y="0"/>
                </a:cxn>
                <a:cxn ang="0">
                  <a:pos x="20" y="2"/>
                </a:cxn>
                <a:cxn ang="0">
                  <a:pos x="20" y="2"/>
                </a:cxn>
              </a:cxnLst>
              <a:rect l="0" t="0" r="r" b="b"/>
              <a:pathLst>
                <a:path w="30" h="20">
                  <a:moveTo>
                    <a:pt x="20" y="2"/>
                  </a:moveTo>
                  <a:lnTo>
                    <a:pt x="20" y="2"/>
                  </a:lnTo>
                  <a:lnTo>
                    <a:pt x="14" y="8"/>
                  </a:lnTo>
                  <a:lnTo>
                    <a:pt x="14" y="8"/>
                  </a:lnTo>
                  <a:lnTo>
                    <a:pt x="0" y="18"/>
                  </a:lnTo>
                  <a:lnTo>
                    <a:pt x="0" y="18"/>
                  </a:lnTo>
                  <a:lnTo>
                    <a:pt x="10" y="20"/>
                  </a:lnTo>
                  <a:lnTo>
                    <a:pt x="10" y="20"/>
                  </a:lnTo>
                  <a:lnTo>
                    <a:pt x="14" y="18"/>
                  </a:lnTo>
                  <a:lnTo>
                    <a:pt x="16" y="16"/>
                  </a:lnTo>
                  <a:lnTo>
                    <a:pt x="16" y="16"/>
                  </a:lnTo>
                  <a:lnTo>
                    <a:pt x="30" y="2"/>
                  </a:lnTo>
                  <a:lnTo>
                    <a:pt x="30" y="2"/>
                  </a:lnTo>
                  <a:lnTo>
                    <a:pt x="24"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6" name="Freeform 424"/>
            <p:cNvSpPr/>
            <p:nvPr/>
          </p:nvSpPr>
          <p:spPr bwMode="auto">
            <a:xfrm>
              <a:off x="4084638" y="884238"/>
              <a:ext cx="44450" cy="28575"/>
            </a:xfrm>
            <a:custGeom>
              <a:avLst/>
              <a:gdLst/>
              <a:ahLst/>
              <a:cxnLst>
                <a:cxn ang="0">
                  <a:pos x="0" y="18"/>
                </a:cxn>
                <a:cxn ang="0">
                  <a:pos x="0" y="18"/>
                </a:cxn>
                <a:cxn ang="0">
                  <a:pos x="8" y="18"/>
                </a:cxn>
                <a:cxn ang="0">
                  <a:pos x="8" y="18"/>
                </a:cxn>
                <a:cxn ang="0">
                  <a:pos x="14" y="14"/>
                </a:cxn>
                <a:cxn ang="0">
                  <a:pos x="14" y="14"/>
                </a:cxn>
                <a:cxn ang="0">
                  <a:pos x="28" y="0"/>
                </a:cxn>
                <a:cxn ang="0">
                  <a:pos x="28" y="0"/>
                </a:cxn>
                <a:cxn ang="0">
                  <a:pos x="20" y="2"/>
                </a:cxn>
                <a:cxn ang="0">
                  <a:pos x="10" y="4"/>
                </a:cxn>
                <a:cxn ang="0">
                  <a:pos x="4" y="10"/>
                </a:cxn>
                <a:cxn ang="0">
                  <a:pos x="0" y="18"/>
                </a:cxn>
                <a:cxn ang="0">
                  <a:pos x="0" y="18"/>
                </a:cxn>
              </a:cxnLst>
              <a:rect l="0" t="0" r="r" b="b"/>
              <a:pathLst>
                <a:path w="28" h="18">
                  <a:moveTo>
                    <a:pt x="0" y="18"/>
                  </a:moveTo>
                  <a:lnTo>
                    <a:pt x="0" y="18"/>
                  </a:lnTo>
                  <a:lnTo>
                    <a:pt x="8" y="18"/>
                  </a:lnTo>
                  <a:lnTo>
                    <a:pt x="8" y="18"/>
                  </a:lnTo>
                  <a:lnTo>
                    <a:pt x="14" y="14"/>
                  </a:lnTo>
                  <a:lnTo>
                    <a:pt x="14" y="14"/>
                  </a:lnTo>
                  <a:lnTo>
                    <a:pt x="28" y="0"/>
                  </a:lnTo>
                  <a:lnTo>
                    <a:pt x="28" y="0"/>
                  </a:lnTo>
                  <a:lnTo>
                    <a:pt x="20" y="2"/>
                  </a:lnTo>
                  <a:lnTo>
                    <a:pt x="10" y="4"/>
                  </a:lnTo>
                  <a:lnTo>
                    <a:pt x="4" y="10"/>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7" name="Freeform 425"/>
            <p:cNvSpPr/>
            <p:nvPr/>
          </p:nvSpPr>
          <p:spPr bwMode="auto">
            <a:xfrm>
              <a:off x="4157663" y="922338"/>
              <a:ext cx="38100" cy="15875"/>
            </a:xfrm>
            <a:custGeom>
              <a:avLst/>
              <a:gdLst/>
              <a:ahLst/>
              <a:cxnLst>
                <a:cxn ang="0">
                  <a:pos x="10" y="10"/>
                </a:cxn>
                <a:cxn ang="0">
                  <a:pos x="10" y="10"/>
                </a:cxn>
                <a:cxn ang="0">
                  <a:pos x="16" y="6"/>
                </a:cxn>
                <a:cxn ang="0">
                  <a:pos x="16" y="6"/>
                </a:cxn>
                <a:cxn ang="0">
                  <a:pos x="20" y="2"/>
                </a:cxn>
                <a:cxn ang="0">
                  <a:pos x="24" y="0"/>
                </a:cxn>
                <a:cxn ang="0">
                  <a:pos x="24" y="0"/>
                </a:cxn>
                <a:cxn ang="0">
                  <a:pos x="0" y="0"/>
                </a:cxn>
                <a:cxn ang="0">
                  <a:pos x="0" y="0"/>
                </a:cxn>
                <a:cxn ang="0">
                  <a:pos x="10" y="8"/>
                </a:cxn>
                <a:cxn ang="0">
                  <a:pos x="10" y="8"/>
                </a:cxn>
                <a:cxn ang="0">
                  <a:pos x="10" y="10"/>
                </a:cxn>
                <a:cxn ang="0">
                  <a:pos x="10" y="10"/>
                </a:cxn>
              </a:cxnLst>
              <a:rect l="0" t="0" r="r" b="b"/>
              <a:pathLst>
                <a:path w="24" h="10">
                  <a:moveTo>
                    <a:pt x="10" y="10"/>
                  </a:moveTo>
                  <a:lnTo>
                    <a:pt x="10" y="10"/>
                  </a:lnTo>
                  <a:lnTo>
                    <a:pt x="16" y="6"/>
                  </a:lnTo>
                  <a:lnTo>
                    <a:pt x="16" y="6"/>
                  </a:lnTo>
                  <a:lnTo>
                    <a:pt x="20" y="2"/>
                  </a:lnTo>
                  <a:lnTo>
                    <a:pt x="24" y="0"/>
                  </a:lnTo>
                  <a:lnTo>
                    <a:pt x="24" y="0"/>
                  </a:lnTo>
                  <a:lnTo>
                    <a:pt x="0" y="0"/>
                  </a:lnTo>
                  <a:lnTo>
                    <a:pt x="0" y="0"/>
                  </a:lnTo>
                  <a:lnTo>
                    <a:pt x="10" y="8"/>
                  </a:lnTo>
                  <a:lnTo>
                    <a:pt x="10" y="8"/>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8" name="Freeform 426"/>
            <p:cNvSpPr/>
            <p:nvPr/>
          </p:nvSpPr>
          <p:spPr bwMode="auto">
            <a:xfrm>
              <a:off x="4132263" y="922338"/>
              <a:ext cx="38100" cy="25400"/>
            </a:xfrm>
            <a:custGeom>
              <a:avLst/>
              <a:gdLst/>
              <a:ahLst/>
              <a:cxnLst>
                <a:cxn ang="0">
                  <a:pos x="6" y="0"/>
                </a:cxn>
                <a:cxn ang="0">
                  <a:pos x="6" y="0"/>
                </a:cxn>
                <a:cxn ang="0">
                  <a:pos x="0" y="0"/>
                </a:cxn>
                <a:cxn ang="0">
                  <a:pos x="0" y="0"/>
                </a:cxn>
                <a:cxn ang="0">
                  <a:pos x="2" y="4"/>
                </a:cxn>
                <a:cxn ang="0">
                  <a:pos x="2" y="4"/>
                </a:cxn>
                <a:cxn ang="0">
                  <a:pos x="10" y="10"/>
                </a:cxn>
                <a:cxn ang="0">
                  <a:pos x="10" y="10"/>
                </a:cxn>
                <a:cxn ang="0">
                  <a:pos x="16" y="16"/>
                </a:cxn>
                <a:cxn ang="0">
                  <a:pos x="16" y="16"/>
                </a:cxn>
                <a:cxn ang="0">
                  <a:pos x="20" y="14"/>
                </a:cxn>
                <a:cxn ang="0">
                  <a:pos x="24" y="10"/>
                </a:cxn>
                <a:cxn ang="0">
                  <a:pos x="24" y="10"/>
                </a:cxn>
                <a:cxn ang="0">
                  <a:pos x="12" y="0"/>
                </a:cxn>
                <a:cxn ang="0">
                  <a:pos x="12" y="0"/>
                </a:cxn>
                <a:cxn ang="0">
                  <a:pos x="10" y="0"/>
                </a:cxn>
                <a:cxn ang="0">
                  <a:pos x="6" y="0"/>
                </a:cxn>
                <a:cxn ang="0">
                  <a:pos x="6" y="0"/>
                </a:cxn>
              </a:cxnLst>
              <a:rect l="0" t="0" r="r" b="b"/>
              <a:pathLst>
                <a:path w="24" h="16">
                  <a:moveTo>
                    <a:pt x="6" y="0"/>
                  </a:moveTo>
                  <a:lnTo>
                    <a:pt x="6" y="0"/>
                  </a:lnTo>
                  <a:lnTo>
                    <a:pt x="0" y="0"/>
                  </a:lnTo>
                  <a:lnTo>
                    <a:pt x="0" y="0"/>
                  </a:lnTo>
                  <a:lnTo>
                    <a:pt x="2" y="4"/>
                  </a:lnTo>
                  <a:lnTo>
                    <a:pt x="2" y="4"/>
                  </a:lnTo>
                  <a:lnTo>
                    <a:pt x="10" y="10"/>
                  </a:lnTo>
                  <a:lnTo>
                    <a:pt x="10" y="10"/>
                  </a:lnTo>
                  <a:lnTo>
                    <a:pt x="16" y="16"/>
                  </a:lnTo>
                  <a:lnTo>
                    <a:pt x="16" y="16"/>
                  </a:lnTo>
                  <a:lnTo>
                    <a:pt x="20" y="14"/>
                  </a:lnTo>
                  <a:lnTo>
                    <a:pt x="24" y="10"/>
                  </a:lnTo>
                  <a:lnTo>
                    <a:pt x="24" y="10"/>
                  </a:lnTo>
                  <a:lnTo>
                    <a:pt x="12" y="0"/>
                  </a:lnTo>
                  <a:lnTo>
                    <a:pt x="12" y="0"/>
                  </a:lnTo>
                  <a:lnTo>
                    <a:pt x="10"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9" name="Freeform 427"/>
            <p:cNvSpPr/>
            <p:nvPr/>
          </p:nvSpPr>
          <p:spPr bwMode="auto">
            <a:xfrm>
              <a:off x="4103688" y="922338"/>
              <a:ext cx="47625" cy="28575"/>
            </a:xfrm>
            <a:custGeom>
              <a:avLst/>
              <a:gdLst/>
              <a:ahLst/>
              <a:cxnLst>
                <a:cxn ang="0">
                  <a:pos x="30" y="16"/>
                </a:cxn>
                <a:cxn ang="0">
                  <a:pos x="30" y="16"/>
                </a:cxn>
                <a:cxn ang="0">
                  <a:pos x="16" y="2"/>
                </a:cxn>
                <a:cxn ang="0">
                  <a:pos x="16" y="2"/>
                </a:cxn>
                <a:cxn ang="0">
                  <a:pos x="14" y="0"/>
                </a:cxn>
                <a:cxn ang="0">
                  <a:pos x="10" y="0"/>
                </a:cxn>
                <a:cxn ang="0">
                  <a:pos x="10" y="0"/>
                </a:cxn>
                <a:cxn ang="0">
                  <a:pos x="0" y="0"/>
                </a:cxn>
                <a:cxn ang="0">
                  <a:pos x="0" y="0"/>
                </a:cxn>
                <a:cxn ang="0">
                  <a:pos x="14" y="12"/>
                </a:cxn>
                <a:cxn ang="0">
                  <a:pos x="14" y="12"/>
                </a:cxn>
                <a:cxn ang="0">
                  <a:pos x="20" y="18"/>
                </a:cxn>
                <a:cxn ang="0">
                  <a:pos x="20" y="18"/>
                </a:cxn>
                <a:cxn ang="0">
                  <a:pos x="22" y="18"/>
                </a:cxn>
                <a:cxn ang="0">
                  <a:pos x="24" y="18"/>
                </a:cxn>
                <a:cxn ang="0">
                  <a:pos x="30" y="16"/>
                </a:cxn>
                <a:cxn ang="0">
                  <a:pos x="30" y="16"/>
                </a:cxn>
              </a:cxnLst>
              <a:rect l="0" t="0" r="r" b="b"/>
              <a:pathLst>
                <a:path w="30" h="18">
                  <a:moveTo>
                    <a:pt x="30" y="16"/>
                  </a:moveTo>
                  <a:lnTo>
                    <a:pt x="30" y="16"/>
                  </a:lnTo>
                  <a:lnTo>
                    <a:pt x="16" y="2"/>
                  </a:lnTo>
                  <a:lnTo>
                    <a:pt x="16" y="2"/>
                  </a:lnTo>
                  <a:lnTo>
                    <a:pt x="14" y="0"/>
                  </a:lnTo>
                  <a:lnTo>
                    <a:pt x="10" y="0"/>
                  </a:lnTo>
                  <a:lnTo>
                    <a:pt x="10" y="0"/>
                  </a:lnTo>
                  <a:lnTo>
                    <a:pt x="0" y="0"/>
                  </a:lnTo>
                  <a:lnTo>
                    <a:pt x="0" y="0"/>
                  </a:lnTo>
                  <a:lnTo>
                    <a:pt x="14" y="12"/>
                  </a:lnTo>
                  <a:lnTo>
                    <a:pt x="14" y="12"/>
                  </a:lnTo>
                  <a:lnTo>
                    <a:pt x="20" y="18"/>
                  </a:lnTo>
                  <a:lnTo>
                    <a:pt x="20" y="18"/>
                  </a:lnTo>
                  <a:lnTo>
                    <a:pt x="22" y="18"/>
                  </a:lnTo>
                  <a:lnTo>
                    <a:pt x="24" y="18"/>
                  </a:lnTo>
                  <a:lnTo>
                    <a:pt x="30" y="16"/>
                  </a:lnTo>
                  <a:lnTo>
                    <a:pt x="3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0" name="Freeform 428"/>
            <p:cNvSpPr/>
            <p:nvPr/>
          </p:nvSpPr>
          <p:spPr bwMode="auto">
            <a:xfrm>
              <a:off x="4084638" y="922338"/>
              <a:ext cx="44450" cy="31750"/>
            </a:xfrm>
            <a:custGeom>
              <a:avLst/>
              <a:gdLst/>
              <a:ahLst/>
              <a:cxnLst>
                <a:cxn ang="0">
                  <a:pos x="14" y="4"/>
                </a:cxn>
                <a:cxn ang="0">
                  <a:pos x="14" y="4"/>
                </a:cxn>
                <a:cxn ang="0">
                  <a:pos x="8" y="0"/>
                </a:cxn>
                <a:cxn ang="0">
                  <a:pos x="8" y="0"/>
                </a:cxn>
                <a:cxn ang="0">
                  <a:pos x="0" y="0"/>
                </a:cxn>
                <a:cxn ang="0">
                  <a:pos x="0" y="0"/>
                </a:cxn>
                <a:cxn ang="0">
                  <a:pos x="4" y="8"/>
                </a:cxn>
                <a:cxn ang="0">
                  <a:pos x="10" y="14"/>
                </a:cxn>
                <a:cxn ang="0">
                  <a:pos x="20" y="18"/>
                </a:cxn>
                <a:cxn ang="0">
                  <a:pos x="28" y="20"/>
                </a:cxn>
                <a:cxn ang="0">
                  <a:pos x="28" y="20"/>
                </a:cxn>
                <a:cxn ang="0">
                  <a:pos x="14" y="4"/>
                </a:cxn>
                <a:cxn ang="0">
                  <a:pos x="14" y="4"/>
                </a:cxn>
              </a:cxnLst>
              <a:rect l="0" t="0" r="r" b="b"/>
              <a:pathLst>
                <a:path w="28" h="20">
                  <a:moveTo>
                    <a:pt x="14" y="4"/>
                  </a:moveTo>
                  <a:lnTo>
                    <a:pt x="14" y="4"/>
                  </a:lnTo>
                  <a:lnTo>
                    <a:pt x="8" y="0"/>
                  </a:lnTo>
                  <a:lnTo>
                    <a:pt x="8" y="0"/>
                  </a:lnTo>
                  <a:lnTo>
                    <a:pt x="0" y="0"/>
                  </a:lnTo>
                  <a:lnTo>
                    <a:pt x="0" y="0"/>
                  </a:lnTo>
                  <a:lnTo>
                    <a:pt x="4" y="8"/>
                  </a:lnTo>
                  <a:lnTo>
                    <a:pt x="10" y="14"/>
                  </a:lnTo>
                  <a:lnTo>
                    <a:pt x="20" y="18"/>
                  </a:lnTo>
                  <a:lnTo>
                    <a:pt x="28" y="20"/>
                  </a:lnTo>
                  <a:lnTo>
                    <a:pt x="28" y="20"/>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1" name="Freeform 429"/>
            <p:cNvSpPr/>
            <p:nvPr/>
          </p:nvSpPr>
          <p:spPr bwMode="auto">
            <a:xfrm>
              <a:off x="3992563" y="1081088"/>
              <a:ext cx="44450" cy="25400"/>
            </a:xfrm>
            <a:custGeom>
              <a:avLst/>
              <a:gdLst/>
              <a:ahLst/>
              <a:cxnLst>
                <a:cxn ang="0">
                  <a:pos x="28" y="16"/>
                </a:cxn>
                <a:cxn ang="0">
                  <a:pos x="28" y="16"/>
                </a:cxn>
                <a:cxn ang="0">
                  <a:pos x="24" y="12"/>
                </a:cxn>
                <a:cxn ang="0">
                  <a:pos x="20" y="6"/>
                </a:cxn>
                <a:cxn ang="0">
                  <a:pos x="20" y="6"/>
                </a:cxn>
                <a:cxn ang="0">
                  <a:pos x="16" y="0"/>
                </a:cxn>
                <a:cxn ang="0">
                  <a:pos x="16" y="0"/>
                </a:cxn>
                <a:cxn ang="0">
                  <a:pos x="14" y="2"/>
                </a:cxn>
                <a:cxn ang="0">
                  <a:pos x="14" y="2"/>
                </a:cxn>
                <a:cxn ang="0">
                  <a:pos x="0" y="10"/>
                </a:cxn>
                <a:cxn ang="0">
                  <a:pos x="0" y="10"/>
                </a:cxn>
                <a:cxn ang="0">
                  <a:pos x="28" y="16"/>
                </a:cxn>
                <a:cxn ang="0">
                  <a:pos x="28" y="16"/>
                </a:cxn>
              </a:cxnLst>
              <a:rect l="0" t="0" r="r" b="b"/>
              <a:pathLst>
                <a:path w="28" h="16">
                  <a:moveTo>
                    <a:pt x="28" y="16"/>
                  </a:moveTo>
                  <a:lnTo>
                    <a:pt x="28" y="16"/>
                  </a:lnTo>
                  <a:lnTo>
                    <a:pt x="24" y="12"/>
                  </a:lnTo>
                  <a:lnTo>
                    <a:pt x="20" y="6"/>
                  </a:lnTo>
                  <a:lnTo>
                    <a:pt x="20" y="6"/>
                  </a:lnTo>
                  <a:lnTo>
                    <a:pt x="16" y="0"/>
                  </a:lnTo>
                  <a:lnTo>
                    <a:pt x="16" y="0"/>
                  </a:lnTo>
                  <a:lnTo>
                    <a:pt x="14" y="2"/>
                  </a:lnTo>
                  <a:lnTo>
                    <a:pt x="14" y="2"/>
                  </a:lnTo>
                  <a:lnTo>
                    <a:pt x="0" y="10"/>
                  </a:lnTo>
                  <a:lnTo>
                    <a:pt x="0" y="10"/>
                  </a:lnTo>
                  <a:lnTo>
                    <a:pt x="28" y="16"/>
                  </a:lnTo>
                  <a:lnTo>
                    <a:pt x="2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2" name="Freeform 430"/>
            <p:cNvSpPr/>
            <p:nvPr/>
          </p:nvSpPr>
          <p:spPr bwMode="auto">
            <a:xfrm>
              <a:off x="3963988" y="1068388"/>
              <a:ext cx="47625" cy="25400"/>
            </a:xfrm>
            <a:custGeom>
              <a:avLst/>
              <a:gdLst/>
              <a:ahLst/>
              <a:cxnLst>
                <a:cxn ang="0">
                  <a:pos x="22" y="0"/>
                </a:cxn>
                <a:cxn ang="0">
                  <a:pos x="22" y="0"/>
                </a:cxn>
                <a:cxn ang="0">
                  <a:pos x="14" y="4"/>
                </a:cxn>
                <a:cxn ang="0">
                  <a:pos x="14" y="4"/>
                </a:cxn>
                <a:cxn ang="0">
                  <a:pos x="4" y="10"/>
                </a:cxn>
                <a:cxn ang="0">
                  <a:pos x="4" y="10"/>
                </a:cxn>
                <a:cxn ang="0">
                  <a:pos x="0" y="12"/>
                </a:cxn>
                <a:cxn ang="0">
                  <a:pos x="0" y="12"/>
                </a:cxn>
                <a:cxn ang="0">
                  <a:pos x="8" y="14"/>
                </a:cxn>
                <a:cxn ang="0">
                  <a:pos x="8" y="14"/>
                </a:cxn>
                <a:cxn ang="0">
                  <a:pos x="12" y="16"/>
                </a:cxn>
                <a:cxn ang="0">
                  <a:pos x="14" y="16"/>
                </a:cxn>
                <a:cxn ang="0">
                  <a:pos x="14" y="16"/>
                </a:cxn>
                <a:cxn ang="0">
                  <a:pos x="30" y="6"/>
                </a:cxn>
                <a:cxn ang="0">
                  <a:pos x="30" y="6"/>
                </a:cxn>
                <a:cxn ang="0">
                  <a:pos x="26" y="2"/>
                </a:cxn>
                <a:cxn ang="0">
                  <a:pos x="22" y="0"/>
                </a:cxn>
                <a:cxn ang="0">
                  <a:pos x="22" y="0"/>
                </a:cxn>
              </a:cxnLst>
              <a:rect l="0" t="0" r="r" b="b"/>
              <a:pathLst>
                <a:path w="30" h="16">
                  <a:moveTo>
                    <a:pt x="22" y="0"/>
                  </a:moveTo>
                  <a:lnTo>
                    <a:pt x="22" y="0"/>
                  </a:lnTo>
                  <a:lnTo>
                    <a:pt x="14" y="4"/>
                  </a:lnTo>
                  <a:lnTo>
                    <a:pt x="14" y="4"/>
                  </a:lnTo>
                  <a:lnTo>
                    <a:pt x="4" y="10"/>
                  </a:lnTo>
                  <a:lnTo>
                    <a:pt x="4" y="10"/>
                  </a:lnTo>
                  <a:lnTo>
                    <a:pt x="0" y="12"/>
                  </a:lnTo>
                  <a:lnTo>
                    <a:pt x="0" y="12"/>
                  </a:lnTo>
                  <a:lnTo>
                    <a:pt x="8" y="14"/>
                  </a:lnTo>
                  <a:lnTo>
                    <a:pt x="8" y="14"/>
                  </a:lnTo>
                  <a:lnTo>
                    <a:pt x="12" y="16"/>
                  </a:lnTo>
                  <a:lnTo>
                    <a:pt x="14" y="16"/>
                  </a:lnTo>
                  <a:lnTo>
                    <a:pt x="14" y="16"/>
                  </a:lnTo>
                  <a:lnTo>
                    <a:pt x="30" y="6"/>
                  </a:lnTo>
                  <a:lnTo>
                    <a:pt x="30" y="6"/>
                  </a:lnTo>
                  <a:lnTo>
                    <a:pt x="26" y="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3" name="Freeform 431"/>
            <p:cNvSpPr/>
            <p:nvPr/>
          </p:nvSpPr>
          <p:spPr bwMode="auto">
            <a:xfrm>
              <a:off x="3935413" y="1055688"/>
              <a:ext cx="57150" cy="31750"/>
            </a:xfrm>
            <a:custGeom>
              <a:avLst/>
              <a:gdLst/>
              <a:ahLst/>
              <a:cxnLst>
                <a:cxn ang="0">
                  <a:pos x="26" y="0"/>
                </a:cxn>
                <a:cxn ang="0">
                  <a:pos x="26" y="0"/>
                </a:cxn>
                <a:cxn ang="0">
                  <a:pos x="16" y="6"/>
                </a:cxn>
                <a:cxn ang="0">
                  <a:pos x="16" y="6"/>
                </a:cxn>
                <a:cxn ang="0">
                  <a:pos x="0" y="16"/>
                </a:cxn>
                <a:cxn ang="0">
                  <a:pos x="0" y="16"/>
                </a:cxn>
                <a:cxn ang="0">
                  <a:pos x="10" y="20"/>
                </a:cxn>
                <a:cxn ang="0">
                  <a:pos x="10" y="20"/>
                </a:cxn>
                <a:cxn ang="0">
                  <a:pos x="14" y="20"/>
                </a:cxn>
                <a:cxn ang="0">
                  <a:pos x="16" y="18"/>
                </a:cxn>
                <a:cxn ang="0">
                  <a:pos x="16" y="18"/>
                </a:cxn>
                <a:cxn ang="0">
                  <a:pos x="36" y="4"/>
                </a:cxn>
                <a:cxn ang="0">
                  <a:pos x="36" y="4"/>
                </a:cxn>
                <a:cxn ang="0">
                  <a:pos x="32" y="2"/>
                </a:cxn>
                <a:cxn ang="0">
                  <a:pos x="28" y="0"/>
                </a:cxn>
                <a:cxn ang="0">
                  <a:pos x="26" y="0"/>
                </a:cxn>
                <a:cxn ang="0">
                  <a:pos x="26" y="0"/>
                </a:cxn>
              </a:cxnLst>
              <a:rect l="0" t="0" r="r" b="b"/>
              <a:pathLst>
                <a:path w="36" h="20">
                  <a:moveTo>
                    <a:pt x="26" y="0"/>
                  </a:moveTo>
                  <a:lnTo>
                    <a:pt x="26" y="0"/>
                  </a:lnTo>
                  <a:lnTo>
                    <a:pt x="16" y="6"/>
                  </a:lnTo>
                  <a:lnTo>
                    <a:pt x="16" y="6"/>
                  </a:lnTo>
                  <a:lnTo>
                    <a:pt x="0" y="16"/>
                  </a:lnTo>
                  <a:lnTo>
                    <a:pt x="0" y="16"/>
                  </a:lnTo>
                  <a:lnTo>
                    <a:pt x="10" y="20"/>
                  </a:lnTo>
                  <a:lnTo>
                    <a:pt x="10" y="20"/>
                  </a:lnTo>
                  <a:lnTo>
                    <a:pt x="14" y="20"/>
                  </a:lnTo>
                  <a:lnTo>
                    <a:pt x="16" y="18"/>
                  </a:lnTo>
                  <a:lnTo>
                    <a:pt x="16" y="18"/>
                  </a:lnTo>
                  <a:lnTo>
                    <a:pt x="36" y="4"/>
                  </a:lnTo>
                  <a:lnTo>
                    <a:pt x="36" y="4"/>
                  </a:lnTo>
                  <a:lnTo>
                    <a:pt x="32" y="2"/>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4" name="Freeform 432"/>
            <p:cNvSpPr/>
            <p:nvPr/>
          </p:nvSpPr>
          <p:spPr bwMode="auto">
            <a:xfrm>
              <a:off x="3910013" y="1052513"/>
              <a:ext cx="60325" cy="28575"/>
            </a:xfrm>
            <a:custGeom>
              <a:avLst/>
              <a:gdLst/>
              <a:ahLst/>
              <a:cxnLst>
                <a:cxn ang="0">
                  <a:pos x="0" y="14"/>
                </a:cxn>
                <a:cxn ang="0">
                  <a:pos x="0" y="14"/>
                </a:cxn>
                <a:cxn ang="0">
                  <a:pos x="10" y="18"/>
                </a:cxn>
                <a:cxn ang="0">
                  <a:pos x="10" y="18"/>
                </a:cxn>
                <a:cxn ang="0">
                  <a:pos x="14" y="16"/>
                </a:cxn>
                <a:cxn ang="0">
                  <a:pos x="16" y="14"/>
                </a:cxn>
                <a:cxn ang="0">
                  <a:pos x="16" y="14"/>
                </a:cxn>
                <a:cxn ang="0">
                  <a:pos x="38" y="0"/>
                </a:cxn>
                <a:cxn ang="0">
                  <a:pos x="38" y="0"/>
                </a:cxn>
                <a:cxn ang="0">
                  <a:pos x="26" y="0"/>
                </a:cxn>
                <a:cxn ang="0">
                  <a:pos x="16" y="2"/>
                </a:cxn>
                <a:cxn ang="0">
                  <a:pos x="6" y="6"/>
                </a:cxn>
                <a:cxn ang="0">
                  <a:pos x="0" y="14"/>
                </a:cxn>
                <a:cxn ang="0">
                  <a:pos x="0" y="14"/>
                </a:cxn>
              </a:cxnLst>
              <a:rect l="0" t="0" r="r" b="b"/>
              <a:pathLst>
                <a:path w="38" h="18">
                  <a:moveTo>
                    <a:pt x="0" y="14"/>
                  </a:moveTo>
                  <a:lnTo>
                    <a:pt x="0" y="14"/>
                  </a:lnTo>
                  <a:lnTo>
                    <a:pt x="10" y="18"/>
                  </a:lnTo>
                  <a:lnTo>
                    <a:pt x="10" y="18"/>
                  </a:lnTo>
                  <a:lnTo>
                    <a:pt x="14" y="16"/>
                  </a:lnTo>
                  <a:lnTo>
                    <a:pt x="16" y="14"/>
                  </a:lnTo>
                  <a:lnTo>
                    <a:pt x="16" y="14"/>
                  </a:lnTo>
                  <a:lnTo>
                    <a:pt x="38" y="0"/>
                  </a:lnTo>
                  <a:lnTo>
                    <a:pt x="38" y="0"/>
                  </a:lnTo>
                  <a:lnTo>
                    <a:pt x="26" y="0"/>
                  </a:lnTo>
                  <a:lnTo>
                    <a:pt x="16"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5" name="Freeform 433"/>
            <p:cNvSpPr/>
            <p:nvPr/>
          </p:nvSpPr>
          <p:spPr bwMode="auto">
            <a:xfrm>
              <a:off x="3992563" y="1103313"/>
              <a:ext cx="44450" cy="22225"/>
            </a:xfrm>
            <a:custGeom>
              <a:avLst/>
              <a:gdLst/>
              <a:ahLst/>
              <a:cxnLst>
                <a:cxn ang="0">
                  <a:pos x="10" y="14"/>
                </a:cxn>
                <a:cxn ang="0">
                  <a:pos x="10" y="14"/>
                </a:cxn>
                <a:cxn ang="0">
                  <a:pos x="16" y="10"/>
                </a:cxn>
                <a:cxn ang="0">
                  <a:pos x="16" y="10"/>
                </a:cxn>
                <a:cxn ang="0">
                  <a:pos x="22" y="8"/>
                </a:cxn>
                <a:cxn ang="0">
                  <a:pos x="28" y="6"/>
                </a:cxn>
                <a:cxn ang="0">
                  <a:pos x="28" y="6"/>
                </a:cxn>
                <a:cxn ang="0">
                  <a:pos x="0" y="0"/>
                </a:cxn>
                <a:cxn ang="0">
                  <a:pos x="0" y="0"/>
                </a:cxn>
                <a:cxn ang="0">
                  <a:pos x="8" y="12"/>
                </a:cxn>
                <a:cxn ang="0">
                  <a:pos x="8" y="12"/>
                </a:cxn>
                <a:cxn ang="0">
                  <a:pos x="10" y="14"/>
                </a:cxn>
                <a:cxn ang="0">
                  <a:pos x="10" y="14"/>
                </a:cxn>
              </a:cxnLst>
              <a:rect l="0" t="0" r="r" b="b"/>
              <a:pathLst>
                <a:path w="28" h="14">
                  <a:moveTo>
                    <a:pt x="10" y="14"/>
                  </a:moveTo>
                  <a:lnTo>
                    <a:pt x="10" y="14"/>
                  </a:lnTo>
                  <a:lnTo>
                    <a:pt x="16" y="10"/>
                  </a:lnTo>
                  <a:lnTo>
                    <a:pt x="16" y="10"/>
                  </a:lnTo>
                  <a:lnTo>
                    <a:pt x="22" y="8"/>
                  </a:lnTo>
                  <a:lnTo>
                    <a:pt x="28" y="6"/>
                  </a:lnTo>
                  <a:lnTo>
                    <a:pt x="28" y="6"/>
                  </a:lnTo>
                  <a:lnTo>
                    <a:pt x="0" y="0"/>
                  </a:lnTo>
                  <a:lnTo>
                    <a:pt x="0" y="0"/>
                  </a:lnTo>
                  <a:lnTo>
                    <a:pt x="8" y="12"/>
                  </a:lnTo>
                  <a:lnTo>
                    <a:pt x="8" y="12"/>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6" name="Freeform 434"/>
            <p:cNvSpPr/>
            <p:nvPr/>
          </p:nvSpPr>
          <p:spPr bwMode="auto">
            <a:xfrm>
              <a:off x="3960813" y="1096963"/>
              <a:ext cx="41275" cy="34925"/>
            </a:xfrm>
            <a:custGeom>
              <a:avLst/>
              <a:gdLst/>
              <a:ahLst/>
              <a:cxnLst>
                <a:cxn ang="0">
                  <a:pos x="26" y="18"/>
                </a:cxn>
                <a:cxn ang="0">
                  <a:pos x="26" y="18"/>
                </a:cxn>
                <a:cxn ang="0">
                  <a:pos x="16" y="4"/>
                </a:cxn>
                <a:cxn ang="0">
                  <a:pos x="16" y="4"/>
                </a:cxn>
                <a:cxn ang="0">
                  <a:pos x="12" y="2"/>
                </a:cxn>
                <a:cxn ang="0">
                  <a:pos x="10" y="2"/>
                </a:cxn>
                <a:cxn ang="0">
                  <a:pos x="10" y="2"/>
                </a:cxn>
                <a:cxn ang="0">
                  <a:pos x="0" y="0"/>
                </a:cxn>
                <a:cxn ang="0">
                  <a:pos x="0" y="0"/>
                </a:cxn>
                <a:cxn ang="0">
                  <a:pos x="4" y="4"/>
                </a:cxn>
                <a:cxn ang="0">
                  <a:pos x="4" y="4"/>
                </a:cxn>
                <a:cxn ang="0">
                  <a:pos x="10" y="14"/>
                </a:cxn>
                <a:cxn ang="0">
                  <a:pos x="10" y="14"/>
                </a:cxn>
                <a:cxn ang="0">
                  <a:pos x="16" y="22"/>
                </a:cxn>
                <a:cxn ang="0">
                  <a:pos x="16" y="22"/>
                </a:cxn>
                <a:cxn ang="0">
                  <a:pos x="20" y="20"/>
                </a:cxn>
                <a:cxn ang="0">
                  <a:pos x="26" y="18"/>
                </a:cxn>
                <a:cxn ang="0">
                  <a:pos x="26" y="18"/>
                </a:cxn>
              </a:cxnLst>
              <a:rect l="0" t="0" r="r" b="b"/>
              <a:pathLst>
                <a:path w="26" h="22">
                  <a:moveTo>
                    <a:pt x="26" y="18"/>
                  </a:moveTo>
                  <a:lnTo>
                    <a:pt x="26" y="18"/>
                  </a:lnTo>
                  <a:lnTo>
                    <a:pt x="16" y="4"/>
                  </a:lnTo>
                  <a:lnTo>
                    <a:pt x="16" y="4"/>
                  </a:lnTo>
                  <a:lnTo>
                    <a:pt x="12" y="2"/>
                  </a:lnTo>
                  <a:lnTo>
                    <a:pt x="10" y="2"/>
                  </a:lnTo>
                  <a:lnTo>
                    <a:pt x="10" y="2"/>
                  </a:lnTo>
                  <a:lnTo>
                    <a:pt x="0" y="0"/>
                  </a:lnTo>
                  <a:lnTo>
                    <a:pt x="0" y="0"/>
                  </a:lnTo>
                  <a:lnTo>
                    <a:pt x="4" y="4"/>
                  </a:lnTo>
                  <a:lnTo>
                    <a:pt x="4" y="4"/>
                  </a:lnTo>
                  <a:lnTo>
                    <a:pt x="10" y="14"/>
                  </a:lnTo>
                  <a:lnTo>
                    <a:pt x="10" y="14"/>
                  </a:lnTo>
                  <a:lnTo>
                    <a:pt x="16" y="22"/>
                  </a:lnTo>
                  <a:lnTo>
                    <a:pt x="16" y="22"/>
                  </a:lnTo>
                  <a:lnTo>
                    <a:pt x="20" y="20"/>
                  </a:lnTo>
                  <a:lnTo>
                    <a:pt x="26" y="18"/>
                  </a:lnTo>
                  <a:lnTo>
                    <a:pt x="2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7" name="Freeform 435"/>
            <p:cNvSpPr/>
            <p:nvPr/>
          </p:nvSpPr>
          <p:spPr bwMode="auto">
            <a:xfrm>
              <a:off x="3932238" y="1090613"/>
              <a:ext cx="47625" cy="44450"/>
            </a:xfrm>
            <a:custGeom>
              <a:avLst/>
              <a:gdLst/>
              <a:ahLst/>
              <a:cxnLst>
                <a:cxn ang="0">
                  <a:pos x="16" y="8"/>
                </a:cxn>
                <a:cxn ang="0">
                  <a:pos x="16" y="8"/>
                </a:cxn>
                <a:cxn ang="0">
                  <a:pos x="14" y="4"/>
                </a:cxn>
                <a:cxn ang="0">
                  <a:pos x="12" y="2"/>
                </a:cxn>
                <a:cxn ang="0">
                  <a:pos x="12" y="2"/>
                </a:cxn>
                <a:cxn ang="0">
                  <a:pos x="0" y="0"/>
                </a:cxn>
                <a:cxn ang="0">
                  <a:pos x="0" y="0"/>
                </a:cxn>
                <a:cxn ang="0">
                  <a:pos x="12" y="18"/>
                </a:cxn>
                <a:cxn ang="0">
                  <a:pos x="12" y="18"/>
                </a:cxn>
                <a:cxn ang="0">
                  <a:pos x="18" y="26"/>
                </a:cxn>
                <a:cxn ang="0">
                  <a:pos x="18" y="26"/>
                </a:cxn>
                <a:cxn ang="0">
                  <a:pos x="20" y="28"/>
                </a:cxn>
                <a:cxn ang="0">
                  <a:pos x="24" y="28"/>
                </a:cxn>
                <a:cxn ang="0">
                  <a:pos x="30" y="26"/>
                </a:cxn>
                <a:cxn ang="0">
                  <a:pos x="30" y="26"/>
                </a:cxn>
                <a:cxn ang="0">
                  <a:pos x="16" y="8"/>
                </a:cxn>
                <a:cxn ang="0">
                  <a:pos x="16" y="8"/>
                </a:cxn>
              </a:cxnLst>
              <a:rect l="0" t="0" r="r" b="b"/>
              <a:pathLst>
                <a:path w="30" h="28">
                  <a:moveTo>
                    <a:pt x="16" y="8"/>
                  </a:moveTo>
                  <a:lnTo>
                    <a:pt x="16" y="8"/>
                  </a:lnTo>
                  <a:lnTo>
                    <a:pt x="14" y="4"/>
                  </a:lnTo>
                  <a:lnTo>
                    <a:pt x="12" y="2"/>
                  </a:lnTo>
                  <a:lnTo>
                    <a:pt x="12" y="2"/>
                  </a:lnTo>
                  <a:lnTo>
                    <a:pt x="0" y="0"/>
                  </a:lnTo>
                  <a:lnTo>
                    <a:pt x="0" y="0"/>
                  </a:lnTo>
                  <a:lnTo>
                    <a:pt x="12" y="18"/>
                  </a:lnTo>
                  <a:lnTo>
                    <a:pt x="12" y="18"/>
                  </a:lnTo>
                  <a:lnTo>
                    <a:pt x="18" y="26"/>
                  </a:lnTo>
                  <a:lnTo>
                    <a:pt x="18" y="26"/>
                  </a:lnTo>
                  <a:lnTo>
                    <a:pt x="20" y="28"/>
                  </a:lnTo>
                  <a:lnTo>
                    <a:pt x="24" y="28"/>
                  </a:lnTo>
                  <a:lnTo>
                    <a:pt x="30" y="26"/>
                  </a:lnTo>
                  <a:lnTo>
                    <a:pt x="30" y="26"/>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8" name="Freeform 436"/>
            <p:cNvSpPr/>
            <p:nvPr/>
          </p:nvSpPr>
          <p:spPr bwMode="auto">
            <a:xfrm>
              <a:off x="3906838" y="1087438"/>
              <a:ext cx="47625" cy="44450"/>
            </a:xfrm>
            <a:custGeom>
              <a:avLst/>
              <a:gdLst/>
              <a:ahLst/>
              <a:cxnLst>
                <a:cxn ang="0">
                  <a:pos x="30" y="28"/>
                </a:cxn>
                <a:cxn ang="0">
                  <a:pos x="30" y="28"/>
                </a:cxn>
                <a:cxn ang="0">
                  <a:pos x="16" y="8"/>
                </a:cxn>
                <a:cxn ang="0">
                  <a:pos x="16" y="8"/>
                </a:cxn>
                <a:cxn ang="0">
                  <a:pos x="14" y="4"/>
                </a:cxn>
                <a:cxn ang="0">
                  <a:pos x="12" y="2"/>
                </a:cxn>
                <a:cxn ang="0">
                  <a:pos x="12" y="2"/>
                </a:cxn>
                <a:cxn ang="0">
                  <a:pos x="0" y="0"/>
                </a:cxn>
                <a:cxn ang="0">
                  <a:pos x="0" y="0"/>
                </a:cxn>
                <a:cxn ang="0">
                  <a:pos x="4" y="10"/>
                </a:cxn>
                <a:cxn ang="0">
                  <a:pos x="10" y="18"/>
                </a:cxn>
                <a:cxn ang="0">
                  <a:pos x="20" y="24"/>
                </a:cxn>
                <a:cxn ang="0">
                  <a:pos x="30" y="28"/>
                </a:cxn>
                <a:cxn ang="0">
                  <a:pos x="30" y="28"/>
                </a:cxn>
              </a:cxnLst>
              <a:rect l="0" t="0" r="r" b="b"/>
              <a:pathLst>
                <a:path w="30" h="28">
                  <a:moveTo>
                    <a:pt x="30" y="28"/>
                  </a:moveTo>
                  <a:lnTo>
                    <a:pt x="30" y="28"/>
                  </a:lnTo>
                  <a:lnTo>
                    <a:pt x="16" y="8"/>
                  </a:lnTo>
                  <a:lnTo>
                    <a:pt x="16" y="8"/>
                  </a:lnTo>
                  <a:lnTo>
                    <a:pt x="14" y="4"/>
                  </a:lnTo>
                  <a:lnTo>
                    <a:pt x="12" y="2"/>
                  </a:lnTo>
                  <a:lnTo>
                    <a:pt x="12" y="2"/>
                  </a:lnTo>
                  <a:lnTo>
                    <a:pt x="0" y="0"/>
                  </a:lnTo>
                  <a:lnTo>
                    <a:pt x="0" y="0"/>
                  </a:lnTo>
                  <a:lnTo>
                    <a:pt x="4" y="10"/>
                  </a:lnTo>
                  <a:lnTo>
                    <a:pt x="10" y="18"/>
                  </a:lnTo>
                  <a:lnTo>
                    <a:pt x="20" y="24"/>
                  </a:lnTo>
                  <a:lnTo>
                    <a:pt x="30" y="28"/>
                  </a:lnTo>
                  <a:lnTo>
                    <a:pt x="3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9" name="Freeform 437"/>
            <p:cNvSpPr/>
            <p:nvPr/>
          </p:nvSpPr>
          <p:spPr bwMode="auto">
            <a:xfrm>
              <a:off x="4259263" y="1290638"/>
              <a:ext cx="38100" cy="28575"/>
            </a:xfrm>
            <a:custGeom>
              <a:avLst/>
              <a:gdLst/>
              <a:ahLst/>
              <a:cxnLst>
                <a:cxn ang="0">
                  <a:pos x="24" y="18"/>
                </a:cxn>
                <a:cxn ang="0">
                  <a:pos x="24" y="18"/>
                </a:cxn>
                <a:cxn ang="0">
                  <a:pos x="22" y="12"/>
                </a:cxn>
                <a:cxn ang="0">
                  <a:pos x="20" y="6"/>
                </a:cxn>
                <a:cxn ang="0">
                  <a:pos x="20" y="6"/>
                </a:cxn>
                <a:cxn ang="0">
                  <a:pos x="16" y="0"/>
                </a:cxn>
                <a:cxn ang="0">
                  <a:pos x="16" y="0"/>
                </a:cxn>
                <a:cxn ang="0">
                  <a:pos x="14" y="0"/>
                </a:cxn>
                <a:cxn ang="0">
                  <a:pos x="14" y="0"/>
                </a:cxn>
                <a:cxn ang="0">
                  <a:pos x="0" y="4"/>
                </a:cxn>
                <a:cxn ang="0">
                  <a:pos x="0" y="4"/>
                </a:cxn>
                <a:cxn ang="0">
                  <a:pos x="24" y="18"/>
                </a:cxn>
                <a:cxn ang="0">
                  <a:pos x="24" y="18"/>
                </a:cxn>
              </a:cxnLst>
              <a:rect l="0" t="0" r="r" b="b"/>
              <a:pathLst>
                <a:path w="24" h="18">
                  <a:moveTo>
                    <a:pt x="24" y="18"/>
                  </a:moveTo>
                  <a:lnTo>
                    <a:pt x="24" y="18"/>
                  </a:lnTo>
                  <a:lnTo>
                    <a:pt x="22" y="12"/>
                  </a:lnTo>
                  <a:lnTo>
                    <a:pt x="20" y="6"/>
                  </a:lnTo>
                  <a:lnTo>
                    <a:pt x="20" y="6"/>
                  </a:lnTo>
                  <a:lnTo>
                    <a:pt x="16" y="0"/>
                  </a:lnTo>
                  <a:lnTo>
                    <a:pt x="16" y="0"/>
                  </a:lnTo>
                  <a:lnTo>
                    <a:pt x="14" y="0"/>
                  </a:lnTo>
                  <a:lnTo>
                    <a:pt x="14" y="0"/>
                  </a:lnTo>
                  <a:lnTo>
                    <a:pt x="0" y="4"/>
                  </a:lnTo>
                  <a:lnTo>
                    <a:pt x="0" y="4"/>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0" name="Freeform 438"/>
            <p:cNvSpPr/>
            <p:nvPr/>
          </p:nvSpPr>
          <p:spPr bwMode="auto">
            <a:xfrm>
              <a:off x="4233863" y="1271588"/>
              <a:ext cx="47625" cy="22225"/>
            </a:xfrm>
            <a:custGeom>
              <a:avLst/>
              <a:gdLst/>
              <a:ahLst/>
              <a:cxnLst>
                <a:cxn ang="0">
                  <a:pos x="24" y="0"/>
                </a:cxn>
                <a:cxn ang="0">
                  <a:pos x="24" y="0"/>
                </a:cxn>
                <a:cxn ang="0">
                  <a:pos x="16" y="2"/>
                </a:cxn>
                <a:cxn ang="0">
                  <a:pos x="16" y="2"/>
                </a:cxn>
                <a:cxn ang="0">
                  <a:pos x="6" y="4"/>
                </a:cxn>
                <a:cxn ang="0">
                  <a:pos x="6" y="4"/>
                </a:cxn>
                <a:cxn ang="0">
                  <a:pos x="0" y="6"/>
                </a:cxn>
                <a:cxn ang="0">
                  <a:pos x="0" y="6"/>
                </a:cxn>
                <a:cxn ang="0">
                  <a:pos x="6" y="10"/>
                </a:cxn>
                <a:cxn ang="0">
                  <a:pos x="6" y="10"/>
                </a:cxn>
                <a:cxn ang="0">
                  <a:pos x="10" y="12"/>
                </a:cxn>
                <a:cxn ang="0">
                  <a:pos x="12" y="14"/>
                </a:cxn>
                <a:cxn ang="0">
                  <a:pos x="12" y="14"/>
                </a:cxn>
                <a:cxn ang="0">
                  <a:pos x="30" y="10"/>
                </a:cxn>
                <a:cxn ang="0">
                  <a:pos x="30" y="10"/>
                </a:cxn>
                <a:cxn ang="0">
                  <a:pos x="28" y="4"/>
                </a:cxn>
                <a:cxn ang="0">
                  <a:pos x="26" y="0"/>
                </a:cxn>
                <a:cxn ang="0">
                  <a:pos x="24" y="0"/>
                </a:cxn>
                <a:cxn ang="0">
                  <a:pos x="24" y="0"/>
                </a:cxn>
              </a:cxnLst>
              <a:rect l="0" t="0" r="r" b="b"/>
              <a:pathLst>
                <a:path w="30" h="14">
                  <a:moveTo>
                    <a:pt x="24" y="0"/>
                  </a:moveTo>
                  <a:lnTo>
                    <a:pt x="24" y="0"/>
                  </a:lnTo>
                  <a:lnTo>
                    <a:pt x="16" y="2"/>
                  </a:lnTo>
                  <a:lnTo>
                    <a:pt x="16" y="2"/>
                  </a:lnTo>
                  <a:lnTo>
                    <a:pt x="6" y="4"/>
                  </a:lnTo>
                  <a:lnTo>
                    <a:pt x="6" y="4"/>
                  </a:lnTo>
                  <a:lnTo>
                    <a:pt x="0" y="6"/>
                  </a:lnTo>
                  <a:lnTo>
                    <a:pt x="0" y="6"/>
                  </a:lnTo>
                  <a:lnTo>
                    <a:pt x="6" y="10"/>
                  </a:lnTo>
                  <a:lnTo>
                    <a:pt x="6" y="10"/>
                  </a:lnTo>
                  <a:lnTo>
                    <a:pt x="10" y="12"/>
                  </a:lnTo>
                  <a:lnTo>
                    <a:pt x="12" y="14"/>
                  </a:lnTo>
                  <a:lnTo>
                    <a:pt x="12" y="14"/>
                  </a:lnTo>
                  <a:lnTo>
                    <a:pt x="30" y="10"/>
                  </a:lnTo>
                  <a:lnTo>
                    <a:pt x="30" y="10"/>
                  </a:lnTo>
                  <a:lnTo>
                    <a:pt x="28" y="4"/>
                  </a:lnTo>
                  <a:lnTo>
                    <a:pt x="26" y="0"/>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1" name="Freeform 439"/>
            <p:cNvSpPr/>
            <p:nvPr/>
          </p:nvSpPr>
          <p:spPr bwMode="auto">
            <a:xfrm>
              <a:off x="4208463" y="1252538"/>
              <a:ext cx="60325" cy="22225"/>
            </a:xfrm>
            <a:custGeom>
              <a:avLst/>
              <a:gdLst/>
              <a:ahLst/>
              <a:cxnLst>
                <a:cxn ang="0">
                  <a:pos x="0" y="8"/>
                </a:cxn>
                <a:cxn ang="0">
                  <a:pos x="0" y="8"/>
                </a:cxn>
                <a:cxn ang="0">
                  <a:pos x="10" y="14"/>
                </a:cxn>
                <a:cxn ang="0">
                  <a:pos x="10" y="14"/>
                </a:cxn>
                <a:cxn ang="0">
                  <a:pos x="12" y="14"/>
                </a:cxn>
                <a:cxn ang="0">
                  <a:pos x="16" y="14"/>
                </a:cxn>
                <a:cxn ang="0">
                  <a:pos x="16" y="14"/>
                </a:cxn>
                <a:cxn ang="0">
                  <a:pos x="38" y="8"/>
                </a:cxn>
                <a:cxn ang="0">
                  <a:pos x="38" y="8"/>
                </a:cxn>
                <a:cxn ang="0">
                  <a:pos x="34" y="4"/>
                </a:cxn>
                <a:cxn ang="0">
                  <a:pos x="32" y="2"/>
                </a:cxn>
                <a:cxn ang="0">
                  <a:pos x="28" y="0"/>
                </a:cxn>
                <a:cxn ang="0">
                  <a:pos x="28" y="0"/>
                </a:cxn>
                <a:cxn ang="0">
                  <a:pos x="18" y="4"/>
                </a:cxn>
                <a:cxn ang="0">
                  <a:pos x="18" y="4"/>
                </a:cxn>
                <a:cxn ang="0">
                  <a:pos x="0" y="8"/>
                </a:cxn>
                <a:cxn ang="0">
                  <a:pos x="0" y="8"/>
                </a:cxn>
              </a:cxnLst>
              <a:rect l="0" t="0" r="r" b="b"/>
              <a:pathLst>
                <a:path w="38" h="14">
                  <a:moveTo>
                    <a:pt x="0" y="8"/>
                  </a:moveTo>
                  <a:lnTo>
                    <a:pt x="0" y="8"/>
                  </a:lnTo>
                  <a:lnTo>
                    <a:pt x="10" y="14"/>
                  </a:lnTo>
                  <a:lnTo>
                    <a:pt x="10" y="14"/>
                  </a:lnTo>
                  <a:lnTo>
                    <a:pt x="12" y="14"/>
                  </a:lnTo>
                  <a:lnTo>
                    <a:pt x="16" y="14"/>
                  </a:lnTo>
                  <a:lnTo>
                    <a:pt x="16" y="14"/>
                  </a:lnTo>
                  <a:lnTo>
                    <a:pt x="38" y="8"/>
                  </a:lnTo>
                  <a:lnTo>
                    <a:pt x="38" y="8"/>
                  </a:lnTo>
                  <a:lnTo>
                    <a:pt x="34" y="4"/>
                  </a:lnTo>
                  <a:lnTo>
                    <a:pt x="32" y="2"/>
                  </a:lnTo>
                  <a:lnTo>
                    <a:pt x="28" y="0"/>
                  </a:lnTo>
                  <a:lnTo>
                    <a:pt x="28" y="0"/>
                  </a:lnTo>
                  <a:lnTo>
                    <a:pt x="18" y="4"/>
                  </a:lnTo>
                  <a:lnTo>
                    <a:pt x="18"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2" name="Freeform 440"/>
            <p:cNvSpPr/>
            <p:nvPr/>
          </p:nvSpPr>
          <p:spPr bwMode="auto">
            <a:xfrm>
              <a:off x="4186238" y="1239838"/>
              <a:ext cx="63500" cy="22225"/>
            </a:xfrm>
            <a:custGeom>
              <a:avLst/>
              <a:gdLst/>
              <a:ahLst/>
              <a:cxnLst>
                <a:cxn ang="0">
                  <a:pos x="0" y="8"/>
                </a:cxn>
                <a:cxn ang="0">
                  <a:pos x="0" y="8"/>
                </a:cxn>
                <a:cxn ang="0">
                  <a:pos x="10" y="14"/>
                </a:cxn>
                <a:cxn ang="0">
                  <a:pos x="10" y="14"/>
                </a:cxn>
                <a:cxn ang="0">
                  <a:pos x="12" y="12"/>
                </a:cxn>
                <a:cxn ang="0">
                  <a:pos x="16" y="12"/>
                </a:cxn>
                <a:cxn ang="0">
                  <a:pos x="16" y="12"/>
                </a:cxn>
                <a:cxn ang="0">
                  <a:pos x="40" y="6"/>
                </a:cxn>
                <a:cxn ang="0">
                  <a:pos x="40" y="6"/>
                </a:cxn>
                <a:cxn ang="0">
                  <a:pos x="30" y="2"/>
                </a:cxn>
                <a:cxn ang="0">
                  <a:pos x="20" y="0"/>
                </a:cxn>
                <a:cxn ang="0">
                  <a:pos x="10" y="2"/>
                </a:cxn>
                <a:cxn ang="0">
                  <a:pos x="0" y="8"/>
                </a:cxn>
                <a:cxn ang="0">
                  <a:pos x="0" y="8"/>
                </a:cxn>
              </a:cxnLst>
              <a:rect l="0" t="0" r="r" b="b"/>
              <a:pathLst>
                <a:path w="40" h="14">
                  <a:moveTo>
                    <a:pt x="0" y="8"/>
                  </a:moveTo>
                  <a:lnTo>
                    <a:pt x="0" y="8"/>
                  </a:lnTo>
                  <a:lnTo>
                    <a:pt x="10" y="14"/>
                  </a:lnTo>
                  <a:lnTo>
                    <a:pt x="10" y="14"/>
                  </a:lnTo>
                  <a:lnTo>
                    <a:pt x="12" y="12"/>
                  </a:lnTo>
                  <a:lnTo>
                    <a:pt x="16" y="12"/>
                  </a:lnTo>
                  <a:lnTo>
                    <a:pt x="16" y="12"/>
                  </a:lnTo>
                  <a:lnTo>
                    <a:pt x="40" y="6"/>
                  </a:lnTo>
                  <a:lnTo>
                    <a:pt x="40" y="6"/>
                  </a:lnTo>
                  <a:lnTo>
                    <a:pt x="30" y="2"/>
                  </a:lnTo>
                  <a:lnTo>
                    <a:pt x="20" y="0"/>
                  </a:lnTo>
                  <a:lnTo>
                    <a:pt x="10"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3" name="Freeform 441"/>
            <p:cNvSpPr/>
            <p:nvPr/>
          </p:nvSpPr>
          <p:spPr bwMode="auto">
            <a:xfrm>
              <a:off x="4256088" y="1303338"/>
              <a:ext cx="41275" cy="25400"/>
            </a:xfrm>
            <a:custGeom>
              <a:avLst/>
              <a:gdLst/>
              <a:ahLst/>
              <a:cxnLst>
                <a:cxn ang="0">
                  <a:pos x="6" y="16"/>
                </a:cxn>
                <a:cxn ang="0">
                  <a:pos x="6" y="16"/>
                </a:cxn>
                <a:cxn ang="0">
                  <a:pos x="12" y="16"/>
                </a:cxn>
                <a:cxn ang="0">
                  <a:pos x="12" y="16"/>
                </a:cxn>
                <a:cxn ang="0">
                  <a:pos x="18" y="14"/>
                </a:cxn>
                <a:cxn ang="0">
                  <a:pos x="26" y="14"/>
                </a:cxn>
                <a:cxn ang="0">
                  <a:pos x="26" y="14"/>
                </a:cxn>
                <a:cxn ang="0">
                  <a:pos x="0" y="0"/>
                </a:cxn>
                <a:cxn ang="0">
                  <a:pos x="0" y="0"/>
                </a:cxn>
                <a:cxn ang="0">
                  <a:pos x="4" y="14"/>
                </a:cxn>
                <a:cxn ang="0">
                  <a:pos x="4" y="14"/>
                </a:cxn>
                <a:cxn ang="0">
                  <a:pos x="6" y="16"/>
                </a:cxn>
                <a:cxn ang="0">
                  <a:pos x="6" y="16"/>
                </a:cxn>
              </a:cxnLst>
              <a:rect l="0" t="0" r="r" b="b"/>
              <a:pathLst>
                <a:path w="26" h="16">
                  <a:moveTo>
                    <a:pt x="6" y="16"/>
                  </a:moveTo>
                  <a:lnTo>
                    <a:pt x="6" y="16"/>
                  </a:lnTo>
                  <a:lnTo>
                    <a:pt x="12" y="16"/>
                  </a:lnTo>
                  <a:lnTo>
                    <a:pt x="12" y="16"/>
                  </a:lnTo>
                  <a:lnTo>
                    <a:pt x="18" y="14"/>
                  </a:lnTo>
                  <a:lnTo>
                    <a:pt x="26" y="14"/>
                  </a:lnTo>
                  <a:lnTo>
                    <a:pt x="26" y="14"/>
                  </a:lnTo>
                  <a:lnTo>
                    <a:pt x="0" y="0"/>
                  </a:lnTo>
                  <a:lnTo>
                    <a:pt x="0" y="0"/>
                  </a:lnTo>
                  <a:lnTo>
                    <a:pt x="4" y="14"/>
                  </a:lnTo>
                  <a:lnTo>
                    <a:pt x="4"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4" name="Freeform 442"/>
            <p:cNvSpPr/>
            <p:nvPr/>
          </p:nvSpPr>
          <p:spPr bwMode="auto">
            <a:xfrm>
              <a:off x="4227513" y="1287463"/>
              <a:ext cx="31750" cy="41275"/>
            </a:xfrm>
            <a:custGeom>
              <a:avLst/>
              <a:gdLst/>
              <a:ahLst/>
              <a:cxnLst>
                <a:cxn ang="0">
                  <a:pos x="2" y="6"/>
                </a:cxn>
                <a:cxn ang="0">
                  <a:pos x="2" y="6"/>
                </a:cxn>
                <a:cxn ang="0">
                  <a:pos x="6" y="18"/>
                </a:cxn>
                <a:cxn ang="0">
                  <a:pos x="6" y="18"/>
                </a:cxn>
                <a:cxn ang="0">
                  <a:pos x="8" y="26"/>
                </a:cxn>
                <a:cxn ang="0">
                  <a:pos x="8" y="26"/>
                </a:cxn>
                <a:cxn ang="0">
                  <a:pos x="10" y="26"/>
                </a:cxn>
                <a:cxn ang="0">
                  <a:pos x="14" y="26"/>
                </a:cxn>
                <a:cxn ang="0">
                  <a:pos x="20" y="26"/>
                </a:cxn>
                <a:cxn ang="0">
                  <a:pos x="20" y="26"/>
                </a:cxn>
                <a:cxn ang="0">
                  <a:pos x="14" y="8"/>
                </a:cxn>
                <a:cxn ang="0">
                  <a:pos x="14" y="8"/>
                </a:cxn>
                <a:cxn ang="0">
                  <a:pos x="12" y="6"/>
                </a:cxn>
                <a:cxn ang="0">
                  <a:pos x="8" y="4"/>
                </a:cxn>
                <a:cxn ang="0">
                  <a:pos x="8" y="4"/>
                </a:cxn>
                <a:cxn ang="0">
                  <a:pos x="0" y="0"/>
                </a:cxn>
                <a:cxn ang="0">
                  <a:pos x="0" y="0"/>
                </a:cxn>
                <a:cxn ang="0">
                  <a:pos x="2" y="6"/>
                </a:cxn>
                <a:cxn ang="0">
                  <a:pos x="2" y="6"/>
                </a:cxn>
              </a:cxnLst>
              <a:rect l="0" t="0" r="r" b="b"/>
              <a:pathLst>
                <a:path w="20" h="26">
                  <a:moveTo>
                    <a:pt x="2" y="6"/>
                  </a:moveTo>
                  <a:lnTo>
                    <a:pt x="2" y="6"/>
                  </a:lnTo>
                  <a:lnTo>
                    <a:pt x="6" y="18"/>
                  </a:lnTo>
                  <a:lnTo>
                    <a:pt x="6" y="18"/>
                  </a:lnTo>
                  <a:lnTo>
                    <a:pt x="8" y="26"/>
                  </a:lnTo>
                  <a:lnTo>
                    <a:pt x="8" y="26"/>
                  </a:lnTo>
                  <a:lnTo>
                    <a:pt x="10" y="26"/>
                  </a:lnTo>
                  <a:lnTo>
                    <a:pt x="14" y="26"/>
                  </a:lnTo>
                  <a:lnTo>
                    <a:pt x="20" y="26"/>
                  </a:lnTo>
                  <a:lnTo>
                    <a:pt x="20" y="26"/>
                  </a:lnTo>
                  <a:lnTo>
                    <a:pt x="14" y="8"/>
                  </a:lnTo>
                  <a:lnTo>
                    <a:pt x="14" y="8"/>
                  </a:lnTo>
                  <a:lnTo>
                    <a:pt x="12" y="6"/>
                  </a:lnTo>
                  <a:lnTo>
                    <a:pt x="8" y="4"/>
                  </a:lnTo>
                  <a:lnTo>
                    <a:pt x="8" y="4"/>
                  </a:lnTo>
                  <a:lnTo>
                    <a:pt x="0" y="0"/>
                  </a:lnTo>
                  <a:lnTo>
                    <a:pt x="0" y="0"/>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5" name="Freeform 443"/>
            <p:cNvSpPr/>
            <p:nvPr/>
          </p:nvSpPr>
          <p:spPr bwMode="auto">
            <a:xfrm>
              <a:off x="4202113" y="1274763"/>
              <a:ext cx="31750" cy="50800"/>
            </a:xfrm>
            <a:custGeom>
              <a:avLst/>
              <a:gdLst/>
              <a:ahLst/>
              <a:cxnLst>
                <a:cxn ang="0">
                  <a:pos x="8" y="28"/>
                </a:cxn>
                <a:cxn ang="0">
                  <a:pos x="8" y="28"/>
                </a:cxn>
                <a:cxn ang="0">
                  <a:pos x="10" y="30"/>
                </a:cxn>
                <a:cxn ang="0">
                  <a:pos x="14" y="32"/>
                </a:cxn>
                <a:cxn ang="0">
                  <a:pos x="20" y="32"/>
                </a:cxn>
                <a:cxn ang="0">
                  <a:pos x="20" y="32"/>
                </a:cxn>
                <a:cxn ang="0">
                  <a:pos x="14" y="10"/>
                </a:cxn>
                <a:cxn ang="0">
                  <a:pos x="14" y="10"/>
                </a:cxn>
                <a:cxn ang="0">
                  <a:pos x="12" y="6"/>
                </a:cxn>
                <a:cxn ang="0">
                  <a:pos x="10" y="4"/>
                </a:cxn>
                <a:cxn ang="0">
                  <a:pos x="10" y="4"/>
                </a:cxn>
                <a:cxn ang="0">
                  <a:pos x="0" y="0"/>
                </a:cxn>
                <a:cxn ang="0">
                  <a:pos x="0" y="0"/>
                </a:cxn>
                <a:cxn ang="0">
                  <a:pos x="6" y="18"/>
                </a:cxn>
                <a:cxn ang="0">
                  <a:pos x="6" y="18"/>
                </a:cxn>
                <a:cxn ang="0">
                  <a:pos x="8" y="28"/>
                </a:cxn>
                <a:cxn ang="0">
                  <a:pos x="8" y="28"/>
                </a:cxn>
              </a:cxnLst>
              <a:rect l="0" t="0" r="r" b="b"/>
              <a:pathLst>
                <a:path w="20" h="32">
                  <a:moveTo>
                    <a:pt x="8" y="28"/>
                  </a:moveTo>
                  <a:lnTo>
                    <a:pt x="8" y="28"/>
                  </a:lnTo>
                  <a:lnTo>
                    <a:pt x="10" y="30"/>
                  </a:lnTo>
                  <a:lnTo>
                    <a:pt x="14" y="32"/>
                  </a:lnTo>
                  <a:lnTo>
                    <a:pt x="20" y="32"/>
                  </a:lnTo>
                  <a:lnTo>
                    <a:pt x="20" y="32"/>
                  </a:lnTo>
                  <a:lnTo>
                    <a:pt x="14" y="10"/>
                  </a:lnTo>
                  <a:lnTo>
                    <a:pt x="14" y="10"/>
                  </a:lnTo>
                  <a:lnTo>
                    <a:pt x="12" y="6"/>
                  </a:lnTo>
                  <a:lnTo>
                    <a:pt x="10" y="4"/>
                  </a:lnTo>
                  <a:lnTo>
                    <a:pt x="10" y="4"/>
                  </a:lnTo>
                  <a:lnTo>
                    <a:pt x="0" y="0"/>
                  </a:lnTo>
                  <a:lnTo>
                    <a:pt x="0" y="0"/>
                  </a:lnTo>
                  <a:lnTo>
                    <a:pt x="6" y="18"/>
                  </a:lnTo>
                  <a:lnTo>
                    <a:pt x="6" y="18"/>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6" name="Freeform 444"/>
            <p:cNvSpPr/>
            <p:nvPr/>
          </p:nvSpPr>
          <p:spPr bwMode="auto">
            <a:xfrm>
              <a:off x="4179888" y="1262063"/>
              <a:ext cx="28575" cy="57150"/>
            </a:xfrm>
            <a:custGeom>
              <a:avLst/>
              <a:gdLst/>
              <a:ahLst/>
              <a:cxnLst>
                <a:cxn ang="0">
                  <a:pos x="18" y="36"/>
                </a:cxn>
                <a:cxn ang="0">
                  <a:pos x="18" y="36"/>
                </a:cxn>
                <a:cxn ang="0">
                  <a:pos x="12" y="12"/>
                </a:cxn>
                <a:cxn ang="0">
                  <a:pos x="12" y="12"/>
                </a:cxn>
                <a:cxn ang="0">
                  <a:pos x="12" y="8"/>
                </a:cxn>
                <a:cxn ang="0">
                  <a:pos x="10" y="4"/>
                </a:cxn>
                <a:cxn ang="0">
                  <a:pos x="10" y="4"/>
                </a:cxn>
                <a:cxn ang="0">
                  <a:pos x="0" y="0"/>
                </a:cxn>
                <a:cxn ang="0">
                  <a:pos x="0" y="0"/>
                </a:cxn>
                <a:cxn ang="0">
                  <a:pos x="0" y="10"/>
                </a:cxn>
                <a:cxn ang="0">
                  <a:pos x="4" y="20"/>
                </a:cxn>
                <a:cxn ang="0">
                  <a:pos x="10" y="28"/>
                </a:cxn>
                <a:cxn ang="0">
                  <a:pos x="18" y="36"/>
                </a:cxn>
                <a:cxn ang="0">
                  <a:pos x="18" y="36"/>
                </a:cxn>
              </a:cxnLst>
              <a:rect l="0" t="0" r="r" b="b"/>
              <a:pathLst>
                <a:path w="18" h="36">
                  <a:moveTo>
                    <a:pt x="18" y="36"/>
                  </a:moveTo>
                  <a:lnTo>
                    <a:pt x="18" y="36"/>
                  </a:lnTo>
                  <a:lnTo>
                    <a:pt x="12" y="12"/>
                  </a:lnTo>
                  <a:lnTo>
                    <a:pt x="12" y="12"/>
                  </a:lnTo>
                  <a:lnTo>
                    <a:pt x="12" y="8"/>
                  </a:lnTo>
                  <a:lnTo>
                    <a:pt x="10" y="4"/>
                  </a:lnTo>
                  <a:lnTo>
                    <a:pt x="10" y="4"/>
                  </a:lnTo>
                  <a:lnTo>
                    <a:pt x="0" y="0"/>
                  </a:lnTo>
                  <a:lnTo>
                    <a:pt x="0" y="0"/>
                  </a:lnTo>
                  <a:lnTo>
                    <a:pt x="0" y="10"/>
                  </a:lnTo>
                  <a:lnTo>
                    <a:pt x="4" y="20"/>
                  </a:lnTo>
                  <a:lnTo>
                    <a:pt x="10" y="2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7" name="Freeform 445"/>
            <p:cNvSpPr/>
            <p:nvPr/>
          </p:nvSpPr>
          <p:spPr bwMode="auto">
            <a:xfrm>
              <a:off x="4110038" y="1931988"/>
              <a:ext cx="76200" cy="53975"/>
            </a:xfrm>
            <a:custGeom>
              <a:avLst/>
              <a:gdLst/>
              <a:ahLst/>
              <a:cxnLst>
                <a:cxn ang="0">
                  <a:pos x="6" y="30"/>
                </a:cxn>
                <a:cxn ang="0">
                  <a:pos x="6" y="30"/>
                </a:cxn>
                <a:cxn ang="0">
                  <a:pos x="6" y="34"/>
                </a:cxn>
                <a:cxn ang="0">
                  <a:pos x="6" y="34"/>
                </a:cxn>
                <a:cxn ang="0">
                  <a:pos x="22" y="34"/>
                </a:cxn>
                <a:cxn ang="0">
                  <a:pos x="22" y="34"/>
                </a:cxn>
                <a:cxn ang="0">
                  <a:pos x="34" y="34"/>
                </a:cxn>
                <a:cxn ang="0">
                  <a:pos x="48" y="34"/>
                </a:cxn>
                <a:cxn ang="0">
                  <a:pos x="48" y="34"/>
                </a:cxn>
                <a:cxn ang="0">
                  <a:pos x="0" y="0"/>
                </a:cxn>
                <a:cxn ang="0">
                  <a:pos x="0" y="0"/>
                </a:cxn>
                <a:cxn ang="0">
                  <a:pos x="6" y="30"/>
                </a:cxn>
                <a:cxn ang="0">
                  <a:pos x="6" y="30"/>
                </a:cxn>
              </a:cxnLst>
              <a:rect l="0" t="0" r="r" b="b"/>
              <a:pathLst>
                <a:path w="48" h="34">
                  <a:moveTo>
                    <a:pt x="6" y="30"/>
                  </a:moveTo>
                  <a:lnTo>
                    <a:pt x="6" y="30"/>
                  </a:lnTo>
                  <a:lnTo>
                    <a:pt x="6" y="34"/>
                  </a:lnTo>
                  <a:lnTo>
                    <a:pt x="6" y="34"/>
                  </a:lnTo>
                  <a:lnTo>
                    <a:pt x="22" y="34"/>
                  </a:lnTo>
                  <a:lnTo>
                    <a:pt x="22" y="34"/>
                  </a:lnTo>
                  <a:lnTo>
                    <a:pt x="34" y="34"/>
                  </a:lnTo>
                  <a:lnTo>
                    <a:pt x="48" y="34"/>
                  </a:lnTo>
                  <a:lnTo>
                    <a:pt x="48" y="34"/>
                  </a:lnTo>
                  <a:lnTo>
                    <a:pt x="0" y="0"/>
                  </a:lnTo>
                  <a:lnTo>
                    <a:pt x="0" y="0"/>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8" name="Freeform 446"/>
            <p:cNvSpPr/>
            <p:nvPr/>
          </p:nvSpPr>
          <p:spPr bwMode="auto">
            <a:xfrm>
              <a:off x="4056063" y="1893888"/>
              <a:ext cx="50800" cy="88900"/>
            </a:xfrm>
            <a:custGeom>
              <a:avLst/>
              <a:gdLst/>
              <a:ahLst/>
              <a:cxnLst>
                <a:cxn ang="0">
                  <a:pos x="14" y="10"/>
                </a:cxn>
                <a:cxn ang="0">
                  <a:pos x="14" y="10"/>
                </a:cxn>
                <a:cxn ang="0">
                  <a:pos x="0" y="0"/>
                </a:cxn>
                <a:cxn ang="0">
                  <a:pos x="0" y="0"/>
                </a:cxn>
                <a:cxn ang="0">
                  <a:pos x="0" y="6"/>
                </a:cxn>
                <a:cxn ang="0">
                  <a:pos x="2" y="12"/>
                </a:cxn>
                <a:cxn ang="0">
                  <a:pos x="2" y="12"/>
                </a:cxn>
                <a:cxn ang="0">
                  <a:pos x="6" y="36"/>
                </a:cxn>
                <a:cxn ang="0">
                  <a:pos x="6" y="36"/>
                </a:cxn>
                <a:cxn ang="0">
                  <a:pos x="10" y="52"/>
                </a:cxn>
                <a:cxn ang="0">
                  <a:pos x="10" y="52"/>
                </a:cxn>
                <a:cxn ang="0">
                  <a:pos x="14" y="56"/>
                </a:cxn>
                <a:cxn ang="0">
                  <a:pos x="20" y="56"/>
                </a:cxn>
                <a:cxn ang="0">
                  <a:pos x="32" y="56"/>
                </a:cxn>
                <a:cxn ang="0">
                  <a:pos x="32" y="56"/>
                </a:cxn>
                <a:cxn ang="0">
                  <a:pos x="26" y="18"/>
                </a:cxn>
                <a:cxn ang="0">
                  <a:pos x="26" y="18"/>
                </a:cxn>
                <a:cxn ang="0">
                  <a:pos x="24" y="16"/>
                </a:cxn>
                <a:cxn ang="0">
                  <a:pos x="20" y="14"/>
                </a:cxn>
                <a:cxn ang="0">
                  <a:pos x="14" y="10"/>
                </a:cxn>
                <a:cxn ang="0">
                  <a:pos x="14" y="10"/>
                </a:cxn>
              </a:cxnLst>
              <a:rect l="0" t="0" r="r" b="b"/>
              <a:pathLst>
                <a:path w="32" h="56">
                  <a:moveTo>
                    <a:pt x="14" y="10"/>
                  </a:moveTo>
                  <a:lnTo>
                    <a:pt x="14" y="10"/>
                  </a:lnTo>
                  <a:lnTo>
                    <a:pt x="0" y="0"/>
                  </a:lnTo>
                  <a:lnTo>
                    <a:pt x="0" y="0"/>
                  </a:lnTo>
                  <a:lnTo>
                    <a:pt x="0" y="6"/>
                  </a:lnTo>
                  <a:lnTo>
                    <a:pt x="2" y="12"/>
                  </a:lnTo>
                  <a:lnTo>
                    <a:pt x="2" y="12"/>
                  </a:lnTo>
                  <a:lnTo>
                    <a:pt x="6" y="36"/>
                  </a:lnTo>
                  <a:lnTo>
                    <a:pt x="6" y="36"/>
                  </a:lnTo>
                  <a:lnTo>
                    <a:pt x="10" y="52"/>
                  </a:lnTo>
                  <a:lnTo>
                    <a:pt x="10" y="52"/>
                  </a:lnTo>
                  <a:lnTo>
                    <a:pt x="14" y="56"/>
                  </a:lnTo>
                  <a:lnTo>
                    <a:pt x="20" y="56"/>
                  </a:lnTo>
                  <a:lnTo>
                    <a:pt x="32" y="56"/>
                  </a:lnTo>
                  <a:lnTo>
                    <a:pt x="32" y="56"/>
                  </a:lnTo>
                  <a:lnTo>
                    <a:pt x="26" y="18"/>
                  </a:lnTo>
                  <a:lnTo>
                    <a:pt x="26" y="18"/>
                  </a:lnTo>
                  <a:lnTo>
                    <a:pt x="24" y="16"/>
                  </a:lnTo>
                  <a:lnTo>
                    <a:pt x="20" y="14"/>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9" name="Freeform 447"/>
            <p:cNvSpPr/>
            <p:nvPr/>
          </p:nvSpPr>
          <p:spPr bwMode="auto">
            <a:xfrm>
              <a:off x="4005263" y="1858963"/>
              <a:ext cx="50800" cy="117475"/>
            </a:xfrm>
            <a:custGeom>
              <a:avLst/>
              <a:gdLst/>
              <a:ahLst/>
              <a:cxnLst>
                <a:cxn ang="0">
                  <a:pos x="20" y="14"/>
                </a:cxn>
                <a:cxn ang="0">
                  <a:pos x="20" y="14"/>
                </a:cxn>
                <a:cxn ang="0">
                  <a:pos x="0" y="0"/>
                </a:cxn>
                <a:cxn ang="0">
                  <a:pos x="0" y="0"/>
                </a:cxn>
                <a:cxn ang="0">
                  <a:pos x="8" y="40"/>
                </a:cxn>
                <a:cxn ang="0">
                  <a:pos x="8" y="40"/>
                </a:cxn>
                <a:cxn ang="0">
                  <a:pos x="12" y="62"/>
                </a:cxn>
                <a:cxn ang="0">
                  <a:pos x="12" y="62"/>
                </a:cxn>
                <a:cxn ang="0">
                  <a:pos x="14" y="66"/>
                </a:cxn>
                <a:cxn ang="0">
                  <a:pos x="20" y="70"/>
                </a:cxn>
                <a:cxn ang="0">
                  <a:pos x="32" y="74"/>
                </a:cxn>
                <a:cxn ang="0">
                  <a:pos x="32" y="74"/>
                </a:cxn>
                <a:cxn ang="0">
                  <a:pos x="24" y="26"/>
                </a:cxn>
                <a:cxn ang="0">
                  <a:pos x="24" y="26"/>
                </a:cxn>
                <a:cxn ang="0">
                  <a:pos x="24" y="18"/>
                </a:cxn>
                <a:cxn ang="0">
                  <a:pos x="22" y="16"/>
                </a:cxn>
                <a:cxn ang="0">
                  <a:pos x="20" y="14"/>
                </a:cxn>
                <a:cxn ang="0">
                  <a:pos x="20" y="14"/>
                </a:cxn>
              </a:cxnLst>
              <a:rect l="0" t="0" r="r" b="b"/>
              <a:pathLst>
                <a:path w="32" h="74">
                  <a:moveTo>
                    <a:pt x="20" y="14"/>
                  </a:moveTo>
                  <a:lnTo>
                    <a:pt x="20" y="14"/>
                  </a:lnTo>
                  <a:lnTo>
                    <a:pt x="0" y="0"/>
                  </a:lnTo>
                  <a:lnTo>
                    <a:pt x="0" y="0"/>
                  </a:lnTo>
                  <a:lnTo>
                    <a:pt x="8" y="40"/>
                  </a:lnTo>
                  <a:lnTo>
                    <a:pt x="8" y="40"/>
                  </a:lnTo>
                  <a:lnTo>
                    <a:pt x="12" y="62"/>
                  </a:lnTo>
                  <a:lnTo>
                    <a:pt x="12" y="62"/>
                  </a:lnTo>
                  <a:lnTo>
                    <a:pt x="14" y="66"/>
                  </a:lnTo>
                  <a:lnTo>
                    <a:pt x="20" y="70"/>
                  </a:lnTo>
                  <a:lnTo>
                    <a:pt x="32" y="74"/>
                  </a:lnTo>
                  <a:lnTo>
                    <a:pt x="32" y="74"/>
                  </a:lnTo>
                  <a:lnTo>
                    <a:pt x="24" y="26"/>
                  </a:lnTo>
                  <a:lnTo>
                    <a:pt x="24" y="26"/>
                  </a:lnTo>
                  <a:lnTo>
                    <a:pt x="24" y="18"/>
                  </a:lnTo>
                  <a:lnTo>
                    <a:pt x="22" y="16"/>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0" name="Freeform 448"/>
            <p:cNvSpPr/>
            <p:nvPr/>
          </p:nvSpPr>
          <p:spPr bwMode="auto">
            <a:xfrm>
              <a:off x="3957638" y="1827213"/>
              <a:ext cx="53975" cy="123825"/>
            </a:xfrm>
            <a:custGeom>
              <a:avLst/>
              <a:gdLst/>
              <a:ahLst/>
              <a:cxnLst>
                <a:cxn ang="0">
                  <a:pos x="22" y="14"/>
                </a:cxn>
                <a:cxn ang="0">
                  <a:pos x="22" y="14"/>
                </a:cxn>
                <a:cxn ang="0">
                  <a:pos x="2" y="0"/>
                </a:cxn>
                <a:cxn ang="0">
                  <a:pos x="2" y="0"/>
                </a:cxn>
                <a:cxn ang="0">
                  <a:pos x="0" y="12"/>
                </a:cxn>
                <a:cxn ang="0">
                  <a:pos x="0" y="22"/>
                </a:cxn>
                <a:cxn ang="0">
                  <a:pos x="2" y="34"/>
                </a:cxn>
                <a:cxn ang="0">
                  <a:pos x="6" y="44"/>
                </a:cxn>
                <a:cxn ang="0">
                  <a:pos x="10" y="54"/>
                </a:cxn>
                <a:cxn ang="0">
                  <a:pos x="16" y="64"/>
                </a:cxn>
                <a:cxn ang="0">
                  <a:pos x="24" y="72"/>
                </a:cxn>
                <a:cxn ang="0">
                  <a:pos x="34" y="78"/>
                </a:cxn>
                <a:cxn ang="0">
                  <a:pos x="34" y="78"/>
                </a:cxn>
                <a:cxn ang="0">
                  <a:pos x="24" y="30"/>
                </a:cxn>
                <a:cxn ang="0">
                  <a:pos x="24" y="30"/>
                </a:cxn>
                <a:cxn ang="0">
                  <a:pos x="24" y="20"/>
                </a:cxn>
                <a:cxn ang="0">
                  <a:pos x="22" y="16"/>
                </a:cxn>
                <a:cxn ang="0">
                  <a:pos x="22" y="14"/>
                </a:cxn>
                <a:cxn ang="0">
                  <a:pos x="22" y="14"/>
                </a:cxn>
              </a:cxnLst>
              <a:rect l="0" t="0" r="r" b="b"/>
              <a:pathLst>
                <a:path w="34" h="78">
                  <a:moveTo>
                    <a:pt x="22" y="14"/>
                  </a:moveTo>
                  <a:lnTo>
                    <a:pt x="22" y="14"/>
                  </a:lnTo>
                  <a:lnTo>
                    <a:pt x="2" y="0"/>
                  </a:lnTo>
                  <a:lnTo>
                    <a:pt x="2" y="0"/>
                  </a:lnTo>
                  <a:lnTo>
                    <a:pt x="0" y="12"/>
                  </a:lnTo>
                  <a:lnTo>
                    <a:pt x="0" y="22"/>
                  </a:lnTo>
                  <a:lnTo>
                    <a:pt x="2" y="34"/>
                  </a:lnTo>
                  <a:lnTo>
                    <a:pt x="6" y="44"/>
                  </a:lnTo>
                  <a:lnTo>
                    <a:pt x="10" y="54"/>
                  </a:lnTo>
                  <a:lnTo>
                    <a:pt x="16" y="64"/>
                  </a:lnTo>
                  <a:lnTo>
                    <a:pt x="24" y="72"/>
                  </a:lnTo>
                  <a:lnTo>
                    <a:pt x="34" y="78"/>
                  </a:lnTo>
                  <a:lnTo>
                    <a:pt x="34" y="78"/>
                  </a:lnTo>
                  <a:lnTo>
                    <a:pt x="24" y="30"/>
                  </a:lnTo>
                  <a:lnTo>
                    <a:pt x="24" y="30"/>
                  </a:lnTo>
                  <a:lnTo>
                    <a:pt x="24" y="20"/>
                  </a:lnTo>
                  <a:lnTo>
                    <a:pt x="22" y="16"/>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1" name="Freeform 449"/>
            <p:cNvSpPr/>
            <p:nvPr/>
          </p:nvSpPr>
          <p:spPr bwMode="auto">
            <a:xfrm>
              <a:off x="4116388" y="1912938"/>
              <a:ext cx="76200" cy="63500"/>
            </a:xfrm>
            <a:custGeom>
              <a:avLst/>
              <a:gdLst/>
              <a:ahLst/>
              <a:cxnLst>
                <a:cxn ang="0">
                  <a:pos x="36" y="0"/>
                </a:cxn>
                <a:cxn ang="0">
                  <a:pos x="36" y="0"/>
                </a:cxn>
                <a:cxn ang="0">
                  <a:pos x="32" y="2"/>
                </a:cxn>
                <a:cxn ang="0">
                  <a:pos x="32" y="2"/>
                </a:cxn>
                <a:cxn ang="0">
                  <a:pos x="0" y="4"/>
                </a:cxn>
                <a:cxn ang="0">
                  <a:pos x="0" y="4"/>
                </a:cxn>
                <a:cxn ang="0">
                  <a:pos x="48" y="40"/>
                </a:cxn>
                <a:cxn ang="0">
                  <a:pos x="48" y="40"/>
                </a:cxn>
                <a:cxn ang="0">
                  <a:pos x="44" y="28"/>
                </a:cxn>
                <a:cxn ang="0">
                  <a:pos x="40" y="14"/>
                </a:cxn>
                <a:cxn ang="0">
                  <a:pos x="40" y="14"/>
                </a:cxn>
                <a:cxn ang="0">
                  <a:pos x="36" y="0"/>
                </a:cxn>
                <a:cxn ang="0">
                  <a:pos x="36" y="0"/>
                </a:cxn>
              </a:cxnLst>
              <a:rect l="0" t="0" r="r" b="b"/>
              <a:pathLst>
                <a:path w="48" h="40">
                  <a:moveTo>
                    <a:pt x="36" y="0"/>
                  </a:moveTo>
                  <a:lnTo>
                    <a:pt x="36" y="0"/>
                  </a:lnTo>
                  <a:lnTo>
                    <a:pt x="32" y="2"/>
                  </a:lnTo>
                  <a:lnTo>
                    <a:pt x="32" y="2"/>
                  </a:lnTo>
                  <a:lnTo>
                    <a:pt x="0" y="4"/>
                  </a:lnTo>
                  <a:lnTo>
                    <a:pt x="0" y="4"/>
                  </a:lnTo>
                  <a:lnTo>
                    <a:pt x="48" y="40"/>
                  </a:lnTo>
                  <a:lnTo>
                    <a:pt x="48" y="40"/>
                  </a:lnTo>
                  <a:lnTo>
                    <a:pt x="44" y="28"/>
                  </a:lnTo>
                  <a:lnTo>
                    <a:pt x="40" y="14"/>
                  </a:lnTo>
                  <a:lnTo>
                    <a:pt x="40" y="14"/>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2" name="Freeform 450"/>
            <p:cNvSpPr/>
            <p:nvPr/>
          </p:nvSpPr>
          <p:spPr bwMode="auto">
            <a:xfrm>
              <a:off x="4065588" y="1868488"/>
              <a:ext cx="101600" cy="41275"/>
            </a:xfrm>
            <a:custGeom>
              <a:avLst/>
              <a:gdLst/>
              <a:ahLst/>
              <a:cxnLst>
                <a:cxn ang="0">
                  <a:pos x="26" y="26"/>
                </a:cxn>
                <a:cxn ang="0">
                  <a:pos x="26" y="26"/>
                </a:cxn>
                <a:cxn ang="0">
                  <a:pos x="64" y="22"/>
                </a:cxn>
                <a:cxn ang="0">
                  <a:pos x="64" y="22"/>
                </a:cxn>
                <a:cxn ang="0">
                  <a:pos x="60" y="10"/>
                </a:cxn>
                <a:cxn ang="0">
                  <a:pos x="58" y="4"/>
                </a:cxn>
                <a:cxn ang="0">
                  <a:pos x="54" y="0"/>
                </a:cxn>
                <a:cxn ang="0">
                  <a:pos x="54" y="0"/>
                </a:cxn>
                <a:cxn ang="0">
                  <a:pos x="38" y="2"/>
                </a:cxn>
                <a:cxn ang="0">
                  <a:pos x="38" y="2"/>
                </a:cxn>
                <a:cxn ang="0">
                  <a:pos x="12" y="6"/>
                </a:cxn>
                <a:cxn ang="0">
                  <a:pos x="12" y="6"/>
                </a:cxn>
                <a:cxn ang="0">
                  <a:pos x="6" y="6"/>
                </a:cxn>
                <a:cxn ang="0">
                  <a:pos x="0" y="8"/>
                </a:cxn>
                <a:cxn ang="0">
                  <a:pos x="0" y="8"/>
                </a:cxn>
                <a:cxn ang="0">
                  <a:pos x="14" y="18"/>
                </a:cxn>
                <a:cxn ang="0">
                  <a:pos x="14" y="18"/>
                </a:cxn>
                <a:cxn ang="0">
                  <a:pos x="20" y="22"/>
                </a:cxn>
                <a:cxn ang="0">
                  <a:pos x="24" y="26"/>
                </a:cxn>
                <a:cxn ang="0">
                  <a:pos x="26" y="26"/>
                </a:cxn>
                <a:cxn ang="0">
                  <a:pos x="26" y="26"/>
                </a:cxn>
              </a:cxnLst>
              <a:rect l="0" t="0" r="r" b="b"/>
              <a:pathLst>
                <a:path w="64" h="26">
                  <a:moveTo>
                    <a:pt x="26" y="26"/>
                  </a:moveTo>
                  <a:lnTo>
                    <a:pt x="26" y="26"/>
                  </a:lnTo>
                  <a:lnTo>
                    <a:pt x="64" y="22"/>
                  </a:lnTo>
                  <a:lnTo>
                    <a:pt x="64" y="22"/>
                  </a:lnTo>
                  <a:lnTo>
                    <a:pt x="60" y="10"/>
                  </a:lnTo>
                  <a:lnTo>
                    <a:pt x="58" y="4"/>
                  </a:lnTo>
                  <a:lnTo>
                    <a:pt x="54" y="0"/>
                  </a:lnTo>
                  <a:lnTo>
                    <a:pt x="54" y="0"/>
                  </a:lnTo>
                  <a:lnTo>
                    <a:pt x="38" y="2"/>
                  </a:lnTo>
                  <a:lnTo>
                    <a:pt x="38" y="2"/>
                  </a:lnTo>
                  <a:lnTo>
                    <a:pt x="12" y="6"/>
                  </a:lnTo>
                  <a:lnTo>
                    <a:pt x="12" y="6"/>
                  </a:lnTo>
                  <a:lnTo>
                    <a:pt x="6" y="6"/>
                  </a:lnTo>
                  <a:lnTo>
                    <a:pt x="0" y="8"/>
                  </a:lnTo>
                  <a:lnTo>
                    <a:pt x="0" y="8"/>
                  </a:lnTo>
                  <a:lnTo>
                    <a:pt x="14" y="18"/>
                  </a:lnTo>
                  <a:lnTo>
                    <a:pt x="14" y="18"/>
                  </a:lnTo>
                  <a:lnTo>
                    <a:pt x="20" y="22"/>
                  </a:lnTo>
                  <a:lnTo>
                    <a:pt x="24" y="26"/>
                  </a:lnTo>
                  <a:lnTo>
                    <a:pt x="26" y="26"/>
                  </a:lnTo>
                  <a:lnTo>
                    <a:pt x="2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3" name="Freeform 451"/>
            <p:cNvSpPr/>
            <p:nvPr/>
          </p:nvSpPr>
          <p:spPr bwMode="auto">
            <a:xfrm>
              <a:off x="4017963" y="1830388"/>
              <a:ext cx="127000" cy="38100"/>
            </a:xfrm>
            <a:custGeom>
              <a:avLst/>
              <a:gdLst/>
              <a:ahLst/>
              <a:cxnLst>
                <a:cxn ang="0">
                  <a:pos x="32" y="24"/>
                </a:cxn>
                <a:cxn ang="0">
                  <a:pos x="32" y="24"/>
                </a:cxn>
                <a:cxn ang="0">
                  <a:pos x="80" y="16"/>
                </a:cxn>
                <a:cxn ang="0">
                  <a:pos x="80" y="16"/>
                </a:cxn>
                <a:cxn ang="0">
                  <a:pos x="72" y="6"/>
                </a:cxn>
                <a:cxn ang="0">
                  <a:pos x="68" y="2"/>
                </a:cxn>
                <a:cxn ang="0">
                  <a:pos x="62" y="0"/>
                </a:cxn>
                <a:cxn ang="0">
                  <a:pos x="62" y="0"/>
                </a:cxn>
                <a:cxn ang="0">
                  <a:pos x="40" y="2"/>
                </a:cxn>
                <a:cxn ang="0">
                  <a:pos x="40" y="2"/>
                </a:cxn>
                <a:cxn ang="0">
                  <a:pos x="0" y="6"/>
                </a:cxn>
                <a:cxn ang="0">
                  <a:pos x="0" y="6"/>
                </a:cxn>
                <a:cxn ang="0">
                  <a:pos x="18" y="22"/>
                </a:cxn>
                <a:cxn ang="0">
                  <a:pos x="18" y="22"/>
                </a:cxn>
                <a:cxn ang="0">
                  <a:pos x="22" y="24"/>
                </a:cxn>
                <a:cxn ang="0">
                  <a:pos x="24" y="24"/>
                </a:cxn>
                <a:cxn ang="0">
                  <a:pos x="32" y="24"/>
                </a:cxn>
                <a:cxn ang="0">
                  <a:pos x="32" y="24"/>
                </a:cxn>
              </a:cxnLst>
              <a:rect l="0" t="0" r="r" b="b"/>
              <a:pathLst>
                <a:path w="80" h="24">
                  <a:moveTo>
                    <a:pt x="32" y="24"/>
                  </a:moveTo>
                  <a:lnTo>
                    <a:pt x="32" y="24"/>
                  </a:lnTo>
                  <a:lnTo>
                    <a:pt x="80" y="16"/>
                  </a:lnTo>
                  <a:lnTo>
                    <a:pt x="80" y="16"/>
                  </a:lnTo>
                  <a:lnTo>
                    <a:pt x="72" y="6"/>
                  </a:lnTo>
                  <a:lnTo>
                    <a:pt x="68" y="2"/>
                  </a:lnTo>
                  <a:lnTo>
                    <a:pt x="62" y="0"/>
                  </a:lnTo>
                  <a:lnTo>
                    <a:pt x="62" y="0"/>
                  </a:lnTo>
                  <a:lnTo>
                    <a:pt x="40" y="2"/>
                  </a:lnTo>
                  <a:lnTo>
                    <a:pt x="40" y="2"/>
                  </a:lnTo>
                  <a:lnTo>
                    <a:pt x="0" y="6"/>
                  </a:lnTo>
                  <a:lnTo>
                    <a:pt x="0" y="6"/>
                  </a:lnTo>
                  <a:lnTo>
                    <a:pt x="18" y="22"/>
                  </a:lnTo>
                  <a:lnTo>
                    <a:pt x="18" y="22"/>
                  </a:lnTo>
                  <a:lnTo>
                    <a:pt x="22" y="24"/>
                  </a:lnTo>
                  <a:lnTo>
                    <a:pt x="24" y="24"/>
                  </a:lnTo>
                  <a:lnTo>
                    <a:pt x="32" y="24"/>
                  </a:lnTo>
                  <a:lnTo>
                    <a:pt x="3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4" name="Freeform 452"/>
            <p:cNvSpPr/>
            <p:nvPr/>
          </p:nvSpPr>
          <p:spPr bwMode="auto">
            <a:xfrm>
              <a:off x="3976688" y="1792288"/>
              <a:ext cx="133350" cy="41275"/>
            </a:xfrm>
            <a:custGeom>
              <a:avLst/>
              <a:gdLst/>
              <a:ahLst/>
              <a:cxnLst>
                <a:cxn ang="0">
                  <a:pos x="0" y="10"/>
                </a:cxn>
                <a:cxn ang="0">
                  <a:pos x="0" y="10"/>
                </a:cxn>
                <a:cxn ang="0">
                  <a:pos x="18" y="24"/>
                </a:cxn>
                <a:cxn ang="0">
                  <a:pos x="18" y="24"/>
                </a:cxn>
                <a:cxn ang="0">
                  <a:pos x="20" y="26"/>
                </a:cxn>
                <a:cxn ang="0">
                  <a:pos x="26" y="24"/>
                </a:cxn>
                <a:cxn ang="0">
                  <a:pos x="34" y="22"/>
                </a:cxn>
                <a:cxn ang="0">
                  <a:pos x="34" y="22"/>
                </a:cxn>
                <a:cxn ang="0">
                  <a:pos x="84" y="16"/>
                </a:cxn>
                <a:cxn ang="0">
                  <a:pos x="84" y="16"/>
                </a:cxn>
                <a:cxn ang="0">
                  <a:pos x="74" y="10"/>
                </a:cxn>
                <a:cxn ang="0">
                  <a:pos x="64" y="6"/>
                </a:cxn>
                <a:cxn ang="0">
                  <a:pos x="54" y="2"/>
                </a:cxn>
                <a:cxn ang="0">
                  <a:pos x="42" y="0"/>
                </a:cxn>
                <a:cxn ang="0">
                  <a:pos x="32" y="0"/>
                </a:cxn>
                <a:cxn ang="0">
                  <a:pos x="20" y="2"/>
                </a:cxn>
                <a:cxn ang="0">
                  <a:pos x="10" y="4"/>
                </a:cxn>
                <a:cxn ang="0">
                  <a:pos x="0" y="10"/>
                </a:cxn>
                <a:cxn ang="0">
                  <a:pos x="0" y="10"/>
                </a:cxn>
              </a:cxnLst>
              <a:rect l="0" t="0" r="r" b="b"/>
              <a:pathLst>
                <a:path w="84" h="26">
                  <a:moveTo>
                    <a:pt x="0" y="10"/>
                  </a:moveTo>
                  <a:lnTo>
                    <a:pt x="0" y="10"/>
                  </a:lnTo>
                  <a:lnTo>
                    <a:pt x="18" y="24"/>
                  </a:lnTo>
                  <a:lnTo>
                    <a:pt x="18" y="24"/>
                  </a:lnTo>
                  <a:lnTo>
                    <a:pt x="20" y="26"/>
                  </a:lnTo>
                  <a:lnTo>
                    <a:pt x="26" y="24"/>
                  </a:lnTo>
                  <a:lnTo>
                    <a:pt x="34" y="22"/>
                  </a:lnTo>
                  <a:lnTo>
                    <a:pt x="34" y="22"/>
                  </a:lnTo>
                  <a:lnTo>
                    <a:pt x="84" y="16"/>
                  </a:lnTo>
                  <a:lnTo>
                    <a:pt x="84" y="16"/>
                  </a:lnTo>
                  <a:lnTo>
                    <a:pt x="74" y="10"/>
                  </a:lnTo>
                  <a:lnTo>
                    <a:pt x="64" y="6"/>
                  </a:lnTo>
                  <a:lnTo>
                    <a:pt x="54" y="2"/>
                  </a:lnTo>
                  <a:lnTo>
                    <a:pt x="42" y="0"/>
                  </a:lnTo>
                  <a:lnTo>
                    <a:pt x="32" y="0"/>
                  </a:lnTo>
                  <a:lnTo>
                    <a:pt x="20" y="2"/>
                  </a:lnTo>
                  <a:lnTo>
                    <a:pt x="10" y="4"/>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en-US" altLang="zh-CN" dirty="0">
                <a:solidFill>
                  <a:srgbClr val="F9F5EE"/>
                </a:solidFill>
                <a:latin typeface="Century Gothic" panose="020B0502020202020204"/>
                <a:ea typeface="微软雅黑" panose="020B0503020204020204" charset="-122"/>
              </a:rPr>
              <a:t>CONTENTS</a:t>
            </a:r>
            <a:r>
              <a:rPr kumimoji="1" lang="zh-CN" altLang="en-US" dirty="0">
                <a:solidFill>
                  <a:srgbClr val="F9F5EE"/>
                </a:solidFill>
                <a:latin typeface="Century Gothic" panose="020B0502020202020204"/>
                <a:ea typeface="微软雅黑" panose="020B0503020204020204" charset="-122"/>
              </a:rPr>
              <a:t> 目录</a:t>
            </a:r>
          </a:p>
        </p:txBody>
      </p:sp>
      <p:sp>
        <p:nvSpPr>
          <p:cNvPr id="3" name="文本框 2"/>
          <p:cNvSpPr txBox="1"/>
          <p:nvPr/>
        </p:nvSpPr>
        <p:spPr>
          <a:xfrm>
            <a:off x="8596260" y="2386135"/>
            <a:ext cx="3179821" cy="519438"/>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FIVE</a:t>
            </a:r>
            <a:r>
              <a:rPr lang="zh-CN" altLang="en-US" sz="2135" b="1" dirty="0">
                <a:solidFill>
                  <a:srgbClr val="F9F5EE"/>
                </a:solidFill>
                <a:latin typeface="Century Gothic" panose="020B0502020202020204"/>
                <a:ea typeface="微软雅黑" panose="020B0503020204020204" charset="-122"/>
              </a:rPr>
              <a:t>       工艺文化</a:t>
            </a:r>
            <a:endParaRPr kumimoji="1" lang="zh-CN" altLang="en-US" sz="2135" b="1" dirty="0">
              <a:solidFill>
                <a:srgbClr val="F9F5EE"/>
              </a:solidFill>
              <a:latin typeface="Century Gothic" panose="020B0502020202020204"/>
              <a:ea typeface="微软雅黑" panose="020B0503020204020204" charset="-122"/>
            </a:endParaRPr>
          </a:p>
        </p:txBody>
      </p:sp>
      <p:sp>
        <p:nvSpPr>
          <p:cNvPr id="4" name="文本框 3"/>
          <p:cNvSpPr txBox="1"/>
          <p:nvPr/>
        </p:nvSpPr>
        <p:spPr>
          <a:xfrm>
            <a:off x="7667761" y="2259763"/>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05</a:t>
            </a:r>
            <a:endParaRPr kumimoji="1" lang="zh-CN" altLang="en-US" sz="4800" dirty="0">
              <a:solidFill>
                <a:srgbClr val="F9F5EE"/>
              </a:solidFill>
              <a:latin typeface="Century Gothic" panose="020B0502020202020204"/>
              <a:ea typeface="微软雅黑" panose="020B0503020204020204" charset="-122"/>
            </a:endParaRPr>
          </a:p>
        </p:txBody>
      </p:sp>
      <p:sp>
        <p:nvSpPr>
          <p:cNvPr id="5" name="文本框 4"/>
          <p:cNvSpPr txBox="1"/>
          <p:nvPr/>
        </p:nvSpPr>
        <p:spPr>
          <a:xfrm>
            <a:off x="8601417" y="3654115"/>
            <a:ext cx="3179821" cy="472309"/>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SIX</a:t>
            </a:r>
            <a:r>
              <a:rPr lang="zh-CN" altLang="en-US" sz="2135" b="1" dirty="0">
                <a:solidFill>
                  <a:srgbClr val="F9F5EE"/>
                </a:solidFill>
                <a:latin typeface="Century Gothic" panose="020B0502020202020204"/>
                <a:ea typeface="微软雅黑" panose="020B0503020204020204" charset="-122"/>
              </a:rPr>
              <a:t>       旅游景点</a:t>
            </a:r>
            <a:endParaRPr kumimoji="1" lang="zh-CN" altLang="en-US" sz="2135" b="1" dirty="0">
              <a:solidFill>
                <a:srgbClr val="F9F5EE"/>
              </a:solidFill>
              <a:latin typeface="Century Gothic" panose="020B0502020202020204"/>
              <a:ea typeface="微软雅黑" panose="020B0503020204020204" charset="-122"/>
            </a:endParaRPr>
          </a:p>
        </p:txBody>
      </p:sp>
      <p:sp>
        <p:nvSpPr>
          <p:cNvPr id="6" name="文本框 5"/>
          <p:cNvSpPr txBox="1"/>
          <p:nvPr/>
        </p:nvSpPr>
        <p:spPr>
          <a:xfrm>
            <a:off x="7667761" y="3429318"/>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06</a:t>
            </a:r>
            <a:endParaRPr kumimoji="1" lang="zh-CN" altLang="en-US" sz="4800" dirty="0">
              <a:solidFill>
                <a:srgbClr val="F9F5EE"/>
              </a:solidFill>
              <a:latin typeface="Century Gothic" panose="020B0502020202020204"/>
              <a:ea typeface="微软雅黑" panose="020B0503020204020204" charset="-122"/>
            </a:endParaRPr>
          </a:p>
        </p:txBody>
      </p:sp>
      <p:sp>
        <p:nvSpPr>
          <p:cNvPr id="7" name="文本框 6"/>
          <p:cNvSpPr txBox="1"/>
          <p:nvPr/>
        </p:nvSpPr>
        <p:spPr>
          <a:xfrm>
            <a:off x="8596260" y="4762452"/>
            <a:ext cx="3179821" cy="476734"/>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SEVEN   </a:t>
            </a:r>
            <a:r>
              <a:rPr lang="zh-CN" altLang="en-US" sz="2135" b="1" dirty="0">
                <a:solidFill>
                  <a:srgbClr val="F9F5EE"/>
                </a:solidFill>
                <a:latin typeface="Century Gothic" panose="020B0502020202020204"/>
                <a:ea typeface="微软雅黑" panose="020B0503020204020204" charset="-122"/>
              </a:rPr>
              <a:t>荣誉亮点</a:t>
            </a:r>
            <a:endParaRPr kumimoji="1" lang="zh-CN" altLang="en-US" sz="2135" b="1" dirty="0">
              <a:solidFill>
                <a:srgbClr val="F9F5EE"/>
              </a:solidFill>
              <a:latin typeface="Century Gothic" panose="020B0502020202020204"/>
              <a:ea typeface="微软雅黑" panose="020B0503020204020204" charset="-122"/>
            </a:endParaRPr>
          </a:p>
        </p:txBody>
      </p:sp>
      <p:sp>
        <p:nvSpPr>
          <p:cNvPr id="8" name="文本框 7"/>
          <p:cNvSpPr txBox="1"/>
          <p:nvPr/>
        </p:nvSpPr>
        <p:spPr>
          <a:xfrm>
            <a:off x="7669602" y="4662894"/>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07</a:t>
            </a:r>
            <a:endParaRPr kumimoji="1" lang="zh-CN" altLang="en-US" sz="4800" dirty="0">
              <a:solidFill>
                <a:srgbClr val="F9F5EE"/>
              </a:solidFill>
              <a:latin typeface="Century Gothic" panose="020B0502020202020204"/>
              <a:ea typeface="微软雅黑" panose="020B0503020204020204" charset="-122"/>
            </a:endParaRPr>
          </a:p>
        </p:txBody>
      </p:sp>
      <p:pic>
        <p:nvPicPr>
          <p:cNvPr id="11" name="图片 1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grpSp>
        <p:nvGrpSpPr>
          <p:cNvPr id="12" name="组 11"/>
          <p:cNvGrpSpPr/>
          <p:nvPr/>
        </p:nvGrpSpPr>
        <p:grpSpPr>
          <a:xfrm>
            <a:off x="747404" y="773869"/>
            <a:ext cx="5066176" cy="6096520"/>
            <a:chOff x="3036888" y="576263"/>
            <a:chExt cx="1514475" cy="1612900"/>
          </a:xfrm>
          <a:solidFill>
            <a:srgbClr val="22272C"/>
          </a:solidFill>
        </p:grpSpPr>
        <p:sp>
          <p:nvSpPr>
            <p:cNvPr id="13" name="Freeform 50"/>
            <p:cNvSpPr/>
            <p:nvPr/>
          </p:nvSpPr>
          <p:spPr bwMode="auto">
            <a:xfrm>
              <a:off x="3211513" y="639763"/>
              <a:ext cx="1171575" cy="1549400"/>
            </a:xfrm>
            <a:custGeom>
              <a:avLst/>
              <a:gdLst/>
              <a:ahLst/>
              <a:cxnLst>
                <a:cxn ang="0">
                  <a:pos x="738" y="526"/>
                </a:cxn>
                <a:cxn ang="0">
                  <a:pos x="428" y="646"/>
                </a:cxn>
                <a:cxn ang="0">
                  <a:pos x="416" y="510"/>
                </a:cxn>
                <a:cxn ang="0">
                  <a:pos x="652" y="354"/>
                </a:cxn>
                <a:cxn ang="0">
                  <a:pos x="410" y="460"/>
                </a:cxn>
                <a:cxn ang="0">
                  <a:pos x="396" y="300"/>
                </a:cxn>
                <a:cxn ang="0">
                  <a:pos x="536" y="156"/>
                </a:cxn>
                <a:cxn ang="0">
                  <a:pos x="394" y="272"/>
                </a:cxn>
                <a:cxn ang="0">
                  <a:pos x="368" y="0"/>
                </a:cxn>
                <a:cxn ang="0">
                  <a:pos x="344" y="270"/>
                </a:cxn>
                <a:cxn ang="0">
                  <a:pos x="202" y="156"/>
                </a:cxn>
                <a:cxn ang="0">
                  <a:pos x="342" y="300"/>
                </a:cxn>
                <a:cxn ang="0">
                  <a:pos x="326" y="460"/>
                </a:cxn>
                <a:cxn ang="0">
                  <a:pos x="86" y="354"/>
                </a:cxn>
                <a:cxn ang="0">
                  <a:pos x="322" y="508"/>
                </a:cxn>
                <a:cxn ang="0">
                  <a:pos x="310" y="646"/>
                </a:cxn>
                <a:cxn ang="0">
                  <a:pos x="0" y="526"/>
                </a:cxn>
                <a:cxn ang="0">
                  <a:pos x="300" y="742"/>
                </a:cxn>
                <a:cxn ang="0">
                  <a:pos x="278" y="976"/>
                </a:cxn>
                <a:cxn ang="0">
                  <a:pos x="458" y="976"/>
                </a:cxn>
                <a:cxn ang="0">
                  <a:pos x="436" y="744"/>
                </a:cxn>
                <a:cxn ang="0">
                  <a:pos x="738" y="526"/>
                </a:cxn>
              </a:cxnLst>
              <a:rect l="0" t="0" r="r" b="b"/>
              <a:pathLst>
                <a:path w="738" h="976">
                  <a:moveTo>
                    <a:pt x="738" y="526"/>
                  </a:moveTo>
                  <a:lnTo>
                    <a:pt x="428" y="646"/>
                  </a:lnTo>
                  <a:lnTo>
                    <a:pt x="416" y="510"/>
                  </a:lnTo>
                  <a:lnTo>
                    <a:pt x="652" y="354"/>
                  </a:lnTo>
                  <a:lnTo>
                    <a:pt x="410" y="460"/>
                  </a:lnTo>
                  <a:lnTo>
                    <a:pt x="396" y="300"/>
                  </a:lnTo>
                  <a:lnTo>
                    <a:pt x="536" y="156"/>
                  </a:lnTo>
                  <a:lnTo>
                    <a:pt x="394" y="272"/>
                  </a:lnTo>
                  <a:lnTo>
                    <a:pt x="368" y="0"/>
                  </a:lnTo>
                  <a:lnTo>
                    <a:pt x="344" y="270"/>
                  </a:lnTo>
                  <a:lnTo>
                    <a:pt x="202" y="156"/>
                  </a:lnTo>
                  <a:lnTo>
                    <a:pt x="342" y="300"/>
                  </a:lnTo>
                  <a:lnTo>
                    <a:pt x="326" y="460"/>
                  </a:lnTo>
                  <a:lnTo>
                    <a:pt x="86" y="354"/>
                  </a:lnTo>
                  <a:lnTo>
                    <a:pt x="322" y="508"/>
                  </a:lnTo>
                  <a:lnTo>
                    <a:pt x="310" y="646"/>
                  </a:lnTo>
                  <a:lnTo>
                    <a:pt x="0" y="526"/>
                  </a:lnTo>
                  <a:lnTo>
                    <a:pt x="300" y="742"/>
                  </a:lnTo>
                  <a:lnTo>
                    <a:pt x="278" y="976"/>
                  </a:lnTo>
                  <a:lnTo>
                    <a:pt x="458" y="976"/>
                  </a:lnTo>
                  <a:lnTo>
                    <a:pt x="436" y="744"/>
                  </a:lnTo>
                  <a:lnTo>
                    <a:pt x="738" y="5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51"/>
            <p:cNvSpPr/>
            <p:nvPr/>
          </p:nvSpPr>
          <p:spPr bwMode="auto">
            <a:xfrm>
              <a:off x="3262313" y="1776413"/>
              <a:ext cx="63500" cy="47625"/>
            </a:xfrm>
            <a:custGeom>
              <a:avLst/>
              <a:gdLst/>
              <a:ahLst/>
              <a:cxnLst>
                <a:cxn ang="0">
                  <a:pos x="22" y="30"/>
                </a:cxn>
                <a:cxn ang="0">
                  <a:pos x="22" y="30"/>
                </a:cxn>
                <a:cxn ang="0">
                  <a:pos x="34" y="28"/>
                </a:cxn>
                <a:cxn ang="0">
                  <a:pos x="34" y="28"/>
                </a:cxn>
                <a:cxn ang="0">
                  <a:pos x="36" y="26"/>
                </a:cxn>
                <a:cxn ang="0">
                  <a:pos x="36" y="26"/>
                </a:cxn>
                <a:cxn ang="0">
                  <a:pos x="40" y="0"/>
                </a:cxn>
                <a:cxn ang="0">
                  <a:pos x="40" y="0"/>
                </a:cxn>
                <a:cxn ang="0">
                  <a:pos x="0" y="30"/>
                </a:cxn>
                <a:cxn ang="0">
                  <a:pos x="0" y="30"/>
                </a:cxn>
                <a:cxn ang="0">
                  <a:pos x="10" y="28"/>
                </a:cxn>
                <a:cxn ang="0">
                  <a:pos x="22" y="30"/>
                </a:cxn>
                <a:cxn ang="0">
                  <a:pos x="22" y="30"/>
                </a:cxn>
              </a:cxnLst>
              <a:rect l="0" t="0" r="r" b="b"/>
              <a:pathLst>
                <a:path w="40" h="30">
                  <a:moveTo>
                    <a:pt x="22" y="30"/>
                  </a:moveTo>
                  <a:lnTo>
                    <a:pt x="22" y="30"/>
                  </a:lnTo>
                  <a:lnTo>
                    <a:pt x="34" y="28"/>
                  </a:lnTo>
                  <a:lnTo>
                    <a:pt x="34" y="28"/>
                  </a:lnTo>
                  <a:lnTo>
                    <a:pt x="36" y="26"/>
                  </a:lnTo>
                  <a:lnTo>
                    <a:pt x="36" y="26"/>
                  </a:lnTo>
                  <a:lnTo>
                    <a:pt x="40" y="0"/>
                  </a:lnTo>
                  <a:lnTo>
                    <a:pt x="40" y="0"/>
                  </a:lnTo>
                  <a:lnTo>
                    <a:pt x="0" y="30"/>
                  </a:lnTo>
                  <a:lnTo>
                    <a:pt x="0" y="30"/>
                  </a:lnTo>
                  <a:lnTo>
                    <a:pt x="10" y="28"/>
                  </a:lnTo>
                  <a:lnTo>
                    <a:pt x="22" y="30"/>
                  </a:lnTo>
                  <a:lnTo>
                    <a:pt x="2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52"/>
            <p:cNvSpPr/>
            <p:nvPr/>
          </p:nvSpPr>
          <p:spPr bwMode="auto">
            <a:xfrm>
              <a:off x="3325813" y="1744663"/>
              <a:ext cx="44450" cy="76200"/>
            </a:xfrm>
            <a:custGeom>
              <a:avLst/>
              <a:gdLst/>
              <a:ahLst/>
              <a:cxnLst>
                <a:cxn ang="0">
                  <a:pos x="28" y="0"/>
                </a:cxn>
                <a:cxn ang="0">
                  <a:pos x="28" y="0"/>
                </a:cxn>
                <a:cxn ang="0">
                  <a:pos x="16" y="8"/>
                </a:cxn>
                <a:cxn ang="0">
                  <a:pos x="16" y="8"/>
                </a:cxn>
                <a:cxn ang="0">
                  <a:pos x="10" y="12"/>
                </a:cxn>
                <a:cxn ang="0">
                  <a:pos x="8" y="14"/>
                </a:cxn>
                <a:cxn ang="0">
                  <a:pos x="6" y="16"/>
                </a:cxn>
                <a:cxn ang="0">
                  <a:pos x="6" y="16"/>
                </a:cxn>
                <a:cxn ang="0">
                  <a:pos x="0" y="48"/>
                </a:cxn>
                <a:cxn ang="0">
                  <a:pos x="0" y="48"/>
                </a:cxn>
                <a:cxn ang="0">
                  <a:pos x="12" y="48"/>
                </a:cxn>
                <a:cxn ang="0">
                  <a:pos x="18" y="46"/>
                </a:cxn>
                <a:cxn ang="0">
                  <a:pos x="20" y="44"/>
                </a:cxn>
                <a:cxn ang="0">
                  <a:pos x="20" y="44"/>
                </a:cxn>
                <a:cxn ang="0">
                  <a:pos x="22" y="30"/>
                </a:cxn>
                <a:cxn ang="0">
                  <a:pos x="22" y="30"/>
                </a:cxn>
                <a:cxn ang="0">
                  <a:pos x="26" y="10"/>
                </a:cxn>
                <a:cxn ang="0">
                  <a:pos x="26" y="10"/>
                </a:cxn>
                <a:cxn ang="0">
                  <a:pos x="28" y="4"/>
                </a:cxn>
                <a:cxn ang="0">
                  <a:pos x="28" y="0"/>
                </a:cxn>
                <a:cxn ang="0">
                  <a:pos x="28" y="0"/>
                </a:cxn>
              </a:cxnLst>
              <a:rect l="0" t="0" r="r" b="b"/>
              <a:pathLst>
                <a:path w="28" h="48">
                  <a:moveTo>
                    <a:pt x="28" y="0"/>
                  </a:moveTo>
                  <a:lnTo>
                    <a:pt x="28" y="0"/>
                  </a:lnTo>
                  <a:lnTo>
                    <a:pt x="16" y="8"/>
                  </a:lnTo>
                  <a:lnTo>
                    <a:pt x="16" y="8"/>
                  </a:lnTo>
                  <a:lnTo>
                    <a:pt x="10" y="12"/>
                  </a:lnTo>
                  <a:lnTo>
                    <a:pt x="8" y="14"/>
                  </a:lnTo>
                  <a:lnTo>
                    <a:pt x="6" y="16"/>
                  </a:lnTo>
                  <a:lnTo>
                    <a:pt x="6" y="16"/>
                  </a:lnTo>
                  <a:lnTo>
                    <a:pt x="0" y="48"/>
                  </a:lnTo>
                  <a:lnTo>
                    <a:pt x="0" y="48"/>
                  </a:lnTo>
                  <a:lnTo>
                    <a:pt x="12" y="48"/>
                  </a:lnTo>
                  <a:lnTo>
                    <a:pt x="18" y="46"/>
                  </a:lnTo>
                  <a:lnTo>
                    <a:pt x="20" y="44"/>
                  </a:lnTo>
                  <a:lnTo>
                    <a:pt x="20" y="44"/>
                  </a:lnTo>
                  <a:lnTo>
                    <a:pt x="22" y="30"/>
                  </a:lnTo>
                  <a:lnTo>
                    <a:pt x="22" y="30"/>
                  </a:lnTo>
                  <a:lnTo>
                    <a:pt x="26" y="10"/>
                  </a:lnTo>
                  <a:lnTo>
                    <a:pt x="26" y="10"/>
                  </a:lnTo>
                  <a:lnTo>
                    <a:pt x="28" y="4"/>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53"/>
            <p:cNvSpPr/>
            <p:nvPr/>
          </p:nvSpPr>
          <p:spPr bwMode="auto">
            <a:xfrm>
              <a:off x="3370263" y="1712913"/>
              <a:ext cx="41275" cy="101600"/>
            </a:xfrm>
            <a:custGeom>
              <a:avLst/>
              <a:gdLst/>
              <a:ahLst/>
              <a:cxnLst>
                <a:cxn ang="0">
                  <a:pos x="20" y="34"/>
                </a:cxn>
                <a:cxn ang="0">
                  <a:pos x="20" y="34"/>
                </a:cxn>
                <a:cxn ang="0">
                  <a:pos x="26" y="0"/>
                </a:cxn>
                <a:cxn ang="0">
                  <a:pos x="26" y="0"/>
                </a:cxn>
                <a:cxn ang="0">
                  <a:pos x="10" y="12"/>
                </a:cxn>
                <a:cxn ang="0">
                  <a:pos x="10" y="12"/>
                </a:cxn>
                <a:cxn ang="0">
                  <a:pos x="6" y="16"/>
                </a:cxn>
                <a:cxn ang="0">
                  <a:pos x="6" y="22"/>
                </a:cxn>
                <a:cxn ang="0">
                  <a:pos x="6" y="22"/>
                </a:cxn>
                <a:cxn ang="0">
                  <a:pos x="0" y="64"/>
                </a:cxn>
                <a:cxn ang="0">
                  <a:pos x="0" y="64"/>
                </a:cxn>
                <a:cxn ang="0">
                  <a:pos x="10" y="60"/>
                </a:cxn>
                <a:cxn ang="0">
                  <a:pos x="16" y="56"/>
                </a:cxn>
                <a:cxn ang="0">
                  <a:pos x="18" y="52"/>
                </a:cxn>
                <a:cxn ang="0">
                  <a:pos x="18" y="52"/>
                </a:cxn>
                <a:cxn ang="0">
                  <a:pos x="20" y="34"/>
                </a:cxn>
                <a:cxn ang="0">
                  <a:pos x="20" y="34"/>
                </a:cxn>
              </a:cxnLst>
              <a:rect l="0" t="0" r="r" b="b"/>
              <a:pathLst>
                <a:path w="26" h="64">
                  <a:moveTo>
                    <a:pt x="20" y="34"/>
                  </a:moveTo>
                  <a:lnTo>
                    <a:pt x="20" y="34"/>
                  </a:lnTo>
                  <a:lnTo>
                    <a:pt x="26" y="0"/>
                  </a:lnTo>
                  <a:lnTo>
                    <a:pt x="26" y="0"/>
                  </a:lnTo>
                  <a:lnTo>
                    <a:pt x="10" y="12"/>
                  </a:lnTo>
                  <a:lnTo>
                    <a:pt x="10" y="12"/>
                  </a:lnTo>
                  <a:lnTo>
                    <a:pt x="6" y="16"/>
                  </a:lnTo>
                  <a:lnTo>
                    <a:pt x="6" y="22"/>
                  </a:lnTo>
                  <a:lnTo>
                    <a:pt x="6" y="22"/>
                  </a:lnTo>
                  <a:lnTo>
                    <a:pt x="0" y="64"/>
                  </a:lnTo>
                  <a:lnTo>
                    <a:pt x="0" y="64"/>
                  </a:lnTo>
                  <a:lnTo>
                    <a:pt x="10" y="60"/>
                  </a:lnTo>
                  <a:lnTo>
                    <a:pt x="16" y="56"/>
                  </a:lnTo>
                  <a:lnTo>
                    <a:pt x="18" y="52"/>
                  </a:lnTo>
                  <a:lnTo>
                    <a:pt x="18" y="52"/>
                  </a:lnTo>
                  <a:lnTo>
                    <a:pt x="20" y="34"/>
                  </a:lnTo>
                  <a:lnTo>
                    <a:pt x="2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54"/>
            <p:cNvSpPr/>
            <p:nvPr/>
          </p:nvSpPr>
          <p:spPr bwMode="auto">
            <a:xfrm>
              <a:off x="3408363" y="1687513"/>
              <a:ext cx="44450" cy="104775"/>
            </a:xfrm>
            <a:custGeom>
              <a:avLst/>
              <a:gdLst/>
              <a:ahLst/>
              <a:cxnLst>
                <a:cxn ang="0">
                  <a:pos x="10" y="12"/>
                </a:cxn>
                <a:cxn ang="0">
                  <a:pos x="10" y="12"/>
                </a:cxn>
                <a:cxn ang="0">
                  <a:pos x="8" y="18"/>
                </a:cxn>
                <a:cxn ang="0">
                  <a:pos x="8" y="24"/>
                </a:cxn>
                <a:cxn ang="0">
                  <a:pos x="8" y="24"/>
                </a:cxn>
                <a:cxn ang="0">
                  <a:pos x="0" y="66"/>
                </a:cxn>
                <a:cxn ang="0">
                  <a:pos x="0" y="66"/>
                </a:cxn>
                <a:cxn ang="0">
                  <a:pos x="8" y="60"/>
                </a:cxn>
                <a:cxn ang="0">
                  <a:pos x="14" y="52"/>
                </a:cxn>
                <a:cxn ang="0">
                  <a:pos x="20" y="46"/>
                </a:cxn>
                <a:cxn ang="0">
                  <a:pos x="24" y="36"/>
                </a:cxn>
                <a:cxn ang="0">
                  <a:pos x="26" y="28"/>
                </a:cxn>
                <a:cxn ang="0">
                  <a:pos x="28" y="18"/>
                </a:cxn>
                <a:cxn ang="0">
                  <a:pos x="28" y="10"/>
                </a:cxn>
                <a:cxn ang="0">
                  <a:pos x="26" y="0"/>
                </a:cxn>
                <a:cxn ang="0">
                  <a:pos x="26" y="0"/>
                </a:cxn>
                <a:cxn ang="0">
                  <a:pos x="10" y="12"/>
                </a:cxn>
                <a:cxn ang="0">
                  <a:pos x="10" y="12"/>
                </a:cxn>
              </a:cxnLst>
              <a:rect l="0" t="0" r="r" b="b"/>
              <a:pathLst>
                <a:path w="28" h="66">
                  <a:moveTo>
                    <a:pt x="10" y="12"/>
                  </a:moveTo>
                  <a:lnTo>
                    <a:pt x="10" y="12"/>
                  </a:lnTo>
                  <a:lnTo>
                    <a:pt x="8" y="18"/>
                  </a:lnTo>
                  <a:lnTo>
                    <a:pt x="8" y="24"/>
                  </a:lnTo>
                  <a:lnTo>
                    <a:pt x="8" y="24"/>
                  </a:lnTo>
                  <a:lnTo>
                    <a:pt x="0" y="66"/>
                  </a:lnTo>
                  <a:lnTo>
                    <a:pt x="0" y="66"/>
                  </a:lnTo>
                  <a:lnTo>
                    <a:pt x="8" y="60"/>
                  </a:lnTo>
                  <a:lnTo>
                    <a:pt x="14" y="52"/>
                  </a:lnTo>
                  <a:lnTo>
                    <a:pt x="20" y="46"/>
                  </a:lnTo>
                  <a:lnTo>
                    <a:pt x="24" y="36"/>
                  </a:lnTo>
                  <a:lnTo>
                    <a:pt x="26" y="28"/>
                  </a:lnTo>
                  <a:lnTo>
                    <a:pt x="28" y="18"/>
                  </a:lnTo>
                  <a:lnTo>
                    <a:pt x="28" y="10"/>
                  </a:lnTo>
                  <a:lnTo>
                    <a:pt x="26" y="0"/>
                  </a:lnTo>
                  <a:lnTo>
                    <a:pt x="26" y="0"/>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55"/>
            <p:cNvSpPr/>
            <p:nvPr/>
          </p:nvSpPr>
          <p:spPr bwMode="auto">
            <a:xfrm>
              <a:off x="3255963" y="1763713"/>
              <a:ext cx="63500" cy="50800"/>
            </a:xfrm>
            <a:custGeom>
              <a:avLst/>
              <a:gdLst/>
              <a:ahLst/>
              <a:cxnLst>
                <a:cxn ang="0">
                  <a:pos x="14" y="0"/>
                </a:cxn>
                <a:cxn ang="0">
                  <a:pos x="14" y="0"/>
                </a:cxn>
                <a:cxn ang="0">
                  <a:pos x="10" y="0"/>
                </a:cxn>
                <a:cxn ang="0">
                  <a:pos x="10" y="0"/>
                </a:cxn>
                <a:cxn ang="0">
                  <a:pos x="6" y="12"/>
                </a:cxn>
                <a:cxn ang="0">
                  <a:pos x="6" y="12"/>
                </a:cxn>
                <a:cxn ang="0">
                  <a:pos x="4" y="22"/>
                </a:cxn>
                <a:cxn ang="0">
                  <a:pos x="0" y="32"/>
                </a:cxn>
                <a:cxn ang="0">
                  <a:pos x="0" y="32"/>
                </a:cxn>
                <a:cxn ang="0">
                  <a:pos x="40" y="2"/>
                </a:cxn>
                <a:cxn ang="0">
                  <a:pos x="40" y="2"/>
                </a:cxn>
                <a:cxn ang="0">
                  <a:pos x="14" y="0"/>
                </a:cxn>
                <a:cxn ang="0">
                  <a:pos x="14" y="0"/>
                </a:cxn>
              </a:cxnLst>
              <a:rect l="0" t="0" r="r" b="b"/>
              <a:pathLst>
                <a:path w="40" h="32">
                  <a:moveTo>
                    <a:pt x="14" y="0"/>
                  </a:moveTo>
                  <a:lnTo>
                    <a:pt x="14" y="0"/>
                  </a:lnTo>
                  <a:lnTo>
                    <a:pt x="10" y="0"/>
                  </a:lnTo>
                  <a:lnTo>
                    <a:pt x="10" y="0"/>
                  </a:lnTo>
                  <a:lnTo>
                    <a:pt x="6" y="12"/>
                  </a:lnTo>
                  <a:lnTo>
                    <a:pt x="6" y="12"/>
                  </a:lnTo>
                  <a:lnTo>
                    <a:pt x="4" y="22"/>
                  </a:lnTo>
                  <a:lnTo>
                    <a:pt x="0" y="32"/>
                  </a:lnTo>
                  <a:lnTo>
                    <a:pt x="0" y="32"/>
                  </a:lnTo>
                  <a:lnTo>
                    <a:pt x="40" y="2"/>
                  </a:lnTo>
                  <a:lnTo>
                    <a:pt x="40" y="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56"/>
            <p:cNvSpPr/>
            <p:nvPr/>
          </p:nvSpPr>
          <p:spPr bwMode="auto">
            <a:xfrm>
              <a:off x="3275013" y="1725613"/>
              <a:ext cx="85725" cy="31750"/>
            </a:xfrm>
            <a:custGeom>
              <a:avLst/>
              <a:gdLst/>
              <a:ahLst/>
              <a:cxnLst>
                <a:cxn ang="0">
                  <a:pos x="54" y="4"/>
                </a:cxn>
                <a:cxn ang="0">
                  <a:pos x="54" y="4"/>
                </a:cxn>
                <a:cxn ang="0">
                  <a:pos x="50" y="4"/>
                </a:cxn>
                <a:cxn ang="0">
                  <a:pos x="44" y="4"/>
                </a:cxn>
                <a:cxn ang="0">
                  <a:pos x="44" y="4"/>
                </a:cxn>
                <a:cxn ang="0">
                  <a:pos x="24" y="2"/>
                </a:cxn>
                <a:cxn ang="0">
                  <a:pos x="24" y="2"/>
                </a:cxn>
                <a:cxn ang="0">
                  <a:pos x="8" y="0"/>
                </a:cxn>
                <a:cxn ang="0">
                  <a:pos x="8" y="0"/>
                </a:cxn>
                <a:cxn ang="0">
                  <a:pos x="6" y="2"/>
                </a:cxn>
                <a:cxn ang="0">
                  <a:pos x="4" y="8"/>
                </a:cxn>
                <a:cxn ang="0">
                  <a:pos x="0" y="18"/>
                </a:cxn>
                <a:cxn ang="0">
                  <a:pos x="0" y="18"/>
                </a:cxn>
                <a:cxn ang="0">
                  <a:pos x="32" y="20"/>
                </a:cxn>
                <a:cxn ang="0">
                  <a:pos x="32" y="20"/>
                </a:cxn>
                <a:cxn ang="0">
                  <a:pos x="36" y="20"/>
                </a:cxn>
                <a:cxn ang="0">
                  <a:pos x="38" y="18"/>
                </a:cxn>
                <a:cxn ang="0">
                  <a:pos x="42" y="14"/>
                </a:cxn>
                <a:cxn ang="0">
                  <a:pos x="42" y="14"/>
                </a:cxn>
                <a:cxn ang="0">
                  <a:pos x="54" y="4"/>
                </a:cxn>
                <a:cxn ang="0">
                  <a:pos x="54" y="4"/>
                </a:cxn>
              </a:cxnLst>
              <a:rect l="0" t="0" r="r" b="b"/>
              <a:pathLst>
                <a:path w="54" h="20">
                  <a:moveTo>
                    <a:pt x="54" y="4"/>
                  </a:moveTo>
                  <a:lnTo>
                    <a:pt x="54" y="4"/>
                  </a:lnTo>
                  <a:lnTo>
                    <a:pt x="50" y="4"/>
                  </a:lnTo>
                  <a:lnTo>
                    <a:pt x="44" y="4"/>
                  </a:lnTo>
                  <a:lnTo>
                    <a:pt x="44" y="4"/>
                  </a:lnTo>
                  <a:lnTo>
                    <a:pt x="24" y="2"/>
                  </a:lnTo>
                  <a:lnTo>
                    <a:pt x="24" y="2"/>
                  </a:lnTo>
                  <a:lnTo>
                    <a:pt x="8" y="0"/>
                  </a:lnTo>
                  <a:lnTo>
                    <a:pt x="8" y="0"/>
                  </a:lnTo>
                  <a:lnTo>
                    <a:pt x="6" y="2"/>
                  </a:lnTo>
                  <a:lnTo>
                    <a:pt x="4" y="8"/>
                  </a:lnTo>
                  <a:lnTo>
                    <a:pt x="0" y="18"/>
                  </a:lnTo>
                  <a:lnTo>
                    <a:pt x="0" y="18"/>
                  </a:lnTo>
                  <a:lnTo>
                    <a:pt x="32" y="20"/>
                  </a:lnTo>
                  <a:lnTo>
                    <a:pt x="32" y="20"/>
                  </a:lnTo>
                  <a:lnTo>
                    <a:pt x="36" y="20"/>
                  </a:lnTo>
                  <a:lnTo>
                    <a:pt x="38" y="18"/>
                  </a:lnTo>
                  <a:lnTo>
                    <a:pt x="42" y="14"/>
                  </a:lnTo>
                  <a:lnTo>
                    <a:pt x="42" y="14"/>
                  </a:lnTo>
                  <a:lnTo>
                    <a:pt x="54" y="4"/>
                  </a:lnTo>
                  <a:lnTo>
                    <a:pt x="5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57"/>
            <p:cNvSpPr/>
            <p:nvPr/>
          </p:nvSpPr>
          <p:spPr bwMode="auto">
            <a:xfrm>
              <a:off x="3294063" y="1690688"/>
              <a:ext cx="107950" cy="31750"/>
            </a:xfrm>
            <a:custGeom>
              <a:avLst/>
              <a:gdLst/>
              <a:ahLst/>
              <a:cxnLst>
                <a:cxn ang="0">
                  <a:pos x="0" y="14"/>
                </a:cxn>
                <a:cxn ang="0">
                  <a:pos x="0" y="14"/>
                </a:cxn>
                <a:cxn ang="0">
                  <a:pos x="40" y="20"/>
                </a:cxn>
                <a:cxn ang="0">
                  <a:pos x="40" y="20"/>
                </a:cxn>
                <a:cxn ang="0">
                  <a:pos x="46" y="20"/>
                </a:cxn>
                <a:cxn ang="0">
                  <a:pos x="52" y="18"/>
                </a:cxn>
                <a:cxn ang="0">
                  <a:pos x="52" y="18"/>
                </a:cxn>
                <a:cxn ang="0">
                  <a:pos x="68" y="6"/>
                </a:cxn>
                <a:cxn ang="0">
                  <a:pos x="68" y="6"/>
                </a:cxn>
                <a:cxn ang="0">
                  <a:pos x="34" y="2"/>
                </a:cxn>
                <a:cxn ang="0">
                  <a:pos x="34" y="2"/>
                </a:cxn>
                <a:cxn ang="0">
                  <a:pos x="14" y="0"/>
                </a:cxn>
                <a:cxn ang="0">
                  <a:pos x="14" y="0"/>
                </a:cxn>
                <a:cxn ang="0">
                  <a:pos x="10" y="2"/>
                </a:cxn>
                <a:cxn ang="0">
                  <a:pos x="6" y="6"/>
                </a:cxn>
                <a:cxn ang="0">
                  <a:pos x="0" y="14"/>
                </a:cxn>
                <a:cxn ang="0">
                  <a:pos x="0" y="14"/>
                </a:cxn>
              </a:cxnLst>
              <a:rect l="0" t="0" r="r" b="b"/>
              <a:pathLst>
                <a:path w="68" h="20">
                  <a:moveTo>
                    <a:pt x="0" y="14"/>
                  </a:moveTo>
                  <a:lnTo>
                    <a:pt x="0" y="14"/>
                  </a:lnTo>
                  <a:lnTo>
                    <a:pt x="40" y="20"/>
                  </a:lnTo>
                  <a:lnTo>
                    <a:pt x="40" y="20"/>
                  </a:lnTo>
                  <a:lnTo>
                    <a:pt x="46" y="20"/>
                  </a:lnTo>
                  <a:lnTo>
                    <a:pt x="52" y="18"/>
                  </a:lnTo>
                  <a:lnTo>
                    <a:pt x="52" y="18"/>
                  </a:lnTo>
                  <a:lnTo>
                    <a:pt x="68" y="6"/>
                  </a:lnTo>
                  <a:lnTo>
                    <a:pt x="68" y="6"/>
                  </a:lnTo>
                  <a:lnTo>
                    <a:pt x="34" y="2"/>
                  </a:lnTo>
                  <a:lnTo>
                    <a:pt x="34" y="2"/>
                  </a:lnTo>
                  <a:lnTo>
                    <a:pt x="14" y="0"/>
                  </a:lnTo>
                  <a:lnTo>
                    <a:pt x="14" y="0"/>
                  </a:lnTo>
                  <a:lnTo>
                    <a:pt x="10"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58"/>
            <p:cNvSpPr/>
            <p:nvPr/>
          </p:nvSpPr>
          <p:spPr bwMode="auto">
            <a:xfrm>
              <a:off x="3322638" y="1658938"/>
              <a:ext cx="114300" cy="31750"/>
            </a:xfrm>
            <a:custGeom>
              <a:avLst/>
              <a:gdLst/>
              <a:ahLst/>
              <a:cxnLst>
                <a:cxn ang="0">
                  <a:pos x="0" y="14"/>
                </a:cxn>
                <a:cxn ang="0">
                  <a:pos x="0" y="14"/>
                </a:cxn>
                <a:cxn ang="0">
                  <a:pos x="44" y="18"/>
                </a:cxn>
                <a:cxn ang="0">
                  <a:pos x="44" y="18"/>
                </a:cxn>
                <a:cxn ang="0">
                  <a:pos x="50" y="20"/>
                </a:cxn>
                <a:cxn ang="0">
                  <a:pos x="56" y="20"/>
                </a:cxn>
                <a:cxn ang="0">
                  <a:pos x="56" y="20"/>
                </a:cxn>
                <a:cxn ang="0">
                  <a:pos x="72" y="8"/>
                </a:cxn>
                <a:cxn ang="0">
                  <a:pos x="72" y="8"/>
                </a:cxn>
                <a:cxn ang="0">
                  <a:pos x="64" y="4"/>
                </a:cxn>
                <a:cxn ang="0">
                  <a:pos x="54" y="0"/>
                </a:cxn>
                <a:cxn ang="0">
                  <a:pos x="44" y="0"/>
                </a:cxn>
                <a:cxn ang="0">
                  <a:pos x="36" y="0"/>
                </a:cxn>
                <a:cxn ang="0">
                  <a:pos x="26" y="2"/>
                </a:cxn>
                <a:cxn ang="0">
                  <a:pos x="18" y="4"/>
                </a:cxn>
                <a:cxn ang="0">
                  <a:pos x="8" y="8"/>
                </a:cxn>
                <a:cxn ang="0">
                  <a:pos x="0" y="14"/>
                </a:cxn>
                <a:cxn ang="0">
                  <a:pos x="0" y="14"/>
                </a:cxn>
              </a:cxnLst>
              <a:rect l="0" t="0" r="r" b="b"/>
              <a:pathLst>
                <a:path w="72" h="20">
                  <a:moveTo>
                    <a:pt x="0" y="14"/>
                  </a:moveTo>
                  <a:lnTo>
                    <a:pt x="0" y="14"/>
                  </a:lnTo>
                  <a:lnTo>
                    <a:pt x="44" y="18"/>
                  </a:lnTo>
                  <a:lnTo>
                    <a:pt x="44" y="18"/>
                  </a:lnTo>
                  <a:lnTo>
                    <a:pt x="50" y="20"/>
                  </a:lnTo>
                  <a:lnTo>
                    <a:pt x="56" y="20"/>
                  </a:lnTo>
                  <a:lnTo>
                    <a:pt x="56" y="20"/>
                  </a:lnTo>
                  <a:lnTo>
                    <a:pt x="72" y="8"/>
                  </a:lnTo>
                  <a:lnTo>
                    <a:pt x="72" y="8"/>
                  </a:lnTo>
                  <a:lnTo>
                    <a:pt x="64" y="4"/>
                  </a:lnTo>
                  <a:lnTo>
                    <a:pt x="54" y="0"/>
                  </a:lnTo>
                  <a:lnTo>
                    <a:pt x="44" y="0"/>
                  </a:lnTo>
                  <a:lnTo>
                    <a:pt x="36" y="0"/>
                  </a:lnTo>
                  <a:lnTo>
                    <a:pt x="26" y="2"/>
                  </a:lnTo>
                  <a:lnTo>
                    <a:pt x="18" y="4"/>
                  </a:lnTo>
                  <a:lnTo>
                    <a:pt x="8"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59"/>
            <p:cNvSpPr/>
            <p:nvPr/>
          </p:nvSpPr>
          <p:spPr bwMode="auto">
            <a:xfrm>
              <a:off x="3036888" y="1573213"/>
              <a:ext cx="79375" cy="38100"/>
            </a:xfrm>
            <a:custGeom>
              <a:avLst/>
              <a:gdLst/>
              <a:ahLst/>
              <a:cxnLst>
                <a:cxn ang="0">
                  <a:pos x="0" y="6"/>
                </a:cxn>
                <a:cxn ang="0">
                  <a:pos x="0" y="6"/>
                </a:cxn>
                <a:cxn ang="0">
                  <a:pos x="10" y="12"/>
                </a:cxn>
                <a:cxn ang="0">
                  <a:pos x="20" y="18"/>
                </a:cxn>
                <a:cxn ang="0">
                  <a:pos x="20" y="18"/>
                </a:cxn>
                <a:cxn ang="0">
                  <a:pos x="30" y="24"/>
                </a:cxn>
                <a:cxn ang="0">
                  <a:pos x="30" y="24"/>
                </a:cxn>
                <a:cxn ang="0">
                  <a:pos x="32" y="20"/>
                </a:cxn>
                <a:cxn ang="0">
                  <a:pos x="32" y="20"/>
                </a:cxn>
                <a:cxn ang="0">
                  <a:pos x="50" y="0"/>
                </a:cxn>
                <a:cxn ang="0">
                  <a:pos x="50" y="0"/>
                </a:cxn>
                <a:cxn ang="0">
                  <a:pos x="0" y="6"/>
                </a:cxn>
                <a:cxn ang="0">
                  <a:pos x="0" y="6"/>
                </a:cxn>
              </a:cxnLst>
              <a:rect l="0" t="0" r="r" b="b"/>
              <a:pathLst>
                <a:path w="50" h="24">
                  <a:moveTo>
                    <a:pt x="0" y="6"/>
                  </a:moveTo>
                  <a:lnTo>
                    <a:pt x="0" y="6"/>
                  </a:lnTo>
                  <a:lnTo>
                    <a:pt x="10" y="12"/>
                  </a:lnTo>
                  <a:lnTo>
                    <a:pt x="20" y="18"/>
                  </a:lnTo>
                  <a:lnTo>
                    <a:pt x="20" y="18"/>
                  </a:lnTo>
                  <a:lnTo>
                    <a:pt x="30" y="24"/>
                  </a:lnTo>
                  <a:lnTo>
                    <a:pt x="30" y="24"/>
                  </a:lnTo>
                  <a:lnTo>
                    <a:pt x="32" y="20"/>
                  </a:lnTo>
                  <a:lnTo>
                    <a:pt x="32" y="20"/>
                  </a:lnTo>
                  <a:lnTo>
                    <a:pt x="50" y="0"/>
                  </a:lnTo>
                  <a:lnTo>
                    <a:pt x="5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60"/>
            <p:cNvSpPr/>
            <p:nvPr/>
          </p:nvSpPr>
          <p:spPr bwMode="auto">
            <a:xfrm>
              <a:off x="3094038" y="1566863"/>
              <a:ext cx="76200" cy="57150"/>
            </a:xfrm>
            <a:custGeom>
              <a:avLst/>
              <a:gdLst/>
              <a:ahLst/>
              <a:cxnLst>
                <a:cxn ang="0">
                  <a:pos x="42" y="8"/>
                </a:cxn>
                <a:cxn ang="0">
                  <a:pos x="42" y="8"/>
                </a:cxn>
                <a:cxn ang="0">
                  <a:pos x="46" y="6"/>
                </a:cxn>
                <a:cxn ang="0">
                  <a:pos x="48" y="0"/>
                </a:cxn>
                <a:cxn ang="0">
                  <a:pos x="48" y="0"/>
                </a:cxn>
                <a:cxn ang="0">
                  <a:pos x="34" y="2"/>
                </a:cxn>
                <a:cxn ang="0">
                  <a:pos x="34" y="2"/>
                </a:cxn>
                <a:cxn ang="0">
                  <a:pos x="28" y="2"/>
                </a:cxn>
                <a:cxn ang="0">
                  <a:pos x="24" y="4"/>
                </a:cxn>
                <a:cxn ang="0">
                  <a:pos x="22" y="4"/>
                </a:cxn>
                <a:cxn ang="0">
                  <a:pos x="22" y="4"/>
                </a:cxn>
                <a:cxn ang="0">
                  <a:pos x="0" y="30"/>
                </a:cxn>
                <a:cxn ang="0">
                  <a:pos x="0" y="30"/>
                </a:cxn>
                <a:cxn ang="0">
                  <a:pos x="10" y="34"/>
                </a:cxn>
                <a:cxn ang="0">
                  <a:pos x="16" y="36"/>
                </a:cxn>
                <a:cxn ang="0">
                  <a:pos x="20" y="36"/>
                </a:cxn>
                <a:cxn ang="0">
                  <a:pos x="20" y="36"/>
                </a:cxn>
                <a:cxn ang="0">
                  <a:pos x="28" y="24"/>
                </a:cxn>
                <a:cxn ang="0">
                  <a:pos x="28" y="24"/>
                </a:cxn>
                <a:cxn ang="0">
                  <a:pos x="42" y="8"/>
                </a:cxn>
                <a:cxn ang="0">
                  <a:pos x="42" y="8"/>
                </a:cxn>
              </a:cxnLst>
              <a:rect l="0" t="0" r="r" b="b"/>
              <a:pathLst>
                <a:path w="48" h="36">
                  <a:moveTo>
                    <a:pt x="42" y="8"/>
                  </a:moveTo>
                  <a:lnTo>
                    <a:pt x="42" y="8"/>
                  </a:lnTo>
                  <a:lnTo>
                    <a:pt x="46" y="6"/>
                  </a:lnTo>
                  <a:lnTo>
                    <a:pt x="48" y="0"/>
                  </a:lnTo>
                  <a:lnTo>
                    <a:pt x="48" y="0"/>
                  </a:lnTo>
                  <a:lnTo>
                    <a:pt x="34" y="2"/>
                  </a:lnTo>
                  <a:lnTo>
                    <a:pt x="34" y="2"/>
                  </a:lnTo>
                  <a:lnTo>
                    <a:pt x="28" y="2"/>
                  </a:lnTo>
                  <a:lnTo>
                    <a:pt x="24" y="4"/>
                  </a:lnTo>
                  <a:lnTo>
                    <a:pt x="22" y="4"/>
                  </a:lnTo>
                  <a:lnTo>
                    <a:pt x="22" y="4"/>
                  </a:lnTo>
                  <a:lnTo>
                    <a:pt x="0" y="30"/>
                  </a:lnTo>
                  <a:lnTo>
                    <a:pt x="0" y="30"/>
                  </a:lnTo>
                  <a:lnTo>
                    <a:pt x="10" y="34"/>
                  </a:lnTo>
                  <a:lnTo>
                    <a:pt x="16" y="36"/>
                  </a:lnTo>
                  <a:lnTo>
                    <a:pt x="20" y="36"/>
                  </a:lnTo>
                  <a:lnTo>
                    <a:pt x="20" y="36"/>
                  </a:lnTo>
                  <a:lnTo>
                    <a:pt x="28" y="24"/>
                  </a:lnTo>
                  <a:lnTo>
                    <a:pt x="28" y="24"/>
                  </a:lnTo>
                  <a:lnTo>
                    <a:pt x="42" y="8"/>
                  </a:lnTo>
                  <a:lnTo>
                    <a:pt x="4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61"/>
            <p:cNvSpPr/>
            <p:nvPr/>
          </p:nvSpPr>
          <p:spPr bwMode="auto">
            <a:xfrm>
              <a:off x="3135313" y="1563688"/>
              <a:ext cx="85725" cy="66675"/>
            </a:xfrm>
            <a:custGeom>
              <a:avLst/>
              <a:gdLst/>
              <a:ahLst/>
              <a:cxnLst>
                <a:cxn ang="0">
                  <a:pos x="54" y="0"/>
                </a:cxn>
                <a:cxn ang="0">
                  <a:pos x="54" y="0"/>
                </a:cxn>
                <a:cxn ang="0">
                  <a:pos x="34" y="2"/>
                </a:cxn>
                <a:cxn ang="0">
                  <a:pos x="34" y="2"/>
                </a:cxn>
                <a:cxn ang="0">
                  <a:pos x="30" y="4"/>
                </a:cxn>
                <a:cxn ang="0">
                  <a:pos x="26" y="8"/>
                </a:cxn>
                <a:cxn ang="0">
                  <a:pos x="26" y="8"/>
                </a:cxn>
                <a:cxn ang="0">
                  <a:pos x="0" y="40"/>
                </a:cxn>
                <a:cxn ang="0">
                  <a:pos x="0" y="40"/>
                </a:cxn>
                <a:cxn ang="0">
                  <a:pos x="12" y="42"/>
                </a:cxn>
                <a:cxn ang="0">
                  <a:pos x="18" y="42"/>
                </a:cxn>
                <a:cxn ang="0">
                  <a:pos x="22" y="40"/>
                </a:cxn>
                <a:cxn ang="0">
                  <a:pos x="22" y="40"/>
                </a:cxn>
                <a:cxn ang="0">
                  <a:pos x="34" y="26"/>
                </a:cxn>
                <a:cxn ang="0">
                  <a:pos x="34" y="26"/>
                </a:cxn>
                <a:cxn ang="0">
                  <a:pos x="54" y="0"/>
                </a:cxn>
                <a:cxn ang="0">
                  <a:pos x="54" y="0"/>
                </a:cxn>
              </a:cxnLst>
              <a:rect l="0" t="0" r="r" b="b"/>
              <a:pathLst>
                <a:path w="54" h="42">
                  <a:moveTo>
                    <a:pt x="54" y="0"/>
                  </a:moveTo>
                  <a:lnTo>
                    <a:pt x="54" y="0"/>
                  </a:lnTo>
                  <a:lnTo>
                    <a:pt x="34" y="2"/>
                  </a:lnTo>
                  <a:lnTo>
                    <a:pt x="34" y="2"/>
                  </a:lnTo>
                  <a:lnTo>
                    <a:pt x="30" y="4"/>
                  </a:lnTo>
                  <a:lnTo>
                    <a:pt x="26" y="8"/>
                  </a:lnTo>
                  <a:lnTo>
                    <a:pt x="26" y="8"/>
                  </a:lnTo>
                  <a:lnTo>
                    <a:pt x="0" y="40"/>
                  </a:lnTo>
                  <a:lnTo>
                    <a:pt x="0" y="40"/>
                  </a:lnTo>
                  <a:lnTo>
                    <a:pt x="12" y="42"/>
                  </a:lnTo>
                  <a:lnTo>
                    <a:pt x="18" y="42"/>
                  </a:lnTo>
                  <a:lnTo>
                    <a:pt x="22" y="40"/>
                  </a:lnTo>
                  <a:lnTo>
                    <a:pt x="22" y="40"/>
                  </a:lnTo>
                  <a:lnTo>
                    <a:pt x="34" y="26"/>
                  </a:lnTo>
                  <a:lnTo>
                    <a:pt x="34" y="26"/>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62"/>
            <p:cNvSpPr/>
            <p:nvPr/>
          </p:nvSpPr>
          <p:spPr bwMode="auto">
            <a:xfrm>
              <a:off x="3179763" y="1557338"/>
              <a:ext cx="85725" cy="73025"/>
            </a:xfrm>
            <a:custGeom>
              <a:avLst/>
              <a:gdLst/>
              <a:ahLst/>
              <a:cxnLst>
                <a:cxn ang="0">
                  <a:pos x="36" y="2"/>
                </a:cxn>
                <a:cxn ang="0">
                  <a:pos x="36" y="2"/>
                </a:cxn>
                <a:cxn ang="0">
                  <a:pos x="30" y="8"/>
                </a:cxn>
                <a:cxn ang="0">
                  <a:pos x="28" y="12"/>
                </a:cxn>
                <a:cxn ang="0">
                  <a:pos x="28" y="12"/>
                </a:cxn>
                <a:cxn ang="0">
                  <a:pos x="0" y="46"/>
                </a:cxn>
                <a:cxn ang="0">
                  <a:pos x="0" y="46"/>
                </a:cxn>
                <a:cxn ang="0">
                  <a:pos x="10" y="44"/>
                </a:cxn>
                <a:cxn ang="0">
                  <a:pos x="18" y="42"/>
                </a:cxn>
                <a:cxn ang="0">
                  <a:pos x="28" y="36"/>
                </a:cxn>
                <a:cxn ang="0">
                  <a:pos x="36" y="32"/>
                </a:cxn>
                <a:cxn ang="0">
                  <a:pos x="42" y="26"/>
                </a:cxn>
                <a:cxn ang="0">
                  <a:pos x="48" y="18"/>
                </a:cxn>
                <a:cxn ang="0">
                  <a:pos x="52" y="10"/>
                </a:cxn>
                <a:cxn ang="0">
                  <a:pos x="54" y="0"/>
                </a:cxn>
                <a:cxn ang="0">
                  <a:pos x="54" y="0"/>
                </a:cxn>
                <a:cxn ang="0">
                  <a:pos x="36" y="2"/>
                </a:cxn>
                <a:cxn ang="0">
                  <a:pos x="36" y="2"/>
                </a:cxn>
              </a:cxnLst>
              <a:rect l="0" t="0" r="r" b="b"/>
              <a:pathLst>
                <a:path w="54" h="46">
                  <a:moveTo>
                    <a:pt x="36" y="2"/>
                  </a:moveTo>
                  <a:lnTo>
                    <a:pt x="36" y="2"/>
                  </a:lnTo>
                  <a:lnTo>
                    <a:pt x="30" y="8"/>
                  </a:lnTo>
                  <a:lnTo>
                    <a:pt x="28" y="12"/>
                  </a:lnTo>
                  <a:lnTo>
                    <a:pt x="28" y="12"/>
                  </a:lnTo>
                  <a:lnTo>
                    <a:pt x="0" y="46"/>
                  </a:lnTo>
                  <a:lnTo>
                    <a:pt x="0" y="46"/>
                  </a:lnTo>
                  <a:lnTo>
                    <a:pt x="10" y="44"/>
                  </a:lnTo>
                  <a:lnTo>
                    <a:pt x="18" y="42"/>
                  </a:lnTo>
                  <a:lnTo>
                    <a:pt x="28" y="36"/>
                  </a:lnTo>
                  <a:lnTo>
                    <a:pt x="36" y="32"/>
                  </a:lnTo>
                  <a:lnTo>
                    <a:pt x="42" y="26"/>
                  </a:lnTo>
                  <a:lnTo>
                    <a:pt x="48" y="18"/>
                  </a:lnTo>
                  <a:lnTo>
                    <a:pt x="52" y="10"/>
                  </a:lnTo>
                  <a:lnTo>
                    <a:pt x="54" y="0"/>
                  </a:lnTo>
                  <a:lnTo>
                    <a:pt x="54"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63"/>
            <p:cNvSpPr/>
            <p:nvPr/>
          </p:nvSpPr>
          <p:spPr bwMode="auto">
            <a:xfrm>
              <a:off x="3036888" y="1535113"/>
              <a:ext cx="76200" cy="38100"/>
            </a:xfrm>
            <a:custGeom>
              <a:avLst/>
              <a:gdLst/>
              <a:ahLst/>
              <a:cxnLst>
                <a:cxn ang="0">
                  <a:pos x="28" y="2"/>
                </a:cxn>
                <a:cxn ang="0">
                  <a:pos x="28" y="2"/>
                </a:cxn>
                <a:cxn ang="0">
                  <a:pos x="24" y="0"/>
                </a:cxn>
                <a:cxn ang="0">
                  <a:pos x="24" y="0"/>
                </a:cxn>
                <a:cxn ang="0">
                  <a:pos x="16" y="8"/>
                </a:cxn>
                <a:cxn ang="0">
                  <a:pos x="16" y="8"/>
                </a:cxn>
                <a:cxn ang="0">
                  <a:pos x="8" y="18"/>
                </a:cxn>
                <a:cxn ang="0">
                  <a:pos x="0" y="24"/>
                </a:cxn>
                <a:cxn ang="0">
                  <a:pos x="0" y="24"/>
                </a:cxn>
                <a:cxn ang="0">
                  <a:pos x="48" y="18"/>
                </a:cxn>
                <a:cxn ang="0">
                  <a:pos x="48" y="18"/>
                </a:cxn>
                <a:cxn ang="0">
                  <a:pos x="28" y="2"/>
                </a:cxn>
                <a:cxn ang="0">
                  <a:pos x="28" y="2"/>
                </a:cxn>
              </a:cxnLst>
              <a:rect l="0" t="0" r="r" b="b"/>
              <a:pathLst>
                <a:path w="48" h="24">
                  <a:moveTo>
                    <a:pt x="28" y="2"/>
                  </a:moveTo>
                  <a:lnTo>
                    <a:pt x="28" y="2"/>
                  </a:lnTo>
                  <a:lnTo>
                    <a:pt x="24" y="0"/>
                  </a:lnTo>
                  <a:lnTo>
                    <a:pt x="24" y="0"/>
                  </a:lnTo>
                  <a:lnTo>
                    <a:pt x="16" y="8"/>
                  </a:lnTo>
                  <a:lnTo>
                    <a:pt x="16" y="8"/>
                  </a:lnTo>
                  <a:lnTo>
                    <a:pt x="8" y="18"/>
                  </a:lnTo>
                  <a:lnTo>
                    <a:pt x="0" y="24"/>
                  </a:lnTo>
                  <a:lnTo>
                    <a:pt x="0" y="24"/>
                  </a:lnTo>
                  <a:lnTo>
                    <a:pt x="48" y="18"/>
                  </a:lnTo>
                  <a:lnTo>
                    <a:pt x="48" y="18"/>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64"/>
            <p:cNvSpPr/>
            <p:nvPr/>
          </p:nvSpPr>
          <p:spPr bwMode="auto">
            <a:xfrm>
              <a:off x="3084513" y="1512888"/>
              <a:ext cx="82550" cy="47625"/>
            </a:xfrm>
            <a:custGeom>
              <a:avLst/>
              <a:gdLst/>
              <a:ahLst/>
              <a:cxnLst>
                <a:cxn ang="0">
                  <a:pos x="38" y="28"/>
                </a:cxn>
                <a:cxn ang="0">
                  <a:pos x="38" y="28"/>
                </a:cxn>
                <a:cxn ang="0">
                  <a:pos x="52" y="26"/>
                </a:cxn>
                <a:cxn ang="0">
                  <a:pos x="52" y="26"/>
                </a:cxn>
                <a:cxn ang="0">
                  <a:pos x="48" y="22"/>
                </a:cxn>
                <a:cxn ang="0">
                  <a:pos x="44" y="20"/>
                </a:cxn>
                <a:cxn ang="0">
                  <a:pos x="44" y="20"/>
                </a:cxn>
                <a:cxn ang="0">
                  <a:pos x="28" y="8"/>
                </a:cxn>
                <a:cxn ang="0">
                  <a:pos x="28" y="8"/>
                </a:cxn>
                <a:cxn ang="0">
                  <a:pos x="16" y="0"/>
                </a:cxn>
                <a:cxn ang="0">
                  <a:pos x="16" y="0"/>
                </a:cxn>
                <a:cxn ang="0">
                  <a:pos x="12" y="0"/>
                </a:cxn>
                <a:cxn ang="0">
                  <a:pos x="8" y="4"/>
                </a:cxn>
                <a:cxn ang="0">
                  <a:pos x="0" y="10"/>
                </a:cxn>
                <a:cxn ang="0">
                  <a:pos x="0" y="10"/>
                </a:cxn>
                <a:cxn ang="0">
                  <a:pos x="26" y="30"/>
                </a:cxn>
                <a:cxn ang="0">
                  <a:pos x="26" y="30"/>
                </a:cxn>
                <a:cxn ang="0">
                  <a:pos x="28" y="30"/>
                </a:cxn>
                <a:cxn ang="0">
                  <a:pos x="32" y="30"/>
                </a:cxn>
                <a:cxn ang="0">
                  <a:pos x="38" y="28"/>
                </a:cxn>
                <a:cxn ang="0">
                  <a:pos x="38" y="28"/>
                </a:cxn>
              </a:cxnLst>
              <a:rect l="0" t="0" r="r" b="b"/>
              <a:pathLst>
                <a:path w="52" h="30">
                  <a:moveTo>
                    <a:pt x="38" y="28"/>
                  </a:moveTo>
                  <a:lnTo>
                    <a:pt x="38" y="28"/>
                  </a:lnTo>
                  <a:lnTo>
                    <a:pt x="52" y="26"/>
                  </a:lnTo>
                  <a:lnTo>
                    <a:pt x="52" y="26"/>
                  </a:lnTo>
                  <a:lnTo>
                    <a:pt x="48" y="22"/>
                  </a:lnTo>
                  <a:lnTo>
                    <a:pt x="44" y="20"/>
                  </a:lnTo>
                  <a:lnTo>
                    <a:pt x="44" y="20"/>
                  </a:lnTo>
                  <a:lnTo>
                    <a:pt x="28" y="8"/>
                  </a:lnTo>
                  <a:lnTo>
                    <a:pt x="28" y="8"/>
                  </a:lnTo>
                  <a:lnTo>
                    <a:pt x="16" y="0"/>
                  </a:lnTo>
                  <a:lnTo>
                    <a:pt x="16" y="0"/>
                  </a:lnTo>
                  <a:lnTo>
                    <a:pt x="12" y="0"/>
                  </a:lnTo>
                  <a:lnTo>
                    <a:pt x="8" y="4"/>
                  </a:lnTo>
                  <a:lnTo>
                    <a:pt x="0" y="10"/>
                  </a:lnTo>
                  <a:lnTo>
                    <a:pt x="0" y="10"/>
                  </a:lnTo>
                  <a:lnTo>
                    <a:pt x="26" y="30"/>
                  </a:lnTo>
                  <a:lnTo>
                    <a:pt x="26" y="30"/>
                  </a:lnTo>
                  <a:lnTo>
                    <a:pt x="28" y="30"/>
                  </a:lnTo>
                  <a:lnTo>
                    <a:pt x="32" y="30"/>
                  </a:lnTo>
                  <a:lnTo>
                    <a:pt x="38" y="28"/>
                  </a:lnTo>
                  <a:lnTo>
                    <a:pt x="3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65"/>
            <p:cNvSpPr/>
            <p:nvPr/>
          </p:nvSpPr>
          <p:spPr bwMode="auto">
            <a:xfrm>
              <a:off x="3119438" y="1493838"/>
              <a:ext cx="101600" cy="57150"/>
            </a:xfrm>
            <a:custGeom>
              <a:avLst/>
              <a:gdLst/>
              <a:ahLst/>
              <a:cxnLst>
                <a:cxn ang="0">
                  <a:pos x="44" y="36"/>
                </a:cxn>
                <a:cxn ang="0">
                  <a:pos x="44" y="36"/>
                </a:cxn>
                <a:cxn ang="0">
                  <a:pos x="64" y="32"/>
                </a:cxn>
                <a:cxn ang="0">
                  <a:pos x="64" y="32"/>
                </a:cxn>
                <a:cxn ang="0">
                  <a:pos x="36" y="12"/>
                </a:cxn>
                <a:cxn ang="0">
                  <a:pos x="36" y="12"/>
                </a:cxn>
                <a:cxn ang="0">
                  <a:pos x="20" y="2"/>
                </a:cxn>
                <a:cxn ang="0">
                  <a:pos x="20" y="2"/>
                </a:cxn>
                <a:cxn ang="0">
                  <a:pos x="16" y="0"/>
                </a:cxn>
                <a:cxn ang="0">
                  <a:pos x="10" y="2"/>
                </a:cxn>
                <a:cxn ang="0">
                  <a:pos x="0" y="8"/>
                </a:cxn>
                <a:cxn ang="0">
                  <a:pos x="0" y="8"/>
                </a:cxn>
                <a:cxn ang="0">
                  <a:pos x="34" y="32"/>
                </a:cxn>
                <a:cxn ang="0">
                  <a:pos x="34" y="32"/>
                </a:cxn>
                <a:cxn ang="0">
                  <a:pos x="38" y="36"/>
                </a:cxn>
                <a:cxn ang="0">
                  <a:pos x="44" y="36"/>
                </a:cxn>
                <a:cxn ang="0">
                  <a:pos x="44" y="36"/>
                </a:cxn>
              </a:cxnLst>
              <a:rect l="0" t="0" r="r" b="b"/>
              <a:pathLst>
                <a:path w="64" h="36">
                  <a:moveTo>
                    <a:pt x="44" y="36"/>
                  </a:moveTo>
                  <a:lnTo>
                    <a:pt x="44" y="36"/>
                  </a:lnTo>
                  <a:lnTo>
                    <a:pt x="64" y="32"/>
                  </a:lnTo>
                  <a:lnTo>
                    <a:pt x="64" y="32"/>
                  </a:lnTo>
                  <a:lnTo>
                    <a:pt x="36" y="12"/>
                  </a:lnTo>
                  <a:lnTo>
                    <a:pt x="36" y="12"/>
                  </a:lnTo>
                  <a:lnTo>
                    <a:pt x="20" y="2"/>
                  </a:lnTo>
                  <a:lnTo>
                    <a:pt x="20" y="2"/>
                  </a:lnTo>
                  <a:lnTo>
                    <a:pt x="16" y="0"/>
                  </a:lnTo>
                  <a:lnTo>
                    <a:pt x="10" y="2"/>
                  </a:lnTo>
                  <a:lnTo>
                    <a:pt x="0" y="8"/>
                  </a:lnTo>
                  <a:lnTo>
                    <a:pt x="0" y="8"/>
                  </a:lnTo>
                  <a:lnTo>
                    <a:pt x="34" y="32"/>
                  </a:lnTo>
                  <a:lnTo>
                    <a:pt x="34" y="32"/>
                  </a:lnTo>
                  <a:lnTo>
                    <a:pt x="38" y="36"/>
                  </a:lnTo>
                  <a:lnTo>
                    <a:pt x="44" y="36"/>
                  </a:lnTo>
                  <a:lnTo>
                    <a:pt x="44"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66"/>
            <p:cNvSpPr/>
            <p:nvPr/>
          </p:nvSpPr>
          <p:spPr bwMode="auto">
            <a:xfrm>
              <a:off x="3160713" y="1490663"/>
              <a:ext cx="104775" cy="53975"/>
            </a:xfrm>
            <a:custGeom>
              <a:avLst/>
              <a:gdLst/>
              <a:ahLst/>
              <a:cxnLst>
                <a:cxn ang="0">
                  <a:pos x="66" y="30"/>
                </a:cxn>
                <a:cxn ang="0">
                  <a:pos x="66" y="30"/>
                </a:cxn>
                <a:cxn ang="0">
                  <a:pos x="60" y="22"/>
                </a:cxn>
                <a:cxn ang="0">
                  <a:pos x="54" y="16"/>
                </a:cxn>
                <a:cxn ang="0">
                  <a:pos x="46" y="10"/>
                </a:cxn>
                <a:cxn ang="0">
                  <a:pos x="38" y="6"/>
                </a:cxn>
                <a:cxn ang="0">
                  <a:pos x="28" y="2"/>
                </a:cxn>
                <a:cxn ang="0">
                  <a:pos x="20" y="0"/>
                </a:cxn>
                <a:cxn ang="0">
                  <a:pos x="10" y="0"/>
                </a:cxn>
                <a:cxn ang="0">
                  <a:pos x="0" y="0"/>
                </a:cxn>
                <a:cxn ang="0">
                  <a:pos x="0" y="0"/>
                </a:cxn>
                <a:cxn ang="0">
                  <a:pos x="36" y="26"/>
                </a:cxn>
                <a:cxn ang="0">
                  <a:pos x="36" y="26"/>
                </a:cxn>
                <a:cxn ang="0">
                  <a:pos x="40" y="30"/>
                </a:cxn>
                <a:cxn ang="0">
                  <a:pos x="46" y="34"/>
                </a:cxn>
                <a:cxn ang="0">
                  <a:pos x="46" y="34"/>
                </a:cxn>
                <a:cxn ang="0">
                  <a:pos x="66" y="30"/>
                </a:cxn>
                <a:cxn ang="0">
                  <a:pos x="66" y="30"/>
                </a:cxn>
              </a:cxnLst>
              <a:rect l="0" t="0" r="r" b="b"/>
              <a:pathLst>
                <a:path w="66" h="34">
                  <a:moveTo>
                    <a:pt x="66" y="30"/>
                  </a:moveTo>
                  <a:lnTo>
                    <a:pt x="66" y="30"/>
                  </a:lnTo>
                  <a:lnTo>
                    <a:pt x="60" y="22"/>
                  </a:lnTo>
                  <a:lnTo>
                    <a:pt x="54" y="16"/>
                  </a:lnTo>
                  <a:lnTo>
                    <a:pt x="46" y="10"/>
                  </a:lnTo>
                  <a:lnTo>
                    <a:pt x="38" y="6"/>
                  </a:lnTo>
                  <a:lnTo>
                    <a:pt x="28" y="2"/>
                  </a:lnTo>
                  <a:lnTo>
                    <a:pt x="20" y="0"/>
                  </a:lnTo>
                  <a:lnTo>
                    <a:pt x="10" y="0"/>
                  </a:lnTo>
                  <a:lnTo>
                    <a:pt x="0" y="0"/>
                  </a:lnTo>
                  <a:lnTo>
                    <a:pt x="0" y="0"/>
                  </a:lnTo>
                  <a:lnTo>
                    <a:pt x="36" y="26"/>
                  </a:lnTo>
                  <a:lnTo>
                    <a:pt x="36" y="26"/>
                  </a:lnTo>
                  <a:lnTo>
                    <a:pt x="40" y="30"/>
                  </a:lnTo>
                  <a:lnTo>
                    <a:pt x="46" y="34"/>
                  </a:lnTo>
                  <a:lnTo>
                    <a:pt x="46" y="34"/>
                  </a:lnTo>
                  <a:lnTo>
                    <a:pt x="66" y="30"/>
                  </a:lnTo>
                  <a:lnTo>
                    <a:pt x="6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67"/>
            <p:cNvSpPr/>
            <p:nvPr/>
          </p:nvSpPr>
          <p:spPr bwMode="auto">
            <a:xfrm>
              <a:off x="3268663" y="1338263"/>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68"/>
            <p:cNvSpPr/>
            <p:nvPr/>
          </p:nvSpPr>
          <p:spPr bwMode="auto">
            <a:xfrm>
              <a:off x="3297238" y="1360488"/>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6"/>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6"/>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69"/>
            <p:cNvSpPr/>
            <p:nvPr/>
          </p:nvSpPr>
          <p:spPr bwMode="auto">
            <a:xfrm>
              <a:off x="3316288" y="1382713"/>
              <a:ext cx="28575" cy="76200"/>
            </a:xfrm>
            <a:custGeom>
              <a:avLst/>
              <a:gdLst/>
              <a:ahLst/>
              <a:cxnLst>
                <a:cxn ang="0">
                  <a:pos x="18" y="12"/>
                </a:cxn>
                <a:cxn ang="0">
                  <a:pos x="18" y="12"/>
                </a:cxn>
                <a:cxn ang="0">
                  <a:pos x="18" y="8"/>
                </a:cxn>
                <a:cxn ang="0">
                  <a:pos x="16" y="6"/>
                </a:cxn>
                <a:cxn ang="0">
                  <a:pos x="12" y="0"/>
                </a:cxn>
                <a:cxn ang="0">
                  <a:pos x="12" y="0"/>
                </a:cxn>
                <a:cxn ang="0">
                  <a:pos x="2" y="26"/>
                </a:cxn>
                <a:cxn ang="0">
                  <a:pos x="2"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6"/>
                  </a:lnTo>
                  <a:lnTo>
                    <a:pt x="12" y="0"/>
                  </a:lnTo>
                  <a:lnTo>
                    <a:pt x="12" y="0"/>
                  </a:lnTo>
                  <a:lnTo>
                    <a:pt x="2" y="26"/>
                  </a:lnTo>
                  <a:lnTo>
                    <a:pt x="2"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70"/>
            <p:cNvSpPr/>
            <p:nvPr/>
          </p:nvSpPr>
          <p:spPr bwMode="auto">
            <a:xfrm>
              <a:off x="3328988" y="1408113"/>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8"/>
                </a:cxn>
                <a:cxn ang="0">
                  <a:pos x="0" y="38"/>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8"/>
                  </a:lnTo>
                  <a:lnTo>
                    <a:pt x="0" y="38"/>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71"/>
            <p:cNvSpPr/>
            <p:nvPr/>
          </p:nvSpPr>
          <p:spPr bwMode="auto">
            <a:xfrm>
              <a:off x="3255963" y="1341438"/>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6" y="0"/>
                </a:cxn>
                <a:cxn ang="0">
                  <a:pos x="6"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6" y="0"/>
                  </a:lnTo>
                  <a:lnTo>
                    <a:pt x="6"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72"/>
            <p:cNvSpPr/>
            <p:nvPr/>
          </p:nvSpPr>
          <p:spPr bwMode="auto">
            <a:xfrm>
              <a:off x="3252788" y="1385888"/>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4"/>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4"/>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73"/>
            <p:cNvSpPr/>
            <p:nvPr/>
          </p:nvSpPr>
          <p:spPr bwMode="auto">
            <a:xfrm>
              <a:off x="3252788" y="1417638"/>
              <a:ext cx="63500" cy="44450"/>
            </a:xfrm>
            <a:custGeom>
              <a:avLst/>
              <a:gdLst/>
              <a:ahLst/>
              <a:cxnLst>
                <a:cxn ang="0">
                  <a:pos x="4" y="14"/>
                </a:cxn>
                <a:cxn ang="0">
                  <a:pos x="4" y="14"/>
                </a:cxn>
                <a:cxn ang="0">
                  <a:pos x="16" y="20"/>
                </a:cxn>
                <a:cxn ang="0">
                  <a:pos x="16" y="20"/>
                </a:cxn>
                <a:cxn ang="0">
                  <a:pos x="40" y="28"/>
                </a:cxn>
                <a:cxn ang="0">
                  <a:pos x="40"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40" h="28">
                  <a:moveTo>
                    <a:pt x="4" y="14"/>
                  </a:moveTo>
                  <a:lnTo>
                    <a:pt x="4" y="14"/>
                  </a:lnTo>
                  <a:lnTo>
                    <a:pt x="16" y="20"/>
                  </a:lnTo>
                  <a:lnTo>
                    <a:pt x="16" y="20"/>
                  </a:lnTo>
                  <a:lnTo>
                    <a:pt x="40" y="28"/>
                  </a:lnTo>
                  <a:lnTo>
                    <a:pt x="40"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74"/>
            <p:cNvSpPr/>
            <p:nvPr/>
          </p:nvSpPr>
          <p:spPr bwMode="auto">
            <a:xfrm>
              <a:off x="3259138" y="1446213"/>
              <a:ext cx="66675" cy="47625"/>
            </a:xfrm>
            <a:custGeom>
              <a:avLst/>
              <a:gdLst/>
              <a:ahLst/>
              <a:cxnLst>
                <a:cxn ang="0">
                  <a:pos x="42" y="30"/>
                </a:cxn>
                <a:cxn ang="0">
                  <a:pos x="42" y="30"/>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30"/>
                </a:cxn>
                <a:cxn ang="0">
                  <a:pos x="42" y="30"/>
                </a:cxn>
              </a:cxnLst>
              <a:rect l="0" t="0" r="r" b="b"/>
              <a:pathLst>
                <a:path w="42" h="30">
                  <a:moveTo>
                    <a:pt x="42" y="30"/>
                  </a:moveTo>
                  <a:lnTo>
                    <a:pt x="42" y="30"/>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30"/>
                  </a:lnTo>
                  <a:lnTo>
                    <a:pt x="4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75"/>
            <p:cNvSpPr/>
            <p:nvPr/>
          </p:nvSpPr>
          <p:spPr bwMode="auto">
            <a:xfrm>
              <a:off x="3132138" y="130333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76"/>
            <p:cNvSpPr/>
            <p:nvPr/>
          </p:nvSpPr>
          <p:spPr bwMode="auto">
            <a:xfrm>
              <a:off x="3160713" y="1325563"/>
              <a:ext cx="28575" cy="63500"/>
            </a:xfrm>
            <a:custGeom>
              <a:avLst/>
              <a:gdLst/>
              <a:ahLst/>
              <a:cxnLst>
                <a:cxn ang="0">
                  <a:pos x="4" y="30"/>
                </a:cxn>
                <a:cxn ang="0">
                  <a:pos x="4" y="30"/>
                </a:cxn>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Lst>
              <a:rect l="0" t="0" r="r" b="b"/>
              <a:pathLst>
                <a:path w="18" h="40">
                  <a:moveTo>
                    <a:pt x="4" y="30"/>
                  </a:moveTo>
                  <a:lnTo>
                    <a:pt x="4" y="30"/>
                  </a:lnTo>
                  <a:lnTo>
                    <a:pt x="8" y="40"/>
                  </a:ln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77"/>
            <p:cNvSpPr/>
            <p:nvPr/>
          </p:nvSpPr>
          <p:spPr bwMode="auto">
            <a:xfrm>
              <a:off x="3179763" y="1347788"/>
              <a:ext cx="28575" cy="76200"/>
            </a:xfrm>
            <a:custGeom>
              <a:avLst/>
              <a:gdLst/>
              <a:ahLst/>
              <a:cxnLst>
                <a:cxn ang="0">
                  <a:pos x="0" y="34"/>
                </a:cxn>
                <a:cxn ang="0">
                  <a:pos x="0" y="34"/>
                </a:cxn>
                <a:cxn ang="0">
                  <a:pos x="6" y="48"/>
                </a:cxn>
                <a:cxn ang="0">
                  <a:pos x="6" y="48"/>
                </a:cxn>
                <a:cxn ang="0">
                  <a:pos x="14" y="24"/>
                </a:cxn>
                <a:cxn ang="0">
                  <a:pos x="14" y="24"/>
                </a:cxn>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Lst>
              <a:rect l="0" t="0" r="r" b="b"/>
              <a:pathLst>
                <a:path w="18" h="48">
                  <a:moveTo>
                    <a:pt x="0" y="34"/>
                  </a:moveTo>
                  <a:lnTo>
                    <a:pt x="0" y="34"/>
                  </a:lnTo>
                  <a:lnTo>
                    <a:pt x="6" y="48"/>
                  </a:lnTo>
                  <a:lnTo>
                    <a:pt x="6" y="48"/>
                  </a:lnTo>
                  <a:lnTo>
                    <a:pt x="14" y="24"/>
                  </a:lnTo>
                  <a:lnTo>
                    <a:pt x="14" y="24"/>
                  </a:lnTo>
                  <a:lnTo>
                    <a:pt x="18" y="12"/>
                  </a:lnTo>
                  <a:lnTo>
                    <a:pt x="18" y="12"/>
                  </a:lnTo>
                  <a:lnTo>
                    <a:pt x="18" y="8"/>
                  </a:lnTo>
                  <a:lnTo>
                    <a:pt x="16" y="4"/>
                  </a:lnTo>
                  <a:lnTo>
                    <a:pt x="10" y="0"/>
                  </a:lnTo>
                  <a:lnTo>
                    <a:pt x="10" y="0"/>
                  </a:lnTo>
                  <a:lnTo>
                    <a:pt x="0" y="26"/>
                  </a:lnTo>
                  <a:lnTo>
                    <a:pt x="0" y="26"/>
                  </a:lnTo>
                  <a:lnTo>
                    <a:pt x="0" y="30"/>
                  </a:lnTo>
                  <a:lnTo>
                    <a:pt x="0" y="34"/>
                  </a:lnTo>
                  <a:lnTo>
                    <a:pt x="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78"/>
            <p:cNvSpPr/>
            <p:nvPr/>
          </p:nvSpPr>
          <p:spPr bwMode="auto">
            <a:xfrm>
              <a:off x="3192463" y="1373188"/>
              <a:ext cx="28575" cy="79375"/>
            </a:xfrm>
            <a:custGeom>
              <a:avLst/>
              <a:gdLst/>
              <a:ahLst/>
              <a:cxnLst>
                <a:cxn ang="0">
                  <a:pos x="14" y="0"/>
                </a:cxn>
                <a:cxn ang="0">
                  <a:pos x="14" y="0"/>
                </a:cxn>
                <a:cxn ang="0">
                  <a:pos x="4" y="28"/>
                </a:cxn>
                <a:cxn ang="0">
                  <a:pos x="4" y="28"/>
                </a:cxn>
                <a:cxn ang="0">
                  <a:pos x="2" y="32"/>
                </a:cxn>
                <a:cxn ang="0">
                  <a:pos x="0" y="36"/>
                </a:cxn>
                <a:cxn ang="0">
                  <a:pos x="0" y="36"/>
                </a:cxn>
                <a:cxn ang="0">
                  <a:pos x="6" y="50"/>
                </a:cxn>
                <a:cxn ang="0">
                  <a:pos x="6" y="50"/>
                </a:cxn>
                <a:cxn ang="0">
                  <a:pos x="10" y="44"/>
                </a:cxn>
                <a:cxn ang="0">
                  <a:pos x="14" y="38"/>
                </a:cxn>
                <a:cxn ang="0">
                  <a:pos x="18" y="26"/>
                </a:cxn>
                <a:cxn ang="0">
                  <a:pos x="18" y="12"/>
                </a:cxn>
                <a:cxn ang="0">
                  <a:pos x="14" y="0"/>
                </a:cxn>
                <a:cxn ang="0">
                  <a:pos x="14" y="0"/>
                </a:cxn>
              </a:cxnLst>
              <a:rect l="0" t="0" r="r" b="b"/>
              <a:pathLst>
                <a:path w="18" h="50">
                  <a:moveTo>
                    <a:pt x="14" y="0"/>
                  </a:moveTo>
                  <a:lnTo>
                    <a:pt x="14" y="0"/>
                  </a:lnTo>
                  <a:lnTo>
                    <a:pt x="4" y="28"/>
                  </a:lnTo>
                  <a:lnTo>
                    <a:pt x="4" y="28"/>
                  </a:lnTo>
                  <a:lnTo>
                    <a:pt x="2" y="32"/>
                  </a:lnTo>
                  <a:lnTo>
                    <a:pt x="0" y="36"/>
                  </a:lnTo>
                  <a:lnTo>
                    <a:pt x="0" y="36"/>
                  </a:lnTo>
                  <a:lnTo>
                    <a:pt x="6" y="50"/>
                  </a:lnTo>
                  <a:lnTo>
                    <a:pt x="6" y="50"/>
                  </a:lnTo>
                  <a:lnTo>
                    <a:pt x="10" y="44"/>
                  </a:lnTo>
                  <a:lnTo>
                    <a:pt x="14" y="38"/>
                  </a:lnTo>
                  <a:lnTo>
                    <a:pt x="18" y="26"/>
                  </a:lnTo>
                  <a:lnTo>
                    <a:pt x="18" y="1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79"/>
            <p:cNvSpPr/>
            <p:nvPr/>
          </p:nvSpPr>
          <p:spPr bwMode="auto">
            <a:xfrm>
              <a:off x="3119438" y="1306513"/>
              <a:ext cx="28575" cy="50800"/>
            </a:xfrm>
            <a:custGeom>
              <a:avLst/>
              <a:gdLst/>
              <a:ahLst/>
              <a:cxnLst>
                <a:cxn ang="0">
                  <a:pos x="18" y="32"/>
                </a:cxn>
                <a:cxn ang="0">
                  <a:pos x="18" y="32"/>
                </a:cxn>
                <a:cxn ang="0">
                  <a:pos x="4" y="0"/>
                </a:cxn>
                <a:cxn ang="0">
                  <a:pos x="4" y="0"/>
                </a:cxn>
                <a:cxn ang="0">
                  <a:pos x="4" y="8"/>
                </a:cxn>
                <a:cxn ang="0">
                  <a:pos x="2" y="16"/>
                </a:cxn>
                <a:cxn ang="0">
                  <a:pos x="2" y="16"/>
                </a:cxn>
                <a:cxn ang="0">
                  <a:pos x="0" y="24"/>
                </a:cxn>
                <a:cxn ang="0">
                  <a:pos x="0" y="24"/>
                </a:cxn>
                <a:cxn ang="0">
                  <a:pos x="2" y="24"/>
                </a:cxn>
                <a:cxn ang="0">
                  <a:pos x="2" y="24"/>
                </a:cxn>
                <a:cxn ang="0">
                  <a:pos x="18" y="32"/>
                </a:cxn>
                <a:cxn ang="0">
                  <a:pos x="18" y="32"/>
                </a:cxn>
              </a:cxnLst>
              <a:rect l="0" t="0" r="r" b="b"/>
              <a:pathLst>
                <a:path w="18" h="32">
                  <a:moveTo>
                    <a:pt x="18" y="32"/>
                  </a:moveTo>
                  <a:lnTo>
                    <a:pt x="18" y="32"/>
                  </a:lnTo>
                  <a:lnTo>
                    <a:pt x="4" y="0"/>
                  </a:lnTo>
                  <a:lnTo>
                    <a:pt x="4" y="0"/>
                  </a:lnTo>
                  <a:lnTo>
                    <a:pt x="4" y="8"/>
                  </a:lnTo>
                  <a:lnTo>
                    <a:pt x="2" y="16"/>
                  </a:lnTo>
                  <a:lnTo>
                    <a:pt x="2" y="16"/>
                  </a:lnTo>
                  <a:lnTo>
                    <a:pt x="0" y="24"/>
                  </a:lnTo>
                  <a:lnTo>
                    <a:pt x="0" y="24"/>
                  </a:lnTo>
                  <a:lnTo>
                    <a:pt x="2" y="24"/>
                  </a:lnTo>
                  <a:lnTo>
                    <a:pt x="2" y="24"/>
                  </a:lnTo>
                  <a:lnTo>
                    <a:pt x="18" y="32"/>
                  </a:lnTo>
                  <a:lnTo>
                    <a:pt x="18"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80"/>
            <p:cNvSpPr/>
            <p:nvPr/>
          </p:nvSpPr>
          <p:spPr bwMode="auto">
            <a:xfrm>
              <a:off x="3116263" y="1350963"/>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0" y="0"/>
                </a:cxn>
                <a:cxn ang="0">
                  <a:pos x="0"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0" y="0"/>
                  </a:lnTo>
                  <a:lnTo>
                    <a:pt x="0"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81"/>
            <p:cNvSpPr/>
            <p:nvPr/>
          </p:nvSpPr>
          <p:spPr bwMode="auto">
            <a:xfrm>
              <a:off x="3116263" y="1382713"/>
              <a:ext cx="60325" cy="44450"/>
            </a:xfrm>
            <a:custGeom>
              <a:avLst/>
              <a:gdLst/>
              <a:ahLst/>
              <a:cxnLst>
                <a:cxn ang="0">
                  <a:pos x="26" y="10"/>
                </a:cxn>
                <a:cxn ang="0">
                  <a:pos x="26" y="10"/>
                </a:cxn>
                <a:cxn ang="0">
                  <a:pos x="0" y="0"/>
                </a:cxn>
                <a:cxn ang="0">
                  <a:pos x="0" y="0"/>
                </a:cxn>
                <a:cxn ang="0">
                  <a:pos x="0" y="8"/>
                </a:cxn>
                <a:cxn ang="0">
                  <a:pos x="2" y="12"/>
                </a:cxn>
                <a:cxn ang="0">
                  <a:pos x="4" y="14"/>
                </a:cxn>
                <a:cxn ang="0">
                  <a:pos x="4" y="14"/>
                </a:cxn>
                <a:cxn ang="0">
                  <a:pos x="16" y="18"/>
                </a:cxn>
                <a:cxn ang="0">
                  <a:pos x="16" y="18"/>
                </a:cxn>
                <a:cxn ang="0">
                  <a:pos x="38" y="28"/>
                </a:cxn>
                <a:cxn ang="0">
                  <a:pos x="38" y="28"/>
                </a:cxn>
                <a:cxn ang="0">
                  <a:pos x="34" y="16"/>
                </a:cxn>
                <a:cxn ang="0">
                  <a:pos x="34" y="16"/>
                </a:cxn>
                <a:cxn ang="0">
                  <a:pos x="30" y="12"/>
                </a:cxn>
                <a:cxn ang="0">
                  <a:pos x="26" y="10"/>
                </a:cxn>
                <a:cxn ang="0">
                  <a:pos x="26" y="10"/>
                </a:cxn>
              </a:cxnLst>
              <a:rect l="0" t="0" r="r" b="b"/>
              <a:pathLst>
                <a:path w="38" h="28">
                  <a:moveTo>
                    <a:pt x="26" y="10"/>
                  </a:moveTo>
                  <a:lnTo>
                    <a:pt x="26" y="10"/>
                  </a:lnTo>
                  <a:lnTo>
                    <a:pt x="0" y="0"/>
                  </a:lnTo>
                  <a:lnTo>
                    <a:pt x="0" y="0"/>
                  </a:lnTo>
                  <a:lnTo>
                    <a:pt x="0" y="8"/>
                  </a:lnTo>
                  <a:lnTo>
                    <a:pt x="2" y="12"/>
                  </a:lnTo>
                  <a:lnTo>
                    <a:pt x="4" y="14"/>
                  </a:lnTo>
                  <a:lnTo>
                    <a:pt x="4" y="14"/>
                  </a:lnTo>
                  <a:lnTo>
                    <a:pt x="16" y="18"/>
                  </a:lnTo>
                  <a:lnTo>
                    <a:pt x="16" y="18"/>
                  </a:lnTo>
                  <a:lnTo>
                    <a:pt x="38" y="28"/>
                  </a:lnTo>
                  <a:lnTo>
                    <a:pt x="38" y="28"/>
                  </a:lnTo>
                  <a:lnTo>
                    <a:pt x="34" y="16"/>
                  </a:lnTo>
                  <a:lnTo>
                    <a:pt x="34" y="16"/>
                  </a:lnTo>
                  <a:lnTo>
                    <a:pt x="30" y="12"/>
                  </a:lnTo>
                  <a:lnTo>
                    <a:pt x="26" y="10"/>
                  </a:lnTo>
                  <a:lnTo>
                    <a:pt x="2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82"/>
            <p:cNvSpPr/>
            <p:nvPr/>
          </p:nvSpPr>
          <p:spPr bwMode="auto">
            <a:xfrm>
              <a:off x="3122613" y="141128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83"/>
            <p:cNvSpPr/>
            <p:nvPr/>
          </p:nvSpPr>
          <p:spPr bwMode="auto">
            <a:xfrm>
              <a:off x="3630613" y="1160463"/>
              <a:ext cx="31750" cy="50800"/>
            </a:xfrm>
            <a:custGeom>
              <a:avLst/>
              <a:gdLst/>
              <a:ahLst/>
              <a:cxnLst>
                <a:cxn ang="0">
                  <a:pos x="20" y="14"/>
                </a:cxn>
                <a:cxn ang="0">
                  <a:pos x="20" y="14"/>
                </a:cxn>
                <a:cxn ang="0">
                  <a:pos x="20" y="12"/>
                </a:cxn>
                <a:cxn ang="0">
                  <a:pos x="20" y="12"/>
                </a:cxn>
                <a:cxn ang="0">
                  <a:pos x="14" y="8"/>
                </a:cxn>
                <a:cxn ang="0">
                  <a:pos x="14" y="8"/>
                </a:cxn>
                <a:cxn ang="0">
                  <a:pos x="6" y="4"/>
                </a:cxn>
                <a:cxn ang="0">
                  <a:pos x="0" y="0"/>
                </a:cxn>
                <a:cxn ang="0">
                  <a:pos x="0" y="0"/>
                </a:cxn>
                <a:cxn ang="0">
                  <a:pos x="14" y="32"/>
                </a:cxn>
                <a:cxn ang="0">
                  <a:pos x="14" y="32"/>
                </a:cxn>
                <a:cxn ang="0">
                  <a:pos x="20" y="14"/>
                </a:cxn>
                <a:cxn ang="0">
                  <a:pos x="20" y="14"/>
                </a:cxn>
              </a:cxnLst>
              <a:rect l="0" t="0" r="r" b="b"/>
              <a:pathLst>
                <a:path w="20" h="32">
                  <a:moveTo>
                    <a:pt x="20" y="14"/>
                  </a:moveTo>
                  <a:lnTo>
                    <a:pt x="20" y="14"/>
                  </a:lnTo>
                  <a:lnTo>
                    <a:pt x="20" y="12"/>
                  </a:lnTo>
                  <a:lnTo>
                    <a:pt x="20" y="12"/>
                  </a:lnTo>
                  <a:lnTo>
                    <a:pt x="14" y="8"/>
                  </a:lnTo>
                  <a:lnTo>
                    <a:pt x="14" y="8"/>
                  </a:lnTo>
                  <a:lnTo>
                    <a:pt x="6" y="4"/>
                  </a:lnTo>
                  <a:lnTo>
                    <a:pt x="0" y="0"/>
                  </a:lnTo>
                  <a:lnTo>
                    <a:pt x="0" y="0"/>
                  </a:lnTo>
                  <a:lnTo>
                    <a:pt x="14" y="32"/>
                  </a:lnTo>
                  <a:lnTo>
                    <a:pt x="14" y="32"/>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84"/>
            <p:cNvSpPr/>
            <p:nvPr/>
          </p:nvSpPr>
          <p:spPr bwMode="auto">
            <a:xfrm>
              <a:off x="3656013" y="1182688"/>
              <a:ext cx="31750" cy="63500"/>
            </a:xfrm>
            <a:custGeom>
              <a:avLst/>
              <a:gdLst/>
              <a:ahLst/>
              <a:cxnLst>
                <a:cxn ang="0">
                  <a:pos x="8" y="0"/>
                </a:cxn>
                <a:cxn ang="0">
                  <a:pos x="8" y="0"/>
                </a:cxn>
                <a:cxn ang="0">
                  <a:pos x="0" y="22"/>
                </a:cxn>
                <a:cxn ang="0">
                  <a:pos x="0" y="22"/>
                </a:cxn>
                <a:cxn ang="0">
                  <a:pos x="2" y="26"/>
                </a:cxn>
                <a:cxn ang="0">
                  <a:pos x="4" y="30"/>
                </a:cxn>
                <a:cxn ang="0">
                  <a:pos x="4" y="30"/>
                </a:cxn>
                <a:cxn ang="0">
                  <a:pos x="8" y="40"/>
                </a:cxn>
                <a:cxn ang="0">
                  <a:pos x="8" y="40"/>
                </a:cxn>
                <a:cxn ang="0">
                  <a:pos x="10" y="32"/>
                </a:cxn>
                <a:cxn ang="0">
                  <a:pos x="10" y="32"/>
                </a:cxn>
                <a:cxn ang="0">
                  <a:pos x="16" y="20"/>
                </a:cxn>
                <a:cxn ang="0">
                  <a:pos x="16" y="20"/>
                </a:cxn>
                <a:cxn ang="0">
                  <a:pos x="20" y="10"/>
                </a:cxn>
                <a:cxn ang="0">
                  <a:pos x="20" y="10"/>
                </a:cxn>
                <a:cxn ang="0">
                  <a:pos x="18" y="8"/>
                </a:cxn>
                <a:cxn ang="0">
                  <a:pos x="14" y="4"/>
                </a:cxn>
                <a:cxn ang="0">
                  <a:pos x="8" y="0"/>
                </a:cxn>
                <a:cxn ang="0">
                  <a:pos x="8" y="0"/>
                </a:cxn>
              </a:cxnLst>
              <a:rect l="0" t="0" r="r" b="b"/>
              <a:pathLst>
                <a:path w="20" h="40">
                  <a:moveTo>
                    <a:pt x="8" y="0"/>
                  </a:moveTo>
                  <a:lnTo>
                    <a:pt x="8" y="0"/>
                  </a:lnTo>
                  <a:lnTo>
                    <a:pt x="0" y="22"/>
                  </a:lnTo>
                  <a:lnTo>
                    <a:pt x="0" y="22"/>
                  </a:lnTo>
                  <a:lnTo>
                    <a:pt x="2" y="26"/>
                  </a:lnTo>
                  <a:lnTo>
                    <a:pt x="4" y="30"/>
                  </a:lnTo>
                  <a:lnTo>
                    <a:pt x="4" y="30"/>
                  </a:lnTo>
                  <a:lnTo>
                    <a:pt x="8" y="40"/>
                  </a:lnTo>
                  <a:lnTo>
                    <a:pt x="8" y="40"/>
                  </a:lnTo>
                  <a:lnTo>
                    <a:pt x="10" y="32"/>
                  </a:lnTo>
                  <a:lnTo>
                    <a:pt x="10" y="32"/>
                  </a:lnTo>
                  <a:lnTo>
                    <a:pt x="16" y="20"/>
                  </a:lnTo>
                  <a:lnTo>
                    <a:pt x="16" y="20"/>
                  </a:lnTo>
                  <a:lnTo>
                    <a:pt x="20" y="10"/>
                  </a:lnTo>
                  <a:lnTo>
                    <a:pt x="20" y="10"/>
                  </a:lnTo>
                  <a:lnTo>
                    <a:pt x="18" y="8"/>
                  </a:lnTo>
                  <a:lnTo>
                    <a:pt x="14" y="4"/>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85"/>
            <p:cNvSpPr/>
            <p:nvPr/>
          </p:nvSpPr>
          <p:spPr bwMode="auto">
            <a:xfrm>
              <a:off x="3675063" y="1201738"/>
              <a:ext cx="28575" cy="76200"/>
            </a:xfrm>
            <a:custGeom>
              <a:avLst/>
              <a:gdLst/>
              <a:ahLst/>
              <a:cxnLst>
                <a:cxn ang="0">
                  <a:pos x="2" y="28"/>
                </a:cxn>
                <a:cxn ang="0">
                  <a:pos x="2" y="28"/>
                </a:cxn>
                <a:cxn ang="0">
                  <a:pos x="0" y="32"/>
                </a:cxn>
                <a:cxn ang="0">
                  <a:pos x="0" y="36"/>
                </a:cxn>
                <a:cxn ang="0">
                  <a:pos x="0" y="36"/>
                </a:cxn>
                <a:cxn ang="0">
                  <a:pos x="6" y="48"/>
                </a:cxn>
                <a:cxn ang="0">
                  <a:pos x="6" y="48"/>
                </a:cxn>
                <a:cxn ang="0">
                  <a:pos x="14" y="26"/>
                </a:cxn>
                <a:cxn ang="0">
                  <a:pos x="14" y="26"/>
                </a:cxn>
                <a:cxn ang="0">
                  <a:pos x="18" y="14"/>
                </a:cxn>
                <a:cxn ang="0">
                  <a:pos x="18" y="14"/>
                </a:cxn>
                <a:cxn ang="0">
                  <a:pos x="18" y="10"/>
                </a:cxn>
                <a:cxn ang="0">
                  <a:pos x="16" y="6"/>
                </a:cxn>
                <a:cxn ang="0">
                  <a:pos x="12" y="0"/>
                </a:cxn>
                <a:cxn ang="0">
                  <a:pos x="12" y="0"/>
                </a:cxn>
                <a:cxn ang="0">
                  <a:pos x="2" y="28"/>
                </a:cxn>
                <a:cxn ang="0">
                  <a:pos x="2" y="28"/>
                </a:cxn>
              </a:cxnLst>
              <a:rect l="0" t="0" r="r" b="b"/>
              <a:pathLst>
                <a:path w="18" h="48">
                  <a:moveTo>
                    <a:pt x="2" y="28"/>
                  </a:moveTo>
                  <a:lnTo>
                    <a:pt x="2" y="28"/>
                  </a:lnTo>
                  <a:lnTo>
                    <a:pt x="0" y="32"/>
                  </a:lnTo>
                  <a:lnTo>
                    <a:pt x="0" y="36"/>
                  </a:lnTo>
                  <a:lnTo>
                    <a:pt x="0" y="36"/>
                  </a:lnTo>
                  <a:lnTo>
                    <a:pt x="6" y="48"/>
                  </a:lnTo>
                  <a:lnTo>
                    <a:pt x="6" y="48"/>
                  </a:lnTo>
                  <a:lnTo>
                    <a:pt x="14" y="26"/>
                  </a:lnTo>
                  <a:lnTo>
                    <a:pt x="14" y="26"/>
                  </a:lnTo>
                  <a:lnTo>
                    <a:pt x="18" y="14"/>
                  </a:lnTo>
                  <a:lnTo>
                    <a:pt x="18" y="14"/>
                  </a:lnTo>
                  <a:lnTo>
                    <a:pt x="18" y="10"/>
                  </a:lnTo>
                  <a:lnTo>
                    <a:pt x="16" y="6"/>
                  </a:lnTo>
                  <a:lnTo>
                    <a:pt x="12" y="0"/>
                  </a:lnTo>
                  <a:lnTo>
                    <a:pt x="12" y="0"/>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86"/>
            <p:cNvSpPr/>
            <p:nvPr/>
          </p:nvSpPr>
          <p:spPr bwMode="auto">
            <a:xfrm>
              <a:off x="3690938" y="1230313"/>
              <a:ext cx="25400" cy="79375"/>
            </a:xfrm>
            <a:custGeom>
              <a:avLst/>
              <a:gdLst/>
              <a:ahLst/>
              <a:cxnLst>
                <a:cxn ang="0">
                  <a:pos x="0" y="36"/>
                </a:cxn>
                <a:cxn ang="0">
                  <a:pos x="0" y="36"/>
                </a:cxn>
                <a:cxn ang="0">
                  <a:pos x="6" y="50"/>
                </a:cxn>
                <a:cxn ang="0">
                  <a:pos x="6" y="50"/>
                </a:cxn>
                <a:cxn ang="0">
                  <a:pos x="10" y="44"/>
                </a:cxn>
                <a:cxn ang="0">
                  <a:pos x="12" y="38"/>
                </a:cxn>
                <a:cxn ang="0">
                  <a:pos x="16" y="26"/>
                </a:cxn>
                <a:cxn ang="0">
                  <a:pos x="16" y="12"/>
                </a:cxn>
                <a:cxn ang="0">
                  <a:pos x="12" y="0"/>
                </a:cxn>
                <a:cxn ang="0">
                  <a:pos x="12" y="0"/>
                </a:cxn>
                <a:cxn ang="0">
                  <a:pos x="2" y="28"/>
                </a:cxn>
                <a:cxn ang="0">
                  <a:pos x="2" y="28"/>
                </a:cxn>
                <a:cxn ang="0">
                  <a:pos x="0" y="32"/>
                </a:cxn>
                <a:cxn ang="0">
                  <a:pos x="0" y="36"/>
                </a:cxn>
                <a:cxn ang="0">
                  <a:pos x="0" y="36"/>
                </a:cxn>
              </a:cxnLst>
              <a:rect l="0" t="0" r="r" b="b"/>
              <a:pathLst>
                <a:path w="16" h="50">
                  <a:moveTo>
                    <a:pt x="0" y="36"/>
                  </a:moveTo>
                  <a:lnTo>
                    <a:pt x="0" y="36"/>
                  </a:lnTo>
                  <a:lnTo>
                    <a:pt x="6" y="50"/>
                  </a:lnTo>
                  <a:lnTo>
                    <a:pt x="6" y="50"/>
                  </a:lnTo>
                  <a:lnTo>
                    <a:pt x="10" y="44"/>
                  </a:lnTo>
                  <a:lnTo>
                    <a:pt x="12" y="38"/>
                  </a:lnTo>
                  <a:lnTo>
                    <a:pt x="16" y="26"/>
                  </a:lnTo>
                  <a:lnTo>
                    <a:pt x="16" y="12"/>
                  </a:lnTo>
                  <a:lnTo>
                    <a:pt x="12" y="0"/>
                  </a:lnTo>
                  <a:lnTo>
                    <a:pt x="12" y="0"/>
                  </a:lnTo>
                  <a:lnTo>
                    <a:pt x="2" y="28"/>
                  </a:lnTo>
                  <a:lnTo>
                    <a:pt x="2" y="28"/>
                  </a:lnTo>
                  <a:lnTo>
                    <a:pt x="0" y="32"/>
                  </a:lnTo>
                  <a:lnTo>
                    <a:pt x="0" y="36"/>
                  </a:lnTo>
                  <a:lnTo>
                    <a:pt x="0"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87"/>
            <p:cNvSpPr/>
            <p:nvPr/>
          </p:nvSpPr>
          <p:spPr bwMode="auto">
            <a:xfrm>
              <a:off x="3614738" y="1163638"/>
              <a:ext cx="31750" cy="50800"/>
            </a:xfrm>
            <a:custGeom>
              <a:avLst/>
              <a:gdLst/>
              <a:ahLst/>
              <a:cxnLst>
                <a:cxn ang="0">
                  <a:pos x="2" y="14"/>
                </a:cxn>
                <a:cxn ang="0">
                  <a:pos x="2" y="14"/>
                </a:cxn>
                <a:cxn ang="0">
                  <a:pos x="0" y="24"/>
                </a:cxn>
                <a:cxn ang="0">
                  <a:pos x="0" y="24"/>
                </a:cxn>
                <a:cxn ang="0">
                  <a:pos x="2" y="24"/>
                </a:cxn>
                <a:cxn ang="0">
                  <a:pos x="2" y="24"/>
                </a:cxn>
                <a:cxn ang="0">
                  <a:pos x="20" y="32"/>
                </a:cxn>
                <a:cxn ang="0">
                  <a:pos x="20" y="32"/>
                </a:cxn>
                <a:cxn ang="0">
                  <a:pos x="6" y="0"/>
                </a:cxn>
                <a:cxn ang="0">
                  <a:pos x="6" y="0"/>
                </a:cxn>
                <a:cxn ang="0">
                  <a:pos x="4" y="8"/>
                </a:cxn>
                <a:cxn ang="0">
                  <a:pos x="2" y="14"/>
                </a:cxn>
                <a:cxn ang="0">
                  <a:pos x="2" y="14"/>
                </a:cxn>
              </a:cxnLst>
              <a:rect l="0" t="0" r="r" b="b"/>
              <a:pathLst>
                <a:path w="20" h="32">
                  <a:moveTo>
                    <a:pt x="2" y="14"/>
                  </a:moveTo>
                  <a:lnTo>
                    <a:pt x="2" y="14"/>
                  </a:lnTo>
                  <a:lnTo>
                    <a:pt x="0" y="24"/>
                  </a:lnTo>
                  <a:lnTo>
                    <a:pt x="0" y="24"/>
                  </a:lnTo>
                  <a:lnTo>
                    <a:pt x="2" y="24"/>
                  </a:lnTo>
                  <a:lnTo>
                    <a:pt x="2" y="24"/>
                  </a:lnTo>
                  <a:lnTo>
                    <a:pt x="20" y="32"/>
                  </a:lnTo>
                  <a:lnTo>
                    <a:pt x="20" y="32"/>
                  </a:lnTo>
                  <a:lnTo>
                    <a:pt x="6" y="0"/>
                  </a:lnTo>
                  <a:lnTo>
                    <a:pt x="6" y="0"/>
                  </a:lnTo>
                  <a:lnTo>
                    <a:pt x="4"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88"/>
            <p:cNvSpPr/>
            <p:nvPr/>
          </p:nvSpPr>
          <p:spPr bwMode="auto">
            <a:xfrm>
              <a:off x="3611563" y="1208088"/>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89"/>
            <p:cNvSpPr/>
            <p:nvPr/>
          </p:nvSpPr>
          <p:spPr bwMode="auto">
            <a:xfrm>
              <a:off x="3611563" y="1239838"/>
              <a:ext cx="63500" cy="44450"/>
            </a:xfrm>
            <a:custGeom>
              <a:avLst/>
              <a:gdLst/>
              <a:ahLst/>
              <a:cxnLst>
                <a:cxn ang="0">
                  <a:pos x="4" y="14"/>
                </a:cxn>
                <a:cxn ang="0">
                  <a:pos x="4" y="14"/>
                </a:cxn>
                <a:cxn ang="0">
                  <a:pos x="16" y="18"/>
                </a:cxn>
                <a:cxn ang="0">
                  <a:pos x="16" y="18"/>
                </a:cxn>
                <a:cxn ang="0">
                  <a:pos x="40" y="28"/>
                </a:cxn>
                <a:cxn ang="0">
                  <a:pos x="40" y="28"/>
                </a:cxn>
                <a:cxn ang="0">
                  <a:pos x="34" y="14"/>
                </a:cxn>
                <a:cxn ang="0">
                  <a:pos x="34" y="14"/>
                </a:cxn>
                <a:cxn ang="0">
                  <a:pos x="32" y="12"/>
                </a:cxn>
                <a:cxn ang="0">
                  <a:pos x="28" y="10"/>
                </a:cxn>
                <a:cxn ang="0">
                  <a:pos x="28" y="10"/>
                </a:cxn>
                <a:cxn ang="0">
                  <a:pos x="0" y="0"/>
                </a:cxn>
                <a:cxn ang="0">
                  <a:pos x="0" y="0"/>
                </a:cxn>
                <a:cxn ang="0">
                  <a:pos x="2" y="8"/>
                </a:cxn>
                <a:cxn ang="0">
                  <a:pos x="2" y="12"/>
                </a:cxn>
                <a:cxn ang="0">
                  <a:pos x="4" y="14"/>
                </a:cxn>
                <a:cxn ang="0">
                  <a:pos x="4" y="14"/>
                </a:cxn>
              </a:cxnLst>
              <a:rect l="0" t="0" r="r" b="b"/>
              <a:pathLst>
                <a:path w="40" h="28">
                  <a:moveTo>
                    <a:pt x="4" y="14"/>
                  </a:moveTo>
                  <a:lnTo>
                    <a:pt x="4" y="14"/>
                  </a:lnTo>
                  <a:lnTo>
                    <a:pt x="16" y="18"/>
                  </a:lnTo>
                  <a:lnTo>
                    <a:pt x="16" y="18"/>
                  </a:lnTo>
                  <a:lnTo>
                    <a:pt x="40" y="28"/>
                  </a:lnTo>
                  <a:lnTo>
                    <a:pt x="40" y="28"/>
                  </a:lnTo>
                  <a:lnTo>
                    <a:pt x="34" y="14"/>
                  </a:lnTo>
                  <a:lnTo>
                    <a:pt x="34" y="14"/>
                  </a:lnTo>
                  <a:lnTo>
                    <a:pt x="32" y="12"/>
                  </a:lnTo>
                  <a:lnTo>
                    <a:pt x="28" y="10"/>
                  </a:lnTo>
                  <a:lnTo>
                    <a:pt x="28" y="10"/>
                  </a:lnTo>
                  <a:lnTo>
                    <a:pt x="0" y="0"/>
                  </a:lnTo>
                  <a:lnTo>
                    <a:pt x="0" y="0"/>
                  </a:lnTo>
                  <a:lnTo>
                    <a:pt x="2"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90"/>
            <p:cNvSpPr/>
            <p:nvPr/>
          </p:nvSpPr>
          <p:spPr bwMode="auto">
            <a:xfrm>
              <a:off x="3621088" y="1268413"/>
              <a:ext cx="66675" cy="44450"/>
            </a:xfrm>
            <a:custGeom>
              <a:avLst/>
              <a:gdLst/>
              <a:ahLst/>
              <a:cxnLst>
                <a:cxn ang="0">
                  <a:pos x="42" y="28"/>
                </a:cxn>
                <a:cxn ang="0">
                  <a:pos x="42" y="28"/>
                </a:cxn>
                <a:cxn ang="0">
                  <a:pos x="36" y="16"/>
                </a:cxn>
                <a:cxn ang="0">
                  <a:pos x="36" y="16"/>
                </a:cxn>
                <a:cxn ang="0">
                  <a:pos x="32" y="14"/>
                </a:cxn>
                <a:cxn ang="0">
                  <a:pos x="28" y="12"/>
                </a:cxn>
                <a:cxn ang="0">
                  <a:pos x="28" y="12"/>
                </a:cxn>
                <a:cxn ang="0">
                  <a:pos x="0" y="0"/>
                </a:cxn>
                <a:cxn ang="0">
                  <a:pos x="0" y="0"/>
                </a:cxn>
                <a:cxn ang="0">
                  <a:pos x="6" y="12"/>
                </a:cxn>
                <a:cxn ang="0">
                  <a:pos x="16" y="22"/>
                </a:cxn>
                <a:cxn ang="0">
                  <a:pos x="28" y="28"/>
                </a:cxn>
                <a:cxn ang="0">
                  <a:pos x="34" y="28"/>
                </a:cxn>
                <a:cxn ang="0">
                  <a:pos x="42" y="28"/>
                </a:cxn>
                <a:cxn ang="0">
                  <a:pos x="42" y="28"/>
                </a:cxn>
              </a:cxnLst>
              <a:rect l="0" t="0" r="r" b="b"/>
              <a:pathLst>
                <a:path w="42" h="28">
                  <a:moveTo>
                    <a:pt x="42" y="28"/>
                  </a:moveTo>
                  <a:lnTo>
                    <a:pt x="42" y="28"/>
                  </a:lnTo>
                  <a:lnTo>
                    <a:pt x="36" y="16"/>
                  </a:lnTo>
                  <a:lnTo>
                    <a:pt x="36" y="16"/>
                  </a:lnTo>
                  <a:lnTo>
                    <a:pt x="32" y="14"/>
                  </a:lnTo>
                  <a:lnTo>
                    <a:pt x="28" y="12"/>
                  </a:lnTo>
                  <a:lnTo>
                    <a:pt x="28" y="12"/>
                  </a:lnTo>
                  <a:lnTo>
                    <a:pt x="0" y="0"/>
                  </a:lnTo>
                  <a:lnTo>
                    <a:pt x="0" y="0"/>
                  </a:lnTo>
                  <a:lnTo>
                    <a:pt x="6" y="12"/>
                  </a:lnTo>
                  <a:lnTo>
                    <a:pt x="16" y="22"/>
                  </a:lnTo>
                  <a:lnTo>
                    <a:pt x="28" y="28"/>
                  </a:lnTo>
                  <a:lnTo>
                    <a:pt x="34"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91"/>
            <p:cNvSpPr/>
            <p:nvPr/>
          </p:nvSpPr>
          <p:spPr bwMode="auto">
            <a:xfrm>
              <a:off x="3484563" y="110648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92"/>
            <p:cNvSpPr/>
            <p:nvPr/>
          </p:nvSpPr>
          <p:spPr bwMode="auto">
            <a:xfrm>
              <a:off x="3513138" y="1128713"/>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93"/>
            <p:cNvSpPr/>
            <p:nvPr/>
          </p:nvSpPr>
          <p:spPr bwMode="auto">
            <a:xfrm>
              <a:off x="3532188" y="1150938"/>
              <a:ext cx="28575" cy="76200"/>
            </a:xfrm>
            <a:custGeom>
              <a:avLst/>
              <a:gdLst/>
              <a:ahLst/>
              <a:cxnLst>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4"/>
                  </a:lnTo>
                  <a:lnTo>
                    <a:pt x="10" y="0"/>
                  </a:lnTo>
                  <a:lnTo>
                    <a:pt x="10" y="0"/>
                  </a:lnTo>
                  <a:lnTo>
                    <a:pt x="0" y="26"/>
                  </a:lnTo>
                  <a:lnTo>
                    <a:pt x="0"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94"/>
            <p:cNvSpPr/>
            <p:nvPr/>
          </p:nvSpPr>
          <p:spPr bwMode="auto">
            <a:xfrm>
              <a:off x="3544888" y="1176338"/>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6"/>
                </a:cxn>
                <a:cxn ang="0">
                  <a:pos x="0" y="36"/>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6"/>
                  </a:lnTo>
                  <a:lnTo>
                    <a:pt x="0" y="36"/>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8" name="Freeform 95"/>
            <p:cNvSpPr/>
            <p:nvPr/>
          </p:nvSpPr>
          <p:spPr bwMode="auto">
            <a:xfrm>
              <a:off x="3471863" y="1109663"/>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4" y="0"/>
                </a:cxn>
                <a:cxn ang="0">
                  <a:pos x="4"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4" y="0"/>
                  </a:lnTo>
                  <a:lnTo>
                    <a:pt x="4"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9" name="Freeform 96"/>
            <p:cNvSpPr/>
            <p:nvPr/>
          </p:nvSpPr>
          <p:spPr bwMode="auto">
            <a:xfrm>
              <a:off x="3468688" y="1154113"/>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97"/>
            <p:cNvSpPr/>
            <p:nvPr/>
          </p:nvSpPr>
          <p:spPr bwMode="auto">
            <a:xfrm>
              <a:off x="3468688" y="1185863"/>
              <a:ext cx="60325" cy="44450"/>
            </a:xfrm>
            <a:custGeom>
              <a:avLst/>
              <a:gdLst/>
              <a:ahLst/>
              <a:cxnLst>
                <a:cxn ang="0">
                  <a:pos x="4" y="14"/>
                </a:cxn>
                <a:cxn ang="0">
                  <a:pos x="4" y="14"/>
                </a:cxn>
                <a:cxn ang="0">
                  <a:pos x="16" y="18"/>
                </a:cxn>
                <a:cxn ang="0">
                  <a:pos x="16" y="18"/>
                </a:cxn>
                <a:cxn ang="0">
                  <a:pos x="38" y="28"/>
                </a:cxn>
                <a:cxn ang="0">
                  <a:pos x="38"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38" h="28">
                  <a:moveTo>
                    <a:pt x="4" y="14"/>
                  </a:moveTo>
                  <a:lnTo>
                    <a:pt x="4" y="14"/>
                  </a:lnTo>
                  <a:lnTo>
                    <a:pt x="16" y="18"/>
                  </a:lnTo>
                  <a:lnTo>
                    <a:pt x="16" y="18"/>
                  </a:lnTo>
                  <a:lnTo>
                    <a:pt x="38" y="28"/>
                  </a:lnTo>
                  <a:lnTo>
                    <a:pt x="38"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98"/>
            <p:cNvSpPr/>
            <p:nvPr/>
          </p:nvSpPr>
          <p:spPr bwMode="auto">
            <a:xfrm>
              <a:off x="3475038" y="121443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99"/>
            <p:cNvSpPr/>
            <p:nvPr/>
          </p:nvSpPr>
          <p:spPr bwMode="auto">
            <a:xfrm>
              <a:off x="3449638" y="1373188"/>
              <a:ext cx="34925" cy="63500"/>
            </a:xfrm>
            <a:custGeom>
              <a:avLst/>
              <a:gdLst/>
              <a:ahLst/>
              <a:cxnLst>
                <a:cxn ang="0">
                  <a:pos x="14" y="12"/>
                </a:cxn>
                <a:cxn ang="0">
                  <a:pos x="14" y="12"/>
                </a:cxn>
                <a:cxn ang="0">
                  <a:pos x="8" y="8"/>
                </a:cxn>
                <a:cxn ang="0">
                  <a:pos x="0" y="0"/>
                </a:cxn>
                <a:cxn ang="0">
                  <a:pos x="0" y="0"/>
                </a:cxn>
                <a:cxn ang="0">
                  <a:pos x="10" y="40"/>
                </a:cxn>
                <a:cxn ang="0">
                  <a:pos x="10" y="40"/>
                </a:cxn>
                <a:cxn ang="0">
                  <a:pos x="20" y="22"/>
                </a:cxn>
                <a:cxn ang="0">
                  <a:pos x="20" y="22"/>
                </a:cxn>
                <a:cxn ang="0">
                  <a:pos x="22" y="20"/>
                </a:cxn>
                <a:cxn ang="0">
                  <a:pos x="22" y="20"/>
                </a:cxn>
                <a:cxn ang="0">
                  <a:pos x="14" y="12"/>
                </a:cxn>
                <a:cxn ang="0">
                  <a:pos x="14" y="12"/>
                </a:cxn>
              </a:cxnLst>
              <a:rect l="0" t="0" r="r" b="b"/>
              <a:pathLst>
                <a:path w="22" h="40">
                  <a:moveTo>
                    <a:pt x="14" y="12"/>
                  </a:moveTo>
                  <a:lnTo>
                    <a:pt x="14" y="12"/>
                  </a:lnTo>
                  <a:lnTo>
                    <a:pt x="8" y="8"/>
                  </a:lnTo>
                  <a:lnTo>
                    <a:pt x="0" y="0"/>
                  </a:lnTo>
                  <a:lnTo>
                    <a:pt x="0" y="0"/>
                  </a:lnTo>
                  <a:lnTo>
                    <a:pt x="10" y="40"/>
                  </a:lnTo>
                  <a:lnTo>
                    <a:pt x="10" y="40"/>
                  </a:lnTo>
                  <a:lnTo>
                    <a:pt x="20" y="22"/>
                  </a:lnTo>
                  <a:lnTo>
                    <a:pt x="20" y="22"/>
                  </a:lnTo>
                  <a:lnTo>
                    <a:pt x="22" y="20"/>
                  </a:lnTo>
                  <a:lnTo>
                    <a:pt x="22" y="20"/>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100"/>
            <p:cNvSpPr/>
            <p:nvPr/>
          </p:nvSpPr>
          <p:spPr bwMode="auto">
            <a:xfrm>
              <a:off x="3468688" y="1411288"/>
              <a:ext cx="38100" cy="69850"/>
            </a:xfrm>
            <a:custGeom>
              <a:avLst/>
              <a:gdLst/>
              <a:ahLst/>
              <a:cxnLst>
                <a:cxn ang="0">
                  <a:pos x="14" y="0"/>
                </a:cxn>
                <a:cxn ang="0">
                  <a:pos x="14" y="0"/>
                </a:cxn>
                <a:cxn ang="0">
                  <a:pos x="0" y="22"/>
                </a:cxn>
                <a:cxn ang="0">
                  <a:pos x="0" y="22"/>
                </a:cxn>
                <a:cxn ang="0">
                  <a:pos x="0" y="28"/>
                </a:cxn>
                <a:cxn ang="0">
                  <a:pos x="2" y="32"/>
                </a:cxn>
                <a:cxn ang="0">
                  <a:pos x="2" y="32"/>
                </a:cxn>
                <a:cxn ang="0">
                  <a:pos x="4" y="44"/>
                </a:cxn>
                <a:cxn ang="0">
                  <a:pos x="4" y="44"/>
                </a:cxn>
                <a:cxn ang="0">
                  <a:pos x="6" y="40"/>
                </a:cxn>
                <a:cxn ang="0">
                  <a:pos x="8" y="36"/>
                </a:cxn>
                <a:cxn ang="0">
                  <a:pos x="8" y="36"/>
                </a:cxn>
                <a:cxn ang="0">
                  <a:pos x="18" y="22"/>
                </a:cxn>
                <a:cxn ang="0">
                  <a:pos x="18" y="22"/>
                </a:cxn>
                <a:cxn ang="0">
                  <a:pos x="24" y="12"/>
                </a:cxn>
                <a:cxn ang="0">
                  <a:pos x="24" y="12"/>
                </a:cxn>
                <a:cxn ang="0">
                  <a:pos x="22" y="10"/>
                </a:cxn>
                <a:cxn ang="0">
                  <a:pos x="20" y="6"/>
                </a:cxn>
                <a:cxn ang="0">
                  <a:pos x="14" y="0"/>
                </a:cxn>
                <a:cxn ang="0">
                  <a:pos x="14" y="0"/>
                </a:cxn>
              </a:cxnLst>
              <a:rect l="0" t="0" r="r" b="b"/>
              <a:pathLst>
                <a:path w="24" h="44">
                  <a:moveTo>
                    <a:pt x="14" y="0"/>
                  </a:moveTo>
                  <a:lnTo>
                    <a:pt x="14" y="0"/>
                  </a:lnTo>
                  <a:lnTo>
                    <a:pt x="0" y="22"/>
                  </a:lnTo>
                  <a:lnTo>
                    <a:pt x="0" y="22"/>
                  </a:lnTo>
                  <a:lnTo>
                    <a:pt x="0" y="28"/>
                  </a:lnTo>
                  <a:lnTo>
                    <a:pt x="2" y="32"/>
                  </a:lnTo>
                  <a:lnTo>
                    <a:pt x="2" y="32"/>
                  </a:lnTo>
                  <a:lnTo>
                    <a:pt x="4" y="44"/>
                  </a:lnTo>
                  <a:lnTo>
                    <a:pt x="4" y="44"/>
                  </a:lnTo>
                  <a:lnTo>
                    <a:pt x="6" y="40"/>
                  </a:lnTo>
                  <a:lnTo>
                    <a:pt x="8" y="36"/>
                  </a:lnTo>
                  <a:lnTo>
                    <a:pt x="8" y="36"/>
                  </a:lnTo>
                  <a:lnTo>
                    <a:pt x="18" y="22"/>
                  </a:lnTo>
                  <a:lnTo>
                    <a:pt x="18" y="22"/>
                  </a:lnTo>
                  <a:lnTo>
                    <a:pt x="24" y="12"/>
                  </a:lnTo>
                  <a:lnTo>
                    <a:pt x="24" y="12"/>
                  </a:lnTo>
                  <a:lnTo>
                    <a:pt x="22" y="10"/>
                  </a:lnTo>
                  <a:lnTo>
                    <a:pt x="20" y="6"/>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101"/>
            <p:cNvSpPr/>
            <p:nvPr/>
          </p:nvSpPr>
          <p:spPr bwMode="auto">
            <a:xfrm>
              <a:off x="3478213" y="1439863"/>
              <a:ext cx="44450" cy="82550"/>
            </a:xfrm>
            <a:custGeom>
              <a:avLst/>
              <a:gdLst/>
              <a:ahLst/>
              <a:cxnLst>
                <a:cxn ang="0">
                  <a:pos x="4" y="28"/>
                </a:cxn>
                <a:cxn ang="0">
                  <a:pos x="4" y="28"/>
                </a:cxn>
                <a:cxn ang="0">
                  <a:pos x="0" y="32"/>
                </a:cxn>
                <a:cxn ang="0">
                  <a:pos x="0" y="36"/>
                </a:cxn>
                <a:cxn ang="0">
                  <a:pos x="0" y="36"/>
                </a:cxn>
                <a:cxn ang="0">
                  <a:pos x="4" y="52"/>
                </a:cxn>
                <a:cxn ang="0">
                  <a:pos x="4" y="52"/>
                </a:cxn>
                <a:cxn ang="0">
                  <a:pos x="18" y="28"/>
                </a:cxn>
                <a:cxn ang="0">
                  <a:pos x="18" y="28"/>
                </a:cxn>
                <a:cxn ang="0">
                  <a:pos x="26" y="16"/>
                </a:cxn>
                <a:cxn ang="0">
                  <a:pos x="26" y="16"/>
                </a:cxn>
                <a:cxn ang="0">
                  <a:pos x="28" y="12"/>
                </a:cxn>
                <a:cxn ang="0">
                  <a:pos x="26" y="6"/>
                </a:cxn>
                <a:cxn ang="0">
                  <a:pos x="22" y="0"/>
                </a:cxn>
                <a:cxn ang="0">
                  <a:pos x="22" y="0"/>
                </a:cxn>
                <a:cxn ang="0">
                  <a:pos x="4" y="28"/>
                </a:cxn>
                <a:cxn ang="0">
                  <a:pos x="4" y="28"/>
                </a:cxn>
              </a:cxnLst>
              <a:rect l="0" t="0" r="r" b="b"/>
              <a:pathLst>
                <a:path w="28" h="52">
                  <a:moveTo>
                    <a:pt x="4" y="28"/>
                  </a:moveTo>
                  <a:lnTo>
                    <a:pt x="4" y="28"/>
                  </a:lnTo>
                  <a:lnTo>
                    <a:pt x="0" y="32"/>
                  </a:lnTo>
                  <a:lnTo>
                    <a:pt x="0" y="36"/>
                  </a:lnTo>
                  <a:lnTo>
                    <a:pt x="0" y="36"/>
                  </a:lnTo>
                  <a:lnTo>
                    <a:pt x="4" y="52"/>
                  </a:lnTo>
                  <a:lnTo>
                    <a:pt x="4" y="52"/>
                  </a:lnTo>
                  <a:lnTo>
                    <a:pt x="18" y="28"/>
                  </a:lnTo>
                  <a:lnTo>
                    <a:pt x="18" y="28"/>
                  </a:lnTo>
                  <a:lnTo>
                    <a:pt x="26" y="16"/>
                  </a:lnTo>
                  <a:lnTo>
                    <a:pt x="26" y="16"/>
                  </a:lnTo>
                  <a:lnTo>
                    <a:pt x="28" y="12"/>
                  </a:lnTo>
                  <a:lnTo>
                    <a:pt x="26" y="6"/>
                  </a:lnTo>
                  <a:lnTo>
                    <a:pt x="22" y="0"/>
                  </a:lnTo>
                  <a:lnTo>
                    <a:pt x="22" y="0"/>
                  </a:lnTo>
                  <a:lnTo>
                    <a:pt x="4" y="28"/>
                  </a:lnTo>
                  <a:lnTo>
                    <a:pt x="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102"/>
            <p:cNvSpPr/>
            <p:nvPr/>
          </p:nvSpPr>
          <p:spPr bwMode="auto">
            <a:xfrm>
              <a:off x="3487738" y="1471613"/>
              <a:ext cx="38100" cy="85725"/>
            </a:xfrm>
            <a:custGeom>
              <a:avLst/>
              <a:gdLst/>
              <a:ahLst/>
              <a:cxnLst>
                <a:cxn ang="0">
                  <a:pos x="0" y="38"/>
                </a:cxn>
                <a:cxn ang="0">
                  <a:pos x="0" y="38"/>
                </a:cxn>
                <a:cxn ang="0">
                  <a:pos x="2" y="54"/>
                </a:cxn>
                <a:cxn ang="0">
                  <a:pos x="2" y="54"/>
                </a:cxn>
                <a:cxn ang="0">
                  <a:pos x="10" y="50"/>
                </a:cxn>
                <a:cxn ang="0">
                  <a:pos x="14" y="44"/>
                </a:cxn>
                <a:cxn ang="0">
                  <a:pos x="18" y="38"/>
                </a:cxn>
                <a:cxn ang="0">
                  <a:pos x="22" y="30"/>
                </a:cxn>
                <a:cxn ang="0">
                  <a:pos x="24" y="16"/>
                </a:cxn>
                <a:cxn ang="0">
                  <a:pos x="24" y="0"/>
                </a:cxn>
                <a:cxn ang="0">
                  <a:pos x="24" y="0"/>
                </a:cxn>
                <a:cxn ang="0">
                  <a:pos x="4" y="30"/>
                </a:cxn>
                <a:cxn ang="0">
                  <a:pos x="4" y="30"/>
                </a:cxn>
                <a:cxn ang="0">
                  <a:pos x="2" y="34"/>
                </a:cxn>
                <a:cxn ang="0">
                  <a:pos x="0" y="38"/>
                </a:cxn>
                <a:cxn ang="0">
                  <a:pos x="0" y="38"/>
                </a:cxn>
              </a:cxnLst>
              <a:rect l="0" t="0" r="r" b="b"/>
              <a:pathLst>
                <a:path w="24" h="54">
                  <a:moveTo>
                    <a:pt x="0" y="38"/>
                  </a:moveTo>
                  <a:lnTo>
                    <a:pt x="0" y="38"/>
                  </a:lnTo>
                  <a:lnTo>
                    <a:pt x="2" y="54"/>
                  </a:lnTo>
                  <a:lnTo>
                    <a:pt x="2" y="54"/>
                  </a:lnTo>
                  <a:lnTo>
                    <a:pt x="10" y="50"/>
                  </a:lnTo>
                  <a:lnTo>
                    <a:pt x="14" y="44"/>
                  </a:lnTo>
                  <a:lnTo>
                    <a:pt x="18" y="38"/>
                  </a:lnTo>
                  <a:lnTo>
                    <a:pt x="22" y="30"/>
                  </a:lnTo>
                  <a:lnTo>
                    <a:pt x="24" y="16"/>
                  </a:lnTo>
                  <a:lnTo>
                    <a:pt x="24" y="0"/>
                  </a:lnTo>
                  <a:lnTo>
                    <a:pt x="24" y="0"/>
                  </a:lnTo>
                  <a:lnTo>
                    <a:pt x="4" y="30"/>
                  </a:lnTo>
                  <a:lnTo>
                    <a:pt x="4" y="30"/>
                  </a:lnTo>
                  <a:lnTo>
                    <a:pt x="2" y="34"/>
                  </a:lnTo>
                  <a:lnTo>
                    <a:pt x="0" y="38"/>
                  </a:lnTo>
                  <a:lnTo>
                    <a:pt x="0"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103"/>
            <p:cNvSpPr/>
            <p:nvPr/>
          </p:nvSpPr>
          <p:spPr bwMode="auto">
            <a:xfrm>
              <a:off x="3424238" y="1376363"/>
              <a:ext cx="31750" cy="63500"/>
            </a:xfrm>
            <a:custGeom>
              <a:avLst/>
              <a:gdLst/>
              <a:ahLst/>
              <a:cxnLst>
                <a:cxn ang="0">
                  <a:pos x="4" y="16"/>
                </a:cxn>
                <a:cxn ang="0">
                  <a:pos x="4" y="16"/>
                </a:cxn>
                <a:cxn ang="0">
                  <a:pos x="0" y="26"/>
                </a:cxn>
                <a:cxn ang="0">
                  <a:pos x="0" y="26"/>
                </a:cxn>
                <a:cxn ang="0">
                  <a:pos x="2" y="26"/>
                </a:cxn>
                <a:cxn ang="0">
                  <a:pos x="2" y="26"/>
                </a:cxn>
                <a:cxn ang="0">
                  <a:pos x="20" y="40"/>
                </a:cxn>
                <a:cxn ang="0">
                  <a:pos x="20" y="40"/>
                </a:cxn>
                <a:cxn ang="0">
                  <a:pos x="12" y="0"/>
                </a:cxn>
                <a:cxn ang="0">
                  <a:pos x="12" y="0"/>
                </a:cxn>
                <a:cxn ang="0">
                  <a:pos x="8" y="8"/>
                </a:cxn>
                <a:cxn ang="0">
                  <a:pos x="4" y="16"/>
                </a:cxn>
                <a:cxn ang="0">
                  <a:pos x="4" y="16"/>
                </a:cxn>
              </a:cxnLst>
              <a:rect l="0" t="0" r="r" b="b"/>
              <a:pathLst>
                <a:path w="20" h="40">
                  <a:moveTo>
                    <a:pt x="4" y="16"/>
                  </a:moveTo>
                  <a:lnTo>
                    <a:pt x="4" y="16"/>
                  </a:lnTo>
                  <a:lnTo>
                    <a:pt x="0" y="26"/>
                  </a:lnTo>
                  <a:lnTo>
                    <a:pt x="0" y="26"/>
                  </a:lnTo>
                  <a:lnTo>
                    <a:pt x="2" y="26"/>
                  </a:lnTo>
                  <a:lnTo>
                    <a:pt x="2" y="26"/>
                  </a:lnTo>
                  <a:lnTo>
                    <a:pt x="20" y="40"/>
                  </a:lnTo>
                  <a:lnTo>
                    <a:pt x="20" y="40"/>
                  </a:lnTo>
                  <a:lnTo>
                    <a:pt x="12" y="0"/>
                  </a:lnTo>
                  <a:lnTo>
                    <a:pt x="12" y="0"/>
                  </a:lnTo>
                  <a:lnTo>
                    <a:pt x="8" y="8"/>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104"/>
            <p:cNvSpPr/>
            <p:nvPr/>
          </p:nvSpPr>
          <p:spPr bwMode="auto">
            <a:xfrm>
              <a:off x="3414713" y="1423988"/>
              <a:ext cx="47625" cy="60325"/>
            </a:xfrm>
            <a:custGeom>
              <a:avLst/>
              <a:gdLst/>
              <a:ahLst/>
              <a:cxnLst>
                <a:cxn ang="0">
                  <a:pos x="0" y="16"/>
                </a:cxn>
                <a:cxn ang="0">
                  <a:pos x="0" y="16"/>
                </a:cxn>
                <a:cxn ang="0">
                  <a:pos x="10" y="22"/>
                </a:cxn>
                <a:cxn ang="0">
                  <a:pos x="10" y="22"/>
                </a:cxn>
                <a:cxn ang="0">
                  <a:pos x="24" y="32"/>
                </a:cxn>
                <a:cxn ang="0">
                  <a:pos x="24" y="32"/>
                </a:cxn>
                <a:cxn ang="0">
                  <a:pos x="26" y="36"/>
                </a:cxn>
                <a:cxn ang="0">
                  <a:pos x="30" y="38"/>
                </a:cxn>
                <a:cxn ang="0">
                  <a:pos x="30" y="38"/>
                </a:cxn>
                <a:cxn ang="0">
                  <a:pos x="28" y="26"/>
                </a:cxn>
                <a:cxn ang="0">
                  <a:pos x="28" y="26"/>
                </a:cxn>
                <a:cxn ang="0">
                  <a:pos x="28" y="20"/>
                </a:cxn>
                <a:cxn ang="0">
                  <a:pos x="26" y="16"/>
                </a:cxn>
                <a:cxn ang="0">
                  <a:pos x="26" y="16"/>
                </a:cxn>
                <a:cxn ang="0">
                  <a:pos x="4" y="0"/>
                </a:cxn>
                <a:cxn ang="0">
                  <a:pos x="4" y="0"/>
                </a:cxn>
                <a:cxn ang="0">
                  <a:pos x="2" y="8"/>
                </a:cxn>
                <a:cxn ang="0">
                  <a:pos x="0" y="12"/>
                </a:cxn>
                <a:cxn ang="0">
                  <a:pos x="0" y="16"/>
                </a:cxn>
                <a:cxn ang="0">
                  <a:pos x="0" y="16"/>
                </a:cxn>
              </a:cxnLst>
              <a:rect l="0" t="0" r="r" b="b"/>
              <a:pathLst>
                <a:path w="30" h="38">
                  <a:moveTo>
                    <a:pt x="0" y="16"/>
                  </a:moveTo>
                  <a:lnTo>
                    <a:pt x="0" y="16"/>
                  </a:lnTo>
                  <a:lnTo>
                    <a:pt x="10" y="22"/>
                  </a:lnTo>
                  <a:lnTo>
                    <a:pt x="10" y="22"/>
                  </a:lnTo>
                  <a:lnTo>
                    <a:pt x="24" y="32"/>
                  </a:lnTo>
                  <a:lnTo>
                    <a:pt x="24" y="32"/>
                  </a:lnTo>
                  <a:lnTo>
                    <a:pt x="26" y="36"/>
                  </a:lnTo>
                  <a:lnTo>
                    <a:pt x="30" y="38"/>
                  </a:lnTo>
                  <a:lnTo>
                    <a:pt x="30" y="38"/>
                  </a:lnTo>
                  <a:lnTo>
                    <a:pt x="28" y="26"/>
                  </a:lnTo>
                  <a:lnTo>
                    <a:pt x="28" y="26"/>
                  </a:lnTo>
                  <a:lnTo>
                    <a:pt x="28" y="20"/>
                  </a:lnTo>
                  <a:lnTo>
                    <a:pt x="26" y="16"/>
                  </a:lnTo>
                  <a:lnTo>
                    <a:pt x="26" y="16"/>
                  </a:lnTo>
                  <a:lnTo>
                    <a:pt x="4" y="0"/>
                  </a:lnTo>
                  <a:lnTo>
                    <a:pt x="4" y="0"/>
                  </a:lnTo>
                  <a:lnTo>
                    <a:pt x="2" y="8"/>
                  </a:lnTo>
                  <a:lnTo>
                    <a:pt x="0" y="12"/>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105"/>
            <p:cNvSpPr/>
            <p:nvPr/>
          </p:nvSpPr>
          <p:spPr bwMode="auto">
            <a:xfrm>
              <a:off x="3411538" y="1458913"/>
              <a:ext cx="57150" cy="66675"/>
            </a:xfrm>
            <a:custGeom>
              <a:avLst/>
              <a:gdLst/>
              <a:ahLst/>
              <a:cxnLst>
                <a:cxn ang="0">
                  <a:pos x="2" y="16"/>
                </a:cxn>
                <a:cxn ang="0">
                  <a:pos x="2" y="16"/>
                </a:cxn>
                <a:cxn ang="0">
                  <a:pos x="14" y="26"/>
                </a:cxn>
                <a:cxn ang="0">
                  <a:pos x="14" y="26"/>
                </a:cxn>
                <a:cxn ang="0">
                  <a:pos x="36" y="42"/>
                </a:cxn>
                <a:cxn ang="0">
                  <a:pos x="36" y="42"/>
                </a:cxn>
                <a:cxn ang="0">
                  <a:pos x="34" y="26"/>
                </a:cxn>
                <a:cxn ang="0">
                  <a:pos x="34" y="26"/>
                </a:cxn>
                <a:cxn ang="0">
                  <a:pos x="32" y="22"/>
                </a:cxn>
                <a:cxn ang="0">
                  <a:pos x="28" y="18"/>
                </a:cxn>
                <a:cxn ang="0">
                  <a:pos x="28" y="18"/>
                </a:cxn>
                <a:cxn ang="0">
                  <a:pos x="0" y="0"/>
                </a:cxn>
                <a:cxn ang="0">
                  <a:pos x="0" y="0"/>
                </a:cxn>
                <a:cxn ang="0">
                  <a:pos x="0" y="8"/>
                </a:cxn>
                <a:cxn ang="0">
                  <a:pos x="0" y="14"/>
                </a:cxn>
                <a:cxn ang="0">
                  <a:pos x="2" y="16"/>
                </a:cxn>
                <a:cxn ang="0">
                  <a:pos x="2" y="16"/>
                </a:cxn>
              </a:cxnLst>
              <a:rect l="0" t="0" r="r" b="b"/>
              <a:pathLst>
                <a:path w="36" h="42">
                  <a:moveTo>
                    <a:pt x="2" y="16"/>
                  </a:moveTo>
                  <a:lnTo>
                    <a:pt x="2" y="16"/>
                  </a:lnTo>
                  <a:lnTo>
                    <a:pt x="14" y="26"/>
                  </a:lnTo>
                  <a:lnTo>
                    <a:pt x="14" y="26"/>
                  </a:lnTo>
                  <a:lnTo>
                    <a:pt x="36" y="42"/>
                  </a:lnTo>
                  <a:lnTo>
                    <a:pt x="36" y="42"/>
                  </a:lnTo>
                  <a:lnTo>
                    <a:pt x="34" y="26"/>
                  </a:lnTo>
                  <a:lnTo>
                    <a:pt x="34" y="26"/>
                  </a:lnTo>
                  <a:lnTo>
                    <a:pt x="32" y="22"/>
                  </a:lnTo>
                  <a:lnTo>
                    <a:pt x="28" y="18"/>
                  </a:lnTo>
                  <a:lnTo>
                    <a:pt x="28" y="18"/>
                  </a:lnTo>
                  <a:lnTo>
                    <a:pt x="0" y="0"/>
                  </a:lnTo>
                  <a:lnTo>
                    <a:pt x="0" y="0"/>
                  </a:lnTo>
                  <a:lnTo>
                    <a:pt x="0" y="8"/>
                  </a:lnTo>
                  <a:lnTo>
                    <a:pt x="0" y="14"/>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106"/>
            <p:cNvSpPr/>
            <p:nvPr/>
          </p:nvSpPr>
          <p:spPr bwMode="auto">
            <a:xfrm>
              <a:off x="3411538" y="1493838"/>
              <a:ext cx="63500" cy="66675"/>
            </a:xfrm>
            <a:custGeom>
              <a:avLst/>
              <a:gdLst/>
              <a:ahLst/>
              <a:cxnLst>
                <a:cxn ang="0">
                  <a:pos x="30" y="20"/>
                </a:cxn>
                <a:cxn ang="0">
                  <a:pos x="30" y="20"/>
                </a:cxn>
                <a:cxn ang="0">
                  <a:pos x="0" y="0"/>
                </a:cxn>
                <a:cxn ang="0">
                  <a:pos x="0" y="0"/>
                </a:cxn>
                <a:cxn ang="0">
                  <a:pos x="6" y="16"/>
                </a:cxn>
                <a:cxn ang="0">
                  <a:pos x="14" y="28"/>
                </a:cxn>
                <a:cxn ang="0">
                  <a:pos x="20" y="34"/>
                </a:cxn>
                <a:cxn ang="0">
                  <a:pos x="26" y="38"/>
                </a:cxn>
                <a:cxn ang="0">
                  <a:pos x="34" y="40"/>
                </a:cxn>
                <a:cxn ang="0">
                  <a:pos x="40" y="42"/>
                </a:cxn>
                <a:cxn ang="0">
                  <a:pos x="40" y="42"/>
                </a:cxn>
                <a:cxn ang="0">
                  <a:pos x="38" y="26"/>
                </a:cxn>
                <a:cxn ang="0">
                  <a:pos x="38" y="26"/>
                </a:cxn>
                <a:cxn ang="0">
                  <a:pos x="34" y="24"/>
                </a:cxn>
                <a:cxn ang="0">
                  <a:pos x="30" y="20"/>
                </a:cxn>
                <a:cxn ang="0">
                  <a:pos x="30" y="20"/>
                </a:cxn>
              </a:cxnLst>
              <a:rect l="0" t="0" r="r" b="b"/>
              <a:pathLst>
                <a:path w="40" h="42">
                  <a:moveTo>
                    <a:pt x="30" y="20"/>
                  </a:moveTo>
                  <a:lnTo>
                    <a:pt x="30" y="20"/>
                  </a:lnTo>
                  <a:lnTo>
                    <a:pt x="0" y="0"/>
                  </a:lnTo>
                  <a:lnTo>
                    <a:pt x="0" y="0"/>
                  </a:lnTo>
                  <a:lnTo>
                    <a:pt x="6" y="16"/>
                  </a:lnTo>
                  <a:lnTo>
                    <a:pt x="14" y="28"/>
                  </a:lnTo>
                  <a:lnTo>
                    <a:pt x="20" y="34"/>
                  </a:lnTo>
                  <a:lnTo>
                    <a:pt x="26" y="38"/>
                  </a:lnTo>
                  <a:lnTo>
                    <a:pt x="34" y="40"/>
                  </a:lnTo>
                  <a:lnTo>
                    <a:pt x="40" y="42"/>
                  </a:lnTo>
                  <a:lnTo>
                    <a:pt x="40" y="42"/>
                  </a:lnTo>
                  <a:lnTo>
                    <a:pt x="38" y="26"/>
                  </a:lnTo>
                  <a:lnTo>
                    <a:pt x="38" y="26"/>
                  </a:lnTo>
                  <a:lnTo>
                    <a:pt x="34" y="24"/>
                  </a:lnTo>
                  <a:lnTo>
                    <a:pt x="30" y="20"/>
                  </a:lnTo>
                  <a:lnTo>
                    <a:pt x="3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107"/>
            <p:cNvSpPr/>
            <p:nvPr/>
          </p:nvSpPr>
          <p:spPr bwMode="auto">
            <a:xfrm>
              <a:off x="3595688" y="1408113"/>
              <a:ext cx="38100" cy="69850"/>
            </a:xfrm>
            <a:custGeom>
              <a:avLst/>
              <a:gdLst/>
              <a:ahLst/>
              <a:cxnLst>
                <a:cxn ang="0">
                  <a:pos x="16" y="12"/>
                </a:cxn>
                <a:cxn ang="0">
                  <a:pos x="16" y="12"/>
                </a:cxn>
                <a:cxn ang="0">
                  <a:pos x="8" y="6"/>
                </a:cxn>
                <a:cxn ang="0">
                  <a:pos x="0" y="0"/>
                </a:cxn>
                <a:cxn ang="0">
                  <a:pos x="0" y="0"/>
                </a:cxn>
                <a:cxn ang="0">
                  <a:pos x="10" y="44"/>
                </a:cxn>
                <a:cxn ang="0">
                  <a:pos x="10" y="44"/>
                </a:cxn>
                <a:cxn ang="0">
                  <a:pos x="22" y="22"/>
                </a:cxn>
                <a:cxn ang="0">
                  <a:pos x="22" y="22"/>
                </a:cxn>
                <a:cxn ang="0">
                  <a:pos x="24" y="20"/>
                </a:cxn>
                <a:cxn ang="0">
                  <a:pos x="24" y="20"/>
                </a:cxn>
                <a:cxn ang="0">
                  <a:pos x="16" y="12"/>
                </a:cxn>
                <a:cxn ang="0">
                  <a:pos x="16" y="12"/>
                </a:cxn>
              </a:cxnLst>
              <a:rect l="0" t="0" r="r" b="b"/>
              <a:pathLst>
                <a:path w="24" h="44">
                  <a:moveTo>
                    <a:pt x="16" y="12"/>
                  </a:moveTo>
                  <a:lnTo>
                    <a:pt x="16" y="12"/>
                  </a:lnTo>
                  <a:lnTo>
                    <a:pt x="8" y="6"/>
                  </a:lnTo>
                  <a:lnTo>
                    <a:pt x="0" y="0"/>
                  </a:lnTo>
                  <a:lnTo>
                    <a:pt x="0" y="0"/>
                  </a:lnTo>
                  <a:lnTo>
                    <a:pt x="10" y="44"/>
                  </a:lnTo>
                  <a:lnTo>
                    <a:pt x="10" y="44"/>
                  </a:lnTo>
                  <a:lnTo>
                    <a:pt x="22" y="22"/>
                  </a:lnTo>
                  <a:lnTo>
                    <a:pt x="22" y="22"/>
                  </a:lnTo>
                  <a:lnTo>
                    <a:pt x="24" y="20"/>
                  </a:lnTo>
                  <a:lnTo>
                    <a:pt x="24" y="20"/>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108"/>
            <p:cNvSpPr/>
            <p:nvPr/>
          </p:nvSpPr>
          <p:spPr bwMode="auto">
            <a:xfrm>
              <a:off x="3614738" y="1446213"/>
              <a:ext cx="41275" cy="79375"/>
            </a:xfrm>
            <a:custGeom>
              <a:avLst/>
              <a:gdLst/>
              <a:ahLst/>
              <a:cxnLst>
                <a:cxn ang="0">
                  <a:pos x="16" y="0"/>
                </a:cxn>
                <a:cxn ang="0">
                  <a:pos x="16" y="0"/>
                </a:cxn>
                <a:cxn ang="0">
                  <a:pos x="0" y="26"/>
                </a:cxn>
                <a:cxn ang="0">
                  <a:pos x="0" y="26"/>
                </a:cxn>
                <a:cxn ang="0">
                  <a:pos x="0" y="32"/>
                </a:cxn>
                <a:cxn ang="0">
                  <a:pos x="2" y="36"/>
                </a:cxn>
                <a:cxn ang="0">
                  <a:pos x="2" y="36"/>
                </a:cxn>
                <a:cxn ang="0">
                  <a:pos x="4" y="50"/>
                </a:cxn>
                <a:cxn ang="0">
                  <a:pos x="4" y="50"/>
                </a:cxn>
                <a:cxn ang="0">
                  <a:pos x="8" y="46"/>
                </a:cxn>
                <a:cxn ang="0">
                  <a:pos x="10" y="42"/>
                </a:cxn>
                <a:cxn ang="0">
                  <a:pos x="10" y="42"/>
                </a:cxn>
                <a:cxn ang="0">
                  <a:pos x="20" y="26"/>
                </a:cxn>
                <a:cxn ang="0">
                  <a:pos x="20" y="26"/>
                </a:cxn>
                <a:cxn ang="0">
                  <a:pos x="26" y="16"/>
                </a:cxn>
                <a:cxn ang="0">
                  <a:pos x="26" y="16"/>
                </a:cxn>
                <a:cxn ang="0">
                  <a:pos x="26" y="12"/>
                </a:cxn>
                <a:cxn ang="0">
                  <a:pos x="22" y="8"/>
                </a:cxn>
                <a:cxn ang="0">
                  <a:pos x="16" y="0"/>
                </a:cxn>
                <a:cxn ang="0">
                  <a:pos x="16" y="0"/>
                </a:cxn>
              </a:cxnLst>
              <a:rect l="0" t="0" r="r" b="b"/>
              <a:pathLst>
                <a:path w="26" h="50">
                  <a:moveTo>
                    <a:pt x="16" y="0"/>
                  </a:moveTo>
                  <a:lnTo>
                    <a:pt x="16" y="0"/>
                  </a:lnTo>
                  <a:lnTo>
                    <a:pt x="0" y="26"/>
                  </a:lnTo>
                  <a:lnTo>
                    <a:pt x="0" y="26"/>
                  </a:lnTo>
                  <a:lnTo>
                    <a:pt x="0" y="32"/>
                  </a:lnTo>
                  <a:lnTo>
                    <a:pt x="2" y="36"/>
                  </a:lnTo>
                  <a:lnTo>
                    <a:pt x="2" y="36"/>
                  </a:lnTo>
                  <a:lnTo>
                    <a:pt x="4" y="50"/>
                  </a:lnTo>
                  <a:lnTo>
                    <a:pt x="4" y="50"/>
                  </a:lnTo>
                  <a:lnTo>
                    <a:pt x="8" y="46"/>
                  </a:lnTo>
                  <a:lnTo>
                    <a:pt x="10" y="42"/>
                  </a:lnTo>
                  <a:lnTo>
                    <a:pt x="10" y="42"/>
                  </a:lnTo>
                  <a:lnTo>
                    <a:pt x="20" y="26"/>
                  </a:lnTo>
                  <a:lnTo>
                    <a:pt x="20" y="26"/>
                  </a:lnTo>
                  <a:lnTo>
                    <a:pt x="26" y="16"/>
                  </a:lnTo>
                  <a:lnTo>
                    <a:pt x="26" y="16"/>
                  </a:lnTo>
                  <a:lnTo>
                    <a:pt x="26" y="12"/>
                  </a:lnTo>
                  <a:lnTo>
                    <a:pt x="22" y="8"/>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109"/>
            <p:cNvSpPr/>
            <p:nvPr/>
          </p:nvSpPr>
          <p:spPr bwMode="auto">
            <a:xfrm>
              <a:off x="3627438" y="1477963"/>
              <a:ext cx="47625" cy="95250"/>
            </a:xfrm>
            <a:custGeom>
              <a:avLst/>
              <a:gdLst/>
              <a:ahLst/>
              <a:cxnLst>
                <a:cxn ang="0">
                  <a:pos x="2" y="32"/>
                </a:cxn>
                <a:cxn ang="0">
                  <a:pos x="2" y="32"/>
                </a:cxn>
                <a:cxn ang="0">
                  <a:pos x="0" y="36"/>
                </a:cxn>
                <a:cxn ang="0">
                  <a:pos x="0" y="42"/>
                </a:cxn>
                <a:cxn ang="0">
                  <a:pos x="0" y="42"/>
                </a:cxn>
                <a:cxn ang="0">
                  <a:pos x="4" y="60"/>
                </a:cxn>
                <a:cxn ang="0">
                  <a:pos x="4" y="60"/>
                </a:cxn>
                <a:cxn ang="0">
                  <a:pos x="20" y="32"/>
                </a:cxn>
                <a:cxn ang="0">
                  <a:pos x="20" y="32"/>
                </a:cxn>
                <a:cxn ang="0">
                  <a:pos x="30" y="18"/>
                </a:cxn>
                <a:cxn ang="0">
                  <a:pos x="30" y="18"/>
                </a:cxn>
                <a:cxn ang="0">
                  <a:pos x="30" y="14"/>
                </a:cxn>
                <a:cxn ang="0">
                  <a:pos x="28" y="10"/>
                </a:cxn>
                <a:cxn ang="0">
                  <a:pos x="22" y="0"/>
                </a:cxn>
                <a:cxn ang="0">
                  <a:pos x="22" y="0"/>
                </a:cxn>
                <a:cxn ang="0">
                  <a:pos x="2" y="32"/>
                </a:cxn>
                <a:cxn ang="0">
                  <a:pos x="2" y="32"/>
                </a:cxn>
              </a:cxnLst>
              <a:rect l="0" t="0" r="r" b="b"/>
              <a:pathLst>
                <a:path w="30" h="60">
                  <a:moveTo>
                    <a:pt x="2" y="32"/>
                  </a:moveTo>
                  <a:lnTo>
                    <a:pt x="2" y="32"/>
                  </a:lnTo>
                  <a:lnTo>
                    <a:pt x="0" y="36"/>
                  </a:lnTo>
                  <a:lnTo>
                    <a:pt x="0" y="42"/>
                  </a:lnTo>
                  <a:lnTo>
                    <a:pt x="0" y="42"/>
                  </a:lnTo>
                  <a:lnTo>
                    <a:pt x="4" y="60"/>
                  </a:lnTo>
                  <a:lnTo>
                    <a:pt x="4" y="60"/>
                  </a:lnTo>
                  <a:lnTo>
                    <a:pt x="20" y="32"/>
                  </a:lnTo>
                  <a:lnTo>
                    <a:pt x="20" y="32"/>
                  </a:lnTo>
                  <a:lnTo>
                    <a:pt x="30" y="18"/>
                  </a:lnTo>
                  <a:lnTo>
                    <a:pt x="30" y="18"/>
                  </a:lnTo>
                  <a:lnTo>
                    <a:pt x="30" y="14"/>
                  </a:lnTo>
                  <a:lnTo>
                    <a:pt x="28" y="10"/>
                  </a:lnTo>
                  <a:lnTo>
                    <a:pt x="22" y="0"/>
                  </a:lnTo>
                  <a:lnTo>
                    <a:pt x="22" y="0"/>
                  </a:lnTo>
                  <a:lnTo>
                    <a:pt x="2" y="32"/>
                  </a:lnTo>
                  <a:lnTo>
                    <a:pt x="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110"/>
            <p:cNvSpPr/>
            <p:nvPr/>
          </p:nvSpPr>
          <p:spPr bwMode="auto">
            <a:xfrm>
              <a:off x="3636963" y="1516063"/>
              <a:ext cx="44450" cy="95250"/>
            </a:xfrm>
            <a:custGeom>
              <a:avLst/>
              <a:gdLst/>
              <a:ahLst/>
              <a:cxnLst>
                <a:cxn ang="0">
                  <a:pos x="0" y="44"/>
                </a:cxn>
                <a:cxn ang="0">
                  <a:pos x="0" y="44"/>
                </a:cxn>
                <a:cxn ang="0">
                  <a:pos x="4" y="60"/>
                </a:cxn>
                <a:cxn ang="0">
                  <a:pos x="4" y="60"/>
                </a:cxn>
                <a:cxn ang="0">
                  <a:pos x="10" y="56"/>
                </a:cxn>
                <a:cxn ang="0">
                  <a:pos x="16" y="50"/>
                </a:cxn>
                <a:cxn ang="0">
                  <a:pos x="20" y="42"/>
                </a:cxn>
                <a:cxn ang="0">
                  <a:pos x="24" y="34"/>
                </a:cxn>
                <a:cxn ang="0">
                  <a:pos x="26" y="26"/>
                </a:cxn>
                <a:cxn ang="0">
                  <a:pos x="28" y="18"/>
                </a:cxn>
                <a:cxn ang="0">
                  <a:pos x="26" y="0"/>
                </a:cxn>
                <a:cxn ang="0">
                  <a:pos x="26" y="0"/>
                </a:cxn>
                <a:cxn ang="0">
                  <a:pos x="6" y="32"/>
                </a:cxn>
                <a:cxn ang="0">
                  <a:pos x="6" y="32"/>
                </a:cxn>
                <a:cxn ang="0">
                  <a:pos x="2" y="38"/>
                </a:cxn>
                <a:cxn ang="0">
                  <a:pos x="0" y="44"/>
                </a:cxn>
                <a:cxn ang="0">
                  <a:pos x="0" y="44"/>
                </a:cxn>
              </a:cxnLst>
              <a:rect l="0" t="0" r="r" b="b"/>
              <a:pathLst>
                <a:path w="28" h="60">
                  <a:moveTo>
                    <a:pt x="0" y="44"/>
                  </a:moveTo>
                  <a:lnTo>
                    <a:pt x="0" y="44"/>
                  </a:lnTo>
                  <a:lnTo>
                    <a:pt x="4" y="60"/>
                  </a:lnTo>
                  <a:lnTo>
                    <a:pt x="4" y="60"/>
                  </a:lnTo>
                  <a:lnTo>
                    <a:pt x="10" y="56"/>
                  </a:lnTo>
                  <a:lnTo>
                    <a:pt x="16" y="50"/>
                  </a:lnTo>
                  <a:lnTo>
                    <a:pt x="20" y="42"/>
                  </a:lnTo>
                  <a:lnTo>
                    <a:pt x="24" y="34"/>
                  </a:lnTo>
                  <a:lnTo>
                    <a:pt x="26" y="26"/>
                  </a:lnTo>
                  <a:lnTo>
                    <a:pt x="28" y="18"/>
                  </a:lnTo>
                  <a:lnTo>
                    <a:pt x="26" y="0"/>
                  </a:lnTo>
                  <a:lnTo>
                    <a:pt x="26" y="0"/>
                  </a:lnTo>
                  <a:lnTo>
                    <a:pt x="6" y="32"/>
                  </a:lnTo>
                  <a:lnTo>
                    <a:pt x="6" y="32"/>
                  </a:lnTo>
                  <a:lnTo>
                    <a:pt x="2" y="38"/>
                  </a:lnTo>
                  <a:lnTo>
                    <a:pt x="0" y="44"/>
                  </a:lnTo>
                  <a:lnTo>
                    <a:pt x="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111"/>
            <p:cNvSpPr/>
            <p:nvPr/>
          </p:nvSpPr>
          <p:spPr bwMode="auto">
            <a:xfrm>
              <a:off x="3567113" y="1408113"/>
              <a:ext cx="34925" cy="69850"/>
            </a:xfrm>
            <a:custGeom>
              <a:avLst/>
              <a:gdLst/>
              <a:ahLst/>
              <a:cxnLst>
                <a:cxn ang="0">
                  <a:pos x="4" y="18"/>
                </a:cxn>
                <a:cxn ang="0">
                  <a:pos x="4" y="18"/>
                </a:cxn>
                <a:cxn ang="0">
                  <a:pos x="0" y="28"/>
                </a:cxn>
                <a:cxn ang="0">
                  <a:pos x="0" y="28"/>
                </a:cxn>
                <a:cxn ang="0">
                  <a:pos x="2" y="30"/>
                </a:cxn>
                <a:cxn ang="0">
                  <a:pos x="2" y="30"/>
                </a:cxn>
                <a:cxn ang="0">
                  <a:pos x="22" y="44"/>
                </a:cxn>
                <a:cxn ang="0">
                  <a:pos x="22" y="44"/>
                </a:cxn>
                <a:cxn ang="0">
                  <a:pos x="12" y="0"/>
                </a:cxn>
                <a:cxn ang="0">
                  <a:pos x="12" y="0"/>
                </a:cxn>
                <a:cxn ang="0">
                  <a:pos x="10" y="10"/>
                </a:cxn>
                <a:cxn ang="0">
                  <a:pos x="4" y="18"/>
                </a:cxn>
                <a:cxn ang="0">
                  <a:pos x="4" y="18"/>
                </a:cxn>
              </a:cxnLst>
              <a:rect l="0" t="0" r="r" b="b"/>
              <a:pathLst>
                <a:path w="22" h="44">
                  <a:moveTo>
                    <a:pt x="4" y="18"/>
                  </a:moveTo>
                  <a:lnTo>
                    <a:pt x="4" y="18"/>
                  </a:lnTo>
                  <a:lnTo>
                    <a:pt x="0" y="28"/>
                  </a:lnTo>
                  <a:lnTo>
                    <a:pt x="0" y="28"/>
                  </a:lnTo>
                  <a:lnTo>
                    <a:pt x="2" y="30"/>
                  </a:lnTo>
                  <a:lnTo>
                    <a:pt x="2" y="30"/>
                  </a:lnTo>
                  <a:lnTo>
                    <a:pt x="22" y="44"/>
                  </a:lnTo>
                  <a:lnTo>
                    <a:pt x="22" y="44"/>
                  </a:lnTo>
                  <a:lnTo>
                    <a:pt x="12" y="0"/>
                  </a:lnTo>
                  <a:lnTo>
                    <a:pt x="12" y="0"/>
                  </a:lnTo>
                  <a:lnTo>
                    <a:pt x="10" y="10"/>
                  </a:lnTo>
                  <a:lnTo>
                    <a:pt x="4" y="18"/>
                  </a:lnTo>
                  <a:lnTo>
                    <a:pt x="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112"/>
            <p:cNvSpPr/>
            <p:nvPr/>
          </p:nvSpPr>
          <p:spPr bwMode="auto">
            <a:xfrm>
              <a:off x="3554413" y="1462088"/>
              <a:ext cx="53975" cy="66675"/>
            </a:xfrm>
            <a:custGeom>
              <a:avLst/>
              <a:gdLst/>
              <a:ahLst/>
              <a:cxnLst>
                <a:cxn ang="0">
                  <a:pos x="0" y="18"/>
                </a:cxn>
                <a:cxn ang="0">
                  <a:pos x="0" y="18"/>
                </a:cxn>
                <a:cxn ang="0">
                  <a:pos x="12" y="26"/>
                </a:cxn>
                <a:cxn ang="0">
                  <a:pos x="12" y="26"/>
                </a:cxn>
                <a:cxn ang="0">
                  <a:pos x="26" y="36"/>
                </a:cxn>
                <a:cxn ang="0">
                  <a:pos x="26" y="36"/>
                </a:cxn>
                <a:cxn ang="0">
                  <a:pos x="30" y="40"/>
                </a:cxn>
                <a:cxn ang="0">
                  <a:pos x="34" y="42"/>
                </a:cxn>
                <a:cxn ang="0">
                  <a:pos x="34" y="42"/>
                </a:cxn>
                <a:cxn ang="0">
                  <a:pos x="32" y="28"/>
                </a:cxn>
                <a:cxn ang="0">
                  <a:pos x="32" y="28"/>
                </a:cxn>
                <a:cxn ang="0">
                  <a:pos x="32" y="22"/>
                </a:cxn>
                <a:cxn ang="0">
                  <a:pos x="30" y="18"/>
                </a:cxn>
                <a:cxn ang="0">
                  <a:pos x="30" y="18"/>
                </a:cxn>
                <a:cxn ang="0">
                  <a:pos x="6" y="0"/>
                </a:cxn>
                <a:cxn ang="0">
                  <a:pos x="6" y="0"/>
                </a:cxn>
                <a:cxn ang="0">
                  <a:pos x="2" y="10"/>
                </a:cxn>
                <a:cxn ang="0">
                  <a:pos x="0" y="14"/>
                </a:cxn>
                <a:cxn ang="0">
                  <a:pos x="0" y="18"/>
                </a:cxn>
                <a:cxn ang="0">
                  <a:pos x="0" y="18"/>
                </a:cxn>
              </a:cxnLst>
              <a:rect l="0" t="0" r="r" b="b"/>
              <a:pathLst>
                <a:path w="34" h="42">
                  <a:moveTo>
                    <a:pt x="0" y="18"/>
                  </a:moveTo>
                  <a:lnTo>
                    <a:pt x="0" y="18"/>
                  </a:lnTo>
                  <a:lnTo>
                    <a:pt x="12" y="26"/>
                  </a:lnTo>
                  <a:lnTo>
                    <a:pt x="12" y="26"/>
                  </a:lnTo>
                  <a:lnTo>
                    <a:pt x="26" y="36"/>
                  </a:lnTo>
                  <a:lnTo>
                    <a:pt x="26" y="36"/>
                  </a:lnTo>
                  <a:lnTo>
                    <a:pt x="30" y="40"/>
                  </a:lnTo>
                  <a:lnTo>
                    <a:pt x="34" y="42"/>
                  </a:lnTo>
                  <a:lnTo>
                    <a:pt x="34" y="42"/>
                  </a:lnTo>
                  <a:lnTo>
                    <a:pt x="32" y="28"/>
                  </a:lnTo>
                  <a:lnTo>
                    <a:pt x="32" y="28"/>
                  </a:lnTo>
                  <a:lnTo>
                    <a:pt x="32" y="22"/>
                  </a:lnTo>
                  <a:lnTo>
                    <a:pt x="30" y="18"/>
                  </a:lnTo>
                  <a:lnTo>
                    <a:pt x="30" y="18"/>
                  </a:lnTo>
                  <a:lnTo>
                    <a:pt x="6" y="0"/>
                  </a:lnTo>
                  <a:lnTo>
                    <a:pt x="6" y="0"/>
                  </a:lnTo>
                  <a:lnTo>
                    <a:pt x="2" y="10"/>
                  </a:lnTo>
                  <a:lnTo>
                    <a:pt x="0" y="14"/>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113"/>
            <p:cNvSpPr/>
            <p:nvPr/>
          </p:nvSpPr>
          <p:spPr bwMode="auto">
            <a:xfrm>
              <a:off x="3551238" y="1500188"/>
              <a:ext cx="66675" cy="76200"/>
            </a:xfrm>
            <a:custGeom>
              <a:avLst/>
              <a:gdLst/>
              <a:ahLst/>
              <a:cxnLst>
                <a:cxn ang="0">
                  <a:pos x="2" y="20"/>
                </a:cxn>
                <a:cxn ang="0">
                  <a:pos x="2" y="20"/>
                </a:cxn>
                <a:cxn ang="0">
                  <a:pos x="16" y="30"/>
                </a:cxn>
                <a:cxn ang="0">
                  <a:pos x="16" y="30"/>
                </a:cxn>
                <a:cxn ang="0">
                  <a:pos x="42" y="48"/>
                </a:cxn>
                <a:cxn ang="0">
                  <a:pos x="42" y="48"/>
                </a:cxn>
                <a:cxn ang="0">
                  <a:pos x="38" y="30"/>
                </a:cxn>
                <a:cxn ang="0">
                  <a:pos x="38" y="30"/>
                </a:cxn>
                <a:cxn ang="0">
                  <a:pos x="36" y="24"/>
                </a:cxn>
                <a:cxn ang="0">
                  <a:pos x="32" y="22"/>
                </a:cxn>
                <a:cxn ang="0">
                  <a:pos x="32" y="22"/>
                </a:cxn>
                <a:cxn ang="0">
                  <a:pos x="0" y="0"/>
                </a:cxn>
                <a:cxn ang="0">
                  <a:pos x="0" y="0"/>
                </a:cxn>
                <a:cxn ang="0">
                  <a:pos x="0" y="10"/>
                </a:cxn>
                <a:cxn ang="0">
                  <a:pos x="0" y="16"/>
                </a:cxn>
                <a:cxn ang="0">
                  <a:pos x="2" y="20"/>
                </a:cxn>
                <a:cxn ang="0">
                  <a:pos x="2" y="20"/>
                </a:cxn>
              </a:cxnLst>
              <a:rect l="0" t="0" r="r" b="b"/>
              <a:pathLst>
                <a:path w="42" h="48">
                  <a:moveTo>
                    <a:pt x="2" y="20"/>
                  </a:moveTo>
                  <a:lnTo>
                    <a:pt x="2" y="20"/>
                  </a:lnTo>
                  <a:lnTo>
                    <a:pt x="16" y="30"/>
                  </a:lnTo>
                  <a:lnTo>
                    <a:pt x="16" y="30"/>
                  </a:lnTo>
                  <a:lnTo>
                    <a:pt x="42" y="48"/>
                  </a:lnTo>
                  <a:lnTo>
                    <a:pt x="42" y="48"/>
                  </a:lnTo>
                  <a:lnTo>
                    <a:pt x="38" y="30"/>
                  </a:lnTo>
                  <a:lnTo>
                    <a:pt x="38" y="30"/>
                  </a:lnTo>
                  <a:lnTo>
                    <a:pt x="36" y="24"/>
                  </a:lnTo>
                  <a:lnTo>
                    <a:pt x="32" y="22"/>
                  </a:lnTo>
                  <a:lnTo>
                    <a:pt x="32" y="22"/>
                  </a:lnTo>
                  <a:lnTo>
                    <a:pt x="0" y="0"/>
                  </a:lnTo>
                  <a:lnTo>
                    <a:pt x="0" y="0"/>
                  </a:lnTo>
                  <a:lnTo>
                    <a:pt x="0" y="10"/>
                  </a:lnTo>
                  <a:lnTo>
                    <a:pt x="0" y="16"/>
                  </a:lnTo>
                  <a:lnTo>
                    <a:pt x="2" y="20"/>
                  </a:lnTo>
                  <a:lnTo>
                    <a:pt x="2"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114"/>
            <p:cNvSpPr/>
            <p:nvPr/>
          </p:nvSpPr>
          <p:spPr bwMode="auto">
            <a:xfrm>
              <a:off x="3554413" y="1541463"/>
              <a:ext cx="69850" cy="73025"/>
            </a:xfrm>
            <a:custGeom>
              <a:avLst/>
              <a:gdLst/>
              <a:ahLst/>
              <a:cxnLst>
                <a:cxn ang="0">
                  <a:pos x="30" y="22"/>
                </a:cxn>
                <a:cxn ang="0">
                  <a:pos x="30" y="22"/>
                </a:cxn>
                <a:cxn ang="0">
                  <a:pos x="0" y="0"/>
                </a:cxn>
                <a:cxn ang="0">
                  <a:pos x="0" y="0"/>
                </a:cxn>
                <a:cxn ang="0">
                  <a:pos x="4" y="16"/>
                </a:cxn>
                <a:cxn ang="0">
                  <a:pos x="10" y="24"/>
                </a:cxn>
                <a:cxn ang="0">
                  <a:pos x="14" y="30"/>
                </a:cxn>
                <a:cxn ang="0">
                  <a:pos x="20" y="36"/>
                </a:cxn>
                <a:cxn ang="0">
                  <a:pos x="28" y="42"/>
                </a:cxn>
                <a:cxn ang="0">
                  <a:pos x="36" y="44"/>
                </a:cxn>
                <a:cxn ang="0">
                  <a:pos x="44" y="46"/>
                </a:cxn>
                <a:cxn ang="0">
                  <a:pos x="44" y="46"/>
                </a:cxn>
                <a:cxn ang="0">
                  <a:pos x="40" y="30"/>
                </a:cxn>
                <a:cxn ang="0">
                  <a:pos x="40" y="30"/>
                </a:cxn>
                <a:cxn ang="0">
                  <a:pos x="36" y="26"/>
                </a:cxn>
                <a:cxn ang="0">
                  <a:pos x="30" y="22"/>
                </a:cxn>
                <a:cxn ang="0">
                  <a:pos x="30" y="22"/>
                </a:cxn>
              </a:cxnLst>
              <a:rect l="0" t="0" r="r" b="b"/>
              <a:pathLst>
                <a:path w="44" h="46">
                  <a:moveTo>
                    <a:pt x="30" y="22"/>
                  </a:moveTo>
                  <a:lnTo>
                    <a:pt x="30" y="22"/>
                  </a:lnTo>
                  <a:lnTo>
                    <a:pt x="0" y="0"/>
                  </a:lnTo>
                  <a:lnTo>
                    <a:pt x="0" y="0"/>
                  </a:lnTo>
                  <a:lnTo>
                    <a:pt x="4" y="16"/>
                  </a:lnTo>
                  <a:lnTo>
                    <a:pt x="10" y="24"/>
                  </a:lnTo>
                  <a:lnTo>
                    <a:pt x="14" y="30"/>
                  </a:lnTo>
                  <a:lnTo>
                    <a:pt x="20" y="36"/>
                  </a:lnTo>
                  <a:lnTo>
                    <a:pt x="28" y="42"/>
                  </a:lnTo>
                  <a:lnTo>
                    <a:pt x="36" y="44"/>
                  </a:lnTo>
                  <a:lnTo>
                    <a:pt x="44" y="46"/>
                  </a:lnTo>
                  <a:lnTo>
                    <a:pt x="44" y="46"/>
                  </a:lnTo>
                  <a:lnTo>
                    <a:pt x="40" y="30"/>
                  </a:lnTo>
                  <a:lnTo>
                    <a:pt x="40" y="30"/>
                  </a:lnTo>
                  <a:lnTo>
                    <a:pt x="36" y="26"/>
                  </a:lnTo>
                  <a:lnTo>
                    <a:pt x="30" y="22"/>
                  </a:lnTo>
                  <a:lnTo>
                    <a:pt x="3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115"/>
            <p:cNvSpPr/>
            <p:nvPr/>
          </p:nvSpPr>
          <p:spPr bwMode="auto">
            <a:xfrm>
              <a:off x="3675063" y="884238"/>
              <a:ext cx="28575" cy="38100"/>
            </a:xfrm>
            <a:custGeom>
              <a:avLst/>
              <a:gdLst/>
              <a:ahLst/>
              <a:cxnLst>
                <a:cxn ang="0">
                  <a:pos x="16" y="10"/>
                </a:cxn>
                <a:cxn ang="0">
                  <a:pos x="16" y="10"/>
                </a:cxn>
                <a:cxn ang="0">
                  <a:pos x="18" y="10"/>
                </a:cxn>
                <a:cxn ang="0">
                  <a:pos x="18" y="10"/>
                </a:cxn>
                <a:cxn ang="0">
                  <a:pos x="12" y="6"/>
                </a:cxn>
                <a:cxn ang="0">
                  <a:pos x="12" y="6"/>
                </a:cxn>
                <a:cxn ang="0">
                  <a:pos x="6" y="2"/>
                </a:cxn>
                <a:cxn ang="0">
                  <a:pos x="0" y="0"/>
                </a:cxn>
                <a:cxn ang="0">
                  <a:pos x="0" y="0"/>
                </a:cxn>
                <a:cxn ang="0">
                  <a:pos x="12" y="24"/>
                </a:cxn>
                <a:cxn ang="0">
                  <a:pos x="12" y="24"/>
                </a:cxn>
                <a:cxn ang="0">
                  <a:pos x="16" y="10"/>
                </a:cxn>
                <a:cxn ang="0">
                  <a:pos x="16" y="10"/>
                </a:cxn>
              </a:cxnLst>
              <a:rect l="0" t="0" r="r" b="b"/>
              <a:pathLst>
                <a:path w="18" h="24">
                  <a:moveTo>
                    <a:pt x="16" y="10"/>
                  </a:moveTo>
                  <a:lnTo>
                    <a:pt x="16" y="10"/>
                  </a:lnTo>
                  <a:lnTo>
                    <a:pt x="18" y="10"/>
                  </a:lnTo>
                  <a:lnTo>
                    <a:pt x="18" y="10"/>
                  </a:lnTo>
                  <a:lnTo>
                    <a:pt x="12" y="6"/>
                  </a:lnTo>
                  <a:lnTo>
                    <a:pt x="12" y="6"/>
                  </a:lnTo>
                  <a:lnTo>
                    <a:pt x="6" y="2"/>
                  </a:lnTo>
                  <a:lnTo>
                    <a:pt x="0" y="0"/>
                  </a:lnTo>
                  <a:lnTo>
                    <a:pt x="0" y="0"/>
                  </a:lnTo>
                  <a:lnTo>
                    <a:pt x="12" y="24"/>
                  </a:lnTo>
                  <a:lnTo>
                    <a:pt x="12" y="24"/>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116"/>
            <p:cNvSpPr/>
            <p:nvPr/>
          </p:nvSpPr>
          <p:spPr bwMode="auto">
            <a:xfrm>
              <a:off x="3697288" y="903288"/>
              <a:ext cx="25400" cy="47625"/>
            </a:xfrm>
            <a:custGeom>
              <a:avLst/>
              <a:gdLst/>
              <a:ahLst/>
              <a:cxnLst>
                <a:cxn ang="0">
                  <a:pos x="6" y="30"/>
                </a:cxn>
                <a:cxn ang="0">
                  <a:pos x="6" y="30"/>
                </a:cxn>
                <a:cxn ang="0">
                  <a:pos x="8" y="26"/>
                </a:cxn>
                <a:cxn ang="0">
                  <a:pos x="8" y="26"/>
                </a:cxn>
                <a:cxn ang="0">
                  <a:pos x="12" y="14"/>
                </a:cxn>
                <a:cxn ang="0">
                  <a:pos x="12" y="14"/>
                </a:cxn>
                <a:cxn ang="0">
                  <a:pos x="16" y="6"/>
                </a:cxn>
                <a:cxn ang="0">
                  <a:pos x="16" y="6"/>
                </a:cxn>
                <a:cxn ang="0">
                  <a:pos x="14" y="4"/>
                </a:cxn>
                <a:cxn ang="0">
                  <a:pos x="12" y="2"/>
                </a:cxn>
                <a:cxn ang="0">
                  <a:pos x="6" y="0"/>
                </a:cxn>
                <a:cxn ang="0">
                  <a:pos x="6" y="0"/>
                </a:cxn>
                <a:cxn ang="0">
                  <a:pos x="0" y="16"/>
                </a:cxn>
                <a:cxn ang="0">
                  <a:pos x="0" y="16"/>
                </a:cxn>
                <a:cxn ang="0">
                  <a:pos x="2" y="20"/>
                </a:cxn>
                <a:cxn ang="0">
                  <a:pos x="2" y="24"/>
                </a:cxn>
                <a:cxn ang="0">
                  <a:pos x="2" y="24"/>
                </a:cxn>
                <a:cxn ang="0">
                  <a:pos x="6" y="30"/>
                </a:cxn>
                <a:cxn ang="0">
                  <a:pos x="6" y="30"/>
                </a:cxn>
              </a:cxnLst>
              <a:rect l="0" t="0" r="r" b="b"/>
              <a:pathLst>
                <a:path w="16" h="30">
                  <a:moveTo>
                    <a:pt x="6" y="30"/>
                  </a:moveTo>
                  <a:lnTo>
                    <a:pt x="6" y="30"/>
                  </a:lnTo>
                  <a:lnTo>
                    <a:pt x="8" y="26"/>
                  </a:lnTo>
                  <a:lnTo>
                    <a:pt x="8" y="26"/>
                  </a:lnTo>
                  <a:lnTo>
                    <a:pt x="12" y="14"/>
                  </a:lnTo>
                  <a:lnTo>
                    <a:pt x="12" y="14"/>
                  </a:lnTo>
                  <a:lnTo>
                    <a:pt x="16" y="6"/>
                  </a:lnTo>
                  <a:lnTo>
                    <a:pt x="16" y="6"/>
                  </a:lnTo>
                  <a:lnTo>
                    <a:pt x="14" y="4"/>
                  </a:lnTo>
                  <a:lnTo>
                    <a:pt x="12" y="2"/>
                  </a:lnTo>
                  <a:lnTo>
                    <a:pt x="6" y="0"/>
                  </a:lnTo>
                  <a:lnTo>
                    <a:pt x="6" y="0"/>
                  </a:lnTo>
                  <a:lnTo>
                    <a:pt x="0" y="16"/>
                  </a:lnTo>
                  <a:lnTo>
                    <a:pt x="0" y="16"/>
                  </a:lnTo>
                  <a:lnTo>
                    <a:pt x="2" y="20"/>
                  </a:lnTo>
                  <a:lnTo>
                    <a:pt x="2" y="24"/>
                  </a:lnTo>
                  <a:lnTo>
                    <a:pt x="2" y="24"/>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117"/>
            <p:cNvSpPr/>
            <p:nvPr/>
          </p:nvSpPr>
          <p:spPr bwMode="auto">
            <a:xfrm>
              <a:off x="3713163" y="915988"/>
              <a:ext cx="22225" cy="63500"/>
            </a:xfrm>
            <a:custGeom>
              <a:avLst/>
              <a:gdLst/>
              <a:ahLst/>
              <a:cxnLst>
                <a:cxn ang="0">
                  <a:pos x="14" y="12"/>
                </a:cxn>
                <a:cxn ang="0">
                  <a:pos x="14" y="12"/>
                </a:cxn>
                <a:cxn ang="0">
                  <a:pos x="14" y="8"/>
                </a:cxn>
                <a:cxn ang="0">
                  <a:pos x="12" y="6"/>
                </a:cxn>
                <a:cxn ang="0">
                  <a:pos x="8" y="0"/>
                </a:cxn>
                <a:cxn ang="0">
                  <a:pos x="8" y="0"/>
                </a:cxn>
                <a:cxn ang="0">
                  <a:pos x="0" y="24"/>
                </a:cxn>
                <a:cxn ang="0">
                  <a:pos x="0" y="24"/>
                </a:cxn>
                <a:cxn ang="0">
                  <a:pos x="0" y="26"/>
                </a:cxn>
                <a:cxn ang="0">
                  <a:pos x="0" y="30"/>
                </a:cxn>
                <a:cxn ang="0">
                  <a:pos x="0" y="30"/>
                </a:cxn>
                <a:cxn ang="0">
                  <a:pos x="4" y="40"/>
                </a:cxn>
                <a:cxn ang="0">
                  <a:pos x="4" y="40"/>
                </a:cxn>
                <a:cxn ang="0">
                  <a:pos x="12" y="22"/>
                </a:cxn>
                <a:cxn ang="0">
                  <a:pos x="12" y="22"/>
                </a:cxn>
                <a:cxn ang="0">
                  <a:pos x="14" y="12"/>
                </a:cxn>
                <a:cxn ang="0">
                  <a:pos x="14" y="12"/>
                </a:cxn>
              </a:cxnLst>
              <a:rect l="0" t="0" r="r" b="b"/>
              <a:pathLst>
                <a:path w="14" h="40">
                  <a:moveTo>
                    <a:pt x="14" y="12"/>
                  </a:moveTo>
                  <a:lnTo>
                    <a:pt x="14" y="12"/>
                  </a:lnTo>
                  <a:lnTo>
                    <a:pt x="14" y="8"/>
                  </a:lnTo>
                  <a:lnTo>
                    <a:pt x="12" y="6"/>
                  </a:lnTo>
                  <a:lnTo>
                    <a:pt x="8" y="0"/>
                  </a:lnTo>
                  <a:lnTo>
                    <a:pt x="8" y="0"/>
                  </a:lnTo>
                  <a:lnTo>
                    <a:pt x="0" y="24"/>
                  </a:lnTo>
                  <a:lnTo>
                    <a:pt x="0" y="24"/>
                  </a:lnTo>
                  <a:lnTo>
                    <a:pt x="0" y="26"/>
                  </a:lnTo>
                  <a:lnTo>
                    <a:pt x="0" y="30"/>
                  </a:lnTo>
                  <a:lnTo>
                    <a:pt x="0" y="30"/>
                  </a:lnTo>
                  <a:lnTo>
                    <a:pt x="4" y="40"/>
                  </a:lnTo>
                  <a:lnTo>
                    <a:pt x="4" y="40"/>
                  </a:lnTo>
                  <a:lnTo>
                    <a:pt x="12" y="22"/>
                  </a:lnTo>
                  <a:lnTo>
                    <a:pt x="12" y="22"/>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118"/>
            <p:cNvSpPr/>
            <p:nvPr/>
          </p:nvSpPr>
          <p:spPr bwMode="auto">
            <a:xfrm>
              <a:off x="3722688" y="938213"/>
              <a:ext cx="22225" cy="63500"/>
            </a:xfrm>
            <a:custGeom>
              <a:avLst/>
              <a:gdLst/>
              <a:ahLst/>
              <a:cxnLst>
                <a:cxn ang="0">
                  <a:pos x="6" y="40"/>
                </a:cxn>
                <a:cxn ang="0">
                  <a:pos x="6" y="40"/>
                </a:cxn>
                <a:cxn ang="0">
                  <a:pos x="12" y="32"/>
                </a:cxn>
                <a:cxn ang="0">
                  <a:pos x="14" y="22"/>
                </a:cxn>
                <a:cxn ang="0">
                  <a:pos x="14" y="10"/>
                </a:cxn>
                <a:cxn ang="0">
                  <a:pos x="12" y="0"/>
                </a:cxn>
                <a:cxn ang="0">
                  <a:pos x="12" y="0"/>
                </a:cxn>
                <a:cxn ang="0">
                  <a:pos x="4" y="24"/>
                </a:cxn>
                <a:cxn ang="0">
                  <a:pos x="4" y="24"/>
                </a:cxn>
                <a:cxn ang="0">
                  <a:pos x="2" y="26"/>
                </a:cxn>
                <a:cxn ang="0">
                  <a:pos x="0" y="30"/>
                </a:cxn>
                <a:cxn ang="0">
                  <a:pos x="0" y="30"/>
                </a:cxn>
                <a:cxn ang="0">
                  <a:pos x="6" y="40"/>
                </a:cxn>
                <a:cxn ang="0">
                  <a:pos x="6" y="40"/>
                </a:cxn>
              </a:cxnLst>
              <a:rect l="0" t="0" r="r" b="b"/>
              <a:pathLst>
                <a:path w="14" h="40">
                  <a:moveTo>
                    <a:pt x="6" y="40"/>
                  </a:moveTo>
                  <a:lnTo>
                    <a:pt x="6" y="40"/>
                  </a:lnTo>
                  <a:lnTo>
                    <a:pt x="12" y="32"/>
                  </a:lnTo>
                  <a:lnTo>
                    <a:pt x="14" y="22"/>
                  </a:lnTo>
                  <a:lnTo>
                    <a:pt x="14" y="10"/>
                  </a:lnTo>
                  <a:lnTo>
                    <a:pt x="12" y="0"/>
                  </a:lnTo>
                  <a:lnTo>
                    <a:pt x="12" y="0"/>
                  </a:lnTo>
                  <a:lnTo>
                    <a:pt x="4" y="24"/>
                  </a:lnTo>
                  <a:lnTo>
                    <a:pt x="4" y="24"/>
                  </a:lnTo>
                  <a:lnTo>
                    <a:pt x="2" y="26"/>
                  </a:lnTo>
                  <a:lnTo>
                    <a:pt x="0" y="30"/>
                  </a:lnTo>
                  <a:lnTo>
                    <a:pt x="0" y="30"/>
                  </a:lnTo>
                  <a:lnTo>
                    <a:pt x="6" y="40"/>
                  </a:lnTo>
                  <a:lnTo>
                    <a:pt x="6"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119"/>
            <p:cNvSpPr/>
            <p:nvPr/>
          </p:nvSpPr>
          <p:spPr bwMode="auto">
            <a:xfrm>
              <a:off x="3662363" y="8842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4" y="0"/>
                </a:cxn>
                <a:cxn ang="0">
                  <a:pos x="4"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4" y="0"/>
                  </a:lnTo>
                  <a:lnTo>
                    <a:pt x="4"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3" name="Freeform 120"/>
            <p:cNvSpPr/>
            <p:nvPr/>
          </p:nvSpPr>
          <p:spPr bwMode="auto">
            <a:xfrm>
              <a:off x="3659188" y="922338"/>
              <a:ext cx="41275" cy="31750"/>
            </a:xfrm>
            <a:custGeom>
              <a:avLst/>
              <a:gdLst/>
              <a:ahLst/>
              <a:cxnLst>
                <a:cxn ang="0">
                  <a:pos x="10" y="14"/>
                </a:cxn>
                <a:cxn ang="0">
                  <a:pos x="10" y="14"/>
                </a:cxn>
                <a:cxn ang="0">
                  <a:pos x="20" y="18"/>
                </a:cxn>
                <a:cxn ang="0">
                  <a:pos x="20" y="18"/>
                </a:cxn>
                <a:cxn ang="0">
                  <a:pos x="26" y="20"/>
                </a:cxn>
                <a:cxn ang="0">
                  <a:pos x="26" y="20"/>
                </a:cxn>
                <a:cxn ang="0">
                  <a:pos x="22" y="14"/>
                </a:cxn>
                <a:cxn ang="0">
                  <a:pos x="22" y="14"/>
                </a:cxn>
                <a:cxn ang="0">
                  <a:pos x="22" y="10"/>
                </a:cxn>
                <a:cxn ang="0">
                  <a:pos x="20" y="6"/>
                </a:cxn>
                <a:cxn ang="0">
                  <a:pos x="20" y="6"/>
                </a:cxn>
                <a:cxn ang="0">
                  <a:pos x="2" y="0"/>
                </a:cxn>
                <a:cxn ang="0">
                  <a:pos x="2" y="0"/>
                </a:cxn>
                <a:cxn ang="0">
                  <a:pos x="2" y="6"/>
                </a:cxn>
                <a:cxn ang="0">
                  <a:pos x="0" y="10"/>
                </a:cxn>
                <a:cxn ang="0">
                  <a:pos x="2" y="10"/>
                </a:cxn>
                <a:cxn ang="0">
                  <a:pos x="2" y="10"/>
                </a:cxn>
                <a:cxn ang="0">
                  <a:pos x="10" y="14"/>
                </a:cxn>
                <a:cxn ang="0">
                  <a:pos x="10" y="14"/>
                </a:cxn>
              </a:cxnLst>
              <a:rect l="0" t="0" r="r" b="b"/>
              <a:pathLst>
                <a:path w="26" h="20">
                  <a:moveTo>
                    <a:pt x="10" y="14"/>
                  </a:moveTo>
                  <a:lnTo>
                    <a:pt x="10" y="14"/>
                  </a:lnTo>
                  <a:lnTo>
                    <a:pt x="20" y="18"/>
                  </a:lnTo>
                  <a:lnTo>
                    <a:pt x="20" y="18"/>
                  </a:lnTo>
                  <a:lnTo>
                    <a:pt x="26" y="20"/>
                  </a:lnTo>
                  <a:lnTo>
                    <a:pt x="26" y="20"/>
                  </a:lnTo>
                  <a:lnTo>
                    <a:pt x="22" y="14"/>
                  </a:lnTo>
                  <a:lnTo>
                    <a:pt x="22" y="14"/>
                  </a:lnTo>
                  <a:lnTo>
                    <a:pt x="22" y="10"/>
                  </a:lnTo>
                  <a:lnTo>
                    <a:pt x="20" y="6"/>
                  </a:lnTo>
                  <a:lnTo>
                    <a:pt x="20" y="6"/>
                  </a:lnTo>
                  <a:lnTo>
                    <a:pt x="2" y="0"/>
                  </a:lnTo>
                  <a:lnTo>
                    <a:pt x="2" y="0"/>
                  </a:lnTo>
                  <a:lnTo>
                    <a:pt x="2" y="6"/>
                  </a:lnTo>
                  <a:lnTo>
                    <a:pt x="0" y="10"/>
                  </a:lnTo>
                  <a:lnTo>
                    <a:pt x="2" y="10"/>
                  </a:lnTo>
                  <a:lnTo>
                    <a:pt x="2" y="1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4" name="Freeform 121"/>
            <p:cNvSpPr/>
            <p:nvPr/>
          </p:nvSpPr>
          <p:spPr bwMode="auto">
            <a:xfrm>
              <a:off x="3662363" y="947738"/>
              <a:ext cx="47625" cy="34925"/>
            </a:xfrm>
            <a:custGeom>
              <a:avLst/>
              <a:gdLst/>
              <a:ahLst/>
              <a:cxnLst>
                <a:cxn ang="0">
                  <a:pos x="2" y="10"/>
                </a:cxn>
                <a:cxn ang="0">
                  <a:pos x="2" y="10"/>
                </a:cxn>
                <a:cxn ang="0">
                  <a:pos x="12" y="14"/>
                </a:cxn>
                <a:cxn ang="0">
                  <a:pos x="12" y="14"/>
                </a:cxn>
                <a:cxn ang="0">
                  <a:pos x="30" y="22"/>
                </a:cxn>
                <a:cxn ang="0">
                  <a:pos x="30" y="22"/>
                </a:cxn>
                <a:cxn ang="0">
                  <a:pos x="26" y="12"/>
                </a:cxn>
                <a:cxn ang="0">
                  <a:pos x="26" y="12"/>
                </a:cxn>
                <a:cxn ang="0">
                  <a:pos x="24" y="10"/>
                </a:cxn>
                <a:cxn ang="0">
                  <a:pos x="22" y="8"/>
                </a:cxn>
                <a:cxn ang="0">
                  <a:pos x="22" y="8"/>
                </a:cxn>
                <a:cxn ang="0">
                  <a:pos x="0" y="0"/>
                </a:cxn>
                <a:cxn ang="0">
                  <a:pos x="0" y="0"/>
                </a:cxn>
                <a:cxn ang="0">
                  <a:pos x="0" y="6"/>
                </a:cxn>
                <a:cxn ang="0">
                  <a:pos x="0" y="8"/>
                </a:cxn>
                <a:cxn ang="0">
                  <a:pos x="2" y="10"/>
                </a:cxn>
                <a:cxn ang="0">
                  <a:pos x="2" y="10"/>
                </a:cxn>
              </a:cxnLst>
              <a:rect l="0" t="0" r="r" b="b"/>
              <a:pathLst>
                <a:path w="30" h="22">
                  <a:moveTo>
                    <a:pt x="2" y="10"/>
                  </a:moveTo>
                  <a:lnTo>
                    <a:pt x="2" y="10"/>
                  </a:lnTo>
                  <a:lnTo>
                    <a:pt x="12" y="14"/>
                  </a:lnTo>
                  <a:lnTo>
                    <a:pt x="12" y="14"/>
                  </a:lnTo>
                  <a:lnTo>
                    <a:pt x="30" y="22"/>
                  </a:lnTo>
                  <a:lnTo>
                    <a:pt x="30" y="22"/>
                  </a:lnTo>
                  <a:lnTo>
                    <a:pt x="26" y="12"/>
                  </a:lnTo>
                  <a:lnTo>
                    <a:pt x="26" y="12"/>
                  </a:lnTo>
                  <a:lnTo>
                    <a:pt x="24" y="10"/>
                  </a:lnTo>
                  <a:lnTo>
                    <a:pt x="22" y="8"/>
                  </a:lnTo>
                  <a:lnTo>
                    <a:pt x="22" y="8"/>
                  </a:lnTo>
                  <a:lnTo>
                    <a:pt x="0" y="0"/>
                  </a:lnTo>
                  <a:lnTo>
                    <a:pt x="0" y="0"/>
                  </a:lnTo>
                  <a:lnTo>
                    <a:pt x="0" y="6"/>
                  </a:lnTo>
                  <a:lnTo>
                    <a:pt x="0"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5" name="Freeform 122"/>
            <p:cNvSpPr/>
            <p:nvPr/>
          </p:nvSpPr>
          <p:spPr bwMode="auto">
            <a:xfrm>
              <a:off x="3668713" y="969963"/>
              <a:ext cx="53975" cy="38100"/>
            </a:xfrm>
            <a:custGeom>
              <a:avLst/>
              <a:gdLst/>
              <a:ahLst/>
              <a:cxnLst>
                <a:cxn ang="0">
                  <a:pos x="34" y="24"/>
                </a:cxn>
                <a:cxn ang="0">
                  <a:pos x="34" y="24"/>
                </a:cxn>
                <a:cxn ang="0">
                  <a:pos x="28" y="14"/>
                </a:cxn>
                <a:cxn ang="0">
                  <a:pos x="28" y="14"/>
                </a:cxn>
                <a:cxn ang="0">
                  <a:pos x="26" y="12"/>
                </a:cxn>
                <a:cxn ang="0">
                  <a:pos x="22" y="10"/>
                </a:cxn>
                <a:cxn ang="0">
                  <a:pos x="22" y="10"/>
                </a:cxn>
                <a:cxn ang="0">
                  <a:pos x="0" y="0"/>
                </a:cxn>
                <a:cxn ang="0">
                  <a:pos x="0" y="0"/>
                </a:cxn>
                <a:cxn ang="0">
                  <a:pos x="4" y="10"/>
                </a:cxn>
                <a:cxn ang="0">
                  <a:pos x="12" y="18"/>
                </a:cxn>
                <a:cxn ang="0">
                  <a:pos x="22" y="22"/>
                </a:cxn>
                <a:cxn ang="0">
                  <a:pos x="34" y="24"/>
                </a:cxn>
                <a:cxn ang="0">
                  <a:pos x="34" y="24"/>
                </a:cxn>
              </a:cxnLst>
              <a:rect l="0" t="0" r="r" b="b"/>
              <a:pathLst>
                <a:path w="34" h="24">
                  <a:moveTo>
                    <a:pt x="34" y="24"/>
                  </a:moveTo>
                  <a:lnTo>
                    <a:pt x="34" y="24"/>
                  </a:lnTo>
                  <a:lnTo>
                    <a:pt x="28" y="14"/>
                  </a:lnTo>
                  <a:lnTo>
                    <a:pt x="28" y="14"/>
                  </a:lnTo>
                  <a:lnTo>
                    <a:pt x="26" y="12"/>
                  </a:lnTo>
                  <a:lnTo>
                    <a:pt x="22" y="10"/>
                  </a:lnTo>
                  <a:lnTo>
                    <a:pt x="22" y="10"/>
                  </a:lnTo>
                  <a:lnTo>
                    <a:pt x="0" y="0"/>
                  </a:lnTo>
                  <a:lnTo>
                    <a:pt x="0" y="0"/>
                  </a:lnTo>
                  <a:lnTo>
                    <a:pt x="4" y="10"/>
                  </a:lnTo>
                  <a:lnTo>
                    <a:pt x="12" y="18"/>
                  </a:lnTo>
                  <a:lnTo>
                    <a:pt x="22" y="22"/>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6" name="Freeform 123"/>
            <p:cNvSpPr/>
            <p:nvPr/>
          </p:nvSpPr>
          <p:spPr bwMode="auto">
            <a:xfrm>
              <a:off x="3729038" y="576263"/>
              <a:ext cx="19050" cy="25400"/>
            </a:xfrm>
            <a:custGeom>
              <a:avLst/>
              <a:gdLst/>
              <a:ahLst/>
              <a:cxnLst>
                <a:cxn ang="0">
                  <a:pos x="0" y="0"/>
                </a:cxn>
                <a:cxn ang="0">
                  <a:pos x="0" y="0"/>
                </a:cxn>
                <a:cxn ang="0">
                  <a:pos x="8" y="16"/>
                </a:cxn>
                <a:cxn ang="0">
                  <a:pos x="8" y="16"/>
                </a:cxn>
                <a:cxn ang="0">
                  <a:pos x="10" y="8"/>
                </a:cxn>
                <a:cxn ang="0">
                  <a:pos x="10" y="8"/>
                </a:cxn>
                <a:cxn ang="0">
                  <a:pos x="12" y="6"/>
                </a:cxn>
                <a:cxn ang="0">
                  <a:pos x="12" y="6"/>
                </a:cxn>
                <a:cxn ang="0">
                  <a:pos x="8" y="4"/>
                </a:cxn>
                <a:cxn ang="0">
                  <a:pos x="8" y="4"/>
                </a:cxn>
                <a:cxn ang="0">
                  <a:pos x="0" y="0"/>
                </a:cxn>
                <a:cxn ang="0">
                  <a:pos x="0" y="0"/>
                </a:cxn>
              </a:cxnLst>
              <a:rect l="0" t="0" r="r" b="b"/>
              <a:pathLst>
                <a:path w="12" h="16">
                  <a:moveTo>
                    <a:pt x="0" y="0"/>
                  </a:moveTo>
                  <a:lnTo>
                    <a:pt x="0" y="0"/>
                  </a:lnTo>
                  <a:lnTo>
                    <a:pt x="8" y="16"/>
                  </a:lnTo>
                  <a:lnTo>
                    <a:pt x="8" y="16"/>
                  </a:lnTo>
                  <a:lnTo>
                    <a:pt x="10" y="8"/>
                  </a:lnTo>
                  <a:lnTo>
                    <a:pt x="10" y="8"/>
                  </a:lnTo>
                  <a:lnTo>
                    <a:pt x="12" y="6"/>
                  </a:lnTo>
                  <a:lnTo>
                    <a:pt x="12" y="6"/>
                  </a:lnTo>
                  <a:lnTo>
                    <a:pt x="8" y="4"/>
                  </a:lnTo>
                  <a:lnTo>
                    <a:pt x="8" y="4"/>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7" name="Freeform 124"/>
            <p:cNvSpPr/>
            <p:nvPr/>
          </p:nvSpPr>
          <p:spPr bwMode="auto">
            <a:xfrm>
              <a:off x="3744913" y="588963"/>
              <a:ext cx="12700" cy="28575"/>
            </a:xfrm>
            <a:custGeom>
              <a:avLst/>
              <a:gdLst/>
              <a:ahLst/>
              <a:cxnLst>
                <a:cxn ang="0">
                  <a:pos x="2" y="0"/>
                </a:cxn>
                <a:cxn ang="0">
                  <a:pos x="2" y="0"/>
                </a:cxn>
                <a:cxn ang="0">
                  <a:pos x="0" y="10"/>
                </a:cxn>
                <a:cxn ang="0">
                  <a:pos x="0" y="10"/>
                </a:cxn>
                <a:cxn ang="0">
                  <a:pos x="0" y="14"/>
                </a:cxn>
                <a:cxn ang="0">
                  <a:pos x="0" y="14"/>
                </a:cxn>
                <a:cxn ang="0">
                  <a:pos x="4" y="18"/>
                </a:cxn>
                <a:cxn ang="0">
                  <a:pos x="4" y="18"/>
                </a:cxn>
                <a:cxn ang="0">
                  <a:pos x="4" y="16"/>
                </a:cxn>
                <a:cxn ang="0">
                  <a:pos x="4" y="16"/>
                </a:cxn>
                <a:cxn ang="0">
                  <a:pos x="6" y="8"/>
                </a:cxn>
                <a:cxn ang="0">
                  <a:pos x="6" y="8"/>
                </a:cxn>
                <a:cxn ang="0">
                  <a:pos x="8" y="4"/>
                </a:cxn>
                <a:cxn ang="0">
                  <a:pos x="8" y="4"/>
                </a:cxn>
                <a:cxn ang="0">
                  <a:pos x="6" y="2"/>
                </a:cxn>
                <a:cxn ang="0">
                  <a:pos x="2" y="0"/>
                </a:cxn>
                <a:cxn ang="0">
                  <a:pos x="2" y="0"/>
                </a:cxn>
              </a:cxnLst>
              <a:rect l="0" t="0" r="r" b="b"/>
              <a:pathLst>
                <a:path w="8" h="18">
                  <a:moveTo>
                    <a:pt x="2" y="0"/>
                  </a:moveTo>
                  <a:lnTo>
                    <a:pt x="2" y="0"/>
                  </a:lnTo>
                  <a:lnTo>
                    <a:pt x="0" y="10"/>
                  </a:lnTo>
                  <a:lnTo>
                    <a:pt x="0" y="10"/>
                  </a:lnTo>
                  <a:lnTo>
                    <a:pt x="0" y="14"/>
                  </a:lnTo>
                  <a:lnTo>
                    <a:pt x="0" y="14"/>
                  </a:lnTo>
                  <a:lnTo>
                    <a:pt x="4" y="18"/>
                  </a:lnTo>
                  <a:lnTo>
                    <a:pt x="4" y="18"/>
                  </a:lnTo>
                  <a:lnTo>
                    <a:pt x="4" y="16"/>
                  </a:lnTo>
                  <a:lnTo>
                    <a:pt x="4" y="16"/>
                  </a:lnTo>
                  <a:lnTo>
                    <a:pt x="6" y="8"/>
                  </a:lnTo>
                  <a:lnTo>
                    <a:pt x="6" y="8"/>
                  </a:lnTo>
                  <a:lnTo>
                    <a:pt x="8" y="4"/>
                  </a:lnTo>
                  <a:lnTo>
                    <a:pt x="8" y="4"/>
                  </a:lnTo>
                  <a:lnTo>
                    <a:pt x="6"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8" name="Freeform 125"/>
            <p:cNvSpPr/>
            <p:nvPr/>
          </p:nvSpPr>
          <p:spPr bwMode="auto">
            <a:xfrm>
              <a:off x="3751263" y="598488"/>
              <a:ext cx="15875" cy="38100"/>
            </a:xfrm>
            <a:custGeom>
              <a:avLst/>
              <a:gdLst/>
              <a:ahLst/>
              <a:cxnLst>
                <a:cxn ang="0">
                  <a:pos x="10" y="6"/>
                </a:cxn>
                <a:cxn ang="0">
                  <a:pos x="10" y="6"/>
                </a:cxn>
                <a:cxn ang="0">
                  <a:pos x="8" y="2"/>
                </a:cxn>
                <a:cxn ang="0">
                  <a:pos x="6" y="0"/>
                </a:cxn>
                <a:cxn ang="0">
                  <a:pos x="6" y="0"/>
                </a:cxn>
                <a:cxn ang="0">
                  <a:pos x="2" y="14"/>
                </a:cxn>
                <a:cxn ang="0">
                  <a:pos x="2" y="14"/>
                </a:cxn>
                <a:cxn ang="0">
                  <a:pos x="0" y="16"/>
                </a:cxn>
                <a:cxn ang="0">
                  <a:pos x="0" y="18"/>
                </a:cxn>
                <a:cxn ang="0">
                  <a:pos x="0" y="18"/>
                </a:cxn>
                <a:cxn ang="0">
                  <a:pos x="4" y="24"/>
                </a:cxn>
                <a:cxn ang="0">
                  <a:pos x="4" y="24"/>
                </a:cxn>
                <a:cxn ang="0">
                  <a:pos x="8" y="12"/>
                </a:cxn>
                <a:cxn ang="0">
                  <a:pos x="8" y="12"/>
                </a:cxn>
                <a:cxn ang="0">
                  <a:pos x="10" y="6"/>
                </a:cxn>
                <a:cxn ang="0">
                  <a:pos x="10" y="6"/>
                </a:cxn>
              </a:cxnLst>
              <a:rect l="0" t="0" r="r" b="b"/>
              <a:pathLst>
                <a:path w="10" h="24">
                  <a:moveTo>
                    <a:pt x="10" y="6"/>
                  </a:moveTo>
                  <a:lnTo>
                    <a:pt x="10" y="6"/>
                  </a:lnTo>
                  <a:lnTo>
                    <a:pt x="8" y="2"/>
                  </a:lnTo>
                  <a:lnTo>
                    <a:pt x="6" y="0"/>
                  </a:lnTo>
                  <a:lnTo>
                    <a:pt x="6" y="0"/>
                  </a:lnTo>
                  <a:lnTo>
                    <a:pt x="2" y="14"/>
                  </a:lnTo>
                  <a:lnTo>
                    <a:pt x="2" y="14"/>
                  </a:lnTo>
                  <a:lnTo>
                    <a:pt x="0" y="16"/>
                  </a:lnTo>
                  <a:lnTo>
                    <a:pt x="0" y="18"/>
                  </a:lnTo>
                  <a:lnTo>
                    <a:pt x="0" y="18"/>
                  </a:lnTo>
                  <a:lnTo>
                    <a:pt x="4" y="24"/>
                  </a:lnTo>
                  <a:lnTo>
                    <a:pt x="4" y="24"/>
                  </a:lnTo>
                  <a:lnTo>
                    <a:pt x="8" y="12"/>
                  </a:lnTo>
                  <a:lnTo>
                    <a:pt x="8" y="12"/>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9" name="Freeform 126"/>
            <p:cNvSpPr/>
            <p:nvPr/>
          </p:nvSpPr>
          <p:spPr bwMode="auto">
            <a:xfrm>
              <a:off x="3760788" y="611188"/>
              <a:ext cx="12700" cy="38100"/>
            </a:xfrm>
            <a:custGeom>
              <a:avLst/>
              <a:gdLst/>
              <a:ahLst/>
              <a:cxnLst>
                <a:cxn ang="0">
                  <a:pos x="6" y="0"/>
                </a:cxn>
                <a:cxn ang="0">
                  <a:pos x="6" y="0"/>
                </a:cxn>
                <a:cxn ang="0">
                  <a:pos x="0" y="14"/>
                </a:cxn>
                <a:cxn ang="0">
                  <a:pos x="0" y="14"/>
                </a:cxn>
                <a:cxn ang="0">
                  <a:pos x="0" y="18"/>
                </a:cxn>
                <a:cxn ang="0">
                  <a:pos x="0" y="18"/>
                </a:cxn>
                <a:cxn ang="0">
                  <a:pos x="2" y="24"/>
                </a:cxn>
                <a:cxn ang="0">
                  <a:pos x="2" y="24"/>
                </a:cxn>
                <a:cxn ang="0">
                  <a:pos x="6" y="18"/>
                </a:cxn>
                <a:cxn ang="0">
                  <a:pos x="8" y="12"/>
                </a:cxn>
                <a:cxn ang="0">
                  <a:pos x="8" y="6"/>
                </a:cxn>
                <a:cxn ang="0">
                  <a:pos x="6" y="0"/>
                </a:cxn>
                <a:cxn ang="0">
                  <a:pos x="6" y="0"/>
                </a:cxn>
              </a:cxnLst>
              <a:rect l="0" t="0" r="r" b="b"/>
              <a:pathLst>
                <a:path w="8" h="24">
                  <a:moveTo>
                    <a:pt x="6" y="0"/>
                  </a:moveTo>
                  <a:lnTo>
                    <a:pt x="6" y="0"/>
                  </a:lnTo>
                  <a:lnTo>
                    <a:pt x="0" y="14"/>
                  </a:lnTo>
                  <a:lnTo>
                    <a:pt x="0" y="14"/>
                  </a:lnTo>
                  <a:lnTo>
                    <a:pt x="0" y="18"/>
                  </a:lnTo>
                  <a:lnTo>
                    <a:pt x="0" y="18"/>
                  </a:lnTo>
                  <a:lnTo>
                    <a:pt x="2" y="24"/>
                  </a:lnTo>
                  <a:lnTo>
                    <a:pt x="2" y="24"/>
                  </a:lnTo>
                  <a:lnTo>
                    <a:pt x="6" y="18"/>
                  </a:lnTo>
                  <a:lnTo>
                    <a:pt x="8" y="12"/>
                  </a:lnTo>
                  <a:lnTo>
                    <a:pt x="8" y="6"/>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0" name="Freeform 127"/>
            <p:cNvSpPr/>
            <p:nvPr/>
          </p:nvSpPr>
          <p:spPr bwMode="auto">
            <a:xfrm>
              <a:off x="3722688" y="579438"/>
              <a:ext cx="15875" cy="25400"/>
            </a:xfrm>
            <a:custGeom>
              <a:avLst/>
              <a:gdLst/>
              <a:ahLst/>
              <a:cxnLst>
                <a:cxn ang="0">
                  <a:pos x="2" y="8"/>
                </a:cxn>
                <a:cxn ang="0">
                  <a:pos x="2" y="8"/>
                </a:cxn>
                <a:cxn ang="0">
                  <a:pos x="0" y="12"/>
                </a:cxn>
                <a:cxn ang="0">
                  <a:pos x="0" y="12"/>
                </a:cxn>
                <a:cxn ang="0">
                  <a:pos x="2" y="12"/>
                </a:cxn>
                <a:cxn ang="0">
                  <a:pos x="2" y="12"/>
                </a:cxn>
                <a:cxn ang="0">
                  <a:pos x="10" y="16"/>
                </a:cxn>
                <a:cxn ang="0">
                  <a:pos x="10" y="16"/>
                </a:cxn>
                <a:cxn ang="0">
                  <a:pos x="2" y="0"/>
                </a:cxn>
                <a:cxn ang="0">
                  <a:pos x="2" y="0"/>
                </a:cxn>
                <a:cxn ang="0">
                  <a:pos x="2" y="8"/>
                </a:cxn>
                <a:cxn ang="0">
                  <a:pos x="2" y="8"/>
                </a:cxn>
              </a:cxnLst>
              <a:rect l="0" t="0" r="r" b="b"/>
              <a:pathLst>
                <a:path w="10" h="16">
                  <a:moveTo>
                    <a:pt x="2" y="8"/>
                  </a:moveTo>
                  <a:lnTo>
                    <a:pt x="2" y="8"/>
                  </a:lnTo>
                  <a:lnTo>
                    <a:pt x="0" y="12"/>
                  </a:lnTo>
                  <a:lnTo>
                    <a:pt x="0" y="12"/>
                  </a:lnTo>
                  <a:lnTo>
                    <a:pt x="2" y="12"/>
                  </a:lnTo>
                  <a:lnTo>
                    <a:pt x="2" y="12"/>
                  </a:lnTo>
                  <a:lnTo>
                    <a:pt x="10" y="16"/>
                  </a:lnTo>
                  <a:lnTo>
                    <a:pt x="10" y="16"/>
                  </a:lnTo>
                  <a:lnTo>
                    <a:pt x="2" y="0"/>
                  </a:lnTo>
                  <a:lnTo>
                    <a:pt x="2"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1" name="Freeform 128"/>
            <p:cNvSpPr/>
            <p:nvPr/>
          </p:nvSpPr>
          <p:spPr bwMode="auto">
            <a:xfrm>
              <a:off x="3722688" y="601663"/>
              <a:ext cx="22225" cy="19050"/>
            </a:xfrm>
            <a:custGeom>
              <a:avLst/>
              <a:gdLst/>
              <a:ahLst/>
              <a:cxnLst>
                <a:cxn ang="0">
                  <a:pos x="0" y="6"/>
                </a:cxn>
                <a:cxn ang="0">
                  <a:pos x="0" y="6"/>
                </a:cxn>
                <a:cxn ang="0">
                  <a:pos x="4" y="8"/>
                </a:cxn>
                <a:cxn ang="0">
                  <a:pos x="4" y="8"/>
                </a:cxn>
                <a:cxn ang="0">
                  <a:pos x="10" y="10"/>
                </a:cxn>
                <a:cxn ang="0">
                  <a:pos x="10" y="10"/>
                </a:cxn>
                <a:cxn ang="0">
                  <a:pos x="14" y="12"/>
                </a:cxn>
                <a:cxn ang="0">
                  <a:pos x="14" y="12"/>
                </a:cxn>
                <a:cxn ang="0">
                  <a:pos x="12" y="8"/>
                </a:cxn>
                <a:cxn ang="0">
                  <a:pos x="12" y="8"/>
                </a:cxn>
                <a:cxn ang="0">
                  <a:pos x="10" y="4"/>
                </a:cxn>
                <a:cxn ang="0">
                  <a:pos x="10" y="4"/>
                </a:cxn>
                <a:cxn ang="0">
                  <a:pos x="0" y="0"/>
                </a:cxn>
                <a:cxn ang="0">
                  <a:pos x="0" y="0"/>
                </a:cxn>
                <a:cxn ang="0">
                  <a:pos x="0" y="4"/>
                </a:cxn>
                <a:cxn ang="0">
                  <a:pos x="0" y="6"/>
                </a:cxn>
                <a:cxn ang="0">
                  <a:pos x="0" y="6"/>
                </a:cxn>
              </a:cxnLst>
              <a:rect l="0" t="0" r="r" b="b"/>
              <a:pathLst>
                <a:path w="14" h="12">
                  <a:moveTo>
                    <a:pt x="0" y="6"/>
                  </a:moveTo>
                  <a:lnTo>
                    <a:pt x="0" y="6"/>
                  </a:lnTo>
                  <a:lnTo>
                    <a:pt x="4" y="8"/>
                  </a:lnTo>
                  <a:lnTo>
                    <a:pt x="4" y="8"/>
                  </a:lnTo>
                  <a:lnTo>
                    <a:pt x="10" y="10"/>
                  </a:lnTo>
                  <a:lnTo>
                    <a:pt x="10" y="10"/>
                  </a:lnTo>
                  <a:lnTo>
                    <a:pt x="14" y="12"/>
                  </a:lnTo>
                  <a:lnTo>
                    <a:pt x="14" y="12"/>
                  </a:lnTo>
                  <a:lnTo>
                    <a:pt x="12" y="8"/>
                  </a:lnTo>
                  <a:lnTo>
                    <a:pt x="12" y="8"/>
                  </a:lnTo>
                  <a:lnTo>
                    <a:pt x="10" y="4"/>
                  </a:lnTo>
                  <a:lnTo>
                    <a:pt x="10" y="4"/>
                  </a:lnTo>
                  <a:lnTo>
                    <a:pt x="0" y="0"/>
                  </a:lnTo>
                  <a:lnTo>
                    <a:pt x="0" y="0"/>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2" name="Freeform 129"/>
            <p:cNvSpPr/>
            <p:nvPr/>
          </p:nvSpPr>
          <p:spPr bwMode="auto">
            <a:xfrm>
              <a:off x="3722688" y="614363"/>
              <a:ext cx="28575" cy="22225"/>
            </a:xfrm>
            <a:custGeom>
              <a:avLst/>
              <a:gdLst/>
              <a:ahLst/>
              <a:cxnLst>
                <a:cxn ang="0">
                  <a:pos x="16" y="8"/>
                </a:cxn>
                <a:cxn ang="0">
                  <a:pos x="16" y="8"/>
                </a:cxn>
                <a:cxn ang="0">
                  <a:pos x="14" y="6"/>
                </a:cxn>
                <a:cxn ang="0">
                  <a:pos x="12" y="6"/>
                </a:cxn>
                <a:cxn ang="0">
                  <a:pos x="12" y="6"/>
                </a:cxn>
                <a:cxn ang="0">
                  <a:pos x="0" y="0"/>
                </a:cxn>
                <a:cxn ang="0">
                  <a:pos x="0" y="0"/>
                </a:cxn>
                <a:cxn ang="0">
                  <a:pos x="0" y="4"/>
                </a:cxn>
                <a:cxn ang="0">
                  <a:pos x="2" y="8"/>
                </a:cxn>
                <a:cxn ang="0">
                  <a:pos x="2" y="8"/>
                </a:cxn>
                <a:cxn ang="0">
                  <a:pos x="8" y="10"/>
                </a:cxn>
                <a:cxn ang="0">
                  <a:pos x="8" y="10"/>
                </a:cxn>
                <a:cxn ang="0">
                  <a:pos x="18" y="14"/>
                </a:cxn>
                <a:cxn ang="0">
                  <a:pos x="18" y="14"/>
                </a:cxn>
                <a:cxn ang="0">
                  <a:pos x="16" y="8"/>
                </a:cxn>
                <a:cxn ang="0">
                  <a:pos x="16" y="8"/>
                </a:cxn>
              </a:cxnLst>
              <a:rect l="0" t="0" r="r" b="b"/>
              <a:pathLst>
                <a:path w="18" h="14">
                  <a:moveTo>
                    <a:pt x="16" y="8"/>
                  </a:moveTo>
                  <a:lnTo>
                    <a:pt x="16" y="8"/>
                  </a:lnTo>
                  <a:lnTo>
                    <a:pt x="14" y="6"/>
                  </a:lnTo>
                  <a:lnTo>
                    <a:pt x="12" y="6"/>
                  </a:lnTo>
                  <a:lnTo>
                    <a:pt x="12" y="6"/>
                  </a:lnTo>
                  <a:lnTo>
                    <a:pt x="0" y="0"/>
                  </a:lnTo>
                  <a:lnTo>
                    <a:pt x="0" y="0"/>
                  </a:lnTo>
                  <a:lnTo>
                    <a:pt x="0" y="4"/>
                  </a:lnTo>
                  <a:lnTo>
                    <a:pt x="2" y="8"/>
                  </a:lnTo>
                  <a:lnTo>
                    <a:pt x="2" y="8"/>
                  </a:lnTo>
                  <a:lnTo>
                    <a:pt x="8" y="10"/>
                  </a:lnTo>
                  <a:lnTo>
                    <a:pt x="8" y="10"/>
                  </a:lnTo>
                  <a:lnTo>
                    <a:pt x="18" y="14"/>
                  </a:lnTo>
                  <a:lnTo>
                    <a:pt x="18" y="14"/>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3" name="Freeform 130"/>
            <p:cNvSpPr/>
            <p:nvPr/>
          </p:nvSpPr>
          <p:spPr bwMode="auto">
            <a:xfrm>
              <a:off x="3725863" y="630238"/>
              <a:ext cx="31750" cy="22225"/>
            </a:xfrm>
            <a:custGeom>
              <a:avLst/>
              <a:gdLst/>
              <a:ahLst/>
              <a:cxnLst>
                <a:cxn ang="0">
                  <a:pos x="14" y="6"/>
                </a:cxn>
                <a:cxn ang="0">
                  <a:pos x="14" y="6"/>
                </a:cxn>
                <a:cxn ang="0">
                  <a:pos x="0" y="0"/>
                </a:cxn>
                <a:cxn ang="0">
                  <a:pos x="0" y="0"/>
                </a:cxn>
                <a:cxn ang="0">
                  <a:pos x="4" y="6"/>
                </a:cxn>
                <a:cxn ang="0">
                  <a:pos x="8" y="10"/>
                </a:cxn>
                <a:cxn ang="0">
                  <a:pos x="14" y="12"/>
                </a:cxn>
                <a:cxn ang="0">
                  <a:pos x="20" y="14"/>
                </a:cxn>
                <a:cxn ang="0">
                  <a:pos x="20" y="14"/>
                </a:cxn>
                <a:cxn ang="0">
                  <a:pos x="18" y="8"/>
                </a:cxn>
                <a:cxn ang="0">
                  <a:pos x="18" y="8"/>
                </a:cxn>
                <a:cxn ang="0">
                  <a:pos x="14" y="6"/>
                </a:cxn>
                <a:cxn ang="0">
                  <a:pos x="14" y="6"/>
                </a:cxn>
              </a:cxnLst>
              <a:rect l="0" t="0" r="r" b="b"/>
              <a:pathLst>
                <a:path w="20" h="14">
                  <a:moveTo>
                    <a:pt x="14" y="6"/>
                  </a:moveTo>
                  <a:lnTo>
                    <a:pt x="14" y="6"/>
                  </a:lnTo>
                  <a:lnTo>
                    <a:pt x="0" y="0"/>
                  </a:lnTo>
                  <a:lnTo>
                    <a:pt x="0" y="0"/>
                  </a:lnTo>
                  <a:lnTo>
                    <a:pt x="4" y="6"/>
                  </a:lnTo>
                  <a:lnTo>
                    <a:pt x="8" y="10"/>
                  </a:lnTo>
                  <a:lnTo>
                    <a:pt x="14" y="12"/>
                  </a:lnTo>
                  <a:lnTo>
                    <a:pt x="20" y="14"/>
                  </a:lnTo>
                  <a:lnTo>
                    <a:pt x="20" y="14"/>
                  </a:lnTo>
                  <a:lnTo>
                    <a:pt x="18" y="8"/>
                  </a:lnTo>
                  <a:lnTo>
                    <a:pt x="18" y="8"/>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4" name="Freeform 131"/>
            <p:cNvSpPr/>
            <p:nvPr/>
          </p:nvSpPr>
          <p:spPr bwMode="auto">
            <a:xfrm>
              <a:off x="3627438" y="681038"/>
              <a:ext cx="19050" cy="19050"/>
            </a:xfrm>
            <a:custGeom>
              <a:avLst/>
              <a:gdLst/>
              <a:ahLst/>
              <a:cxnLst>
                <a:cxn ang="0">
                  <a:pos x="12" y="0"/>
                </a:cxn>
                <a:cxn ang="0">
                  <a:pos x="12" y="0"/>
                </a:cxn>
                <a:cxn ang="0">
                  <a:pos x="8" y="0"/>
                </a:cxn>
                <a:cxn ang="0">
                  <a:pos x="8" y="0"/>
                </a:cxn>
                <a:cxn ang="0">
                  <a:pos x="0" y="0"/>
                </a:cxn>
                <a:cxn ang="0">
                  <a:pos x="0" y="0"/>
                </a:cxn>
                <a:cxn ang="0">
                  <a:pos x="12" y="12"/>
                </a:cxn>
                <a:cxn ang="0">
                  <a:pos x="12" y="12"/>
                </a:cxn>
                <a:cxn ang="0">
                  <a:pos x="12" y="2"/>
                </a:cxn>
                <a:cxn ang="0">
                  <a:pos x="12" y="2"/>
                </a:cxn>
                <a:cxn ang="0">
                  <a:pos x="12" y="0"/>
                </a:cxn>
                <a:cxn ang="0">
                  <a:pos x="12" y="0"/>
                </a:cxn>
              </a:cxnLst>
              <a:rect l="0" t="0" r="r" b="b"/>
              <a:pathLst>
                <a:path w="12" h="12">
                  <a:moveTo>
                    <a:pt x="12" y="0"/>
                  </a:moveTo>
                  <a:lnTo>
                    <a:pt x="12" y="0"/>
                  </a:lnTo>
                  <a:lnTo>
                    <a:pt x="8" y="0"/>
                  </a:lnTo>
                  <a:lnTo>
                    <a:pt x="8" y="0"/>
                  </a:lnTo>
                  <a:lnTo>
                    <a:pt x="0" y="0"/>
                  </a:lnTo>
                  <a:lnTo>
                    <a:pt x="0" y="0"/>
                  </a:lnTo>
                  <a:lnTo>
                    <a:pt x="12" y="12"/>
                  </a:lnTo>
                  <a:lnTo>
                    <a:pt x="12" y="12"/>
                  </a:lnTo>
                  <a:lnTo>
                    <a:pt x="12" y="2"/>
                  </a:lnTo>
                  <a:lnTo>
                    <a:pt x="12"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5" name="Freeform 132"/>
            <p:cNvSpPr/>
            <p:nvPr/>
          </p:nvSpPr>
          <p:spPr bwMode="auto">
            <a:xfrm>
              <a:off x="3649663" y="684213"/>
              <a:ext cx="9525" cy="28575"/>
            </a:xfrm>
            <a:custGeom>
              <a:avLst/>
              <a:gdLst/>
              <a:ahLst/>
              <a:cxnLst>
                <a:cxn ang="0">
                  <a:pos x="6" y="6"/>
                </a:cxn>
                <a:cxn ang="0">
                  <a:pos x="6" y="6"/>
                </a:cxn>
                <a:cxn ang="0">
                  <a:pos x="6" y="2"/>
                </a:cxn>
                <a:cxn ang="0">
                  <a:pos x="6" y="2"/>
                </a:cxn>
                <a:cxn ang="0">
                  <a:pos x="2" y="0"/>
                </a:cxn>
                <a:cxn ang="0">
                  <a:pos x="0" y="0"/>
                </a:cxn>
                <a:cxn ang="0">
                  <a:pos x="0" y="0"/>
                </a:cxn>
                <a:cxn ang="0">
                  <a:pos x="0" y="10"/>
                </a:cxn>
                <a:cxn ang="0">
                  <a:pos x="0" y="10"/>
                </a:cxn>
                <a:cxn ang="0">
                  <a:pos x="2" y="14"/>
                </a:cxn>
                <a:cxn ang="0">
                  <a:pos x="2" y="14"/>
                </a:cxn>
                <a:cxn ang="0">
                  <a:pos x="6" y="18"/>
                </a:cxn>
                <a:cxn ang="0">
                  <a:pos x="6" y="18"/>
                </a:cxn>
                <a:cxn ang="0">
                  <a:pos x="6" y="14"/>
                </a:cxn>
                <a:cxn ang="0">
                  <a:pos x="6" y="14"/>
                </a:cxn>
                <a:cxn ang="0">
                  <a:pos x="6" y="6"/>
                </a:cxn>
                <a:cxn ang="0">
                  <a:pos x="6" y="6"/>
                </a:cxn>
              </a:cxnLst>
              <a:rect l="0" t="0" r="r" b="b"/>
              <a:pathLst>
                <a:path w="6" h="18">
                  <a:moveTo>
                    <a:pt x="6" y="6"/>
                  </a:moveTo>
                  <a:lnTo>
                    <a:pt x="6" y="6"/>
                  </a:lnTo>
                  <a:lnTo>
                    <a:pt x="6" y="2"/>
                  </a:lnTo>
                  <a:lnTo>
                    <a:pt x="6" y="2"/>
                  </a:lnTo>
                  <a:lnTo>
                    <a:pt x="2" y="0"/>
                  </a:lnTo>
                  <a:lnTo>
                    <a:pt x="0" y="0"/>
                  </a:lnTo>
                  <a:lnTo>
                    <a:pt x="0" y="0"/>
                  </a:lnTo>
                  <a:lnTo>
                    <a:pt x="0" y="10"/>
                  </a:lnTo>
                  <a:lnTo>
                    <a:pt x="0" y="10"/>
                  </a:lnTo>
                  <a:lnTo>
                    <a:pt x="2" y="14"/>
                  </a:lnTo>
                  <a:lnTo>
                    <a:pt x="2" y="14"/>
                  </a:lnTo>
                  <a:lnTo>
                    <a:pt x="6" y="18"/>
                  </a:lnTo>
                  <a:lnTo>
                    <a:pt x="6" y="18"/>
                  </a:lnTo>
                  <a:lnTo>
                    <a:pt x="6" y="14"/>
                  </a:lnTo>
                  <a:lnTo>
                    <a:pt x="6" y="14"/>
                  </a:lnTo>
                  <a:lnTo>
                    <a:pt x="6" y="6"/>
                  </a:lnTo>
                  <a:lnTo>
                    <a:pt x="6"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6" name="Freeform 133"/>
            <p:cNvSpPr/>
            <p:nvPr/>
          </p:nvSpPr>
          <p:spPr bwMode="auto">
            <a:xfrm>
              <a:off x="3662363" y="687388"/>
              <a:ext cx="9525" cy="34925"/>
            </a:xfrm>
            <a:custGeom>
              <a:avLst/>
              <a:gdLst/>
              <a:ahLst/>
              <a:cxnLst>
                <a:cxn ang="0">
                  <a:pos x="2" y="18"/>
                </a:cxn>
                <a:cxn ang="0">
                  <a:pos x="2" y="18"/>
                </a:cxn>
                <a:cxn ang="0">
                  <a:pos x="6" y="22"/>
                </a:cxn>
                <a:cxn ang="0">
                  <a:pos x="6" y="22"/>
                </a:cxn>
                <a:cxn ang="0">
                  <a:pos x="6" y="10"/>
                </a:cxn>
                <a:cxn ang="0">
                  <a:pos x="6" y="10"/>
                </a:cxn>
                <a:cxn ang="0">
                  <a:pos x="6" y="4"/>
                </a:cxn>
                <a:cxn ang="0">
                  <a:pos x="6" y="4"/>
                </a:cxn>
                <a:cxn ang="0">
                  <a:pos x="4" y="2"/>
                </a:cxn>
                <a:cxn ang="0">
                  <a:pos x="0" y="0"/>
                </a:cxn>
                <a:cxn ang="0">
                  <a:pos x="0" y="0"/>
                </a:cxn>
                <a:cxn ang="0">
                  <a:pos x="0" y="14"/>
                </a:cxn>
                <a:cxn ang="0">
                  <a:pos x="0" y="14"/>
                </a:cxn>
                <a:cxn ang="0">
                  <a:pos x="0" y="16"/>
                </a:cxn>
                <a:cxn ang="0">
                  <a:pos x="2" y="18"/>
                </a:cxn>
                <a:cxn ang="0">
                  <a:pos x="2" y="18"/>
                </a:cxn>
              </a:cxnLst>
              <a:rect l="0" t="0" r="r" b="b"/>
              <a:pathLst>
                <a:path w="6" h="22">
                  <a:moveTo>
                    <a:pt x="2" y="18"/>
                  </a:moveTo>
                  <a:lnTo>
                    <a:pt x="2" y="18"/>
                  </a:lnTo>
                  <a:lnTo>
                    <a:pt x="6" y="22"/>
                  </a:lnTo>
                  <a:lnTo>
                    <a:pt x="6" y="22"/>
                  </a:lnTo>
                  <a:lnTo>
                    <a:pt x="6" y="10"/>
                  </a:lnTo>
                  <a:lnTo>
                    <a:pt x="6" y="10"/>
                  </a:lnTo>
                  <a:lnTo>
                    <a:pt x="6" y="4"/>
                  </a:lnTo>
                  <a:lnTo>
                    <a:pt x="6" y="4"/>
                  </a:lnTo>
                  <a:lnTo>
                    <a:pt x="4" y="2"/>
                  </a:lnTo>
                  <a:lnTo>
                    <a:pt x="0" y="0"/>
                  </a:lnTo>
                  <a:lnTo>
                    <a:pt x="0" y="0"/>
                  </a:lnTo>
                  <a:lnTo>
                    <a:pt x="0" y="14"/>
                  </a:lnTo>
                  <a:lnTo>
                    <a:pt x="0" y="14"/>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7" name="Freeform 134"/>
            <p:cNvSpPr/>
            <p:nvPr/>
          </p:nvSpPr>
          <p:spPr bwMode="auto">
            <a:xfrm>
              <a:off x="3675063" y="696913"/>
              <a:ext cx="12700" cy="38100"/>
            </a:xfrm>
            <a:custGeom>
              <a:avLst/>
              <a:gdLst/>
              <a:ahLst/>
              <a:cxnLst>
                <a:cxn ang="0">
                  <a:pos x="0" y="14"/>
                </a:cxn>
                <a:cxn ang="0">
                  <a:pos x="0" y="14"/>
                </a:cxn>
                <a:cxn ang="0">
                  <a:pos x="0" y="18"/>
                </a:cxn>
                <a:cxn ang="0">
                  <a:pos x="0" y="18"/>
                </a:cxn>
                <a:cxn ang="0">
                  <a:pos x="6" y="24"/>
                </a:cxn>
                <a:cxn ang="0">
                  <a:pos x="6" y="24"/>
                </a:cxn>
                <a:cxn ang="0">
                  <a:pos x="8" y="18"/>
                </a:cxn>
                <a:cxn ang="0">
                  <a:pos x="6" y="10"/>
                </a:cxn>
                <a:cxn ang="0">
                  <a:pos x="4" y="4"/>
                </a:cxn>
                <a:cxn ang="0">
                  <a:pos x="0" y="0"/>
                </a:cxn>
                <a:cxn ang="0">
                  <a:pos x="0" y="0"/>
                </a:cxn>
                <a:cxn ang="0">
                  <a:pos x="0" y="14"/>
                </a:cxn>
                <a:cxn ang="0">
                  <a:pos x="0" y="14"/>
                </a:cxn>
              </a:cxnLst>
              <a:rect l="0" t="0" r="r" b="b"/>
              <a:pathLst>
                <a:path w="8" h="24">
                  <a:moveTo>
                    <a:pt x="0" y="14"/>
                  </a:moveTo>
                  <a:lnTo>
                    <a:pt x="0" y="14"/>
                  </a:lnTo>
                  <a:lnTo>
                    <a:pt x="0" y="18"/>
                  </a:lnTo>
                  <a:lnTo>
                    <a:pt x="0" y="18"/>
                  </a:lnTo>
                  <a:lnTo>
                    <a:pt x="6" y="24"/>
                  </a:lnTo>
                  <a:lnTo>
                    <a:pt x="6" y="24"/>
                  </a:lnTo>
                  <a:lnTo>
                    <a:pt x="8" y="18"/>
                  </a:lnTo>
                  <a:lnTo>
                    <a:pt x="6" y="10"/>
                  </a:lnTo>
                  <a:lnTo>
                    <a:pt x="4" y="4"/>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8" name="Freeform 135"/>
            <p:cNvSpPr/>
            <p:nvPr/>
          </p:nvSpPr>
          <p:spPr bwMode="auto">
            <a:xfrm>
              <a:off x="3624263" y="681038"/>
              <a:ext cx="19050" cy="19050"/>
            </a:xfrm>
            <a:custGeom>
              <a:avLst/>
              <a:gdLst/>
              <a:ahLst/>
              <a:cxnLst>
                <a:cxn ang="0">
                  <a:pos x="2" y="8"/>
                </a:cxn>
                <a:cxn ang="0">
                  <a:pos x="2" y="8"/>
                </a:cxn>
                <a:cxn ang="0">
                  <a:pos x="2" y="12"/>
                </a:cxn>
                <a:cxn ang="0">
                  <a:pos x="2" y="12"/>
                </a:cxn>
                <a:cxn ang="0">
                  <a:pos x="2" y="12"/>
                </a:cxn>
                <a:cxn ang="0">
                  <a:pos x="2"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2" y="12"/>
                  </a:lnTo>
                  <a:lnTo>
                    <a:pt x="2"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9" name="Freeform 136"/>
            <p:cNvSpPr/>
            <p:nvPr/>
          </p:nvSpPr>
          <p:spPr bwMode="auto">
            <a:xfrm>
              <a:off x="3627438" y="703263"/>
              <a:ext cx="28575" cy="12700"/>
            </a:xfrm>
            <a:custGeom>
              <a:avLst/>
              <a:gdLst/>
              <a:ahLst/>
              <a:cxnLst>
                <a:cxn ang="0">
                  <a:pos x="12" y="0"/>
                </a:cxn>
                <a:cxn ang="0">
                  <a:pos x="12" y="0"/>
                </a:cxn>
                <a:cxn ang="0">
                  <a:pos x="0" y="0"/>
                </a:cxn>
                <a:cxn ang="0">
                  <a:pos x="0" y="0"/>
                </a:cxn>
                <a:cxn ang="0">
                  <a:pos x="2" y="4"/>
                </a:cxn>
                <a:cxn ang="0">
                  <a:pos x="2" y="6"/>
                </a:cxn>
                <a:cxn ang="0">
                  <a:pos x="2" y="6"/>
                </a:cxn>
                <a:cxn ang="0">
                  <a:pos x="8" y="8"/>
                </a:cxn>
                <a:cxn ang="0">
                  <a:pos x="8" y="8"/>
                </a:cxn>
                <a:cxn ang="0">
                  <a:pos x="14" y="8"/>
                </a:cxn>
                <a:cxn ang="0">
                  <a:pos x="14" y="8"/>
                </a:cxn>
                <a:cxn ang="0">
                  <a:pos x="18" y="8"/>
                </a:cxn>
                <a:cxn ang="0">
                  <a:pos x="18" y="8"/>
                </a:cxn>
                <a:cxn ang="0">
                  <a:pos x="14" y="4"/>
                </a:cxn>
                <a:cxn ang="0">
                  <a:pos x="14" y="4"/>
                </a:cxn>
                <a:cxn ang="0">
                  <a:pos x="12" y="0"/>
                </a:cxn>
                <a:cxn ang="0">
                  <a:pos x="12" y="0"/>
                </a:cxn>
              </a:cxnLst>
              <a:rect l="0" t="0" r="r" b="b"/>
              <a:pathLst>
                <a:path w="18" h="8">
                  <a:moveTo>
                    <a:pt x="12" y="0"/>
                  </a:moveTo>
                  <a:lnTo>
                    <a:pt x="12" y="0"/>
                  </a:lnTo>
                  <a:lnTo>
                    <a:pt x="0" y="0"/>
                  </a:lnTo>
                  <a:lnTo>
                    <a:pt x="0" y="0"/>
                  </a:lnTo>
                  <a:lnTo>
                    <a:pt x="2" y="4"/>
                  </a:lnTo>
                  <a:lnTo>
                    <a:pt x="2" y="6"/>
                  </a:lnTo>
                  <a:lnTo>
                    <a:pt x="2" y="6"/>
                  </a:lnTo>
                  <a:lnTo>
                    <a:pt x="8" y="8"/>
                  </a:lnTo>
                  <a:lnTo>
                    <a:pt x="8" y="8"/>
                  </a:lnTo>
                  <a:lnTo>
                    <a:pt x="14" y="8"/>
                  </a:lnTo>
                  <a:lnTo>
                    <a:pt x="14" y="8"/>
                  </a:lnTo>
                  <a:lnTo>
                    <a:pt x="18" y="8"/>
                  </a:lnTo>
                  <a:lnTo>
                    <a:pt x="18" y="8"/>
                  </a:lnTo>
                  <a:lnTo>
                    <a:pt x="14" y="4"/>
                  </a:lnTo>
                  <a:lnTo>
                    <a:pt x="14" y="4"/>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0" name="Freeform 137"/>
            <p:cNvSpPr/>
            <p:nvPr/>
          </p:nvSpPr>
          <p:spPr bwMode="auto">
            <a:xfrm>
              <a:off x="3633788" y="719138"/>
              <a:ext cx="34925" cy="9525"/>
            </a:xfrm>
            <a:custGeom>
              <a:avLst/>
              <a:gdLst/>
              <a:ahLst/>
              <a:cxnLst>
                <a:cxn ang="0">
                  <a:pos x="14" y="0"/>
                </a:cxn>
                <a:cxn ang="0">
                  <a:pos x="14" y="0"/>
                </a:cxn>
                <a:cxn ang="0">
                  <a:pos x="0" y="0"/>
                </a:cxn>
                <a:cxn ang="0">
                  <a:pos x="0" y="0"/>
                </a:cxn>
                <a:cxn ang="0">
                  <a:pos x="2" y="2"/>
                </a:cxn>
                <a:cxn ang="0">
                  <a:pos x="4" y="6"/>
                </a:cxn>
                <a:cxn ang="0">
                  <a:pos x="4" y="6"/>
                </a:cxn>
                <a:cxn ang="0">
                  <a:pos x="10" y="6"/>
                </a:cxn>
                <a:cxn ang="0">
                  <a:pos x="10" y="6"/>
                </a:cxn>
                <a:cxn ang="0">
                  <a:pos x="22" y="6"/>
                </a:cxn>
                <a:cxn ang="0">
                  <a:pos x="22" y="6"/>
                </a:cxn>
                <a:cxn ang="0">
                  <a:pos x="18" y="0"/>
                </a:cxn>
                <a:cxn ang="0">
                  <a:pos x="18" y="0"/>
                </a:cxn>
                <a:cxn ang="0">
                  <a:pos x="16" y="0"/>
                </a:cxn>
                <a:cxn ang="0">
                  <a:pos x="14" y="0"/>
                </a:cxn>
                <a:cxn ang="0">
                  <a:pos x="14" y="0"/>
                </a:cxn>
              </a:cxnLst>
              <a:rect l="0" t="0" r="r" b="b"/>
              <a:pathLst>
                <a:path w="22" h="6">
                  <a:moveTo>
                    <a:pt x="14" y="0"/>
                  </a:moveTo>
                  <a:lnTo>
                    <a:pt x="14" y="0"/>
                  </a:lnTo>
                  <a:lnTo>
                    <a:pt x="0" y="0"/>
                  </a:lnTo>
                  <a:lnTo>
                    <a:pt x="0" y="0"/>
                  </a:lnTo>
                  <a:lnTo>
                    <a:pt x="2" y="2"/>
                  </a:lnTo>
                  <a:lnTo>
                    <a:pt x="4" y="6"/>
                  </a:lnTo>
                  <a:lnTo>
                    <a:pt x="4" y="6"/>
                  </a:lnTo>
                  <a:lnTo>
                    <a:pt x="10" y="6"/>
                  </a:lnTo>
                  <a:lnTo>
                    <a:pt x="10" y="6"/>
                  </a:lnTo>
                  <a:lnTo>
                    <a:pt x="22" y="6"/>
                  </a:lnTo>
                  <a:lnTo>
                    <a:pt x="22" y="6"/>
                  </a:lnTo>
                  <a:lnTo>
                    <a:pt x="18" y="0"/>
                  </a:lnTo>
                  <a:lnTo>
                    <a:pt x="18" y="0"/>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1" name="Freeform 138"/>
            <p:cNvSpPr/>
            <p:nvPr/>
          </p:nvSpPr>
          <p:spPr bwMode="auto">
            <a:xfrm>
              <a:off x="3640138" y="731838"/>
              <a:ext cx="38100" cy="9525"/>
            </a:xfrm>
            <a:custGeom>
              <a:avLst/>
              <a:gdLst/>
              <a:ahLst/>
              <a:cxnLst>
                <a:cxn ang="0">
                  <a:pos x="24" y="4"/>
                </a:cxn>
                <a:cxn ang="0">
                  <a:pos x="24" y="4"/>
                </a:cxn>
                <a:cxn ang="0">
                  <a:pos x="20" y="0"/>
                </a:cxn>
                <a:cxn ang="0">
                  <a:pos x="20" y="0"/>
                </a:cxn>
                <a:cxn ang="0">
                  <a:pos x="16" y="0"/>
                </a:cxn>
                <a:cxn ang="0">
                  <a:pos x="16" y="0"/>
                </a:cxn>
                <a:cxn ang="0">
                  <a:pos x="0" y="0"/>
                </a:cxn>
                <a:cxn ang="0">
                  <a:pos x="0" y="0"/>
                </a:cxn>
                <a:cxn ang="0">
                  <a:pos x="6" y="4"/>
                </a:cxn>
                <a:cxn ang="0">
                  <a:pos x="12" y="6"/>
                </a:cxn>
                <a:cxn ang="0">
                  <a:pos x="18" y="6"/>
                </a:cxn>
                <a:cxn ang="0">
                  <a:pos x="24" y="4"/>
                </a:cxn>
                <a:cxn ang="0">
                  <a:pos x="24" y="4"/>
                </a:cxn>
              </a:cxnLst>
              <a:rect l="0" t="0" r="r" b="b"/>
              <a:pathLst>
                <a:path w="24" h="6">
                  <a:moveTo>
                    <a:pt x="24" y="4"/>
                  </a:moveTo>
                  <a:lnTo>
                    <a:pt x="24" y="4"/>
                  </a:lnTo>
                  <a:lnTo>
                    <a:pt x="20" y="0"/>
                  </a:lnTo>
                  <a:lnTo>
                    <a:pt x="20" y="0"/>
                  </a:lnTo>
                  <a:lnTo>
                    <a:pt x="16" y="0"/>
                  </a:lnTo>
                  <a:lnTo>
                    <a:pt x="16" y="0"/>
                  </a:lnTo>
                  <a:lnTo>
                    <a:pt x="0" y="0"/>
                  </a:lnTo>
                  <a:lnTo>
                    <a:pt x="0" y="0"/>
                  </a:lnTo>
                  <a:lnTo>
                    <a:pt x="6" y="4"/>
                  </a:lnTo>
                  <a:lnTo>
                    <a:pt x="12" y="6"/>
                  </a:lnTo>
                  <a:lnTo>
                    <a:pt x="18" y="6"/>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2" name="Freeform 139"/>
            <p:cNvSpPr/>
            <p:nvPr/>
          </p:nvSpPr>
          <p:spPr bwMode="auto">
            <a:xfrm>
              <a:off x="3582988" y="731838"/>
              <a:ext cx="19050" cy="19050"/>
            </a:xfrm>
            <a:custGeom>
              <a:avLst/>
              <a:gdLst/>
              <a:ahLst/>
              <a:cxnLst>
                <a:cxn ang="0">
                  <a:pos x="12" y="2"/>
                </a:cxn>
                <a:cxn ang="0">
                  <a:pos x="12" y="2"/>
                </a:cxn>
                <a:cxn ang="0">
                  <a:pos x="8" y="2"/>
                </a:cxn>
                <a:cxn ang="0">
                  <a:pos x="8" y="2"/>
                </a:cxn>
                <a:cxn ang="0">
                  <a:pos x="0" y="0"/>
                </a:cxn>
                <a:cxn ang="0">
                  <a:pos x="0" y="0"/>
                </a:cxn>
                <a:cxn ang="0">
                  <a:pos x="12" y="12"/>
                </a:cxn>
                <a:cxn ang="0">
                  <a:pos x="12" y="12"/>
                </a:cxn>
                <a:cxn ang="0">
                  <a:pos x="12" y="2"/>
                </a:cxn>
                <a:cxn ang="0">
                  <a:pos x="12" y="2"/>
                </a:cxn>
                <a:cxn ang="0">
                  <a:pos x="12" y="2"/>
                </a:cxn>
                <a:cxn ang="0">
                  <a:pos x="12" y="2"/>
                </a:cxn>
              </a:cxnLst>
              <a:rect l="0" t="0" r="r" b="b"/>
              <a:pathLst>
                <a:path w="12" h="12">
                  <a:moveTo>
                    <a:pt x="12" y="2"/>
                  </a:moveTo>
                  <a:lnTo>
                    <a:pt x="12" y="2"/>
                  </a:lnTo>
                  <a:lnTo>
                    <a:pt x="8" y="2"/>
                  </a:lnTo>
                  <a:lnTo>
                    <a:pt x="8" y="2"/>
                  </a:lnTo>
                  <a:lnTo>
                    <a:pt x="0" y="0"/>
                  </a:lnTo>
                  <a:lnTo>
                    <a:pt x="0" y="0"/>
                  </a:lnTo>
                  <a:lnTo>
                    <a:pt x="12" y="12"/>
                  </a:lnTo>
                  <a:lnTo>
                    <a:pt x="12" y="12"/>
                  </a:lnTo>
                  <a:lnTo>
                    <a:pt x="12" y="2"/>
                  </a:lnTo>
                  <a:lnTo>
                    <a:pt x="12" y="2"/>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3" name="Freeform 140"/>
            <p:cNvSpPr/>
            <p:nvPr/>
          </p:nvSpPr>
          <p:spPr bwMode="auto">
            <a:xfrm>
              <a:off x="3605213" y="735013"/>
              <a:ext cx="9525" cy="28575"/>
            </a:xfrm>
            <a:custGeom>
              <a:avLst/>
              <a:gdLst/>
              <a:ahLst/>
              <a:cxnLst>
                <a:cxn ang="0">
                  <a:pos x="6" y="8"/>
                </a:cxn>
                <a:cxn ang="0">
                  <a:pos x="6" y="8"/>
                </a:cxn>
                <a:cxn ang="0">
                  <a:pos x="6" y="2"/>
                </a:cxn>
                <a:cxn ang="0">
                  <a:pos x="6" y="2"/>
                </a:cxn>
                <a:cxn ang="0">
                  <a:pos x="4" y="2"/>
                </a:cxn>
                <a:cxn ang="0">
                  <a:pos x="0" y="0"/>
                </a:cxn>
                <a:cxn ang="0">
                  <a:pos x="0" y="0"/>
                </a:cxn>
                <a:cxn ang="0">
                  <a:pos x="0" y="12"/>
                </a:cxn>
                <a:cxn ang="0">
                  <a:pos x="0" y="12"/>
                </a:cxn>
                <a:cxn ang="0">
                  <a:pos x="2" y="14"/>
                </a:cxn>
                <a:cxn ang="0">
                  <a:pos x="2" y="14"/>
                </a:cxn>
                <a:cxn ang="0">
                  <a:pos x="6" y="18"/>
                </a:cxn>
                <a:cxn ang="0">
                  <a:pos x="6" y="18"/>
                </a:cxn>
                <a:cxn ang="0">
                  <a:pos x="6" y="14"/>
                </a:cxn>
                <a:cxn ang="0">
                  <a:pos x="6" y="14"/>
                </a:cxn>
                <a:cxn ang="0">
                  <a:pos x="6" y="8"/>
                </a:cxn>
                <a:cxn ang="0">
                  <a:pos x="6" y="8"/>
                </a:cxn>
              </a:cxnLst>
              <a:rect l="0" t="0" r="r" b="b"/>
              <a:pathLst>
                <a:path w="6" h="18">
                  <a:moveTo>
                    <a:pt x="6" y="8"/>
                  </a:moveTo>
                  <a:lnTo>
                    <a:pt x="6" y="8"/>
                  </a:lnTo>
                  <a:lnTo>
                    <a:pt x="6" y="2"/>
                  </a:lnTo>
                  <a:lnTo>
                    <a:pt x="6" y="2"/>
                  </a:lnTo>
                  <a:lnTo>
                    <a:pt x="4" y="2"/>
                  </a:lnTo>
                  <a:lnTo>
                    <a:pt x="0" y="0"/>
                  </a:lnTo>
                  <a:lnTo>
                    <a:pt x="0" y="0"/>
                  </a:lnTo>
                  <a:lnTo>
                    <a:pt x="0" y="12"/>
                  </a:lnTo>
                  <a:lnTo>
                    <a:pt x="0" y="12"/>
                  </a:lnTo>
                  <a:lnTo>
                    <a:pt x="2" y="14"/>
                  </a:lnTo>
                  <a:lnTo>
                    <a:pt x="2" y="14"/>
                  </a:lnTo>
                  <a:lnTo>
                    <a:pt x="6" y="18"/>
                  </a:lnTo>
                  <a:lnTo>
                    <a:pt x="6" y="18"/>
                  </a:lnTo>
                  <a:lnTo>
                    <a:pt x="6" y="14"/>
                  </a:lnTo>
                  <a:lnTo>
                    <a:pt x="6" y="14"/>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4" name="Freeform 141"/>
            <p:cNvSpPr/>
            <p:nvPr/>
          </p:nvSpPr>
          <p:spPr bwMode="auto">
            <a:xfrm>
              <a:off x="3617913" y="741363"/>
              <a:ext cx="9525" cy="34925"/>
            </a:xfrm>
            <a:custGeom>
              <a:avLst/>
              <a:gdLst/>
              <a:ahLst/>
              <a:cxnLst>
                <a:cxn ang="0">
                  <a:pos x="0" y="14"/>
                </a:cxn>
                <a:cxn ang="0">
                  <a:pos x="0" y="14"/>
                </a:cxn>
                <a:cxn ang="0">
                  <a:pos x="0" y="16"/>
                </a:cxn>
                <a:cxn ang="0">
                  <a:pos x="2" y="18"/>
                </a:cxn>
                <a:cxn ang="0">
                  <a:pos x="2" y="18"/>
                </a:cxn>
                <a:cxn ang="0">
                  <a:pos x="6" y="22"/>
                </a:cxn>
                <a:cxn ang="0">
                  <a:pos x="6" y="22"/>
                </a:cxn>
                <a:cxn ang="0">
                  <a:pos x="6" y="10"/>
                </a:cxn>
                <a:cxn ang="0">
                  <a:pos x="6" y="10"/>
                </a:cxn>
                <a:cxn ang="0">
                  <a:pos x="6" y="4"/>
                </a:cxn>
                <a:cxn ang="0">
                  <a:pos x="6" y="4"/>
                </a:cxn>
                <a:cxn ang="0">
                  <a:pos x="4" y="0"/>
                </a:cxn>
                <a:cxn ang="0">
                  <a:pos x="0" y="0"/>
                </a:cxn>
                <a:cxn ang="0">
                  <a:pos x="0" y="0"/>
                </a:cxn>
                <a:cxn ang="0">
                  <a:pos x="0" y="14"/>
                </a:cxn>
                <a:cxn ang="0">
                  <a:pos x="0" y="14"/>
                </a:cxn>
              </a:cxnLst>
              <a:rect l="0" t="0" r="r" b="b"/>
              <a:pathLst>
                <a:path w="6" h="22">
                  <a:moveTo>
                    <a:pt x="0" y="14"/>
                  </a:moveTo>
                  <a:lnTo>
                    <a:pt x="0" y="14"/>
                  </a:lnTo>
                  <a:lnTo>
                    <a:pt x="0" y="16"/>
                  </a:lnTo>
                  <a:lnTo>
                    <a:pt x="2" y="18"/>
                  </a:lnTo>
                  <a:lnTo>
                    <a:pt x="2" y="18"/>
                  </a:lnTo>
                  <a:lnTo>
                    <a:pt x="6" y="22"/>
                  </a:lnTo>
                  <a:lnTo>
                    <a:pt x="6" y="22"/>
                  </a:lnTo>
                  <a:lnTo>
                    <a:pt x="6" y="10"/>
                  </a:lnTo>
                  <a:lnTo>
                    <a:pt x="6" y="10"/>
                  </a:lnTo>
                  <a:lnTo>
                    <a:pt x="6" y="4"/>
                  </a:lnTo>
                  <a:lnTo>
                    <a:pt x="6" y="4"/>
                  </a:lnTo>
                  <a:lnTo>
                    <a:pt x="4" y="0"/>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5" name="Freeform 142"/>
            <p:cNvSpPr/>
            <p:nvPr/>
          </p:nvSpPr>
          <p:spPr bwMode="auto">
            <a:xfrm>
              <a:off x="3630613" y="747713"/>
              <a:ext cx="12700" cy="38100"/>
            </a:xfrm>
            <a:custGeom>
              <a:avLst/>
              <a:gdLst/>
              <a:ahLst/>
              <a:cxnLst>
                <a:cxn ang="0">
                  <a:pos x="0" y="0"/>
                </a:cxn>
                <a:cxn ang="0">
                  <a:pos x="0" y="0"/>
                </a:cxn>
                <a:cxn ang="0">
                  <a:pos x="0" y="16"/>
                </a:cxn>
                <a:cxn ang="0">
                  <a:pos x="0" y="16"/>
                </a:cxn>
                <a:cxn ang="0">
                  <a:pos x="2" y="20"/>
                </a:cxn>
                <a:cxn ang="0">
                  <a:pos x="2" y="20"/>
                </a:cxn>
                <a:cxn ang="0">
                  <a:pos x="6" y="24"/>
                </a:cxn>
                <a:cxn ang="0">
                  <a:pos x="6" y="24"/>
                </a:cxn>
                <a:cxn ang="0">
                  <a:pos x="8" y="18"/>
                </a:cxn>
                <a:cxn ang="0">
                  <a:pos x="6" y="12"/>
                </a:cxn>
                <a:cxn ang="0">
                  <a:pos x="4" y="6"/>
                </a:cxn>
                <a:cxn ang="0">
                  <a:pos x="0" y="0"/>
                </a:cxn>
                <a:cxn ang="0">
                  <a:pos x="0" y="0"/>
                </a:cxn>
              </a:cxnLst>
              <a:rect l="0" t="0" r="r" b="b"/>
              <a:pathLst>
                <a:path w="8" h="24">
                  <a:moveTo>
                    <a:pt x="0" y="0"/>
                  </a:moveTo>
                  <a:lnTo>
                    <a:pt x="0" y="0"/>
                  </a:lnTo>
                  <a:lnTo>
                    <a:pt x="0" y="16"/>
                  </a:lnTo>
                  <a:lnTo>
                    <a:pt x="0" y="16"/>
                  </a:lnTo>
                  <a:lnTo>
                    <a:pt x="2" y="20"/>
                  </a:lnTo>
                  <a:lnTo>
                    <a:pt x="2" y="20"/>
                  </a:lnTo>
                  <a:lnTo>
                    <a:pt x="6" y="24"/>
                  </a:lnTo>
                  <a:lnTo>
                    <a:pt x="6" y="24"/>
                  </a:lnTo>
                  <a:lnTo>
                    <a:pt x="8" y="18"/>
                  </a:lnTo>
                  <a:lnTo>
                    <a:pt x="6" y="12"/>
                  </a:lnTo>
                  <a:lnTo>
                    <a:pt x="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6" name="Freeform 143"/>
            <p:cNvSpPr/>
            <p:nvPr/>
          </p:nvSpPr>
          <p:spPr bwMode="auto">
            <a:xfrm>
              <a:off x="3579813" y="735013"/>
              <a:ext cx="19050" cy="19050"/>
            </a:xfrm>
            <a:custGeom>
              <a:avLst/>
              <a:gdLst/>
              <a:ahLst/>
              <a:cxnLst>
                <a:cxn ang="0">
                  <a:pos x="2" y="8"/>
                </a:cxn>
                <a:cxn ang="0">
                  <a:pos x="2" y="8"/>
                </a:cxn>
                <a:cxn ang="0">
                  <a:pos x="2" y="12"/>
                </a:cxn>
                <a:cxn ang="0">
                  <a:pos x="2" y="12"/>
                </a:cxn>
                <a:cxn ang="0">
                  <a:pos x="4" y="12"/>
                </a:cxn>
                <a:cxn ang="0">
                  <a:pos x="4"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4" y="12"/>
                  </a:lnTo>
                  <a:lnTo>
                    <a:pt x="4"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7" name="Freeform 144"/>
            <p:cNvSpPr/>
            <p:nvPr/>
          </p:nvSpPr>
          <p:spPr bwMode="auto">
            <a:xfrm>
              <a:off x="3582988" y="757238"/>
              <a:ext cx="28575" cy="9525"/>
            </a:xfrm>
            <a:custGeom>
              <a:avLst/>
              <a:gdLst/>
              <a:ahLst/>
              <a:cxnLst>
                <a:cxn ang="0">
                  <a:pos x="12" y="0"/>
                </a:cxn>
                <a:cxn ang="0">
                  <a:pos x="12" y="0"/>
                </a:cxn>
                <a:cxn ang="0">
                  <a:pos x="0" y="0"/>
                </a:cxn>
                <a:cxn ang="0">
                  <a:pos x="0" y="0"/>
                </a:cxn>
                <a:cxn ang="0">
                  <a:pos x="2" y="4"/>
                </a:cxn>
                <a:cxn ang="0">
                  <a:pos x="2" y="6"/>
                </a:cxn>
                <a:cxn ang="0">
                  <a:pos x="2" y="6"/>
                </a:cxn>
                <a:cxn ang="0">
                  <a:pos x="8" y="6"/>
                </a:cxn>
                <a:cxn ang="0">
                  <a:pos x="8" y="6"/>
                </a:cxn>
                <a:cxn ang="0">
                  <a:pos x="14" y="6"/>
                </a:cxn>
                <a:cxn ang="0">
                  <a:pos x="14" y="6"/>
                </a:cxn>
                <a:cxn ang="0">
                  <a:pos x="18" y="6"/>
                </a:cxn>
                <a:cxn ang="0">
                  <a:pos x="18" y="6"/>
                </a:cxn>
                <a:cxn ang="0">
                  <a:pos x="14" y="2"/>
                </a:cxn>
                <a:cxn ang="0">
                  <a:pos x="14" y="2"/>
                </a:cxn>
                <a:cxn ang="0">
                  <a:pos x="12" y="0"/>
                </a:cxn>
                <a:cxn ang="0">
                  <a:pos x="12" y="0"/>
                </a:cxn>
              </a:cxnLst>
              <a:rect l="0" t="0" r="r" b="b"/>
              <a:pathLst>
                <a:path w="18" h="6">
                  <a:moveTo>
                    <a:pt x="12" y="0"/>
                  </a:moveTo>
                  <a:lnTo>
                    <a:pt x="12" y="0"/>
                  </a:lnTo>
                  <a:lnTo>
                    <a:pt x="0" y="0"/>
                  </a:lnTo>
                  <a:lnTo>
                    <a:pt x="0" y="0"/>
                  </a:lnTo>
                  <a:lnTo>
                    <a:pt x="2" y="4"/>
                  </a:lnTo>
                  <a:lnTo>
                    <a:pt x="2" y="6"/>
                  </a:lnTo>
                  <a:lnTo>
                    <a:pt x="2" y="6"/>
                  </a:lnTo>
                  <a:lnTo>
                    <a:pt x="8" y="6"/>
                  </a:lnTo>
                  <a:lnTo>
                    <a:pt x="8" y="6"/>
                  </a:lnTo>
                  <a:lnTo>
                    <a:pt x="14" y="6"/>
                  </a:lnTo>
                  <a:lnTo>
                    <a:pt x="14" y="6"/>
                  </a:lnTo>
                  <a:lnTo>
                    <a:pt x="18" y="6"/>
                  </a:lnTo>
                  <a:lnTo>
                    <a:pt x="18" y="6"/>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8" name="Freeform 145"/>
            <p:cNvSpPr/>
            <p:nvPr/>
          </p:nvSpPr>
          <p:spPr bwMode="auto">
            <a:xfrm>
              <a:off x="3589338" y="769938"/>
              <a:ext cx="34925" cy="9525"/>
            </a:xfrm>
            <a:custGeom>
              <a:avLst/>
              <a:gdLst/>
              <a:ahLst/>
              <a:cxnLst>
                <a:cxn ang="0">
                  <a:pos x="14" y="0"/>
                </a:cxn>
                <a:cxn ang="0">
                  <a:pos x="14" y="0"/>
                </a:cxn>
                <a:cxn ang="0">
                  <a:pos x="0" y="0"/>
                </a:cxn>
                <a:cxn ang="0">
                  <a:pos x="0" y="0"/>
                </a:cxn>
                <a:cxn ang="0">
                  <a:pos x="2" y="4"/>
                </a:cxn>
                <a:cxn ang="0">
                  <a:pos x="4" y="6"/>
                </a:cxn>
                <a:cxn ang="0">
                  <a:pos x="4" y="6"/>
                </a:cxn>
                <a:cxn ang="0">
                  <a:pos x="10" y="6"/>
                </a:cxn>
                <a:cxn ang="0">
                  <a:pos x="10" y="6"/>
                </a:cxn>
                <a:cxn ang="0">
                  <a:pos x="22" y="6"/>
                </a:cxn>
                <a:cxn ang="0">
                  <a:pos x="22" y="6"/>
                </a:cxn>
                <a:cxn ang="0">
                  <a:pos x="18" y="2"/>
                </a:cxn>
                <a:cxn ang="0">
                  <a:pos x="18" y="2"/>
                </a:cxn>
                <a:cxn ang="0">
                  <a:pos x="16" y="0"/>
                </a:cxn>
                <a:cxn ang="0">
                  <a:pos x="14" y="0"/>
                </a:cxn>
                <a:cxn ang="0">
                  <a:pos x="14" y="0"/>
                </a:cxn>
              </a:cxnLst>
              <a:rect l="0" t="0" r="r" b="b"/>
              <a:pathLst>
                <a:path w="22" h="6">
                  <a:moveTo>
                    <a:pt x="14" y="0"/>
                  </a:moveTo>
                  <a:lnTo>
                    <a:pt x="14" y="0"/>
                  </a:lnTo>
                  <a:lnTo>
                    <a:pt x="0" y="0"/>
                  </a:lnTo>
                  <a:lnTo>
                    <a:pt x="0" y="0"/>
                  </a:lnTo>
                  <a:lnTo>
                    <a:pt x="2" y="4"/>
                  </a:lnTo>
                  <a:lnTo>
                    <a:pt x="4" y="6"/>
                  </a:lnTo>
                  <a:lnTo>
                    <a:pt x="4" y="6"/>
                  </a:lnTo>
                  <a:lnTo>
                    <a:pt x="10" y="6"/>
                  </a:lnTo>
                  <a:lnTo>
                    <a:pt x="10" y="6"/>
                  </a:lnTo>
                  <a:lnTo>
                    <a:pt x="22" y="6"/>
                  </a:lnTo>
                  <a:lnTo>
                    <a:pt x="22" y="6"/>
                  </a:lnTo>
                  <a:lnTo>
                    <a:pt x="18" y="2"/>
                  </a:lnTo>
                  <a:lnTo>
                    <a:pt x="18" y="2"/>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9" name="Freeform 146"/>
            <p:cNvSpPr/>
            <p:nvPr/>
          </p:nvSpPr>
          <p:spPr bwMode="auto">
            <a:xfrm>
              <a:off x="3598863" y="782638"/>
              <a:ext cx="34925" cy="12700"/>
            </a:xfrm>
            <a:custGeom>
              <a:avLst/>
              <a:gdLst/>
              <a:ahLst/>
              <a:cxnLst>
                <a:cxn ang="0">
                  <a:pos x="14" y="0"/>
                </a:cxn>
                <a:cxn ang="0">
                  <a:pos x="14" y="0"/>
                </a:cxn>
                <a:cxn ang="0">
                  <a:pos x="0" y="0"/>
                </a:cxn>
                <a:cxn ang="0">
                  <a:pos x="0" y="0"/>
                </a:cxn>
                <a:cxn ang="0">
                  <a:pos x="4" y="4"/>
                </a:cxn>
                <a:cxn ang="0">
                  <a:pos x="10" y="6"/>
                </a:cxn>
                <a:cxn ang="0">
                  <a:pos x="16" y="8"/>
                </a:cxn>
                <a:cxn ang="0">
                  <a:pos x="22" y="6"/>
                </a:cxn>
                <a:cxn ang="0">
                  <a:pos x="22" y="6"/>
                </a:cxn>
                <a:cxn ang="0">
                  <a:pos x="18" y="0"/>
                </a:cxn>
                <a:cxn ang="0">
                  <a:pos x="18" y="0"/>
                </a:cxn>
                <a:cxn ang="0">
                  <a:pos x="14" y="0"/>
                </a:cxn>
                <a:cxn ang="0">
                  <a:pos x="14" y="0"/>
                </a:cxn>
              </a:cxnLst>
              <a:rect l="0" t="0" r="r" b="b"/>
              <a:pathLst>
                <a:path w="22" h="8">
                  <a:moveTo>
                    <a:pt x="14" y="0"/>
                  </a:moveTo>
                  <a:lnTo>
                    <a:pt x="14" y="0"/>
                  </a:lnTo>
                  <a:lnTo>
                    <a:pt x="0" y="0"/>
                  </a:lnTo>
                  <a:lnTo>
                    <a:pt x="0" y="0"/>
                  </a:lnTo>
                  <a:lnTo>
                    <a:pt x="4" y="4"/>
                  </a:lnTo>
                  <a:lnTo>
                    <a:pt x="10" y="6"/>
                  </a:lnTo>
                  <a:lnTo>
                    <a:pt x="16" y="8"/>
                  </a:lnTo>
                  <a:lnTo>
                    <a:pt x="22" y="6"/>
                  </a:lnTo>
                  <a:lnTo>
                    <a:pt x="22" y="6"/>
                  </a:lnTo>
                  <a:lnTo>
                    <a:pt x="18"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0" name="Freeform 147"/>
            <p:cNvSpPr/>
            <p:nvPr/>
          </p:nvSpPr>
          <p:spPr bwMode="auto">
            <a:xfrm>
              <a:off x="3716338" y="661988"/>
              <a:ext cx="19050" cy="31750"/>
            </a:xfrm>
            <a:custGeom>
              <a:avLst/>
              <a:gdLst/>
              <a:ahLst/>
              <a:cxnLst>
                <a:cxn ang="0">
                  <a:pos x="8" y="20"/>
                </a:cxn>
                <a:cxn ang="0">
                  <a:pos x="8" y="20"/>
                </a:cxn>
                <a:cxn ang="0">
                  <a:pos x="12" y="8"/>
                </a:cxn>
                <a:cxn ang="0">
                  <a:pos x="12" y="8"/>
                </a:cxn>
                <a:cxn ang="0">
                  <a:pos x="12" y="8"/>
                </a:cxn>
                <a:cxn ang="0">
                  <a:pos x="12" y="8"/>
                </a:cxn>
                <a:cxn ang="0">
                  <a:pos x="8" y="4"/>
                </a:cxn>
                <a:cxn ang="0">
                  <a:pos x="8" y="4"/>
                </a:cxn>
                <a:cxn ang="0">
                  <a:pos x="0" y="0"/>
                </a:cxn>
                <a:cxn ang="0">
                  <a:pos x="0" y="0"/>
                </a:cxn>
                <a:cxn ang="0">
                  <a:pos x="8" y="20"/>
                </a:cxn>
                <a:cxn ang="0">
                  <a:pos x="8" y="20"/>
                </a:cxn>
              </a:cxnLst>
              <a:rect l="0" t="0" r="r" b="b"/>
              <a:pathLst>
                <a:path w="12" h="20">
                  <a:moveTo>
                    <a:pt x="8" y="20"/>
                  </a:moveTo>
                  <a:lnTo>
                    <a:pt x="8" y="20"/>
                  </a:lnTo>
                  <a:lnTo>
                    <a:pt x="12" y="8"/>
                  </a:lnTo>
                  <a:lnTo>
                    <a:pt x="12" y="8"/>
                  </a:lnTo>
                  <a:lnTo>
                    <a:pt x="12" y="8"/>
                  </a:lnTo>
                  <a:lnTo>
                    <a:pt x="12" y="8"/>
                  </a:lnTo>
                  <a:lnTo>
                    <a:pt x="8" y="4"/>
                  </a:lnTo>
                  <a:lnTo>
                    <a:pt x="8" y="4"/>
                  </a:lnTo>
                  <a:lnTo>
                    <a:pt x="0" y="0"/>
                  </a:lnTo>
                  <a:lnTo>
                    <a:pt x="0" y="0"/>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1" name="Freeform 148"/>
            <p:cNvSpPr/>
            <p:nvPr/>
          </p:nvSpPr>
          <p:spPr bwMode="auto">
            <a:xfrm>
              <a:off x="3732213" y="677863"/>
              <a:ext cx="15875" cy="34925"/>
            </a:xfrm>
            <a:custGeom>
              <a:avLst/>
              <a:gdLst/>
              <a:ahLst/>
              <a:cxnLst>
                <a:cxn ang="0">
                  <a:pos x="6" y="18"/>
                </a:cxn>
                <a:cxn ang="0">
                  <a:pos x="6" y="18"/>
                </a:cxn>
                <a:cxn ang="0">
                  <a:pos x="8" y="10"/>
                </a:cxn>
                <a:cxn ang="0">
                  <a:pos x="8" y="10"/>
                </a:cxn>
                <a:cxn ang="0">
                  <a:pos x="10" y="4"/>
                </a:cxn>
                <a:cxn ang="0">
                  <a:pos x="10" y="4"/>
                </a:cxn>
                <a:cxn ang="0">
                  <a:pos x="8" y="2"/>
                </a:cxn>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Lst>
              <a:rect l="0" t="0" r="r" b="b"/>
              <a:pathLst>
                <a:path w="10" h="22">
                  <a:moveTo>
                    <a:pt x="6" y="18"/>
                  </a:moveTo>
                  <a:lnTo>
                    <a:pt x="6" y="18"/>
                  </a:lnTo>
                  <a:lnTo>
                    <a:pt x="8" y="10"/>
                  </a:lnTo>
                  <a:lnTo>
                    <a:pt x="8" y="10"/>
                  </a:lnTo>
                  <a:lnTo>
                    <a:pt x="10" y="4"/>
                  </a:lnTo>
                  <a:lnTo>
                    <a:pt x="10" y="4"/>
                  </a:lnTo>
                  <a:lnTo>
                    <a:pt x="8" y="2"/>
                  </a:lnTo>
                  <a:lnTo>
                    <a:pt x="4" y="0"/>
                  </a:lnTo>
                  <a:lnTo>
                    <a:pt x="4" y="0"/>
                  </a:lnTo>
                  <a:lnTo>
                    <a:pt x="0" y="12"/>
                  </a:lnTo>
                  <a:lnTo>
                    <a:pt x="0" y="12"/>
                  </a:lnTo>
                  <a:lnTo>
                    <a:pt x="0" y="14"/>
                  </a:lnTo>
                  <a:lnTo>
                    <a:pt x="2" y="16"/>
                  </a:lnTo>
                  <a:lnTo>
                    <a:pt x="2" y="16"/>
                  </a:lnTo>
                  <a:lnTo>
                    <a:pt x="4" y="22"/>
                  </a:lnTo>
                  <a:lnTo>
                    <a:pt x="4" y="22"/>
                  </a:lnTo>
                  <a:lnTo>
                    <a:pt x="6" y="18"/>
                  </a:lnTo>
                  <a:lnTo>
                    <a:pt x="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2" name="Freeform 149"/>
            <p:cNvSpPr/>
            <p:nvPr/>
          </p:nvSpPr>
          <p:spPr bwMode="auto">
            <a:xfrm>
              <a:off x="3741738" y="687388"/>
              <a:ext cx="19050" cy="44450"/>
            </a:xfrm>
            <a:custGeom>
              <a:avLst/>
              <a:gdLst/>
              <a:ahLst/>
              <a:cxnLst>
                <a:cxn ang="0">
                  <a:pos x="12" y="8"/>
                </a:cxn>
                <a:cxn ang="0">
                  <a:pos x="12" y="8"/>
                </a:cxn>
                <a:cxn ang="0">
                  <a:pos x="10" y="4"/>
                </a:cxn>
                <a:cxn ang="0">
                  <a:pos x="8" y="0"/>
                </a:cxn>
                <a:cxn ang="0">
                  <a:pos x="8" y="0"/>
                </a:cxn>
                <a:cxn ang="0">
                  <a:pos x="2" y="16"/>
                </a:cxn>
                <a:cxn ang="0">
                  <a:pos x="2" y="16"/>
                </a:cxn>
                <a:cxn ang="0">
                  <a:pos x="0" y="18"/>
                </a:cxn>
                <a:cxn ang="0">
                  <a:pos x="0" y="20"/>
                </a:cxn>
                <a:cxn ang="0">
                  <a:pos x="0" y="20"/>
                </a:cxn>
                <a:cxn ang="0">
                  <a:pos x="4" y="28"/>
                </a:cxn>
                <a:cxn ang="0">
                  <a:pos x="4" y="28"/>
                </a:cxn>
                <a:cxn ang="0">
                  <a:pos x="8" y="16"/>
                </a:cxn>
                <a:cxn ang="0">
                  <a:pos x="8" y="16"/>
                </a:cxn>
                <a:cxn ang="0">
                  <a:pos x="12" y="8"/>
                </a:cxn>
                <a:cxn ang="0">
                  <a:pos x="12" y="8"/>
                </a:cxn>
              </a:cxnLst>
              <a:rect l="0" t="0" r="r" b="b"/>
              <a:pathLst>
                <a:path w="12" h="28">
                  <a:moveTo>
                    <a:pt x="12" y="8"/>
                  </a:moveTo>
                  <a:lnTo>
                    <a:pt x="12" y="8"/>
                  </a:lnTo>
                  <a:lnTo>
                    <a:pt x="10" y="4"/>
                  </a:lnTo>
                  <a:lnTo>
                    <a:pt x="8" y="0"/>
                  </a:lnTo>
                  <a:lnTo>
                    <a:pt x="8" y="0"/>
                  </a:lnTo>
                  <a:lnTo>
                    <a:pt x="2" y="16"/>
                  </a:lnTo>
                  <a:lnTo>
                    <a:pt x="2" y="16"/>
                  </a:lnTo>
                  <a:lnTo>
                    <a:pt x="0" y="18"/>
                  </a:lnTo>
                  <a:lnTo>
                    <a:pt x="0" y="20"/>
                  </a:lnTo>
                  <a:lnTo>
                    <a:pt x="0" y="20"/>
                  </a:lnTo>
                  <a:lnTo>
                    <a:pt x="4" y="28"/>
                  </a:lnTo>
                  <a:lnTo>
                    <a:pt x="4" y="28"/>
                  </a:lnTo>
                  <a:lnTo>
                    <a:pt x="8" y="16"/>
                  </a:lnTo>
                  <a:lnTo>
                    <a:pt x="8" y="16"/>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3" name="Freeform 150"/>
            <p:cNvSpPr/>
            <p:nvPr/>
          </p:nvSpPr>
          <p:spPr bwMode="auto">
            <a:xfrm>
              <a:off x="3751263" y="703263"/>
              <a:ext cx="15875" cy="47625"/>
            </a:xfrm>
            <a:custGeom>
              <a:avLst/>
              <a:gdLst/>
              <a:ahLst/>
              <a:cxnLst>
                <a:cxn ang="0">
                  <a:pos x="8" y="0"/>
                </a:cxn>
                <a:cxn ang="0">
                  <a:pos x="8" y="0"/>
                </a:cxn>
                <a:cxn ang="0">
                  <a:pos x="2" y="16"/>
                </a:cxn>
                <a:cxn ang="0">
                  <a:pos x="2" y="16"/>
                </a:cxn>
                <a:cxn ang="0">
                  <a:pos x="0" y="22"/>
                </a:cxn>
                <a:cxn ang="0">
                  <a:pos x="0" y="22"/>
                </a:cxn>
                <a:cxn ang="0">
                  <a:pos x="2" y="30"/>
                </a:cxn>
                <a:cxn ang="0">
                  <a:pos x="2" y="30"/>
                </a:cxn>
                <a:cxn ang="0">
                  <a:pos x="8" y="22"/>
                </a:cxn>
                <a:cxn ang="0">
                  <a:pos x="10" y="16"/>
                </a:cxn>
                <a:cxn ang="0">
                  <a:pos x="10" y="8"/>
                </a:cxn>
                <a:cxn ang="0">
                  <a:pos x="8" y="0"/>
                </a:cxn>
                <a:cxn ang="0">
                  <a:pos x="8" y="0"/>
                </a:cxn>
              </a:cxnLst>
              <a:rect l="0" t="0" r="r" b="b"/>
              <a:pathLst>
                <a:path w="10" h="30">
                  <a:moveTo>
                    <a:pt x="8" y="0"/>
                  </a:moveTo>
                  <a:lnTo>
                    <a:pt x="8" y="0"/>
                  </a:lnTo>
                  <a:lnTo>
                    <a:pt x="2" y="16"/>
                  </a:lnTo>
                  <a:lnTo>
                    <a:pt x="2" y="16"/>
                  </a:lnTo>
                  <a:lnTo>
                    <a:pt x="0" y="22"/>
                  </a:lnTo>
                  <a:lnTo>
                    <a:pt x="0" y="22"/>
                  </a:lnTo>
                  <a:lnTo>
                    <a:pt x="2" y="30"/>
                  </a:lnTo>
                  <a:lnTo>
                    <a:pt x="2" y="30"/>
                  </a:lnTo>
                  <a:lnTo>
                    <a:pt x="8" y="22"/>
                  </a:lnTo>
                  <a:lnTo>
                    <a:pt x="10" y="16"/>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4" name="Freeform 151"/>
            <p:cNvSpPr/>
            <p:nvPr/>
          </p:nvSpPr>
          <p:spPr bwMode="auto">
            <a:xfrm>
              <a:off x="3706813" y="665163"/>
              <a:ext cx="19050" cy="28575"/>
            </a:xfrm>
            <a:custGeom>
              <a:avLst/>
              <a:gdLst/>
              <a:ahLst/>
              <a:cxnLst>
                <a:cxn ang="0">
                  <a:pos x="2" y="8"/>
                </a:cxn>
                <a:cxn ang="0">
                  <a:pos x="2" y="8"/>
                </a:cxn>
                <a:cxn ang="0">
                  <a:pos x="0" y="14"/>
                </a:cxn>
                <a:cxn ang="0">
                  <a:pos x="0" y="14"/>
                </a:cxn>
                <a:cxn ang="0">
                  <a:pos x="2" y="14"/>
                </a:cxn>
                <a:cxn ang="0">
                  <a:pos x="2" y="14"/>
                </a:cxn>
                <a:cxn ang="0">
                  <a:pos x="12" y="18"/>
                </a:cxn>
                <a:cxn ang="0">
                  <a:pos x="12" y="18"/>
                </a:cxn>
                <a:cxn ang="0">
                  <a:pos x="4" y="0"/>
                </a:cxn>
                <a:cxn ang="0">
                  <a:pos x="4" y="0"/>
                </a:cxn>
                <a:cxn ang="0">
                  <a:pos x="2" y="8"/>
                </a:cxn>
                <a:cxn ang="0">
                  <a:pos x="2" y="8"/>
                </a:cxn>
              </a:cxnLst>
              <a:rect l="0" t="0" r="r" b="b"/>
              <a:pathLst>
                <a:path w="12" h="18">
                  <a:moveTo>
                    <a:pt x="2" y="8"/>
                  </a:moveTo>
                  <a:lnTo>
                    <a:pt x="2" y="8"/>
                  </a:lnTo>
                  <a:lnTo>
                    <a:pt x="0" y="14"/>
                  </a:lnTo>
                  <a:lnTo>
                    <a:pt x="0" y="14"/>
                  </a:lnTo>
                  <a:lnTo>
                    <a:pt x="2" y="14"/>
                  </a:lnTo>
                  <a:lnTo>
                    <a:pt x="2" y="14"/>
                  </a:lnTo>
                  <a:lnTo>
                    <a:pt x="12" y="18"/>
                  </a:lnTo>
                  <a:lnTo>
                    <a:pt x="12" y="18"/>
                  </a:lnTo>
                  <a:lnTo>
                    <a:pt x="4" y="0"/>
                  </a:lnTo>
                  <a:lnTo>
                    <a:pt x="4"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5" name="Freeform 152"/>
            <p:cNvSpPr/>
            <p:nvPr/>
          </p:nvSpPr>
          <p:spPr bwMode="auto">
            <a:xfrm>
              <a:off x="3706813" y="690563"/>
              <a:ext cx="25400" cy="25400"/>
            </a:xfrm>
            <a:custGeom>
              <a:avLst/>
              <a:gdLst/>
              <a:ahLst/>
              <a:cxnLst>
                <a:cxn ang="0">
                  <a:pos x="0" y="8"/>
                </a:cxn>
                <a:cxn ang="0">
                  <a:pos x="0" y="8"/>
                </a:cxn>
                <a:cxn ang="0">
                  <a:pos x="4" y="10"/>
                </a:cxn>
                <a:cxn ang="0">
                  <a:pos x="4" y="10"/>
                </a:cxn>
                <a:cxn ang="0">
                  <a:pos x="12" y="14"/>
                </a:cxn>
                <a:cxn ang="0">
                  <a:pos x="12" y="14"/>
                </a:cxn>
                <a:cxn ang="0">
                  <a:pos x="16" y="16"/>
                </a:cxn>
                <a:cxn ang="0">
                  <a:pos x="16" y="16"/>
                </a:cxn>
                <a:cxn ang="0">
                  <a:pos x="14" y="10"/>
                </a:cxn>
                <a:cxn ang="0">
                  <a:pos x="14" y="10"/>
                </a:cxn>
                <a:cxn ang="0">
                  <a:pos x="12" y="6"/>
                </a:cxn>
                <a:cxn ang="0">
                  <a:pos x="12" y="6"/>
                </a:cxn>
                <a:cxn ang="0">
                  <a:pos x="0" y="0"/>
                </a:cxn>
                <a:cxn ang="0">
                  <a:pos x="0" y="0"/>
                </a:cxn>
                <a:cxn ang="0">
                  <a:pos x="0" y="4"/>
                </a:cxn>
                <a:cxn ang="0">
                  <a:pos x="0" y="8"/>
                </a:cxn>
                <a:cxn ang="0">
                  <a:pos x="0" y="8"/>
                </a:cxn>
              </a:cxnLst>
              <a:rect l="0" t="0" r="r" b="b"/>
              <a:pathLst>
                <a:path w="16" h="16">
                  <a:moveTo>
                    <a:pt x="0" y="8"/>
                  </a:moveTo>
                  <a:lnTo>
                    <a:pt x="0" y="8"/>
                  </a:lnTo>
                  <a:lnTo>
                    <a:pt x="4" y="10"/>
                  </a:lnTo>
                  <a:lnTo>
                    <a:pt x="4" y="10"/>
                  </a:lnTo>
                  <a:lnTo>
                    <a:pt x="12" y="14"/>
                  </a:lnTo>
                  <a:lnTo>
                    <a:pt x="12" y="14"/>
                  </a:lnTo>
                  <a:lnTo>
                    <a:pt x="16" y="16"/>
                  </a:lnTo>
                  <a:lnTo>
                    <a:pt x="16" y="16"/>
                  </a:lnTo>
                  <a:lnTo>
                    <a:pt x="14" y="10"/>
                  </a:lnTo>
                  <a:lnTo>
                    <a:pt x="14" y="10"/>
                  </a:lnTo>
                  <a:lnTo>
                    <a:pt x="12" y="6"/>
                  </a:lnTo>
                  <a:lnTo>
                    <a:pt x="12" y="6"/>
                  </a:lnTo>
                  <a:lnTo>
                    <a:pt x="0" y="0"/>
                  </a:lnTo>
                  <a:lnTo>
                    <a:pt x="0"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6" name="Freeform 153"/>
            <p:cNvSpPr/>
            <p:nvPr/>
          </p:nvSpPr>
          <p:spPr bwMode="auto">
            <a:xfrm>
              <a:off x="3706813" y="709613"/>
              <a:ext cx="34925" cy="25400"/>
            </a:xfrm>
            <a:custGeom>
              <a:avLst/>
              <a:gdLst/>
              <a:ahLst/>
              <a:cxnLst>
                <a:cxn ang="0">
                  <a:pos x="0" y="0"/>
                </a:cxn>
                <a:cxn ang="0">
                  <a:pos x="0" y="0"/>
                </a:cxn>
                <a:cxn ang="0">
                  <a:pos x="0" y="4"/>
                </a:cxn>
                <a:cxn ang="0">
                  <a:pos x="2" y="8"/>
                </a:cxn>
                <a:cxn ang="0">
                  <a:pos x="2" y="8"/>
                </a:cxn>
                <a:cxn ang="0">
                  <a:pos x="8" y="10"/>
                </a:cxn>
                <a:cxn ang="0">
                  <a:pos x="8" y="10"/>
                </a:cxn>
                <a:cxn ang="0">
                  <a:pos x="22" y="16"/>
                </a:cxn>
                <a:cxn ang="0">
                  <a:pos x="22" y="16"/>
                </a:cxn>
                <a:cxn ang="0">
                  <a:pos x="18" y="8"/>
                </a:cxn>
                <a:cxn ang="0">
                  <a:pos x="18" y="8"/>
                </a:cxn>
                <a:cxn ang="0">
                  <a:pos x="18" y="6"/>
                </a:cxn>
                <a:cxn ang="0">
                  <a:pos x="14" y="6"/>
                </a:cxn>
                <a:cxn ang="0">
                  <a:pos x="14" y="6"/>
                </a:cxn>
                <a:cxn ang="0">
                  <a:pos x="0" y="0"/>
                </a:cxn>
                <a:cxn ang="0">
                  <a:pos x="0" y="0"/>
                </a:cxn>
              </a:cxnLst>
              <a:rect l="0" t="0" r="r" b="b"/>
              <a:pathLst>
                <a:path w="22" h="16">
                  <a:moveTo>
                    <a:pt x="0" y="0"/>
                  </a:moveTo>
                  <a:lnTo>
                    <a:pt x="0" y="0"/>
                  </a:lnTo>
                  <a:lnTo>
                    <a:pt x="0" y="4"/>
                  </a:lnTo>
                  <a:lnTo>
                    <a:pt x="2" y="8"/>
                  </a:lnTo>
                  <a:lnTo>
                    <a:pt x="2" y="8"/>
                  </a:lnTo>
                  <a:lnTo>
                    <a:pt x="8" y="10"/>
                  </a:lnTo>
                  <a:lnTo>
                    <a:pt x="8" y="10"/>
                  </a:lnTo>
                  <a:lnTo>
                    <a:pt x="22" y="16"/>
                  </a:lnTo>
                  <a:lnTo>
                    <a:pt x="22" y="16"/>
                  </a:lnTo>
                  <a:lnTo>
                    <a:pt x="18" y="8"/>
                  </a:lnTo>
                  <a:lnTo>
                    <a:pt x="18" y="8"/>
                  </a:lnTo>
                  <a:lnTo>
                    <a:pt x="18" y="6"/>
                  </a:lnTo>
                  <a:lnTo>
                    <a:pt x="14" y="6"/>
                  </a:lnTo>
                  <a:lnTo>
                    <a:pt x="1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7" name="Freeform 154"/>
            <p:cNvSpPr/>
            <p:nvPr/>
          </p:nvSpPr>
          <p:spPr bwMode="auto">
            <a:xfrm>
              <a:off x="3709988" y="725488"/>
              <a:ext cx="38100" cy="28575"/>
            </a:xfrm>
            <a:custGeom>
              <a:avLst/>
              <a:gdLst/>
              <a:ahLst/>
              <a:cxnLst>
                <a:cxn ang="0">
                  <a:pos x="16" y="8"/>
                </a:cxn>
                <a:cxn ang="0">
                  <a:pos x="16" y="8"/>
                </a:cxn>
                <a:cxn ang="0">
                  <a:pos x="0" y="0"/>
                </a:cxn>
                <a:cxn ang="0">
                  <a:pos x="0" y="0"/>
                </a:cxn>
                <a:cxn ang="0">
                  <a:pos x="4" y="8"/>
                </a:cxn>
                <a:cxn ang="0">
                  <a:pos x="10" y="12"/>
                </a:cxn>
                <a:cxn ang="0">
                  <a:pos x="16" y="16"/>
                </a:cxn>
                <a:cxn ang="0">
                  <a:pos x="24" y="18"/>
                </a:cxn>
                <a:cxn ang="0">
                  <a:pos x="24" y="18"/>
                </a:cxn>
                <a:cxn ang="0">
                  <a:pos x="22" y="10"/>
                </a:cxn>
                <a:cxn ang="0">
                  <a:pos x="22" y="10"/>
                </a:cxn>
                <a:cxn ang="0">
                  <a:pos x="16" y="8"/>
                </a:cxn>
                <a:cxn ang="0">
                  <a:pos x="16" y="8"/>
                </a:cxn>
              </a:cxnLst>
              <a:rect l="0" t="0" r="r" b="b"/>
              <a:pathLst>
                <a:path w="24" h="18">
                  <a:moveTo>
                    <a:pt x="16" y="8"/>
                  </a:moveTo>
                  <a:lnTo>
                    <a:pt x="16" y="8"/>
                  </a:lnTo>
                  <a:lnTo>
                    <a:pt x="0" y="0"/>
                  </a:lnTo>
                  <a:lnTo>
                    <a:pt x="0" y="0"/>
                  </a:lnTo>
                  <a:lnTo>
                    <a:pt x="4" y="8"/>
                  </a:lnTo>
                  <a:lnTo>
                    <a:pt x="10" y="12"/>
                  </a:lnTo>
                  <a:lnTo>
                    <a:pt x="16" y="16"/>
                  </a:lnTo>
                  <a:lnTo>
                    <a:pt x="24" y="18"/>
                  </a:lnTo>
                  <a:lnTo>
                    <a:pt x="24" y="18"/>
                  </a:lnTo>
                  <a:lnTo>
                    <a:pt x="22" y="10"/>
                  </a:lnTo>
                  <a:lnTo>
                    <a:pt x="22"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8" name="Freeform 155"/>
            <p:cNvSpPr/>
            <p:nvPr/>
          </p:nvSpPr>
          <p:spPr bwMode="auto">
            <a:xfrm>
              <a:off x="3614738" y="817563"/>
              <a:ext cx="15875" cy="31750"/>
            </a:xfrm>
            <a:custGeom>
              <a:avLst/>
              <a:gdLst/>
              <a:ahLst/>
              <a:cxnLst>
                <a:cxn ang="0">
                  <a:pos x="10" y="14"/>
                </a:cxn>
                <a:cxn ang="0">
                  <a:pos x="10" y="14"/>
                </a:cxn>
                <a:cxn ang="0">
                  <a:pos x="10" y="10"/>
                </a:cxn>
                <a:cxn ang="0">
                  <a:pos x="10" y="10"/>
                </a:cxn>
                <a:cxn ang="0">
                  <a:pos x="6" y="0"/>
                </a:cxn>
                <a:cxn ang="0">
                  <a:pos x="6" y="0"/>
                </a:cxn>
                <a:cxn ang="0">
                  <a:pos x="0" y="20"/>
                </a:cxn>
                <a:cxn ang="0">
                  <a:pos x="0" y="20"/>
                </a:cxn>
                <a:cxn ang="0">
                  <a:pos x="10" y="14"/>
                </a:cxn>
                <a:cxn ang="0">
                  <a:pos x="10" y="14"/>
                </a:cxn>
                <a:cxn ang="0">
                  <a:pos x="10" y="14"/>
                </a:cxn>
                <a:cxn ang="0">
                  <a:pos x="10" y="14"/>
                </a:cxn>
              </a:cxnLst>
              <a:rect l="0" t="0" r="r" b="b"/>
              <a:pathLst>
                <a:path w="10" h="20">
                  <a:moveTo>
                    <a:pt x="10" y="14"/>
                  </a:moveTo>
                  <a:lnTo>
                    <a:pt x="10" y="14"/>
                  </a:lnTo>
                  <a:lnTo>
                    <a:pt x="10" y="10"/>
                  </a:lnTo>
                  <a:lnTo>
                    <a:pt x="10" y="10"/>
                  </a:lnTo>
                  <a:lnTo>
                    <a:pt x="6" y="0"/>
                  </a:lnTo>
                  <a:lnTo>
                    <a:pt x="6" y="0"/>
                  </a:lnTo>
                  <a:lnTo>
                    <a:pt x="0" y="20"/>
                  </a:lnTo>
                  <a:lnTo>
                    <a:pt x="0" y="20"/>
                  </a:lnTo>
                  <a:lnTo>
                    <a:pt x="10" y="14"/>
                  </a:lnTo>
                  <a:lnTo>
                    <a:pt x="10" y="14"/>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9" name="Freeform 156"/>
            <p:cNvSpPr/>
            <p:nvPr/>
          </p:nvSpPr>
          <p:spPr bwMode="auto">
            <a:xfrm>
              <a:off x="3611563" y="842963"/>
              <a:ext cx="25400" cy="28575"/>
            </a:xfrm>
            <a:custGeom>
              <a:avLst/>
              <a:gdLst/>
              <a:ahLst/>
              <a:cxnLst>
                <a:cxn ang="0">
                  <a:pos x="10" y="12"/>
                </a:cxn>
                <a:cxn ang="0">
                  <a:pos x="10" y="12"/>
                </a:cxn>
                <a:cxn ang="0">
                  <a:pos x="16" y="8"/>
                </a:cxn>
                <a:cxn ang="0">
                  <a:pos x="16" y="8"/>
                </a:cxn>
                <a:cxn ang="0">
                  <a:pos x="16" y="4"/>
                </a:cxn>
                <a:cxn ang="0">
                  <a:pos x="14" y="0"/>
                </a:cxn>
                <a:cxn ang="0">
                  <a:pos x="14" y="0"/>
                </a:cxn>
                <a:cxn ang="0">
                  <a:pos x="2" y="8"/>
                </a:cxn>
                <a:cxn ang="0">
                  <a:pos x="2" y="8"/>
                </a:cxn>
                <a:cxn ang="0">
                  <a:pos x="2" y="10"/>
                </a:cxn>
                <a:cxn ang="0">
                  <a:pos x="2" y="12"/>
                </a:cxn>
                <a:cxn ang="0">
                  <a:pos x="2" y="12"/>
                </a:cxn>
                <a:cxn ang="0">
                  <a:pos x="0" y="18"/>
                </a:cxn>
                <a:cxn ang="0">
                  <a:pos x="0" y="18"/>
                </a:cxn>
                <a:cxn ang="0">
                  <a:pos x="4" y="16"/>
                </a:cxn>
                <a:cxn ang="0">
                  <a:pos x="4" y="16"/>
                </a:cxn>
                <a:cxn ang="0">
                  <a:pos x="10" y="12"/>
                </a:cxn>
                <a:cxn ang="0">
                  <a:pos x="10" y="12"/>
                </a:cxn>
              </a:cxnLst>
              <a:rect l="0" t="0" r="r" b="b"/>
              <a:pathLst>
                <a:path w="16" h="18">
                  <a:moveTo>
                    <a:pt x="10" y="12"/>
                  </a:moveTo>
                  <a:lnTo>
                    <a:pt x="10" y="12"/>
                  </a:lnTo>
                  <a:lnTo>
                    <a:pt x="16" y="8"/>
                  </a:lnTo>
                  <a:lnTo>
                    <a:pt x="16" y="8"/>
                  </a:lnTo>
                  <a:lnTo>
                    <a:pt x="16" y="4"/>
                  </a:lnTo>
                  <a:lnTo>
                    <a:pt x="14" y="0"/>
                  </a:lnTo>
                  <a:lnTo>
                    <a:pt x="14" y="0"/>
                  </a:lnTo>
                  <a:lnTo>
                    <a:pt x="2" y="8"/>
                  </a:lnTo>
                  <a:lnTo>
                    <a:pt x="2" y="8"/>
                  </a:lnTo>
                  <a:lnTo>
                    <a:pt x="2" y="10"/>
                  </a:lnTo>
                  <a:lnTo>
                    <a:pt x="2" y="12"/>
                  </a:lnTo>
                  <a:lnTo>
                    <a:pt x="2" y="12"/>
                  </a:lnTo>
                  <a:lnTo>
                    <a:pt x="0" y="18"/>
                  </a:lnTo>
                  <a:lnTo>
                    <a:pt x="0" y="18"/>
                  </a:lnTo>
                  <a:lnTo>
                    <a:pt x="4" y="16"/>
                  </a:lnTo>
                  <a:lnTo>
                    <a:pt x="4" y="16"/>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0" name="Freeform 157"/>
            <p:cNvSpPr/>
            <p:nvPr/>
          </p:nvSpPr>
          <p:spPr bwMode="auto">
            <a:xfrm>
              <a:off x="3605213" y="862013"/>
              <a:ext cx="31750" cy="31750"/>
            </a:xfrm>
            <a:custGeom>
              <a:avLst/>
              <a:gdLst/>
              <a:ahLst/>
              <a:cxnLst>
                <a:cxn ang="0">
                  <a:pos x="20" y="0"/>
                </a:cxn>
                <a:cxn ang="0">
                  <a:pos x="20" y="0"/>
                </a:cxn>
                <a:cxn ang="0">
                  <a:pos x="6" y="8"/>
                </a:cxn>
                <a:cxn ang="0">
                  <a:pos x="6" y="8"/>
                </a:cxn>
                <a:cxn ang="0">
                  <a:pos x="4" y="10"/>
                </a:cxn>
                <a:cxn ang="0">
                  <a:pos x="2" y="12"/>
                </a:cxn>
                <a:cxn ang="0">
                  <a:pos x="2" y="12"/>
                </a:cxn>
                <a:cxn ang="0">
                  <a:pos x="0" y="20"/>
                </a:cxn>
                <a:cxn ang="0">
                  <a:pos x="0" y="20"/>
                </a:cxn>
                <a:cxn ang="0">
                  <a:pos x="14" y="12"/>
                </a:cxn>
                <a:cxn ang="0">
                  <a:pos x="14" y="12"/>
                </a:cxn>
                <a:cxn ang="0">
                  <a:pos x="20" y="8"/>
                </a:cxn>
                <a:cxn ang="0">
                  <a:pos x="20" y="8"/>
                </a:cxn>
                <a:cxn ang="0">
                  <a:pos x="20" y="4"/>
                </a:cxn>
                <a:cxn ang="0">
                  <a:pos x="20" y="0"/>
                </a:cxn>
                <a:cxn ang="0">
                  <a:pos x="20" y="0"/>
                </a:cxn>
              </a:cxnLst>
              <a:rect l="0" t="0" r="r" b="b"/>
              <a:pathLst>
                <a:path w="20" h="20">
                  <a:moveTo>
                    <a:pt x="20" y="0"/>
                  </a:moveTo>
                  <a:lnTo>
                    <a:pt x="20" y="0"/>
                  </a:lnTo>
                  <a:lnTo>
                    <a:pt x="6" y="8"/>
                  </a:lnTo>
                  <a:lnTo>
                    <a:pt x="6" y="8"/>
                  </a:lnTo>
                  <a:lnTo>
                    <a:pt x="4" y="10"/>
                  </a:lnTo>
                  <a:lnTo>
                    <a:pt x="2" y="12"/>
                  </a:lnTo>
                  <a:lnTo>
                    <a:pt x="2" y="12"/>
                  </a:lnTo>
                  <a:lnTo>
                    <a:pt x="0" y="20"/>
                  </a:lnTo>
                  <a:lnTo>
                    <a:pt x="0" y="20"/>
                  </a:lnTo>
                  <a:lnTo>
                    <a:pt x="14" y="12"/>
                  </a:lnTo>
                  <a:lnTo>
                    <a:pt x="14" y="12"/>
                  </a:lnTo>
                  <a:lnTo>
                    <a:pt x="20" y="8"/>
                  </a:lnTo>
                  <a:lnTo>
                    <a:pt x="20" y="8"/>
                  </a:lnTo>
                  <a:lnTo>
                    <a:pt x="20" y="4"/>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1" name="Freeform 158"/>
            <p:cNvSpPr/>
            <p:nvPr/>
          </p:nvSpPr>
          <p:spPr bwMode="auto">
            <a:xfrm>
              <a:off x="3602038" y="877888"/>
              <a:ext cx="34925" cy="34925"/>
            </a:xfrm>
            <a:custGeom>
              <a:avLst/>
              <a:gdLst/>
              <a:ahLst/>
              <a:cxnLst>
                <a:cxn ang="0">
                  <a:pos x="22" y="0"/>
                </a:cxn>
                <a:cxn ang="0">
                  <a:pos x="22" y="0"/>
                </a:cxn>
                <a:cxn ang="0">
                  <a:pos x="6" y="10"/>
                </a:cxn>
                <a:cxn ang="0">
                  <a:pos x="6" y="10"/>
                </a:cxn>
                <a:cxn ang="0">
                  <a:pos x="2" y="14"/>
                </a:cxn>
                <a:cxn ang="0">
                  <a:pos x="2" y="14"/>
                </a:cxn>
                <a:cxn ang="0">
                  <a:pos x="0" y="22"/>
                </a:cxn>
                <a:cxn ang="0">
                  <a:pos x="0" y="22"/>
                </a:cxn>
                <a:cxn ang="0">
                  <a:pos x="8" y="20"/>
                </a:cxn>
                <a:cxn ang="0">
                  <a:pos x="14" y="14"/>
                </a:cxn>
                <a:cxn ang="0">
                  <a:pos x="18" y="8"/>
                </a:cxn>
                <a:cxn ang="0">
                  <a:pos x="22" y="0"/>
                </a:cxn>
                <a:cxn ang="0">
                  <a:pos x="22" y="0"/>
                </a:cxn>
              </a:cxnLst>
              <a:rect l="0" t="0" r="r" b="b"/>
              <a:pathLst>
                <a:path w="22" h="22">
                  <a:moveTo>
                    <a:pt x="22" y="0"/>
                  </a:moveTo>
                  <a:lnTo>
                    <a:pt x="22" y="0"/>
                  </a:lnTo>
                  <a:lnTo>
                    <a:pt x="6" y="10"/>
                  </a:lnTo>
                  <a:lnTo>
                    <a:pt x="6" y="10"/>
                  </a:lnTo>
                  <a:lnTo>
                    <a:pt x="2" y="14"/>
                  </a:lnTo>
                  <a:lnTo>
                    <a:pt x="2" y="14"/>
                  </a:lnTo>
                  <a:lnTo>
                    <a:pt x="0" y="22"/>
                  </a:lnTo>
                  <a:lnTo>
                    <a:pt x="0" y="22"/>
                  </a:lnTo>
                  <a:lnTo>
                    <a:pt x="8" y="20"/>
                  </a:lnTo>
                  <a:lnTo>
                    <a:pt x="14" y="14"/>
                  </a:lnTo>
                  <a:lnTo>
                    <a:pt x="18" y="8"/>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2" name="Freeform 159"/>
            <p:cNvSpPr/>
            <p:nvPr/>
          </p:nvSpPr>
          <p:spPr bwMode="auto">
            <a:xfrm>
              <a:off x="3602038" y="817563"/>
              <a:ext cx="19050" cy="31750"/>
            </a:xfrm>
            <a:custGeom>
              <a:avLst/>
              <a:gdLst/>
              <a:ahLst/>
              <a:cxnLst>
                <a:cxn ang="0">
                  <a:pos x="12" y="0"/>
                </a:cxn>
                <a:cxn ang="0">
                  <a:pos x="12" y="0"/>
                </a:cxn>
                <a:cxn ang="0">
                  <a:pos x="4" y="6"/>
                </a:cxn>
                <a:cxn ang="0">
                  <a:pos x="4" y="6"/>
                </a:cxn>
                <a:cxn ang="0">
                  <a:pos x="0" y="10"/>
                </a:cxn>
                <a:cxn ang="0">
                  <a:pos x="0" y="10"/>
                </a:cxn>
                <a:cxn ang="0">
                  <a:pos x="0" y="10"/>
                </a:cxn>
                <a:cxn ang="0">
                  <a:pos x="0" y="10"/>
                </a:cxn>
                <a:cxn ang="0">
                  <a:pos x="6" y="20"/>
                </a:cxn>
                <a:cxn ang="0">
                  <a:pos x="6" y="20"/>
                </a:cxn>
                <a:cxn ang="0">
                  <a:pos x="12" y="0"/>
                </a:cxn>
                <a:cxn ang="0">
                  <a:pos x="12" y="0"/>
                </a:cxn>
              </a:cxnLst>
              <a:rect l="0" t="0" r="r" b="b"/>
              <a:pathLst>
                <a:path w="12" h="20">
                  <a:moveTo>
                    <a:pt x="12" y="0"/>
                  </a:moveTo>
                  <a:lnTo>
                    <a:pt x="12" y="0"/>
                  </a:lnTo>
                  <a:lnTo>
                    <a:pt x="4" y="6"/>
                  </a:lnTo>
                  <a:lnTo>
                    <a:pt x="4" y="6"/>
                  </a:lnTo>
                  <a:lnTo>
                    <a:pt x="0" y="10"/>
                  </a:lnTo>
                  <a:lnTo>
                    <a:pt x="0" y="10"/>
                  </a:lnTo>
                  <a:lnTo>
                    <a:pt x="0" y="10"/>
                  </a:lnTo>
                  <a:lnTo>
                    <a:pt x="0" y="10"/>
                  </a:lnTo>
                  <a:lnTo>
                    <a:pt x="6" y="20"/>
                  </a:lnTo>
                  <a:lnTo>
                    <a:pt x="6" y="2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3" name="Freeform 160"/>
            <p:cNvSpPr/>
            <p:nvPr/>
          </p:nvSpPr>
          <p:spPr bwMode="auto">
            <a:xfrm>
              <a:off x="3589338" y="836613"/>
              <a:ext cx="19050" cy="34925"/>
            </a:xfrm>
            <a:custGeom>
              <a:avLst/>
              <a:gdLst/>
              <a:ahLst/>
              <a:cxnLst>
                <a:cxn ang="0">
                  <a:pos x="0" y="6"/>
                </a:cxn>
                <a:cxn ang="0">
                  <a:pos x="0" y="6"/>
                </a:cxn>
                <a:cxn ang="0">
                  <a:pos x="4" y="10"/>
                </a:cxn>
                <a:cxn ang="0">
                  <a:pos x="4" y="10"/>
                </a:cxn>
                <a:cxn ang="0">
                  <a:pos x="8" y="18"/>
                </a:cxn>
                <a:cxn ang="0">
                  <a:pos x="8" y="18"/>
                </a:cxn>
                <a:cxn ang="0">
                  <a:pos x="10" y="22"/>
                </a:cxn>
                <a:cxn ang="0">
                  <a:pos x="10" y="22"/>
                </a:cxn>
                <a:cxn ang="0">
                  <a:pos x="12" y="16"/>
                </a:cxn>
                <a:cxn ang="0">
                  <a:pos x="12" y="16"/>
                </a:cxn>
                <a:cxn ang="0">
                  <a:pos x="12" y="14"/>
                </a:cxn>
                <a:cxn ang="0">
                  <a:pos x="12" y="10"/>
                </a:cxn>
                <a:cxn ang="0">
                  <a:pos x="12" y="10"/>
                </a:cxn>
                <a:cxn ang="0">
                  <a:pos x="6" y="0"/>
                </a:cxn>
                <a:cxn ang="0">
                  <a:pos x="6" y="0"/>
                </a:cxn>
                <a:cxn ang="0">
                  <a:pos x="2" y="2"/>
                </a:cxn>
                <a:cxn ang="0">
                  <a:pos x="0" y="6"/>
                </a:cxn>
                <a:cxn ang="0">
                  <a:pos x="0" y="6"/>
                </a:cxn>
              </a:cxnLst>
              <a:rect l="0" t="0" r="r" b="b"/>
              <a:pathLst>
                <a:path w="12" h="22">
                  <a:moveTo>
                    <a:pt x="0" y="6"/>
                  </a:moveTo>
                  <a:lnTo>
                    <a:pt x="0" y="6"/>
                  </a:lnTo>
                  <a:lnTo>
                    <a:pt x="4" y="10"/>
                  </a:lnTo>
                  <a:lnTo>
                    <a:pt x="4" y="10"/>
                  </a:lnTo>
                  <a:lnTo>
                    <a:pt x="8" y="18"/>
                  </a:lnTo>
                  <a:lnTo>
                    <a:pt x="8" y="18"/>
                  </a:lnTo>
                  <a:lnTo>
                    <a:pt x="10" y="22"/>
                  </a:lnTo>
                  <a:lnTo>
                    <a:pt x="10" y="22"/>
                  </a:lnTo>
                  <a:lnTo>
                    <a:pt x="12" y="16"/>
                  </a:lnTo>
                  <a:lnTo>
                    <a:pt x="12" y="16"/>
                  </a:lnTo>
                  <a:lnTo>
                    <a:pt x="12" y="14"/>
                  </a:lnTo>
                  <a:lnTo>
                    <a:pt x="12" y="10"/>
                  </a:lnTo>
                  <a:lnTo>
                    <a:pt x="12" y="10"/>
                  </a:lnTo>
                  <a:lnTo>
                    <a:pt x="6" y="0"/>
                  </a:lnTo>
                  <a:lnTo>
                    <a:pt x="6"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4" name="Freeform 161"/>
            <p:cNvSpPr/>
            <p:nvPr/>
          </p:nvSpPr>
          <p:spPr bwMode="auto">
            <a:xfrm>
              <a:off x="3582988" y="849313"/>
              <a:ext cx="19050" cy="41275"/>
            </a:xfrm>
            <a:custGeom>
              <a:avLst/>
              <a:gdLst/>
              <a:ahLst/>
              <a:cxnLst>
                <a:cxn ang="0">
                  <a:pos x="12" y="18"/>
                </a:cxn>
                <a:cxn ang="0">
                  <a:pos x="12" y="18"/>
                </a:cxn>
                <a:cxn ang="0">
                  <a:pos x="12" y="16"/>
                </a:cxn>
                <a:cxn ang="0">
                  <a:pos x="12" y="14"/>
                </a:cxn>
                <a:cxn ang="0">
                  <a:pos x="12" y="14"/>
                </a:cxn>
                <a:cxn ang="0">
                  <a:pos x="2" y="0"/>
                </a:cxn>
                <a:cxn ang="0">
                  <a:pos x="2" y="0"/>
                </a:cxn>
                <a:cxn ang="0">
                  <a:pos x="0" y="4"/>
                </a:cxn>
                <a:cxn ang="0">
                  <a:pos x="0" y="8"/>
                </a:cxn>
                <a:cxn ang="0">
                  <a:pos x="0" y="8"/>
                </a:cxn>
                <a:cxn ang="0">
                  <a:pos x="4" y="14"/>
                </a:cxn>
                <a:cxn ang="0">
                  <a:pos x="4" y="14"/>
                </a:cxn>
                <a:cxn ang="0">
                  <a:pos x="10" y="26"/>
                </a:cxn>
                <a:cxn ang="0">
                  <a:pos x="10" y="26"/>
                </a:cxn>
                <a:cxn ang="0">
                  <a:pos x="12" y="18"/>
                </a:cxn>
                <a:cxn ang="0">
                  <a:pos x="12" y="18"/>
                </a:cxn>
              </a:cxnLst>
              <a:rect l="0" t="0" r="r" b="b"/>
              <a:pathLst>
                <a:path w="12" h="26">
                  <a:moveTo>
                    <a:pt x="12" y="18"/>
                  </a:moveTo>
                  <a:lnTo>
                    <a:pt x="12" y="18"/>
                  </a:lnTo>
                  <a:lnTo>
                    <a:pt x="12" y="16"/>
                  </a:lnTo>
                  <a:lnTo>
                    <a:pt x="12" y="14"/>
                  </a:lnTo>
                  <a:lnTo>
                    <a:pt x="12" y="14"/>
                  </a:lnTo>
                  <a:lnTo>
                    <a:pt x="2" y="0"/>
                  </a:lnTo>
                  <a:lnTo>
                    <a:pt x="2" y="0"/>
                  </a:lnTo>
                  <a:lnTo>
                    <a:pt x="0" y="4"/>
                  </a:lnTo>
                  <a:lnTo>
                    <a:pt x="0" y="8"/>
                  </a:lnTo>
                  <a:lnTo>
                    <a:pt x="0" y="8"/>
                  </a:lnTo>
                  <a:lnTo>
                    <a:pt x="4" y="14"/>
                  </a:lnTo>
                  <a:lnTo>
                    <a:pt x="4" y="14"/>
                  </a:lnTo>
                  <a:lnTo>
                    <a:pt x="10" y="26"/>
                  </a:lnTo>
                  <a:lnTo>
                    <a:pt x="10" y="26"/>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5" name="Freeform 162"/>
            <p:cNvSpPr/>
            <p:nvPr/>
          </p:nvSpPr>
          <p:spPr bwMode="auto">
            <a:xfrm>
              <a:off x="3579813" y="865188"/>
              <a:ext cx="19050" cy="44450"/>
            </a:xfrm>
            <a:custGeom>
              <a:avLst/>
              <a:gdLst/>
              <a:ahLst/>
              <a:cxnLst>
                <a:cxn ang="0">
                  <a:pos x="10" y="28"/>
                </a:cxn>
                <a:cxn ang="0">
                  <a:pos x="10" y="28"/>
                </a:cxn>
                <a:cxn ang="0">
                  <a:pos x="12" y="20"/>
                </a:cxn>
                <a:cxn ang="0">
                  <a:pos x="12" y="20"/>
                </a:cxn>
                <a:cxn ang="0">
                  <a:pos x="8" y="16"/>
                </a:cxn>
                <a:cxn ang="0">
                  <a:pos x="8" y="16"/>
                </a:cxn>
                <a:cxn ang="0">
                  <a:pos x="0" y="0"/>
                </a:cxn>
                <a:cxn ang="0">
                  <a:pos x="0" y="0"/>
                </a:cxn>
                <a:cxn ang="0">
                  <a:pos x="0" y="8"/>
                </a:cxn>
                <a:cxn ang="0">
                  <a:pos x="0" y="16"/>
                </a:cxn>
                <a:cxn ang="0">
                  <a:pos x="4" y="22"/>
                </a:cxn>
                <a:cxn ang="0">
                  <a:pos x="10" y="28"/>
                </a:cxn>
                <a:cxn ang="0">
                  <a:pos x="10" y="28"/>
                </a:cxn>
              </a:cxnLst>
              <a:rect l="0" t="0" r="r" b="b"/>
              <a:pathLst>
                <a:path w="12" h="28">
                  <a:moveTo>
                    <a:pt x="10" y="28"/>
                  </a:moveTo>
                  <a:lnTo>
                    <a:pt x="10" y="28"/>
                  </a:lnTo>
                  <a:lnTo>
                    <a:pt x="12" y="20"/>
                  </a:lnTo>
                  <a:lnTo>
                    <a:pt x="12" y="20"/>
                  </a:lnTo>
                  <a:lnTo>
                    <a:pt x="8" y="16"/>
                  </a:lnTo>
                  <a:lnTo>
                    <a:pt x="8" y="16"/>
                  </a:lnTo>
                  <a:lnTo>
                    <a:pt x="0" y="0"/>
                  </a:lnTo>
                  <a:lnTo>
                    <a:pt x="0" y="0"/>
                  </a:lnTo>
                  <a:lnTo>
                    <a:pt x="0" y="8"/>
                  </a:lnTo>
                  <a:lnTo>
                    <a:pt x="0" y="16"/>
                  </a:lnTo>
                  <a:lnTo>
                    <a:pt x="4" y="22"/>
                  </a:lnTo>
                  <a:lnTo>
                    <a:pt x="10" y="28"/>
                  </a:lnTo>
                  <a:lnTo>
                    <a:pt x="1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6" name="Freeform 163"/>
            <p:cNvSpPr/>
            <p:nvPr/>
          </p:nvSpPr>
          <p:spPr bwMode="auto">
            <a:xfrm>
              <a:off x="3376613" y="1071563"/>
              <a:ext cx="28575" cy="41275"/>
            </a:xfrm>
            <a:custGeom>
              <a:avLst/>
              <a:gdLst/>
              <a:ahLst/>
              <a:cxnLst>
                <a:cxn ang="0">
                  <a:pos x="18" y="12"/>
                </a:cxn>
                <a:cxn ang="0">
                  <a:pos x="18" y="12"/>
                </a:cxn>
                <a:cxn ang="0">
                  <a:pos x="18" y="10"/>
                </a:cxn>
                <a:cxn ang="0">
                  <a:pos x="18" y="10"/>
                </a:cxn>
                <a:cxn ang="0">
                  <a:pos x="12" y="6"/>
                </a:cxn>
                <a:cxn ang="0">
                  <a:pos x="12" y="6"/>
                </a:cxn>
                <a:cxn ang="0">
                  <a:pos x="6" y="4"/>
                </a:cxn>
                <a:cxn ang="0">
                  <a:pos x="0" y="0"/>
                </a:cxn>
                <a:cxn ang="0">
                  <a:pos x="0" y="0"/>
                </a:cxn>
                <a:cxn ang="0">
                  <a:pos x="12" y="26"/>
                </a:cxn>
                <a:cxn ang="0">
                  <a:pos x="12" y="26"/>
                </a:cxn>
                <a:cxn ang="0">
                  <a:pos x="18" y="12"/>
                </a:cxn>
                <a:cxn ang="0">
                  <a:pos x="18" y="12"/>
                </a:cxn>
              </a:cxnLst>
              <a:rect l="0" t="0" r="r" b="b"/>
              <a:pathLst>
                <a:path w="18" h="26">
                  <a:moveTo>
                    <a:pt x="18" y="12"/>
                  </a:moveTo>
                  <a:lnTo>
                    <a:pt x="18" y="12"/>
                  </a:lnTo>
                  <a:lnTo>
                    <a:pt x="18" y="10"/>
                  </a:lnTo>
                  <a:lnTo>
                    <a:pt x="18" y="10"/>
                  </a:lnTo>
                  <a:lnTo>
                    <a:pt x="12" y="6"/>
                  </a:lnTo>
                  <a:lnTo>
                    <a:pt x="12" y="6"/>
                  </a:lnTo>
                  <a:lnTo>
                    <a:pt x="6" y="4"/>
                  </a:lnTo>
                  <a:lnTo>
                    <a:pt x="0" y="0"/>
                  </a:lnTo>
                  <a:lnTo>
                    <a:pt x="0" y="0"/>
                  </a:lnTo>
                  <a:lnTo>
                    <a:pt x="12" y="26"/>
                  </a:lnTo>
                  <a:lnTo>
                    <a:pt x="12" y="26"/>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7" name="Freeform 164"/>
            <p:cNvSpPr/>
            <p:nvPr/>
          </p:nvSpPr>
          <p:spPr bwMode="auto">
            <a:xfrm>
              <a:off x="3402013" y="1090613"/>
              <a:ext cx="22225" cy="53975"/>
            </a:xfrm>
            <a:custGeom>
              <a:avLst/>
              <a:gdLst/>
              <a:ahLst/>
              <a:cxnLst>
                <a:cxn ang="0">
                  <a:pos x="6" y="34"/>
                </a:cxn>
                <a:cxn ang="0">
                  <a:pos x="6" y="34"/>
                </a:cxn>
                <a:cxn ang="0">
                  <a:pos x="8" y="28"/>
                </a:cxn>
                <a:cxn ang="0">
                  <a:pos x="8" y="28"/>
                </a:cxn>
                <a:cxn ang="0">
                  <a:pos x="12" y="16"/>
                </a:cxn>
                <a:cxn ang="0">
                  <a:pos x="12" y="16"/>
                </a:cxn>
                <a:cxn ang="0">
                  <a:pos x="14" y="8"/>
                </a:cxn>
                <a:cxn ang="0">
                  <a:pos x="14" y="8"/>
                </a:cxn>
                <a:cxn ang="0">
                  <a:pos x="14" y="6"/>
                </a:cxn>
                <a:cxn ang="0">
                  <a:pos x="10" y="4"/>
                </a:cxn>
                <a:cxn ang="0">
                  <a:pos x="6" y="0"/>
                </a:cxn>
                <a:cxn ang="0">
                  <a:pos x="6" y="0"/>
                </a:cxn>
                <a:cxn ang="0">
                  <a:pos x="0" y="18"/>
                </a:cxn>
                <a:cxn ang="0">
                  <a:pos x="0" y="18"/>
                </a:cxn>
                <a:cxn ang="0">
                  <a:pos x="0" y="22"/>
                </a:cxn>
                <a:cxn ang="0">
                  <a:pos x="2" y="26"/>
                </a:cxn>
                <a:cxn ang="0">
                  <a:pos x="2" y="26"/>
                </a:cxn>
                <a:cxn ang="0">
                  <a:pos x="6" y="34"/>
                </a:cxn>
                <a:cxn ang="0">
                  <a:pos x="6" y="34"/>
                </a:cxn>
              </a:cxnLst>
              <a:rect l="0" t="0" r="r" b="b"/>
              <a:pathLst>
                <a:path w="14" h="34">
                  <a:moveTo>
                    <a:pt x="6" y="34"/>
                  </a:moveTo>
                  <a:lnTo>
                    <a:pt x="6" y="34"/>
                  </a:lnTo>
                  <a:lnTo>
                    <a:pt x="8" y="28"/>
                  </a:lnTo>
                  <a:lnTo>
                    <a:pt x="8" y="28"/>
                  </a:lnTo>
                  <a:lnTo>
                    <a:pt x="12" y="16"/>
                  </a:lnTo>
                  <a:lnTo>
                    <a:pt x="12" y="16"/>
                  </a:lnTo>
                  <a:lnTo>
                    <a:pt x="14" y="8"/>
                  </a:lnTo>
                  <a:lnTo>
                    <a:pt x="14" y="8"/>
                  </a:lnTo>
                  <a:lnTo>
                    <a:pt x="14" y="6"/>
                  </a:lnTo>
                  <a:lnTo>
                    <a:pt x="10" y="4"/>
                  </a:lnTo>
                  <a:lnTo>
                    <a:pt x="6" y="0"/>
                  </a:lnTo>
                  <a:lnTo>
                    <a:pt x="6" y="0"/>
                  </a:lnTo>
                  <a:lnTo>
                    <a:pt x="0" y="18"/>
                  </a:lnTo>
                  <a:lnTo>
                    <a:pt x="0" y="18"/>
                  </a:lnTo>
                  <a:lnTo>
                    <a:pt x="0" y="22"/>
                  </a:lnTo>
                  <a:lnTo>
                    <a:pt x="2" y="26"/>
                  </a:lnTo>
                  <a:lnTo>
                    <a:pt x="2" y="26"/>
                  </a:lnTo>
                  <a:lnTo>
                    <a:pt x="6" y="34"/>
                  </a:lnTo>
                  <a:lnTo>
                    <a:pt x="6"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8" name="Freeform 165"/>
            <p:cNvSpPr/>
            <p:nvPr/>
          </p:nvSpPr>
          <p:spPr bwMode="auto">
            <a:xfrm>
              <a:off x="3414713" y="1106488"/>
              <a:ext cx="25400" cy="63500"/>
            </a:xfrm>
            <a:custGeom>
              <a:avLst/>
              <a:gdLst/>
              <a:ahLst/>
              <a:cxnLst>
                <a:cxn ang="0">
                  <a:pos x="16" y="12"/>
                </a:cxn>
                <a:cxn ang="0">
                  <a:pos x="16" y="12"/>
                </a:cxn>
                <a:cxn ang="0">
                  <a:pos x="16" y="8"/>
                </a:cxn>
                <a:cxn ang="0">
                  <a:pos x="14" y="6"/>
                </a:cxn>
                <a:cxn ang="0">
                  <a:pos x="10" y="0"/>
                </a:cxn>
                <a:cxn ang="0">
                  <a:pos x="10" y="0"/>
                </a:cxn>
                <a:cxn ang="0">
                  <a:pos x="2" y="24"/>
                </a:cxn>
                <a:cxn ang="0">
                  <a:pos x="2" y="24"/>
                </a:cxn>
                <a:cxn ang="0">
                  <a:pos x="0" y="26"/>
                </a:cxn>
                <a:cxn ang="0">
                  <a:pos x="0" y="30"/>
                </a:cxn>
                <a:cxn ang="0">
                  <a:pos x="0" y="30"/>
                </a:cxn>
                <a:cxn ang="0">
                  <a:pos x="6" y="40"/>
                </a:cxn>
                <a:cxn ang="0">
                  <a:pos x="6" y="40"/>
                </a:cxn>
                <a:cxn ang="0">
                  <a:pos x="12" y="22"/>
                </a:cxn>
                <a:cxn ang="0">
                  <a:pos x="12" y="22"/>
                </a:cxn>
                <a:cxn ang="0">
                  <a:pos x="16" y="12"/>
                </a:cxn>
                <a:cxn ang="0">
                  <a:pos x="16" y="12"/>
                </a:cxn>
              </a:cxnLst>
              <a:rect l="0" t="0" r="r" b="b"/>
              <a:pathLst>
                <a:path w="16" h="40">
                  <a:moveTo>
                    <a:pt x="16" y="12"/>
                  </a:moveTo>
                  <a:lnTo>
                    <a:pt x="16" y="12"/>
                  </a:lnTo>
                  <a:lnTo>
                    <a:pt x="16" y="8"/>
                  </a:lnTo>
                  <a:lnTo>
                    <a:pt x="14" y="6"/>
                  </a:lnTo>
                  <a:lnTo>
                    <a:pt x="10" y="0"/>
                  </a:lnTo>
                  <a:lnTo>
                    <a:pt x="10" y="0"/>
                  </a:lnTo>
                  <a:lnTo>
                    <a:pt x="2" y="24"/>
                  </a:lnTo>
                  <a:lnTo>
                    <a:pt x="2" y="24"/>
                  </a:lnTo>
                  <a:lnTo>
                    <a:pt x="0" y="26"/>
                  </a:lnTo>
                  <a:lnTo>
                    <a:pt x="0" y="30"/>
                  </a:lnTo>
                  <a:lnTo>
                    <a:pt x="0" y="30"/>
                  </a:lnTo>
                  <a:lnTo>
                    <a:pt x="6" y="40"/>
                  </a:lnTo>
                  <a:lnTo>
                    <a:pt x="6" y="40"/>
                  </a:lnTo>
                  <a:lnTo>
                    <a:pt x="12" y="22"/>
                  </a:lnTo>
                  <a:lnTo>
                    <a:pt x="12" y="22"/>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9" name="Freeform 166"/>
            <p:cNvSpPr/>
            <p:nvPr/>
          </p:nvSpPr>
          <p:spPr bwMode="auto">
            <a:xfrm>
              <a:off x="3427413" y="1128713"/>
              <a:ext cx="22225" cy="66675"/>
            </a:xfrm>
            <a:custGeom>
              <a:avLst/>
              <a:gdLst/>
              <a:ahLst/>
              <a:cxnLst>
                <a:cxn ang="0">
                  <a:pos x="4" y="42"/>
                </a:cxn>
                <a:cxn ang="0">
                  <a:pos x="4" y="42"/>
                </a:cxn>
                <a:cxn ang="0">
                  <a:pos x="12" y="32"/>
                </a:cxn>
                <a:cxn ang="0">
                  <a:pos x="14" y="22"/>
                </a:cxn>
                <a:cxn ang="0">
                  <a:pos x="14" y="10"/>
                </a:cxn>
                <a:cxn ang="0">
                  <a:pos x="10" y="0"/>
                </a:cxn>
                <a:cxn ang="0">
                  <a:pos x="10" y="0"/>
                </a:cxn>
                <a:cxn ang="0">
                  <a:pos x="2" y="24"/>
                </a:cxn>
                <a:cxn ang="0">
                  <a:pos x="2" y="24"/>
                </a:cxn>
                <a:cxn ang="0">
                  <a:pos x="0" y="28"/>
                </a:cxn>
                <a:cxn ang="0">
                  <a:pos x="0" y="32"/>
                </a:cxn>
                <a:cxn ang="0">
                  <a:pos x="0" y="32"/>
                </a:cxn>
                <a:cxn ang="0">
                  <a:pos x="4" y="42"/>
                </a:cxn>
                <a:cxn ang="0">
                  <a:pos x="4" y="42"/>
                </a:cxn>
              </a:cxnLst>
              <a:rect l="0" t="0" r="r" b="b"/>
              <a:pathLst>
                <a:path w="14" h="42">
                  <a:moveTo>
                    <a:pt x="4" y="42"/>
                  </a:moveTo>
                  <a:lnTo>
                    <a:pt x="4" y="42"/>
                  </a:lnTo>
                  <a:lnTo>
                    <a:pt x="12" y="32"/>
                  </a:lnTo>
                  <a:lnTo>
                    <a:pt x="14" y="22"/>
                  </a:lnTo>
                  <a:lnTo>
                    <a:pt x="14" y="10"/>
                  </a:lnTo>
                  <a:lnTo>
                    <a:pt x="10" y="0"/>
                  </a:lnTo>
                  <a:lnTo>
                    <a:pt x="10" y="0"/>
                  </a:lnTo>
                  <a:lnTo>
                    <a:pt x="2" y="24"/>
                  </a:lnTo>
                  <a:lnTo>
                    <a:pt x="2" y="24"/>
                  </a:lnTo>
                  <a:lnTo>
                    <a:pt x="0" y="28"/>
                  </a:lnTo>
                  <a:lnTo>
                    <a:pt x="0" y="32"/>
                  </a:lnTo>
                  <a:lnTo>
                    <a:pt x="0" y="32"/>
                  </a:lnTo>
                  <a:lnTo>
                    <a:pt x="4" y="42"/>
                  </a:lnTo>
                  <a:lnTo>
                    <a:pt x="4"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0" name="Freeform 167"/>
            <p:cNvSpPr/>
            <p:nvPr/>
          </p:nvSpPr>
          <p:spPr bwMode="auto">
            <a:xfrm>
              <a:off x="3363913" y="10747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6" y="0"/>
                </a:cxn>
                <a:cxn ang="0">
                  <a:pos x="6"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6" y="0"/>
                  </a:lnTo>
                  <a:lnTo>
                    <a:pt x="6"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1" name="Freeform 168"/>
            <p:cNvSpPr/>
            <p:nvPr/>
          </p:nvSpPr>
          <p:spPr bwMode="auto">
            <a:xfrm>
              <a:off x="3363913" y="1112838"/>
              <a:ext cx="38100" cy="34925"/>
            </a:xfrm>
            <a:custGeom>
              <a:avLst/>
              <a:gdLst/>
              <a:ahLst/>
              <a:cxnLst>
                <a:cxn ang="0">
                  <a:pos x="8" y="14"/>
                </a:cxn>
                <a:cxn ang="0">
                  <a:pos x="8" y="14"/>
                </a:cxn>
                <a:cxn ang="0">
                  <a:pos x="18" y="18"/>
                </a:cxn>
                <a:cxn ang="0">
                  <a:pos x="18" y="18"/>
                </a:cxn>
                <a:cxn ang="0">
                  <a:pos x="24" y="22"/>
                </a:cxn>
                <a:cxn ang="0">
                  <a:pos x="24" y="22"/>
                </a:cxn>
                <a:cxn ang="0">
                  <a:pos x="22" y="14"/>
                </a:cxn>
                <a:cxn ang="0">
                  <a:pos x="22" y="14"/>
                </a:cxn>
                <a:cxn ang="0">
                  <a:pos x="20" y="10"/>
                </a:cxn>
                <a:cxn ang="0">
                  <a:pos x="18" y="6"/>
                </a:cxn>
                <a:cxn ang="0">
                  <a:pos x="18" y="6"/>
                </a:cxn>
                <a:cxn ang="0">
                  <a:pos x="0" y="0"/>
                </a:cxn>
                <a:cxn ang="0">
                  <a:pos x="0" y="0"/>
                </a:cxn>
                <a:cxn ang="0">
                  <a:pos x="0" y="6"/>
                </a:cxn>
                <a:cxn ang="0">
                  <a:pos x="0" y="10"/>
                </a:cxn>
                <a:cxn ang="0">
                  <a:pos x="0" y="10"/>
                </a:cxn>
                <a:cxn ang="0">
                  <a:pos x="0" y="10"/>
                </a:cxn>
                <a:cxn ang="0">
                  <a:pos x="8" y="14"/>
                </a:cxn>
                <a:cxn ang="0">
                  <a:pos x="8" y="14"/>
                </a:cxn>
              </a:cxnLst>
              <a:rect l="0" t="0" r="r" b="b"/>
              <a:pathLst>
                <a:path w="24" h="22">
                  <a:moveTo>
                    <a:pt x="8" y="14"/>
                  </a:moveTo>
                  <a:lnTo>
                    <a:pt x="8" y="14"/>
                  </a:lnTo>
                  <a:lnTo>
                    <a:pt x="18" y="18"/>
                  </a:lnTo>
                  <a:lnTo>
                    <a:pt x="18" y="18"/>
                  </a:lnTo>
                  <a:lnTo>
                    <a:pt x="24" y="22"/>
                  </a:lnTo>
                  <a:lnTo>
                    <a:pt x="24" y="22"/>
                  </a:lnTo>
                  <a:lnTo>
                    <a:pt x="22" y="14"/>
                  </a:lnTo>
                  <a:lnTo>
                    <a:pt x="22" y="14"/>
                  </a:lnTo>
                  <a:lnTo>
                    <a:pt x="20" y="10"/>
                  </a:lnTo>
                  <a:lnTo>
                    <a:pt x="18" y="6"/>
                  </a:lnTo>
                  <a:lnTo>
                    <a:pt x="18" y="6"/>
                  </a:lnTo>
                  <a:lnTo>
                    <a:pt x="0" y="0"/>
                  </a:lnTo>
                  <a:lnTo>
                    <a:pt x="0" y="0"/>
                  </a:lnTo>
                  <a:lnTo>
                    <a:pt x="0" y="6"/>
                  </a:lnTo>
                  <a:lnTo>
                    <a:pt x="0" y="10"/>
                  </a:lnTo>
                  <a:lnTo>
                    <a:pt x="0" y="10"/>
                  </a:lnTo>
                  <a:lnTo>
                    <a:pt x="0" y="10"/>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2" name="Freeform 169"/>
            <p:cNvSpPr/>
            <p:nvPr/>
          </p:nvSpPr>
          <p:spPr bwMode="auto">
            <a:xfrm>
              <a:off x="3363913" y="1138238"/>
              <a:ext cx="50800" cy="38100"/>
            </a:xfrm>
            <a:custGeom>
              <a:avLst/>
              <a:gdLst/>
              <a:ahLst/>
              <a:cxnLst>
                <a:cxn ang="0">
                  <a:pos x="4" y="12"/>
                </a:cxn>
                <a:cxn ang="0">
                  <a:pos x="4" y="12"/>
                </a:cxn>
                <a:cxn ang="0">
                  <a:pos x="12" y="16"/>
                </a:cxn>
                <a:cxn ang="0">
                  <a:pos x="12" y="16"/>
                </a:cxn>
                <a:cxn ang="0">
                  <a:pos x="32" y="24"/>
                </a:cxn>
                <a:cxn ang="0">
                  <a:pos x="32" y="24"/>
                </a:cxn>
                <a:cxn ang="0">
                  <a:pos x="28" y="12"/>
                </a:cxn>
                <a:cxn ang="0">
                  <a:pos x="28" y="12"/>
                </a:cxn>
                <a:cxn ang="0">
                  <a:pos x="26" y="10"/>
                </a:cxn>
                <a:cxn ang="0">
                  <a:pos x="22" y="8"/>
                </a:cxn>
                <a:cxn ang="0">
                  <a:pos x="22" y="8"/>
                </a:cxn>
                <a:cxn ang="0">
                  <a:pos x="0" y="0"/>
                </a:cxn>
                <a:cxn ang="0">
                  <a:pos x="0" y="0"/>
                </a:cxn>
                <a:cxn ang="0">
                  <a:pos x="0" y="6"/>
                </a:cxn>
                <a:cxn ang="0">
                  <a:pos x="2" y="10"/>
                </a:cxn>
                <a:cxn ang="0">
                  <a:pos x="4" y="12"/>
                </a:cxn>
                <a:cxn ang="0">
                  <a:pos x="4" y="12"/>
                </a:cxn>
              </a:cxnLst>
              <a:rect l="0" t="0" r="r" b="b"/>
              <a:pathLst>
                <a:path w="32" h="24">
                  <a:moveTo>
                    <a:pt x="4" y="12"/>
                  </a:moveTo>
                  <a:lnTo>
                    <a:pt x="4" y="12"/>
                  </a:lnTo>
                  <a:lnTo>
                    <a:pt x="12" y="16"/>
                  </a:lnTo>
                  <a:lnTo>
                    <a:pt x="12" y="16"/>
                  </a:lnTo>
                  <a:lnTo>
                    <a:pt x="32" y="24"/>
                  </a:lnTo>
                  <a:lnTo>
                    <a:pt x="32" y="24"/>
                  </a:lnTo>
                  <a:lnTo>
                    <a:pt x="28" y="12"/>
                  </a:lnTo>
                  <a:lnTo>
                    <a:pt x="28" y="12"/>
                  </a:lnTo>
                  <a:lnTo>
                    <a:pt x="26" y="10"/>
                  </a:lnTo>
                  <a:lnTo>
                    <a:pt x="22" y="8"/>
                  </a:lnTo>
                  <a:lnTo>
                    <a:pt x="22" y="8"/>
                  </a:lnTo>
                  <a:lnTo>
                    <a:pt x="0" y="0"/>
                  </a:lnTo>
                  <a:lnTo>
                    <a:pt x="0" y="0"/>
                  </a:lnTo>
                  <a:lnTo>
                    <a:pt x="0" y="6"/>
                  </a:lnTo>
                  <a:lnTo>
                    <a:pt x="2" y="10"/>
                  </a:lnTo>
                  <a:lnTo>
                    <a:pt x="4" y="12"/>
                  </a:lnTo>
                  <a:lnTo>
                    <a:pt x="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3" name="Freeform 170"/>
            <p:cNvSpPr/>
            <p:nvPr/>
          </p:nvSpPr>
          <p:spPr bwMode="auto">
            <a:xfrm>
              <a:off x="3370263" y="1163638"/>
              <a:ext cx="53975" cy="34925"/>
            </a:xfrm>
            <a:custGeom>
              <a:avLst/>
              <a:gdLst/>
              <a:ahLst/>
              <a:cxnLst>
                <a:cxn ang="0">
                  <a:pos x="34" y="22"/>
                </a:cxn>
                <a:cxn ang="0">
                  <a:pos x="34" y="22"/>
                </a:cxn>
                <a:cxn ang="0">
                  <a:pos x="30" y="12"/>
                </a:cxn>
                <a:cxn ang="0">
                  <a:pos x="30" y="12"/>
                </a:cxn>
                <a:cxn ang="0">
                  <a:pos x="26" y="10"/>
                </a:cxn>
                <a:cxn ang="0">
                  <a:pos x="22" y="8"/>
                </a:cxn>
                <a:cxn ang="0">
                  <a:pos x="22" y="8"/>
                </a:cxn>
                <a:cxn ang="0">
                  <a:pos x="0" y="0"/>
                </a:cxn>
                <a:cxn ang="0">
                  <a:pos x="0" y="0"/>
                </a:cxn>
                <a:cxn ang="0">
                  <a:pos x="6" y="8"/>
                </a:cxn>
                <a:cxn ang="0">
                  <a:pos x="14" y="16"/>
                </a:cxn>
                <a:cxn ang="0">
                  <a:pos x="24" y="22"/>
                </a:cxn>
                <a:cxn ang="0">
                  <a:pos x="34" y="22"/>
                </a:cxn>
                <a:cxn ang="0">
                  <a:pos x="34" y="22"/>
                </a:cxn>
              </a:cxnLst>
              <a:rect l="0" t="0" r="r" b="b"/>
              <a:pathLst>
                <a:path w="34" h="22">
                  <a:moveTo>
                    <a:pt x="34" y="22"/>
                  </a:moveTo>
                  <a:lnTo>
                    <a:pt x="34" y="22"/>
                  </a:lnTo>
                  <a:lnTo>
                    <a:pt x="30" y="12"/>
                  </a:lnTo>
                  <a:lnTo>
                    <a:pt x="30" y="12"/>
                  </a:lnTo>
                  <a:lnTo>
                    <a:pt x="26" y="10"/>
                  </a:lnTo>
                  <a:lnTo>
                    <a:pt x="22" y="8"/>
                  </a:lnTo>
                  <a:lnTo>
                    <a:pt x="22" y="8"/>
                  </a:lnTo>
                  <a:lnTo>
                    <a:pt x="0" y="0"/>
                  </a:lnTo>
                  <a:lnTo>
                    <a:pt x="0" y="0"/>
                  </a:lnTo>
                  <a:lnTo>
                    <a:pt x="6" y="8"/>
                  </a:lnTo>
                  <a:lnTo>
                    <a:pt x="14" y="16"/>
                  </a:lnTo>
                  <a:lnTo>
                    <a:pt x="24" y="22"/>
                  </a:lnTo>
                  <a:lnTo>
                    <a:pt x="34" y="22"/>
                  </a:lnTo>
                  <a:lnTo>
                    <a:pt x="34"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4" name="Freeform 171"/>
            <p:cNvSpPr/>
            <p:nvPr/>
          </p:nvSpPr>
          <p:spPr bwMode="auto">
            <a:xfrm>
              <a:off x="3214688" y="1169988"/>
              <a:ext cx="41275" cy="19050"/>
            </a:xfrm>
            <a:custGeom>
              <a:avLst/>
              <a:gdLst/>
              <a:ahLst/>
              <a:cxnLst>
                <a:cxn ang="0">
                  <a:pos x="16" y="0"/>
                </a:cxn>
                <a:cxn ang="0">
                  <a:pos x="16" y="0"/>
                </a:cxn>
                <a:cxn ang="0">
                  <a:pos x="16" y="0"/>
                </a:cxn>
                <a:cxn ang="0">
                  <a:pos x="16" y="0"/>
                </a:cxn>
                <a:cxn ang="0">
                  <a:pos x="10" y="4"/>
                </a:cxn>
                <a:cxn ang="0">
                  <a:pos x="10" y="4"/>
                </a:cxn>
                <a:cxn ang="0">
                  <a:pos x="6" y="8"/>
                </a:cxn>
                <a:cxn ang="0">
                  <a:pos x="0" y="12"/>
                </a:cxn>
                <a:cxn ang="0">
                  <a:pos x="0" y="12"/>
                </a:cxn>
                <a:cxn ang="0">
                  <a:pos x="26" y="12"/>
                </a:cxn>
                <a:cxn ang="0">
                  <a:pos x="26" y="12"/>
                </a:cxn>
                <a:cxn ang="0">
                  <a:pos x="16" y="0"/>
                </a:cxn>
                <a:cxn ang="0">
                  <a:pos x="16" y="0"/>
                </a:cxn>
              </a:cxnLst>
              <a:rect l="0" t="0" r="r" b="b"/>
              <a:pathLst>
                <a:path w="26" h="12">
                  <a:moveTo>
                    <a:pt x="16" y="0"/>
                  </a:moveTo>
                  <a:lnTo>
                    <a:pt x="16" y="0"/>
                  </a:lnTo>
                  <a:lnTo>
                    <a:pt x="16" y="0"/>
                  </a:lnTo>
                  <a:lnTo>
                    <a:pt x="16" y="0"/>
                  </a:lnTo>
                  <a:lnTo>
                    <a:pt x="10" y="4"/>
                  </a:lnTo>
                  <a:lnTo>
                    <a:pt x="10" y="4"/>
                  </a:lnTo>
                  <a:lnTo>
                    <a:pt x="6" y="8"/>
                  </a:lnTo>
                  <a:lnTo>
                    <a:pt x="0" y="12"/>
                  </a:lnTo>
                  <a:lnTo>
                    <a:pt x="0" y="12"/>
                  </a:lnTo>
                  <a:lnTo>
                    <a:pt x="26" y="12"/>
                  </a:lnTo>
                  <a:lnTo>
                    <a:pt x="26" y="1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5" name="Freeform 172"/>
            <p:cNvSpPr/>
            <p:nvPr/>
          </p:nvSpPr>
          <p:spPr bwMode="auto">
            <a:xfrm>
              <a:off x="3243263" y="1157288"/>
              <a:ext cx="41275" cy="31750"/>
            </a:xfrm>
            <a:custGeom>
              <a:avLst/>
              <a:gdLst/>
              <a:ahLst/>
              <a:cxnLst>
                <a:cxn ang="0">
                  <a:pos x="18" y="20"/>
                </a:cxn>
                <a:cxn ang="0">
                  <a:pos x="18" y="20"/>
                </a:cxn>
                <a:cxn ang="0">
                  <a:pos x="26" y="20"/>
                </a:cxn>
                <a:cxn ang="0">
                  <a:pos x="26" y="20"/>
                </a:cxn>
                <a:cxn ang="0">
                  <a:pos x="24" y="16"/>
                </a:cxn>
                <a:cxn ang="0">
                  <a:pos x="24" y="16"/>
                </a:cxn>
                <a:cxn ang="0">
                  <a:pos x="16" y="6"/>
                </a:cxn>
                <a:cxn ang="0">
                  <a:pos x="16" y="6"/>
                </a:cxn>
                <a:cxn ang="0">
                  <a:pos x="10" y="0"/>
                </a:cxn>
                <a:cxn ang="0">
                  <a:pos x="10" y="0"/>
                </a:cxn>
                <a:cxn ang="0">
                  <a:pos x="6" y="2"/>
                </a:cxn>
                <a:cxn ang="0">
                  <a:pos x="0" y="6"/>
                </a:cxn>
                <a:cxn ang="0">
                  <a:pos x="0" y="6"/>
                </a:cxn>
                <a:cxn ang="0">
                  <a:pos x="12" y="20"/>
                </a:cxn>
                <a:cxn ang="0">
                  <a:pos x="12" y="20"/>
                </a:cxn>
                <a:cxn ang="0">
                  <a:pos x="16" y="20"/>
                </a:cxn>
                <a:cxn ang="0">
                  <a:pos x="18" y="20"/>
                </a:cxn>
                <a:cxn ang="0">
                  <a:pos x="18" y="20"/>
                </a:cxn>
              </a:cxnLst>
              <a:rect l="0" t="0" r="r" b="b"/>
              <a:pathLst>
                <a:path w="26" h="20">
                  <a:moveTo>
                    <a:pt x="18" y="20"/>
                  </a:moveTo>
                  <a:lnTo>
                    <a:pt x="18" y="20"/>
                  </a:lnTo>
                  <a:lnTo>
                    <a:pt x="26" y="20"/>
                  </a:lnTo>
                  <a:lnTo>
                    <a:pt x="26" y="20"/>
                  </a:lnTo>
                  <a:lnTo>
                    <a:pt x="24" y="16"/>
                  </a:lnTo>
                  <a:lnTo>
                    <a:pt x="24" y="16"/>
                  </a:lnTo>
                  <a:lnTo>
                    <a:pt x="16" y="6"/>
                  </a:lnTo>
                  <a:lnTo>
                    <a:pt x="16" y="6"/>
                  </a:lnTo>
                  <a:lnTo>
                    <a:pt x="10" y="0"/>
                  </a:lnTo>
                  <a:lnTo>
                    <a:pt x="10" y="0"/>
                  </a:lnTo>
                  <a:lnTo>
                    <a:pt x="6" y="2"/>
                  </a:lnTo>
                  <a:lnTo>
                    <a:pt x="0" y="6"/>
                  </a:lnTo>
                  <a:lnTo>
                    <a:pt x="0" y="6"/>
                  </a:lnTo>
                  <a:lnTo>
                    <a:pt x="12" y="20"/>
                  </a:lnTo>
                  <a:lnTo>
                    <a:pt x="12" y="20"/>
                  </a:lnTo>
                  <a:lnTo>
                    <a:pt x="16" y="2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6" name="Freeform 173"/>
            <p:cNvSpPr/>
            <p:nvPr/>
          </p:nvSpPr>
          <p:spPr bwMode="auto">
            <a:xfrm>
              <a:off x="3265488" y="1150938"/>
              <a:ext cx="47625" cy="38100"/>
            </a:xfrm>
            <a:custGeom>
              <a:avLst/>
              <a:gdLst/>
              <a:ahLst/>
              <a:cxnLst>
                <a:cxn ang="0">
                  <a:pos x="20" y="24"/>
                </a:cxn>
                <a:cxn ang="0">
                  <a:pos x="20" y="24"/>
                </a:cxn>
                <a:cxn ang="0">
                  <a:pos x="30" y="24"/>
                </a:cxn>
                <a:cxn ang="0">
                  <a:pos x="30" y="24"/>
                </a:cxn>
                <a:cxn ang="0">
                  <a:pos x="18" y="10"/>
                </a:cxn>
                <a:cxn ang="0">
                  <a:pos x="18" y="10"/>
                </a:cxn>
                <a:cxn ang="0">
                  <a:pos x="12" y="2"/>
                </a:cxn>
                <a:cxn ang="0">
                  <a:pos x="12" y="2"/>
                </a:cxn>
                <a:cxn ang="0">
                  <a:pos x="10" y="0"/>
                </a:cxn>
                <a:cxn ang="0">
                  <a:pos x="6" y="2"/>
                </a:cxn>
                <a:cxn ang="0">
                  <a:pos x="0" y="4"/>
                </a:cxn>
                <a:cxn ang="0">
                  <a:pos x="0" y="4"/>
                </a:cxn>
                <a:cxn ang="0">
                  <a:pos x="14" y="20"/>
                </a:cxn>
                <a:cxn ang="0">
                  <a:pos x="14" y="20"/>
                </a:cxn>
                <a:cxn ang="0">
                  <a:pos x="16" y="22"/>
                </a:cxn>
                <a:cxn ang="0">
                  <a:pos x="20" y="24"/>
                </a:cxn>
                <a:cxn ang="0">
                  <a:pos x="20" y="24"/>
                </a:cxn>
              </a:cxnLst>
              <a:rect l="0" t="0" r="r" b="b"/>
              <a:pathLst>
                <a:path w="30" h="24">
                  <a:moveTo>
                    <a:pt x="20" y="24"/>
                  </a:moveTo>
                  <a:lnTo>
                    <a:pt x="20" y="24"/>
                  </a:lnTo>
                  <a:lnTo>
                    <a:pt x="30" y="24"/>
                  </a:lnTo>
                  <a:lnTo>
                    <a:pt x="30" y="24"/>
                  </a:lnTo>
                  <a:lnTo>
                    <a:pt x="18" y="10"/>
                  </a:lnTo>
                  <a:lnTo>
                    <a:pt x="18" y="10"/>
                  </a:lnTo>
                  <a:lnTo>
                    <a:pt x="12" y="2"/>
                  </a:lnTo>
                  <a:lnTo>
                    <a:pt x="12" y="2"/>
                  </a:lnTo>
                  <a:lnTo>
                    <a:pt x="10" y="0"/>
                  </a:lnTo>
                  <a:lnTo>
                    <a:pt x="6" y="2"/>
                  </a:lnTo>
                  <a:lnTo>
                    <a:pt x="0" y="4"/>
                  </a:lnTo>
                  <a:lnTo>
                    <a:pt x="0" y="4"/>
                  </a:lnTo>
                  <a:lnTo>
                    <a:pt x="14" y="20"/>
                  </a:lnTo>
                  <a:lnTo>
                    <a:pt x="14" y="20"/>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7" name="Freeform 174"/>
            <p:cNvSpPr/>
            <p:nvPr/>
          </p:nvSpPr>
          <p:spPr bwMode="auto">
            <a:xfrm>
              <a:off x="3290888" y="1150938"/>
              <a:ext cx="47625" cy="38100"/>
            </a:xfrm>
            <a:custGeom>
              <a:avLst/>
              <a:gdLst/>
              <a:ahLst/>
              <a:cxnLst>
                <a:cxn ang="0">
                  <a:pos x="20" y="24"/>
                </a:cxn>
                <a:cxn ang="0">
                  <a:pos x="20" y="24"/>
                </a:cxn>
                <a:cxn ang="0">
                  <a:pos x="30" y="24"/>
                </a:cxn>
                <a:cxn ang="0">
                  <a:pos x="30" y="24"/>
                </a:cxn>
                <a:cxn ang="0">
                  <a:pos x="26" y="14"/>
                </a:cxn>
                <a:cxn ang="0">
                  <a:pos x="18" y="8"/>
                </a:cxn>
                <a:cxn ang="0">
                  <a:pos x="10" y="2"/>
                </a:cxn>
                <a:cxn ang="0">
                  <a:pos x="0" y="0"/>
                </a:cxn>
                <a:cxn ang="0">
                  <a:pos x="0" y="0"/>
                </a:cxn>
                <a:cxn ang="0">
                  <a:pos x="14" y="18"/>
                </a:cxn>
                <a:cxn ang="0">
                  <a:pos x="14" y="18"/>
                </a:cxn>
                <a:cxn ang="0">
                  <a:pos x="16" y="22"/>
                </a:cxn>
                <a:cxn ang="0">
                  <a:pos x="20" y="24"/>
                </a:cxn>
                <a:cxn ang="0">
                  <a:pos x="20" y="24"/>
                </a:cxn>
              </a:cxnLst>
              <a:rect l="0" t="0" r="r" b="b"/>
              <a:pathLst>
                <a:path w="30" h="24">
                  <a:moveTo>
                    <a:pt x="20" y="24"/>
                  </a:moveTo>
                  <a:lnTo>
                    <a:pt x="20" y="24"/>
                  </a:lnTo>
                  <a:lnTo>
                    <a:pt x="30" y="24"/>
                  </a:lnTo>
                  <a:lnTo>
                    <a:pt x="30" y="24"/>
                  </a:lnTo>
                  <a:lnTo>
                    <a:pt x="26" y="14"/>
                  </a:lnTo>
                  <a:lnTo>
                    <a:pt x="18" y="8"/>
                  </a:lnTo>
                  <a:lnTo>
                    <a:pt x="10" y="2"/>
                  </a:lnTo>
                  <a:lnTo>
                    <a:pt x="0" y="0"/>
                  </a:lnTo>
                  <a:lnTo>
                    <a:pt x="0" y="0"/>
                  </a:lnTo>
                  <a:lnTo>
                    <a:pt x="14" y="18"/>
                  </a:lnTo>
                  <a:lnTo>
                    <a:pt x="14" y="18"/>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8" name="Freeform 175"/>
            <p:cNvSpPr/>
            <p:nvPr/>
          </p:nvSpPr>
          <p:spPr bwMode="auto">
            <a:xfrm>
              <a:off x="3214688" y="1192213"/>
              <a:ext cx="41275" cy="19050"/>
            </a:xfrm>
            <a:custGeom>
              <a:avLst/>
              <a:gdLst/>
              <a:ahLst/>
              <a:cxnLst>
                <a:cxn ang="0">
                  <a:pos x="8" y="8"/>
                </a:cxn>
                <a:cxn ang="0">
                  <a:pos x="8" y="8"/>
                </a:cxn>
                <a:cxn ang="0">
                  <a:pos x="14" y="12"/>
                </a:cxn>
                <a:cxn ang="0">
                  <a:pos x="14" y="12"/>
                </a:cxn>
                <a:cxn ang="0">
                  <a:pos x="14" y="12"/>
                </a:cxn>
                <a:cxn ang="0">
                  <a:pos x="14" y="12"/>
                </a:cxn>
                <a:cxn ang="0">
                  <a:pos x="26" y="2"/>
                </a:cxn>
                <a:cxn ang="0">
                  <a:pos x="26" y="2"/>
                </a:cxn>
                <a:cxn ang="0">
                  <a:pos x="0" y="0"/>
                </a:cxn>
                <a:cxn ang="0">
                  <a:pos x="0" y="0"/>
                </a:cxn>
                <a:cxn ang="0">
                  <a:pos x="4" y="4"/>
                </a:cxn>
                <a:cxn ang="0">
                  <a:pos x="8" y="8"/>
                </a:cxn>
                <a:cxn ang="0">
                  <a:pos x="8" y="8"/>
                </a:cxn>
              </a:cxnLst>
              <a:rect l="0" t="0" r="r" b="b"/>
              <a:pathLst>
                <a:path w="26" h="12">
                  <a:moveTo>
                    <a:pt x="8" y="8"/>
                  </a:moveTo>
                  <a:lnTo>
                    <a:pt x="8" y="8"/>
                  </a:lnTo>
                  <a:lnTo>
                    <a:pt x="14" y="12"/>
                  </a:lnTo>
                  <a:lnTo>
                    <a:pt x="14" y="12"/>
                  </a:lnTo>
                  <a:lnTo>
                    <a:pt x="14" y="12"/>
                  </a:lnTo>
                  <a:lnTo>
                    <a:pt x="14" y="12"/>
                  </a:lnTo>
                  <a:lnTo>
                    <a:pt x="26" y="2"/>
                  </a:lnTo>
                  <a:lnTo>
                    <a:pt x="26" y="2"/>
                  </a:lnTo>
                  <a:lnTo>
                    <a:pt x="0" y="0"/>
                  </a:lnTo>
                  <a:lnTo>
                    <a:pt x="0" y="0"/>
                  </a:lnTo>
                  <a:lnTo>
                    <a:pt x="4" y="4"/>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9" name="Freeform 176"/>
            <p:cNvSpPr/>
            <p:nvPr/>
          </p:nvSpPr>
          <p:spPr bwMode="auto">
            <a:xfrm>
              <a:off x="3240088" y="1195388"/>
              <a:ext cx="44450" cy="28575"/>
            </a:xfrm>
            <a:custGeom>
              <a:avLst/>
              <a:gdLst/>
              <a:ahLst/>
              <a:cxnLst>
                <a:cxn ang="0">
                  <a:pos x="14" y="0"/>
                </a:cxn>
                <a:cxn ang="0">
                  <a:pos x="14" y="0"/>
                </a:cxn>
                <a:cxn ang="0">
                  <a:pos x="0" y="14"/>
                </a:cxn>
                <a:cxn ang="0">
                  <a:pos x="0" y="14"/>
                </a:cxn>
                <a:cxn ang="0">
                  <a:pos x="4" y="16"/>
                </a:cxn>
                <a:cxn ang="0">
                  <a:pos x="8" y="18"/>
                </a:cxn>
                <a:cxn ang="0">
                  <a:pos x="10" y="18"/>
                </a:cxn>
                <a:cxn ang="0">
                  <a:pos x="10" y="18"/>
                </a:cxn>
                <a:cxn ang="0">
                  <a:pos x="16" y="12"/>
                </a:cxn>
                <a:cxn ang="0">
                  <a:pos x="16" y="12"/>
                </a:cxn>
                <a:cxn ang="0">
                  <a:pos x="24" y="6"/>
                </a:cxn>
                <a:cxn ang="0">
                  <a:pos x="24" y="6"/>
                </a:cxn>
                <a:cxn ang="0">
                  <a:pos x="28" y="2"/>
                </a:cxn>
                <a:cxn ang="0">
                  <a:pos x="28" y="2"/>
                </a:cxn>
                <a:cxn ang="0">
                  <a:pos x="20" y="0"/>
                </a:cxn>
                <a:cxn ang="0">
                  <a:pos x="20" y="0"/>
                </a:cxn>
                <a:cxn ang="0">
                  <a:pos x="18" y="0"/>
                </a:cxn>
                <a:cxn ang="0">
                  <a:pos x="14" y="0"/>
                </a:cxn>
                <a:cxn ang="0">
                  <a:pos x="14" y="0"/>
                </a:cxn>
              </a:cxnLst>
              <a:rect l="0" t="0" r="r" b="b"/>
              <a:pathLst>
                <a:path w="28" h="18">
                  <a:moveTo>
                    <a:pt x="14" y="0"/>
                  </a:moveTo>
                  <a:lnTo>
                    <a:pt x="14" y="0"/>
                  </a:lnTo>
                  <a:lnTo>
                    <a:pt x="0" y="14"/>
                  </a:lnTo>
                  <a:lnTo>
                    <a:pt x="0" y="14"/>
                  </a:lnTo>
                  <a:lnTo>
                    <a:pt x="4" y="16"/>
                  </a:lnTo>
                  <a:lnTo>
                    <a:pt x="8" y="18"/>
                  </a:lnTo>
                  <a:lnTo>
                    <a:pt x="10" y="18"/>
                  </a:lnTo>
                  <a:lnTo>
                    <a:pt x="10" y="18"/>
                  </a:lnTo>
                  <a:lnTo>
                    <a:pt x="16" y="12"/>
                  </a:lnTo>
                  <a:lnTo>
                    <a:pt x="16" y="12"/>
                  </a:lnTo>
                  <a:lnTo>
                    <a:pt x="24" y="6"/>
                  </a:lnTo>
                  <a:lnTo>
                    <a:pt x="24" y="6"/>
                  </a:lnTo>
                  <a:lnTo>
                    <a:pt x="28" y="2"/>
                  </a:lnTo>
                  <a:lnTo>
                    <a:pt x="28" y="2"/>
                  </a:lnTo>
                  <a:lnTo>
                    <a:pt x="20" y="0"/>
                  </a:lnTo>
                  <a:lnTo>
                    <a:pt x="20"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0" name="Freeform 177"/>
            <p:cNvSpPr/>
            <p:nvPr/>
          </p:nvSpPr>
          <p:spPr bwMode="auto">
            <a:xfrm>
              <a:off x="3259138" y="1198563"/>
              <a:ext cx="53975" cy="34925"/>
            </a:xfrm>
            <a:custGeom>
              <a:avLst/>
              <a:gdLst/>
              <a:ahLst/>
              <a:cxnLst>
                <a:cxn ang="0">
                  <a:pos x="18" y="2"/>
                </a:cxn>
                <a:cxn ang="0">
                  <a:pos x="18" y="2"/>
                </a:cxn>
                <a:cxn ang="0">
                  <a:pos x="0" y="18"/>
                </a:cxn>
                <a:cxn ang="0">
                  <a:pos x="0" y="18"/>
                </a:cxn>
                <a:cxn ang="0">
                  <a:pos x="6" y="20"/>
                </a:cxn>
                <a:cxn ang="0">
                  <a:pos x="8" y="22"/>
                </a:cxn>
                <a:cxn ang="0">
                  <a:pos x="12" y="20"/>
                </a:cxn>
                <a:cxn ang="0">
                  <a:pos x="12" y="20"/>
                </a:cxn>
                <a:cxn ang="0">
                  <a:pos x="20" y="14"/>
                </a:cxn>
                <a:cxn ang="0">
                  <a:pos x="20" y="14"/>
                </a:cxn>
                <a:cxn ang="0">
                  <a:pos x="34" y="0"/>
                </a:cxn>
                <a:cxn ang="0">
                  <a:pos x="34" y="0"/>
                </a:cxn>
                <a:cxn ang="0">
                  <a:pos x="24" y="0"/>
                </a:cxn>
                <a:cxn ang="0">
                  <a:pos x="24" y="0"/>
                </a:cxn>
                <a:cxn ang="0">
                  <a:pos x="20" y="0"/>
                </a:cxn>
                <a:cxn ang="0">
                  <a:pos x="18" y="2"/>
                </a:cxn>
                <a:cxn ang="0">
                  <a:pos x="18" y="2"/>
                </a:cxn>
              </a:cxnLst>
              <a:rect l="0" t="0" r="r" b="b"/>
              <a:pathLst>
                <a:path w="34" h="22">
                  <a:moveTo>
                    <a:pt x="18" y="2"/>
                  </a:moveTo>
                  <a:lnTo>
                    <a:pt x="18" y="2"/>
                  </a:lnTo>
                  <a:lnTo>
                    <a:pt x="0" y="18"/>
                  </a:lnTo>
                  <a:lnTo>
                    <a:pt x="0" y="18"/>
                  </a:lnTo>
                  <a:lnTo>
                    <a:pt x="6" y="20"/>
                  </a:lnTo>
                  <a:lnTo>
                    <a:pt x="8" y="22"/>
                  </a:lnTo>
                  <a:lnTo>
                    <a:pt x="12" y="20"/>
                  </a:lnTo>
                  <a:lnTo>
                    <a:pt x="12" y="20"/>
                  </a:lnTo>
                  <a:lnTo>
                    <a:pt x="20" y="14"/>
                  </a:lnTo>
                  <a:lnTo>
                    <a:pt x="20" y="14"/>
                  </a:lnTo>
                  <a:lnTo>
                    <a:pt x="34" y="0"/>
                  </a:lnTo>
                  <a:lnTo>
                    <a:pt x="34" y="0"/>
                  </a:lnTo>
                  <a:lnTo>
                    <a:pt x="24" y="0"/>
                  </a:lnTo>
                  <a:lnTo>
                    <a:pt x="24"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1" name="Freeform 178"/>
            <p:cNvSpPr/>
            <p:nvPr/>
          </p:nvSpPr>
          <p:spPr bwMode="auto">
            <a:xfrm>
              <a:off x="3281363" y="1198563"/>
              <a:ext cx="53975" cy="34925"/>
            </a:xfrm>
            <a:custGeom>
              <a:avLst/>
              <a:gdLst/>
              <a:ahLst/>
              <a:cxnLst>
                <a:cxn ang="0">
                  <a:pos x="0" y="22"/>
                </a:cxn>
                <a:cxn ang="0">
                  <a:pos x="0" y="22"/>
                </a:cxn>
                <a:cxn ang="0">
                  <a:pos x="12" y="22"/>
                </a:cxn>
                <a:cxn ang="0">
                  <a:pos x="20" y="18"/>
                </a:cxn>
                <a:cxn ang="0">
                  <a:pos x="28" y="10"/>
                </a:cxn>
                <a:cxn ang="0">
                  <a:pos x="34" y="2"/>
                </a:cxn>
                <a:cxn ang="0">
                  <a:pos x="34" y="2"/>
                </a:cxn>
                <a:cxn ang="0">
                  <a:pos x="24" y="0"/>
                </a:cxn>
                <a:cxn ang="0">
                  <a:pos x="24" y="0"/>
                </a:cxn>
                <a:cxn ang="0">
                  <a:pos x="22" y="2"/>
                </a:cxn>
                <a:cxn ang="0">
                  <a:pos x="18" y="6"/>
                </a:cxn>
                <a:cxn ang="0">
                  <a:pos x="18" y="6"/>
                </a:cxn>
                <a:cxn ang="0">
                  <a:pos x="0" y="22"/>
                </a:cxn>
                <a:cxn ang="0">
                  <a:pos x="0" y="22"/>
                </a:cxn>
              </a:cxnLst>
              <a:rect l="0" t="0" r="r" b="b"/>
              <a:pathLst>
                <a:path w="34" h="22">
                  <a:moveTo>
                    <a:pt x="0" y="22"/>
                  </a:moveTo>
                  <a:lnTo>
                    <a:pt x="0" y="22"/>
                  </a:lnTo>
                  <a:lnTo>
                    <a:pt x="12" y="22"/>
                  </a:lnTo>
                  <a:lnTo>
                    <a:pt x="20" y="18"/>
                  </a:lnTo>
                  <a:lnTo>
                    <a:pt x="28" y="10"/>
                  </a:lnTo>
                  <a:lnTo>
                    <a:pt x="34" y="2"/>
                  </a:lnTo>
                  <a:lnTo>
                    <a:pt x="34" y="2"/>
                  </a:lnTo>
                  <a:lnTo>
                    <a:pt x="24" y="0"/>
                  </a:lnTo>
                  <a:lnTo>
                    <a:pt x="24" y="0"/>
                  </a:lnTo>
                  <a:lnTo>
                    <a:pt x="22" y="2"/>
                  </a:lnTo>
                  <a:lnTo>
                    <a:pt x="18" y="6"/>
                  </a:lnTo>
                  <a:lnTo>
                    <a:pt x="18" y="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2" name="Freeform 179"/>
            <p:cNvSpPr/>
            <p:nvPr/>
          </p:nvSpPr>
          <p:spPr bwMode="auto">
            <a:xfrm>
              <a:off x="3484563" y="785813"/>
              <a:ext cx="22225" cy="31750"/>
            </a:xfrm>
            <a:custGeom>
              <a:avLst/>
              <a:gdLst/>
              <a:ahLst/>
              <a:cxnLst>
                <a:cxn ang="0">
                  <a:pos x="14" y="8"/>
                </a:cxn>
                <a:cxn ang="0">
                  <a:pos x="14" y="8"/>
                </a:cxn>
                <a:cxn ang="0">
                  <a:pos x="14" y="8"/>
                </a:cxn>
                <a:cxn ang="0">
                  <a:pos x="14" y="8"/>
                </a:cxn>
                <a:cxn ang="0">
                  <a:pos x="10" y="6"/>
                </a:cxn>
                <a:cxn ang="0">
                  <a:pos x="10" y="6"/>
                </a:cxn>
                <a:cxn ang="0">
                  <a:pos x="0" y="0"/>
                </a:cxn>
                <a:cxn ang="0">
                  <a:pos x="0" y="0"/>
                </a:cxn>
                <a:cxn ang="0">
                  <a:pos x="10" y="20"/>
                </a:cxn>
                <a:cxn ang="0">
                  <a:pos x="10" y="20"/>
                </a:cxn>
                <a:cxn ang="0">
                  <a:pos x="14" y="8"/>
                </a:cxn>
                <a:cxn ang="0">
                  <a:pos x="14" y="8"/>
                </a:cxn>
              </a:cxnLst>
              <a:rect l="0" t="0" r="r" b="b"/>
              <a:pathLst>
                <a:path w="14" h="20">
                  <a:moveTo>
                    <a:pt x="14" y="8"/>
                  </a:moveTo>
                  <a:lnTo>
                    <a:pt x="14" y="8"/>
                  </a:lnTo>
                  <a:lnTo>
                    <a:pt x="14" y="8"/>
                  </a:lnTo>
                  <a:lnTo>
                    <a:pt x="14" y="8"/>
                  </a:lnTo>
                  <a:lnTo>
                    <a:pt x="10" y="6"/>
                  </a:lnTo>
                  <a:lnTo>
                    <a:pt x="10" y="6"/>
                  </a:lnTo>
                  <a:lnTo>
                    <a:pt x="0" y="0"/>
                  </a:lnTo>
                  <a:lnTo>
                    <a:pt x="0" y="0"/>
                  </a:lnTo>
                  <a:lnTo>
                    <a:pt x="10" y="20"/>
                  </a:lnTo>
                  <a:lnTo>
                    <a:pt x="10" y="20"/>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3" name="Freeform 180"/>
            <p:cNvSpPr/>
            <p:nvPr/>
          </p:nvSpPr>
          <p:spPr bwMode="auto">
            <a:xfrm>
              <a:off x="3503613" y="801688"/>
              <a:ext cx="15875" cy="34925"/>
            </a:xfrm>
            <a:custGeom>
              <a:avLst/>
              <a:gdLst/>
              <a:ahLst/>
              <a:cxnLst>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 ang="0">
                  <a:pos x="8" y="10"/>
                </a:cxn>
                <a:cxn ang="0">
                  <a:pos x="8" y="10"/>
                </a:cxn>
                <a:cxn ang="0">
                  <a:pos x="10" y="4"/>
                </a:cxn>
                <a:cxn ang="0">
                  <a:pos x="10" y="4"/>
                </a:cxn>
                <a:cxn ang="0">
                  <a:pos x="8" y="2"/>
                </a:cxn>
                <a:cxn ang="0">
                  <a:pos x="4" y="0"/>
                </a:cxn>
                <a:cxn ang="0">
                  <a:pos x="4" y="0"/>
                </a:cxn>
              </a:cxnLst>
              <a:rect l="0" t="0" r="r" b="b"/>
              <a:pathLst>
                <a:path w="10" h="22">
                  <a:moveTo>
                    <a:pt x="4" y="0"/>
                  </a:moveTo>
                  <a:lnTo>
                    <a:pt x="4" y="0"/>
                  </a:lnTo>
                  <a:lnTo>
                    <a:pt x="0" y="12"/>
                  </a:lnTo>
                  <a:lnTo>
                    <a:pt x="0" y="12"/>
                  </a:lnTo>
                  <a:lnTo>
                    <a:pt x="0" y="14"/>
                  </a:lnTo>
                  <a:lnTo>
                    <a:pt x="2" y="16"/>
                  </a:lnTo>
                  <a:lnTo>
                    <a:pt x="2" y="16"/>
                  </a:lnTo>
                  <a:lnTo>
                    <a:pt x="4" y="22"/>
                  </a:lnTo>
                  <a:lnTo>
                    <a:pt x="4" y="22"/>
                  </a:lnTo>
                  <a:lnTo>
                    <a:pt x="6" y="18"/>
                  </a:lnTo>
                  <a:lnTo>
                    <a:pt x="6" y="18"/>
                  </a:lnTo>
                  <a:lnTo>
                    <a:pt x="8" y="10"/>
                  </a:lnTo>
                  <a:lnTo>
                    <a:pt x="8" y="10"/>
                  </a:lnTo>
                  <a:lnTo>
                    <a:pt x="10" y="4"/>
                  </a:lnTo>
                  <a:lnTo>
                    <a:pt x="10" y="4"/>
                  </a:lnTo>
                  <a:lnTo>
                    <a:pt x="8"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4" name="Freeform 181"/>
            <p:cNvSpPr/>
            <p:nvPr/>
          </p:nvSpPr>
          <p:spPr bwMode="auto">
            <a:xfrm>
              <a:off x="3513138" y="811213"/>
              <a:ext cx="15875" cy="44450"/>
            </a:xfrm>
            <a:custGeom>
              <a:avLst/>
              <a:gdLst/>
              <a:ahLst/>
              <a:cxnLst>
                <a:cxn ang="0">
                  <a:pos x="0" y="22"/>
                </a:cxn>
                <a:cxn ang="0">
                  <a:pos x="0" y="22"/>
                </a:cxn>
                <a:cxn ang="0">
                  <a:pos x="4" y="28"/>
                </a:cxn>
                <a:cxn ang="0">
                  <a:pos x="4" y="28"/>
                </a:cxn>
                <a:cxn ang="0">
                  <a:pos x="8" y="14"/>
                </a:cxn>
                <a:cxn ang="0">
                  <a:pos x="8" y="14"/>
                </a:cxn>
                <a:cxn ang="0">
                  <a:pos x="10" y="8"/>
                </a:cxn>
                <a:cxn ang="0">
                  <a:pos x="10" y="8"/>
                </a:cxn>
                <a:cxn ang="0">
                  <a:pos x="10" y="4"/>
                </a:cxn>
                <a:cxn ang="0">
                  <a:pos x="6" y="0"/>
                </a:cxn>
                <a:cxn ang="0">
                  <a:pos x="6" y="0"/>
                </a:cxn>
                <a:cxn ang="0">
                  <a:pos x="0" y="16"/>
                </a:cxn>
                <a:cxn ang="0">
                  <a:pos x="0" y="16"/>
                </a:cxn>
                <a:cxn ang="0">
                  <a:pos x="0" y="18"/>
                </a:cxn>
                <a:cxn ang="0">
                  <a:pos x="0" y="22"/>
                </a:cxn>
                <a:cxn ang="0">
                  <a:pos x="0" y="22"/>
                </a:cxn>
              </a:cxnLst>
              <a:rect l="0" t="0" r="r" b="b"/>
              <a:pathLst>
                <a:path w="10" h="28">
                  <a:moveTo>
                    <a:pt x="0" y="22"/>
                  </a:moveTo>
                  <a:lnTo>
                    <a:pt x="0" y="22"/>
                  </a:lnTo>
                  <a:lnTo>
                    <a:pt x="4" y="28"/>
                  </a:lnTo>
                  <a:lnTo>
                    <a:pt x="4" y="28"/>
                  </a:lnTo>
                  <a:lnTo>
                    <a:pt x="8" y="14"/>
                  </a:lnTo>
                  <a:lnTo>
                    <a:pt x="8" y="14"/>
                  </a:lnTo>
                  <a:lnTo>
                    <a:pt x="10" y="8"/>
                  </a:lnTo>
                  <a:lnTo>
                    <a:pt x="10" y="8"/>
                  </a:lnTo>
                  <a:lnTo>
                    <a:pt x="10" y="4"/>
                  </a:lnTo>
                  <a:lnTo>
                    <a:pt x="6" y="0"/>
                  </a:lnTo>
                  <a:lnTo>
                    <a:pt x="6" y="0"/>
                  </a:lnTo>
                  <a:lnTo>
                    <a:pt x="0" y="16"/>
                  </a:lnTo>
                  <a:lnTo>
                    <a:pt x="0" y="16"/>
                  </a:lnTo>
                  <a:lnTo>
                    <a:pt x="0" y="18"/>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5" name="Freeform 182"/>
            <p:cNvSpPr/>
            <p:nvPr/>
          </p:nvSpPr>
          <p:spPr bwMode="auto">
            <a:xfrm>
              <a:off x="3522663" y="827088"/>
              <a:ext cx="15875" cy="47625"/>
            </a:xfrm>
            <a:custGeom>
              <a:avLst/>
              <a:gdLst/>
              <a:ahLst/>
              <a:cxnLst>
                <a:cxn ang="0">
                  <a:pos x="6" y="0"/>
                </a:cxn>
                <a:cxn ang="0">
                  <a:pos x="6" y="0"/>
                </a:cxn>
                <a:cxn ang="0">
                  <a:pos x="2" y="16"/>
                </a:cxn>
                <a:cxn ang="0">
                  <a:pos x="2" y="16"/>
                </a:cxn>
                <a:cxn ang="0">
                  <a:pos x="0" y="22"/>
                </a:cxn>
                <a:cxn ang="0">
                  <a:pos x="0" y="22"/>
                </a:cxn>
                <a:cxn ang="0">
                  <a:pos x="2" y="30"/>
                </a:cxn>
                <a:cxn ang="0">
                  <a:pos x="2" y="30"/>
                </a:cxn>
                <a:cxn ang="0">
                  <a:pos x="8" y="22"/>
                </a:cxn>
                <a:cxn ang="0">
                  <a:pos x="10" y="16"/>
                </a:cxn>
                <a:cxn ang="0">
                  <a:pos x="10" y="8"/>
                </a:cxn>
                <a:cxn ang="0">
                  <a:pos x="6" y="0"/>
                </a:cxn>
                <a:cxn ang="0">
                  <a:pos x="6" y="0"/>
                </a:cxn>
              </a:cxnLst>
              <a:rect l="0" t="0" r="r" b="b"/>
              <a:pathLst>
                <a:path w="10" h="30">
                  <a:moveTo>
                    <a:pt x="6" y="0"/>
                  </a:moveTo>
                  <a:lnTo>
                    <a:pt x="6" y="0"/>
                  </a:lnTo>
                  <a:lnTo>
                    <a:pt x="2" y="16"/>
                  </a:lnTo>
                  <a:lnTo>
                    <a:pt x="2" y="16"/>
                  </a:lnTo>
                  <a:lnTo>
                    <a:pt x="0" y="22"/>
                  </a:lnTo>
                  <a:lnTo>
                    <a:pt x="0" y="22"/>
                  </a:lnTo>
                  <a:lnTo>
                    <a:pt x="2" y="30"/>
                  </a:lnTo>
                  <a:lnTo>
                    <a:pt x="2" y="30"/>
                  </a:lnTo>
                  <a:lnTo>
                    <a:pt x="8" y="22"/>
                  </a:lnTo>
                  <a:lnTo>
                    <a:pt x="10" y="16"/>
                  </a:lnTo>
                  <a:lnTo>
                    <a:pt x="10" y="8"/>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6" name="Freeform 183"/>
            <p:cNvSpPr/>
            <p:nvPr/>
          </p:nvSpPr>
          <p:spPr bwMode="auto">
            <a:xfrm>
              <a:off x="3478213" y="788988"/>
              <a:ext cx="15875" cy="28575"/>
            </a:xfrm>
            <a:custGeom>
              <a:avLst/>
              <a:gdLst/>
              <a:ahLst/>
              <a:cxnLst>
                <a:cxn ang="0">
                  <a:pos x="10" y="18"/>
                </a:cxn>
                <a:cxn ang="0">
                  <a:pos x="10" y="18"/>
                </a:cxn>
                <a:cxn ang="0">
                  <a:pos x="2" y="0"/>
                </a:cxn>
                <a:cxn ang="0">
                  <a:pos x="2" y="0"/>
                </a:cxn>
                <a:cxn ang="0">
                  <a:pos x="0" y="8"/>
                </a:cxn>
                <a:cxn ang="0">
                  <a:pos x="0" y="8"/>
                </a:cxn>
                <a:cxn ang="0">
                  <a:pos x="0" y="14"/>
                </a:cxn>
                <a:cxn ang="0">
                  <a:pos x="0" y="14"/>
                </a:cxn>
                <a:cxn ang="0">
                  <a:pos x="0" y="14"/>
                </a:cxn>
                <a:cxn ang="0">
                  <a:pos x="0" y="14"/>
                </a:cxn>
                <a:cxn ang="0">
                  <a:pos x="10" y="18"/>
                </a:cxn>
                <a:cxn ang="0">
                  <a:pos x="10" y="18"/>
                </a:cxn>
              </a:cxnLst>
              <a:rect l="0" t="0" r="r" b="b"/>
              <a:pathLst>
                <a:path w="10" h="18">
                  <a:moveTo>
                    <a:pt x="10" y="18"/>
                  </a:moveTo>
                  <a:lnTo>
                    <a:pt x="10" y="18"/>
                  </a:lnTo>
                  <a:lnTo>
                    <a:pt x="2" y="0"/>
                  </a:lnTo>
                  <a:lnTo>
                    <a:pt x="2" y="0"/>
                  </a:lnTo>
                  <a:lnTo>
                    <a:pt x="0" y="8"/>
                  </a:lnTo>
                  <a:lnTo>
                    <a:pt x="0" y="8"/>
                  </a:lnTo>
                  <a:lnTo>
                    <a:pt x="0" y="14"/>
                  </a:lnTo>
                  <a:lnTo>
                    <a:pt x="0" y="14"/>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7" name="Freeform 184"/>
            <p:cNvSpPr/>
            <p:nvPr/>
          </p:nvSpPr>
          <p:spPr bwMode="auto">
            <a:xfrm>
              <a:off x="3475038" y="814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4" y="6"/>
                </a:cxn>
                <a:cxn ang="0">
                  <a:pos x="14" y="6"/>
                </a:cxn>
                <a:cxn ang="0">
                  <a:pos x="2" y="0"/>
                </a:cxn>
                <a:cxn ang="0">
                  <a:pos x="2" y="0"/>
                </a:cxn>
                <a:cxn ang="0">
                  <a:pos x="0" y="4"/>
                </a:cxn>
                <a:cxn ang="0">
                  <a:pos x="0" y="8"/>
                </a:cxn>
                <a:cxn ang="0">
                  <a:pos x="0"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4" y="6"/>
                  </a:lnTo>
                  <a:lnTo>
                    <a:pt x="14" y="6"/>
                  </a:lnTo>
                  <a:lnTo>
                    <a:pt x="2" y="0"/>
                  </a:lnTo>
                  <a:lnTo>
                    <a:pt x="2" y="0"/>
                  </a:lnTo>
                  <a:lnTo>
                    <a:pt x="0" y="4"/>
                  </a:lnTo>
                  <a:lnTo>
                    <a:pt x="0" y="8"/>
                  </a:lnTo>
                  <a:lnTo>
                    <a:pt x="0"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8" name="Freeform 185"/>
            <p:cNvSpPr/>
            <p:nvPr/>
          </p:nvSpPr>
          <p:spPr bwMode="auto">
            <a:xfrm>
              <a:off x="3475038" y="833438"/>
              <a:ext cx="38100" cy="25400"/>
            </a:xfrm>
            <a:custGeom>
              <a:avLst/>
              <a:gdLst/>
              <a:ahLst/>
              <a:cxnLst>
                <a:cxn ang="0">
                  <a:pos x="0" y="0"/>
                </a:cxn>
                <a:cxn ang="0">
                  <a:pos x="0" y="0"/>
                </a:cxn>
                <a:cxn ang="0">
                  <a:pos x="2" y="4"/>
                </a:cxn>
                <a:cxn ang="0">
                  <a:pos x="4" y="8"/>
                </a:cxn>
                <a:cxn ang="0">
                  <a:pos x="4" y="8"/>
                </a:cxn>
                <a:cxn ang="0">
                  <a:pos x="10" y="10"/>
                </a:cxn>
                <a:cxn ang="0">
                  <a:pos x="10" y="10"/>
                </a:cxn>
                <a:cxn ang="0">
                  <a:pos x="24" y="16"/>
                </a:cxn>
                <a:cxn ang="0">
                  <a:pos x="24" y="16"/>
                </a:cxn>
                <a:cxn ang="0">
                  <a:pos x="20" y="8"/>
                </a:cxn>
                <a:cxn ang="0">
                  <a:pos x="20" y="8"/>
                </a:cxn>
                <a:cxn ang="0">
                  <a:pos x="18" y="6"/>
                </a:cxn>
                <a:cxn ang="0">
                  <a:pos x="16" y="6"/>
                </a:cxn>
                <a:cxn ang="0">
                  <a:pos x="16" y="6"/>
                </a:cxn>
                <a:cxn ang="0">
                  <a:pos x="0" y="0"/>
                </a:cxn>
                <a:cxn ang="0">
                  <a:pos x="0" y="0"/>
                </a:cxn>
              </a:cxnLst>
              <a:rect l="0" t="0" r="r" b="b"/>
              <a:pathLst>
                <a:path w="24" h="16">
                  <a:moveTo>
                    <a:pt x="0" y="0"/>
                  </a:moveTo>
                  <a:lnTo>
                    <a:pt x="0" y="0"/>
                  </a:lnTo>
                  <a:lnTo>
                    <a:pt x="2" y="4"/>
                  </a:lnTo>
                  <a:lnTo>
                    <a:pt x="4" y="8"/>
                  </a:lnTo>
                  <a:lnTo>
                    <a:pt x="4" y="8"/>
                  </a:lnTo>
                  <a:lnTo>
                    <a:pt x="10" y="10"/>
                  </a:lnTo>
                  <a:lnTo>
                    <a:pt x="10" y="10"/>
                  </a:lnTo>
                  <a:lnTo>
                    <a:pt x="24" y="16"/>
                  </a:lnTo>
                  <a:lnTo>
                    <a:pt x="24" y="16"/>
                  </a:lnTo>
                  <a:lnTo>
                    <a:pt x="20" y="8"/>
                  </a:lnTo>
                  <a:lnTo>
                    <a:pt x="20" y="8"/>
                  </a:lnTo>
                  <a:lnTo>
                    <a:pt x="18" y="6"/>
                  </a:lnTo>
                  <a:lnTo>
                    <a:pt x="16" y="6"/>
                  </a:lnTo>
                  <a:lnTo>
                    <a:pt x="16"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9" name="Freeform 186"/>
            <p:cNvSpPr/>
            <p:nvPr/>
          </p:nvSpPr>
          <p:spPr bwMode="auto">
            <a:xfrm>
              <a:off x="3481388" y="849313"/>
              <a:ext cx="38100" cy="28575"/>
            </a:xfrm>
            <a:custGeom>
              <a:avLst/>
              <a:gdLst/>
              <a:ahLst/>
              <a:cxnLst>
                <a:cxn ang="0">
                  <a:pos x="24" y="18"/>
                </a:cxn>
                <a:cxn ang="0">
                  <a:pos x="24" y="18"/>
                </a:cxn>
                <a:cxn ang="0">
                  <a:pos x="20" y="10"/>
                </a:cxn>
                <a:cxn ang="0">
                  <a:pos x="20" y="10"/>
                </a:cxn>
                <a:cxn ang="0">
                  <a:pos x="16" y="8"/>
                </a:cxn>
                <a:cxn ang="0">
                  <a:pos x="16" y="8"/>
                </a:cxn>
                <a:cxn ang="0">
                  <a:pos x="0" y="0"/>
                </a:cxn>
                <a:cxn ang="0">
                  <a:pos x="0" y="0"/>
                </a:cxn>
                <a:cxn ang="0">
                  <a:pos x="4" y="8"/>
                </a:cxn>
                <a:cxn ang="0">
                  <a:pos x="10" y="12"/>
                </a:cxn>
                <a:cxn ang="0">
                  <a:pos x="16" y="16"/>
                </a:cxn>
                <a:cxn ang="0">
                  <a:pos x="24" y="18"/>
                </a:cxn>
                <a:cxn ang="0">
                  <a:pos x="24" y="18"/>
                </a:cxn>
              </a:cxnLst>
              <a:rect l="0" t="0" r="r" b="b"/>
              <a:pathLst>
                <a:path w="24" h="18">
                  <a:moveTo>
                    <a:pt x="24" y="18"/>
                  </a:moveTo>
                  <a:lnTo>
                    <a:pt x="24" y="18"/>
                  </a:lnTo>
                  <a:lnTo>
                    <a:pt x="20" y="10"/>
                  </a:lnTo>
                  <a:lnTo>
                    <a:pt x="20" y="10"/>
                  </a:lnTo>
                  <a:lnTo>
                    <a:pt x="16" y="8"/>
                  </a:lnTo>
                  <a:lnTo>
                    <a:pt x="16" y="8"/>
                  </a:lnTo>
                  <a:lnTo>
                    <a:pt x="0" y="0"/>
                  </a:lnTo>
                  <a:lnTo>
                    <a:pt x="0" y="0"/>
                  </a:lnTo>
                  <a:lnTo>
                    <a:pt x="4" y="8"/>
                  </a:lnTo>
                  <a:lnTo>
                    <a:pt x="10" y="12"/>
                  </a:lnTo>
                  <a:lnTo>
                    <a:pt x="16" y="16"/>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0" name="Freeform 187"/>
            <p:cNvSpPr/>
            <p:nvPr/>
          </p:nvSpPr>
          <p:spPr bwMode="auto">
            <a:xfrm>
              <a:off x="3344863" y="992188"/>
              <a:ext cx="31750" cy="19050"/>
            </a:xfrm>
            <a:custGeom>
              <a:avLst/>
              <a:gdLst/>
              <a:ahLst/>
              <a:cxnLst>
                <a:cxn ang="0">
                  <a:pos x="10" y="0"/>
                </a:cxn>
                <a:cxn ang="0">
                  <a:pos x="10" y="0"/>
                </a:cxn>
                <a:cxn ang="0">
                  <a:pos x="8" y="0"/>
                </a:cxn>
                <a:cxn ang="0">
                  <a:pos x="8" y="0"/>
                </a:cxn>
                <a:cxn ang="0">
                  <a:pos x="4" y="4"/>
                </a:cxn>
                <a:cxn ang="0">
                  <a:pos x="4" y="4"/>
                </a:cxn>
                <a:cxn ang="0">
                  <a:pos x="0" y="12"/>
                </a:cxn>
                <a:cxn ang="0">
                  <a:pos x="0" y="12"/>
                </a:cxn>
                <a:cxn ang="0">
                  <a:pos x="20" y="4"/>
                </a:cxn>
                <a:cxn ang="0">
                  <a:pos x="20" y="4"/>
                </a:cxn>
                <a:cxn ang="0">
                  <a:pos x="10" y="0"/>
                </a:cxn>
                <a:cxn ang="0">
                  <a:pos x="10" y="0"/>
                </a:cxn>
              </a:cxnLst>
              <a:rect l="0" t="0" r="r" b="b"/>
              <a:pathLst>
                <a:path w="20" h="12">
                  <a:moveTo>
                    <a:pt x="10" y="0"/>
                  </a:moveTo>
                  <a:lnTo>
                    <a:pt x="10" y="0"/>
                  </a:lnTo>
                  <a:lnTo>
                    <a:pt x="8" y="0"/>
                  </a:lnTo>
                  <a:lnTo>
                    <a:pt x="8" y="0"/>
                  </a:lnTo>
                  <a:lnTo>
                    <a:pt x="4" y="4"/>
                  </a:lnTo>
                  <a:lnTo>
                    <a:pt x="4" y="4"/>
                  </a:lnTo>
                  <a:lnTo>
                    <a:pt x="0" y="12"/>
                  </a:lnTo>
                  <a:lnTo>
                    <a:pt x="0" y="12"/>
                  </a:lnTo>
                  <a:lnTo>
                    <a:pt x="20" y="4"/>
                  </a:lnTo>
                  <a:lnTo>
                    <a:pt x="20"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1" name="Freeform 188"/>
            <p:cNvSpPr/>
            <p:nvPr/>
          </p:nvSpPr>
          <p:spPr bwMode="auto">
            <a:xfrm>
              <a:off x="3360738" y="979488"/>
              <a:ext cx="34925" cy="15875"/>
            </a:xfrm>
            <a:custGeom>
              <a:avLst/>
              <a:gdLst/>
              <a:ahLst/>
              <a:cxnLst>
                <a:cxn ang="0">
                  <a:pos x="16" y="10"/>
                </a:cxn>
                <a:cxn ang="0">
                  <a:pos x="16" y="10"/>
                </a:cxn>
                <a:cxn ang="0">
                  <a:pos x="22" y="8"/>
                </a:cxn>
                <a:cxn ang="0">
                  <a:pos x="22" y="8"/>
                </a:cxn>
                <a:cxn ang="0">
                  <a:pos x="18" y="6"/>
                </a:cxn>
                <a:cxn ang="0">
                  <a:pos x="18" y="6"/>
                </a:cxn>
                <a:cxn ang="0">
                  <a:pos x="10" y="2"/>
                </a:cxn>
                <a:cxn ang="0">
                  <a:pos x="10" y="2"/>
                </a:cxn>
                <a:cxn ang="0">
                  <a:pos x="6" y="0"/>
                </a:cxn>
                <a:cxn ang="0">
                  <a:pos x="6" y="0"/>
                </a:cxn>
                <a:cxn ang="0">
                  <a:pos x="2" y="2"/>
                </a:cxn>
                <a:cxn ang="0">
                  <a:pos x="0" y="6"/>
                </a:cxn>
                <a:cxn ang="0">
                  <a:pos x="0" y="6"/>
                </a:cxn>
                <a:cxn ang="0">
                  <a:pos x="12" y="10"/>
                </a:cxn>
                <a:cxn ang="0">
                  <a:pos x="12" y="10"/>
                </a:cxn>
                <a:cxn ang="0">
                  <a:pos x="14" y="10"/>
                </a:cxn>
                <a:cxn ang="0">
                  <a:pos x="16" y="10"/>
                </a:cxn>
                <a:cxn ang="0">
                  <a:pos x="16" y="10"/>
                </a:cxn>
              </a:cxnLst>
              <a:rect l="0" t="0" r="r" b="b"/>
              <a:pathLst>
                <a:path w="22" h="10">
                  <a:moveTo>
                    <a:pt x="16" y="10"/>
                  </a:moveTo>
                  <a:lnTo>
                    <a:pt x="16" y="10"/>
                  </a:lnTo>
                  <a:lnTo>
                    <a:pt x="22" y="8"/>
                  </a:lnTo>
                  <a:lnTo>
                    <a:pt x="22" y="8"/>
                  </a:lnTo>
                  <a:lnTo>
                    <a:pt x="18" y="6"/>
                  </a:lnTo>
                  <a:lnTo>
                    <a:pt x="18" y="6"/>
                  </a:lnTo>
                  <a:lnTo>
                    <a:pt x="10" y="2"/>
                  </a:lnTo>
                  <a:lnTo>
                    <a:pt x="10" y="2"/>
                  </a:lnTo>
                  <a:lnTo>
                    <a:pt x="6" y="0"/>
                  </a:lnTo>
                  <a:lnTo>
                    <a:pt x="6" y="0"/>
                  </a:lnTo>
                  <a:lnTo>
                    <a:pt x="2" y="2"/>
                  </a:lnTo>
                  <a:lnTo>
                    <a:pt x="0" y="6"/>
                  </a:lnTo>
                  <a:lnTo>
                    <a:pt x="0" y="6"/>
                  </a:lnTo>
                  <a:lnTo>
                    <a:pt x="12" y="10"/>
                  </a:lnTo>
                  <a:lnTo>
                    <a:pt x="12" y="10"/>
                  </a:lnTo>
                  <a:lnTo>
                    <a:pt x="14" y="10"/>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2" name="Freeform 189"/>
            <p:cNvSpPr/>
            <p:nvPr/>
          </p:nvSpPr>
          <p:spPr bwMode="auto">
            <a:xfrm>
              <a:off x="3373438" y="969963"/>
              <a:ext cx="44450" cy="19050"/>
            </a:xfrm>
            <a:custGeom>
              <a:avLst/>
              <a:gdLst/>
              <a:ahLst/>
              <a:cxnLst>
                <a:cxn ang="0">
                  <a:pos x="20" y="12"/>
                </a:cxn>
                <a:cxn ang="0">
                  <a:pos x="20" y="12"/>
                </a:cxn>
                <a:cxn ang="0">
                  <a:pos x="28" y="8"/>
                </a:cxn>
                <a:cxn ang="0">
                  <a:pos x="28" y="8"/>
                </a:cxn>
                <a:cxn ang="0">
                  <a:pos x="14" y="2"/>
                </a:cxn>
                <a:cxn ang="0">
                  <a:pos x="14" y="2"/>
                </a:cxn>
                <a:cxn ang="0">
                  <a:pos x="8" y="0"/>
                </a:cxn>
                <a:cxn ang="0">
                  <a:pos x="8" y="0"/>
                </a:cxn>
                <a:cxn ang="0">
                  <a:pos x="2" y="0"/>
                </a:cxn>
                <a:cxn ang="0">
                  <a:pos x="0" y="4"/>
                </a:cxn>
                <a:cxn ang="0">
                  <a:pos x="0" y="4"/>
                </a:cxn>
                <a:cxn ang="0">
                  <a:pos x="14" y="10"/>
                </a:cxn>
                <a:cxn ang="0">
                  <a:pos x="14" y="10"/>
                </a:cxn>
                <a:cxn ang="0">
                  <a:pos x="18" y="12"/>
                </a:cxn>
                <a:cxn ang="0">
                  <a:pos x="20" y="12"/>
                </a:cxn>
                <a:cxn ang="0">
                  <a:pos x="20" y="12"/>
                </a:cxn>
              </a:cxnLst>
              <a:rect l="0" t="0" r="r" b="b"/>
              <a:pathLst>
                <a:path w="28" h="12">
                  <a:moveTo>
                    <a:pt x="20" y="12"/>
                  </a:moveTo>
                  <a:lnTo>
                    <a:pt x="20" y="12"/>
                  </a:lnTo>
                  <a:lnTo>
                    <a:pt x="28" y="8"/>
                  </a:lnTo>
                  <a:lnTo>
                    <a:pt x="28" y="8"/>
                  </a:lnTo>
                  <a:lnTo>
                    <a:pt x="14" y="2"/>
                  </a:lnTo>
                  <a:lnTo>
                    <a:pt x="14" y="2"/>
                  </a:lnTo>
                  <a:lnTo>
                    <a:pt x="8" y="0"/>
                  </a:lnTo>
                  <a:lnTo>
                    <a:pt x="8" y="0"/>
                  </a:lnTo>
                  <a:lnTo>
                    <a:pt x="2" y="0"/>
                  </a:lnTo>
                  <a:lnTo>
                    <a:pt x="0" y="4"/>
                  </a:lnTo>
                  <a:lnTo>
                    <a:pt x="0" y="4"/>
                  </a:lnTo>
                  <a:lnTo>
                    <a:pt x="14" y="10"/>
                  </a:lnTo>
                  <a:lnTo>
                    <a:pt x="14" y="10"/>
                  </a:lnTo>
                  <a:lnTo>
                    <a:pt x="18" y="12"/>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3" name="Freeform 190"/>
            <p:cNvSpPr/>
            <p:nvPr/>
          </p:nvSpPr>
          <p:spPr bwMode="auto">
            <a:xfrm>
              <a:off x="3389313" y="963613"/>
              <a:ext cx="44450" cy="19050"/>
            </a:xfrm>
            <a:custGeom>
              <a:avLst/>
              <a:gdLst/>
              <a:ahLst/>
              <a:cxnLst>
                <a:cxn ang="0">
                  <a:pos x="20" y="12"/>
                </a:cxn>
                <a:cxn ang="0">
                  <a:pos x="20" y="12"/>
                </a:cxn>
                <a:cxn ang="0">
                  <a:pos x="28" y="8"/>
                </a:cxn>
                <a:cxn ang="0">
                  <a:pos x="28" y="8"/>
                </a:cxn>
                <a:cxn ang="0">
                  <a:pos x="22" y="4"/>
                </a:cxn>
                <a:cxn ang="0">
                  <a:pos x="14" y="0"/>
                </a:cxn>
                <a:cxn ang="0">
                  <a:pos x="8" y="0"/>
                </a:cxn>
                <a:cxn ang="0">
                  <a:pos x="0" y="2"/>
                </a:cxn>
                <a:cxn ang="0">
                  <a:pos x="0" y="2"/>
                </a:cxn>
                <a:cxn ang="0">
                  <a:pos x="16" y="8"/>
                </a:cxn>
                <a:cxn ang="0">
                  <a:pos x="16" y="8"/>
                </a:cxn>
                <a:cxn ang="0">
                  <a:pos x="20" y="12"/>
                </a:cxn>
                <a:cxn ang="0">
                  <a:pos x="20" y="12"/>
                </a:cxn>
              </a:cxnLst>
              <a:rect l="0" t="0" r="r" b="b"/>
              <a:pathLst>
                <a:path w="28" h="12">
                  <a:moveTo>
                    <a:pt x="20" y="12"/>
                  </a:moveTo>
                  <a:lnTo>
                    <a:pt x="20" y="12"/>
                  </a:lnTo>
                  <a:lnTo>
                    <a:pt x="28" y="8"/>
                  </a:lnTo>
                  <a:lnTo>
                    <a:pt x="28" y="8"/>
                  </a:lnTo>
                  <a:lnTo>
                    <a:pt x="22" y="4"/>
                  </a:lnTo>
                  <a:lnTo>
                    <a:pt x="14" y="0"/>
                  </a:lnTo>
                  <a:lnTo>
                    <a:pt x="8" y="0"/>
                  </a:lnTo>
                  <a:lnTo>
                    <a:pt x="0" y="2"/>
                  </a:lnTo>
                  <a:lnTo>
                    <a:pt x="0" y="2"/>
                  </a:lnTo>
                  <a:lnTo>
                    <a:pt x="16" y="8"/>
                  </a:lnTo>
                  <a:lnTo>
                    <a:pt x="16" y="8"/>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4" name="Freeform 191"/>
            <p:cNvSpPr/>
            <p:nvPr/>
          </p:nvSpPr>
          <p:spPr bwMode="auto">
            <a:xfrm>
              <a:off x="3344863" y="1004888"/>
              <a:ext cx="31750" cy="15875"/>
            </a:xfrm>
            <a:custGeom>
              <a:avLst/>
              <a:gdLst/>
              <a:ahLst/>
              <a:cxnLst>
                <a:cxn ang="0">
                  <a:pos x="10" y="8"/>
                </a:cxn>
                <a:cxn ang="0">
                  <a:pos x="10" y="8"/>
                </a:cxn>
                <a:cxn ang="0">
                  <a:pos x="14" y="10"/>
                </a:cxn>
                <a:cxn ang="0">
                  <a:pos x="14" y="10"/>
                </a:cxn>
                <a:cxn ang="0">
                  <a:pos x="14" y="8"/>
                </a:cxn>
                <a:cxn ang="0">
                  <a:pos x="14" y="8"/>
                </a:cxn>
                <a:cxn ang="0">
                  <a:pos x="20" y="0"/>
                </a:cxn>
                <a:cxn ang="0">
                  <a:pos x="20" y="0"/>
                </a:cxn>
                <a:cxn ang="0">
                  <a:pos x="0" y="6"/>
                </a:cxn>
                <a:cxn ang="0">
                  <a:pos x="0" y="6"/>
                </a:cxn>
                <a:cxn ang="0">
                  <a:pos x="10" y="8"/>
                </a:cxn>
                <a:cxn ang="0">
                  <a:pos x="10" y="8"/>
                </a:cxn>
              </a:cxnLst>
              <a:rect l="0" t="0" r="r" b="b"/>
              <a:pathLst>
                <a:path w="20" h="10">
                  <a:moveTo>
                    <a:pt x="10" y="8"/>
                  </a:moveTo>
                  <a:lnTo>
                    <a:pt x="10" y="8"/>
                  </a:lnTo>
                  <a:lnTo>
                    <a:pt x="14" y="10"/>
                  </a:lnTo>
                  <a:lnTo>
                    <a:pt x="14" y="10"/>
                  </a:lnTo>
                  <a:lnTo>
                    <a:pt x="14" y="8"/>
                  </a:lnTo>
                  <a:lnTo>
                    <a:pt x="14" y="8"/>
                  </a:lnTo>
                  <a:lnTo>
                    <a:pt x="20" y="0"/>
                  </a:lnTo>
                  <a:lnTo>
                    <a:pt x="20" y="0"/>
                  </a:lnTo>
                  <a:lnTo>
                    <a:pt x="0" y="6"/>
                  </a:lnTo>
                  <a:lnTo>
                    <a:pt x="0" y="6"/>
                  </a:lnTo>
                  <a:lnTo>
                    <a:pt x="10" y="8"/>
                  </a:lnTo>
                  <a:lnTo>
                    <a:pt x="1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5" name="Freeform 192"/>
            <p:cNvSpPr/>
            <p:nvPr/>
          </p:nvSpPr>
          <p:spPr bwMode="auto">
            <a:xfrm>
              <a:off x="3370263" y="995363"/>
              <a:ext cx="28575" cy="28575"/>
            </a:xfrm>
            <a:custGeom>
              <a:avLst/>
              <a:gdLst/>
              <a:ahLst/>
              <a:cxnLst>
                <a:cxn ang="0">
                  <a:pos x="8" y="4"/>
                </a:cxn>
                <a:cxn ang="0">
                  <a:pos x="8" y="4"/>
                </a:cxn>
                <a:cxn ang="0">
                  <a:pos x="0" y="16"/>
                </a:cxn>
                <a:cxn ang="0">
                  <a:pos x="0" y="16"/>
                </a:cxn>
                <a:cxn ang="0">
                  <a:pos x="6" y="18"/>
                </a:cxn>
                <a:cxn ang="0">
                  <a:pos x="8" y="18"/>
                </a:cxn>
                <a:cxn ang="0">
                  <a:pos x="8" y="18"/>
                </a:cxn>
                <a:cxn ang="0">
                  <a:pos x="12" y="12"/>
                </a:cxn>
                <a:cxn ang="0">
                  <a:pos x="12" y="12"/>
                </a:cxn>
                <a:cxn ang="0">
                  <a:pos x="16" y="4"/>
                </a:cxn>
                <a:cxn ang="0">
                  <a:pos x="16" y="4"/>
                </a:cxn>
                <a:cxn ang="0">
                  <a:pos x="18" y="0"/>
                </a:cxn>
                <a:cxn ang="0">
                  <a:pos x="18" y="0"/>
                </a:cxn>
                <a:cxn ang="0">
                  <a:pos x="12" y="2"/>
                </a:cxn>
                <a:cxn ang="0">
                  <a:pos x="12" y="2"/>
                </a:cxn>
                <a:cxn ang="0">
                  <a:pos x="8" y="4"/>
                </a:cxn>
                <a:cxn ang="0">
                  <a:pos x="8" y="4"/>
                </a:cxn>
              </a:cxnLst>
              <a:rect l="0" t="0" r="r" b="b"/>
              <a:pathLst>
                <a:path w="18" h="18">
                  <a:moveTo>
                    <a:pt x="8" y="4"/>
                  </a:moveTo>
                  <a:lnTo>
                    <a:pt x="8" y="4"/>
                  </a:lnTo>
                  <a:lnTo>
                    <a:pt x="0" y="16"/>
                  </a:lnTo>
                  <a:lnTo>
                    <a:pt x="0" y="16"/>
                  </a:lnTo>
                  <a:lnTo>
                    <a:pt x="6" y="18"/>
                  </a:lnTo>
                  <a:lnTo>
                    <a:pt x="8" y="18"/>
                  </a:lnTo>
                  <a:lnTo>
                    <a:pt x="8" y="18"/>
                  </a:lnTo>
                  <a:lnTo>
                    <a:pt x="12" y="12"/>
                  </a:lnTo>
                  <a:lnTo>
                    <a:pt x="12" y="12"/>
                  </a:lnTo>
                  <a:lnTo>
                    <a:pt x="16" y="4"/>
                  </a:lnTo>
                  <a:lnTo>
                    <a:pt x="16" y="4"/>
                  </a:lnTo>
                  <a:lnTo>
                    <a:pt x="18" y="0"/>
                  </a:lnTo>
                  <a:lnTo>
                    <a:pt x="18" y="0"/>
                  </a:lnTo>
                  <a:lnTo>
                    <a:pt x="12" y="2"/>
                  </a:lnTo>
                  <a:lnTo>
                    <a:pt x="12" y="2"/>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6" name="Freeform 193"/>
            <p:cNvSpPr/>
            <p:nvPr/>
          </p:nvSpPr>
          <p:spPr bwMode="auto">
            <a:xfrm>
              <a:off x="3389313" y="989013"/>
              <a:ext cx="28575" cy="34925"/>
            </a:xfrm>
            <a:custGeom>
              <a:avLst/>
              <a:gdLst/>
              <a:ahLst/>
              <a:cxnLst>
                <a:cxn ang="0">
                  <a:pos x="8" y="6"/>
                </a:cxn>
                <a:cxn ang="0">
                  <a:pos x="8" y="6"/>
                </a:cxn>
                <a:cxn ang="0">
                  <a:pos x="0" y="22"/>
                </a:cxn>
                <a:cxn ang="0">
                  <a:pos x="0" y="22"/>
                </a:cxn>
                <a:cxn ang="0">
                  <a:pos x="4" y="22"/>
                </a:cxn>
                <a:cxn ang="0">
                  <a:pos x="8" y="20"/>
                </a:cxn>
                <a:cxn ang="0">
                  <a:pos x="8" y="20"/>
                </a:cxn>
                <a:cxn ang="0">
                  <a:pos x="12" y="14"/>
                </a:cxn>
                <a:cxn ang="0">
                  <a:pos x="12" y="14"/>
                </a:cxn>
                <a:cxn ang="0">
                  <a:pos x="18" y="0"/>
                </a:cxn>
                <a:cxn ang="0">
                  <a:pos x="18" y="0"/>
                </a:cxn>
                <a:cxn ang="0">
                  <a:pos x="10" y="4"/>
                </a:cxn>
                <a:cxn ang="0">
                  <a:pos x="10" y="4"/>
                </a:cxn>
                <a:cxn ang="0">
                  <a:pos x="8" y="4"/>
                </a:cxn>
                <a:cxn ang="0">
                  <a:pos x="8" y="6"/>
                </a:cxn>
                <a:cxn ang="0">
                  <a:pos x="8" y="6"/>
                </a:cxn>
              </a:cxnLst>
              <a:rect l="0" t="0" r="r" b="b"/>
              <a:pathLst>
                <a:path w="18" h="22">
                  <a:moveTo>
                    <a:pt x="8" y="6"/>
                  </a:moveTo>
                  <a:lnTo>
                    <a:pt x="8" y="6"/>
                  </a:lnTo>
                  <a:lnTo>
                    <a:pt x="0" y="22"/>
                  </a:lnTo>
                  <a:lnTo>
                    <a:pt x="0" y="22"/>
                  </a:lnTo>
                  <a:lnTo>
                    <a:pt x="4" y="22"/>
                  </a:lnTo>
                  <a:lnTo>
                    <a:pt x="8" y="20"/>
                  </a:lnTo>
                  <a:lnTo>
                    <a:pt x="8" y="20"/>
                  </a:lnTo>
                  <a:lnTo>
                    <a:pt x="12" y="14"/>
                  </a:lnTo>
                  <a:lnTo>
                    <a:pt x="12" y="14"/>
                  </a:lnTo>
                  <a:lnTo>
                    <a:pt x="18" y="0"/>
                  </a:lnTo>
                  <a:lnTo>
                    <a:pt x="18" y="0"/>
                  </a:lnTo>
                  <a:lnTo>
                    <a:pt x="10" y="4"/>
                  </a:lnTo>
                  <a:lnTo>
                    <a:pt x="10" y="4"/>
                  </a:lnTo>
                  <a:lnTo>
                    <a:pt x="8" y="4"/>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7" name="Freeform 194"/>
            <p:cNvSpPr/>
            <p:nvPr/>
          </p:nvSpPr>
          <p:spPr bwMode="auto">
            <a:xfrm>
              <a:off x="3408363" y="985838"/>
              <a:ext cx="28575" cy="34925"/>
            </a:xfrm>
            <a:custGeom>
              <a:avLst/>
              <a:gdLst/>
              <a:ahLst/>
              <a:cxnLst>
                <a:cxn ang="0">
                  <a:pos x="10" y="2"/>
                </a:cxn>
                <a:cxn ang="0">
                  <a:pos x="10" y="2"/>
                </a:cxn>
                <a:cxn ang="0">
                  <a:pos x="8" y="6"/>
                </a:cxn>
                <a:cxn ang="0">
                  <a:pos x="8" y="6"/>
                </a:cxn>
                <a:cxn ang="0">
                  <a:pos x="0" y="22"/>
                </a:cxn>
                <a:cxn ang="0">
                  <a:pos x="0" y="22"/>
                </a:cxn>
                <a:cxn ang="0">
                  <a:pos x="6" y="18"/>
                </a:cxn>
                <a:cxn ang="0">
                  <a:pos x="12" y="14"/>
                </a:cxn>
                <a:cxn ang="0">
                  <a:pos x="16" y="6"/>
                </a:cxn>
                <a:cxn ang="0">
                  <a:pos x="18" y="0"/>
                </a:cxn>
                <a:cxn ang="0">
                  <a:pos x="18" y="0"/>
                </a:cxn>
                <a:cxn ang="0">
                  <a:pos x="10" y="2"/>
                </a:cxn>
                <a:cxn ang="0">
                  <a:pos x="10" y="2"/>
                </a:cxn>
              </a:cxnLst>
              <a:rect l="0" t="0" r="r" b="b"/>
              <a:pathLst>
                <a:path w="18" h="22">
                  <a:moveTo>
                    <a:pt x="10" y="2"/>
                  </a:moveTo>
                  <a:lnTo>
                    <a:pt x="10" y="2"/>
                  </a:lnTo>
                  <a:lnTo>
                    <a:pt x="8" y="6"/>
                  </a:lnTo>
                  <a:lnTo>
                    <a:pt x="8" y="6"/>
                  </a:lnTo>
                  <a:lnTo>
                    <a:pt x="0" y="22"/>
                  </a:lnTo>
                  <a:lnTo>
                    <a:pt x="0" y="22"/>
                  </a:lnTo>
                  <a:lnTo>
                    <a:pt x="6" y="18"/>
                  </a:lnTo>
                  <a:lnTo>
                    <a:pt x="12" y="14"/>
                  </a:lnTo>
                  <a:lnTo>
                    <a:pt x="16" y="6"/>
                  </a:lnTo>
                  <a:lnTo>
                    <a:pt x="18" y="0"/>
                  </a:lnTo>
                  <a:lnTo>
                    <a:pt x="18" y="0"/>
                  </a:lnTo>
                  <a:lnTo>
                    <a:pt x="10" y="2"/>
                  </a:lnTo>
                  <a:lnTo>
                    <a:pt x="1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8" name="Freeform 195"/>
            <p:cNvSpPr/>
            <p:nvPr/>
          </p:nvSpPr>
          <p:spPr bwMode="auto">
            <a:xfrm>
              <a:off x="3297238" y="1039813"/>
              <a:ext cx="19050" cy="31750"/>
            </a:xfrm>
            <a:custGeom>
              <a:avLst/>
              <a:gdLst/>
              <a:ahLst/>
              <a:cxnLst>
                <a:cxn ang="0">
                  <a:pos x="10" y="10"/>
                </a:cxn>
                <a:cxn ang="0">
                  <a:pos x="10" y="10"/>
                </a:cxn>
                <a:cxn ang="0">
                  <a:pos x="12" y="8"/>
                </a:cxn>
                <a:cxn ang="0">
                  <a:pos x="12" y="8"/>
                </a:cxn>
                <a:cxn ang="0">
                  <a:pos x="6" y="6"/>
                </a:cxn>
                <a:cxn ang="0">
                  <a:pos x="6" y="6"/>
                </a:cxn>
                <a:cxn ang="0">
                  <a:pos x="0" y="0"/>
                </a:cxn>
                <a:cxn ang="0">
                  <a:pos x="0" y="0"/>
                </a:cxn>
                <a:cxn ang="0">
                  <a:pos x="6" y="20"/>
                </a:cxn>
                <a:cxn ang="0">
                  <a:pos x="6" y="20"/>
                </a:cxn>
                <a:cxn ang="0">
                  <a:pos x="10" y="10"/>
                </a:cxn>
                <a:cxn ang="0">
                  <a:pos x="10" y="10"/>
                </a:cxn>
              </a:cxnLst>
              <a:rect l="0" t="0" r="r" b="b"/>
              <a:pathLst>
                <a:path w="12" h="20">
                  <a:moveTo>
                    <a:pt x="10" y="10"/>
                  </a:moveTo>
                  <a:lnTo>
                    <a:pt x="10" y="10"/>
                  </a:lnTo>
                  <a:lnTo>
                    <a:pt x="12" y="8"/>
                  </a:lnTo>
                  <a:lnTo>
                    <a:pt x="12" y="8"/>
                  </a:lnTo>
                  <a:lnTo>
                    <a:pt x="6" y="6"/>
                  </a:lnTo>
                  <a:lnTo>
                    <a:pt x="6" y="6"/>
                  </a:lnTo>
                  <a:lnTo>
                    <a:pt x="0" y="0"/>
                  </a:lnTo>
                  <a:lnTo>
                    <a:pt x="0" y="0"/>
                  </a:lnTo>
                  <a:lnTo>
                    <a:pt x="6" y="20"/>
                  </a:lnTo>
                  <a:lnTo>
                    <a:pt x="6" y="2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9" name="Freeform 196"/>
            <p:cNvSpPr/>
            <p:nvPr/>
          </p:nvSpPr>
          <p:spPr bwMode="auto">
            <a:xfrm>
              <a:off x="3309938" y="1055688"/>
              <a:ext cx="19050" cy="38100"/>
            </a:xfrm>
            <a:custGeom>
              <a:avLst/>
              <a:gdLst/>
              <a:ahLst/>
              <a:cxnLst>
                <a:cxn ang="0">
                  <a:pos x="2" y="18"/>
                </a:cxn>
                <a:cxn ang="0">
                  <a:pos x="2" y="18"/>
                </a:cxn>
                <a:cxn ang="0">
                  <a:pos x="4" y="24"/>
                </a:cxn>
                <a:cxn ang="0">
                  <a:pos x="4" y="24"/>
                </a:cxn>
                <a:cxn ang="0">
                  <a:pos x="6" y="20"/>
                </a:cxn>
                <a:cxn ang="0">
                  <a:pos x="6" y="20"/>
                </a:cxn>
                <a:cxn ang="0">
                  <a:pos x="8" y="12"/>
                </a:cxn>
                <a:cxn ang="0">
                  <a:pos x="8" y="12"/>
                </a:cxn>
                <a:cxn ang="0">
                  <a:pos x="12" y="6"/>
                </a:cxn>
                <a:cxn ang="0">
                  <a:pos x="12" y="6"/>
                </a:cxn>
                <a:cxn ang="0">
                  <a:pos x="8" y="2"/>
                </a:cxn>
                <a:cxn ang="0">
                  <a:pos x="6" y="0"/>
                </a:cxn>
                <a:cxn ang="0">
                  <a:pos x="6" y="0"/>
                </a:cxn>
                <a:cxn ang="0">
                  <a:pos x="0" y="12"/>
                </a:cxn>
                <a:cxn ang="0">
                  <a:pos x="0" y="12"/>
                </a:cxn>
                <a:cxn ang="0">
                  <a:pos x="0" y="16"/>
                </a:cxn>
                <a:cxn ang="0">
                  <a:pos x="2" y="18"/>
                </a:cxn>
                <a:cxn ang="0">
                  <a:pos x="2" y="18"/>
                </a:cxn>
              </a:cxnLst>
              <a:rect l="0" t="0" r="r" b="b"/>
              <a:pathLst>
                <a:path w="12" h="24">
                  <a:moveTo>
                    <a:pt x="2" y="18"/>
                  </a:moveTo>
                  <a:lnTo>
                    <a:pt x="2" y="18"/>
                  </a:lnTo>
                  <a:lnTo>
                    <a:pt x="4" y="24"/>
                  </a:lnTo>
                  <a:lnTo>
                    <a:pt x="4" y="24"/>
                  </a:lnTo>
                  <a:lnTo>
                    <a:pt x="6" y="20"/>
                  </a:lnTo>
                  <a:lnTo>
                    <a:pt x="6" y="20"/>
                  </a:lnTo>
                  <a:lnTo>
                    <a:pt x="8" y="12"/>
                  </a:lnTo>
                  <a:lnTo>
                    <a:pt x="8" y="12"/>
                  </a:lnTo>
                  <a:lnTo>
                    <a:pt x="12" y="6"/>
                  </a:lnTo>
                  <a:lnTo>
                    <a:pt x="12" y="6"/>
                  </a:lnTo>
                  <a:lnTo>
                    <a:pt x="8" y="2"/>
                  </a:lnTo>
                  <a:lnTo>
                    <a:pt x="6" y="0"/>
                  </a:lnTo>
                  <a:lnTo>
                    <a:pt x="6" y="0"/>
                  </a:lnTo>
                  <a:lnTo>
                    <a:pt x="0" y="12"/>
                  </a:lnTo>
                  <a:lnTo>
                    <a:pt x="0" y="12"/>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0" name="Freeform 197"/>
            <p:cNvSpPr/>
            <p:nvPr/>
          </p:nvSpPr>
          <p:spPr bwMode="auto">
            <a:xfrm>
              <a:off x="3319463" y="1068388"/>
              <a:ext cx="19050" cy="44450"/>
            </a:xfrm>
            <a:custGeom>
              <a:avLst/>
              <a:gdLst/>
              <a:ahLst/>
              <a:cxnLst>
                <a:cxn ang="0">
                  <a:pos x="0" y="20"/>
                </a:cxn>
                <a:cxn ang="0">
                  <a:pos x="0" y="20"/>
                </a:cxn>
                <a:cxn ang="0">
                  <a:pos x="2" y="28"/>
                </a:cxn>
                <a:cxn ang="0">
                  <a:pos x="2" y="28"/>
                </a:cxn>
                <a:cxn ang="0">
                  <a:pos x="8" y="14"/>
                </a:cxn>
                <a:cxn ang="0">
                  <a:pos x="8" y="14"/>
                </a:cxn>
                <a:cxn ang="0">
                  <a:pos x="12" y="8"/>
                </a:cxn>
                <a:cxn ang="0">
                  <a:pos x="12" y="8"/>
                </a:cxn>
                <a:cxn ang="0">
                  <a:pos x="10" y="4"/>
                </a:cxn>
                <a:cxn ang="0">
                  <a:pos x="8" y="0"/>
                </a:cxn>
                <a:cxn ang="0">
                  <a:pos x="8" y="0"/>
                </a:cxn>
                <a:cxn ang="0">
                  <a:pos x="0" y="16"/>
                </a:cxn>
                <a:cxn ang="0">
                  <a:pos x="0" y="16"/>
                </a:cxn>
                <a:cxn ang="0">
                  <a:pos x="0" y="18"/>
                </a:cxn>
                <a:cxn ang="0">
                  <a:pos x="0" y="20"/>
                </a:cxn>
                <a:cxn ang="0">
                  <a:pos x="0" y="20"/>
                </a:cxn>
              </a:cxnLst>
              <a:rect l="0" t="0" r="r" b="b"/>
              <a:pathLst>
                <a:path w="12" h="28">
                  <a:moveTo>
                    <a:pt x="0" y="20"/>
                  </a:moveTo>
                  <a:lnTo>
                    <a:pt x="0" y="20"/>
                  </a:lnTo>
                  <a:lnTo>
                    <a:pt x="2" y="28"/>
                  </a:lnTo>
                  <a:lnTo>
                    <a:pt x="2" y="28"/>
                  </a:lnTo>
                  <a:lnTo>
                    <a:pt x="8" y="14"/>
                  </a:lnTo>
                  <a:lnTo>
                    <a:pt x="8" y="14"/>
                  </a:lnTo>
                  <a:lnTo>
                    <a:pt x="12" y="8"/>
                  </a:lnTo>
                  <a:lnTo>
                    <a:pt x="12" y="8"/>
                  </a:lnTo>
                  <a:lnTo>
                    <a:pt x="10" y="4"/>
                  </a:lnTo>
                  <a:lnTo>
                    <a:pt x="8" y="0"/>
                  </a:lnTo>
                  <a:lnTo>
                    <a:pt x="8" y="0"/>
                  </a:lnTo>
                  <a:lnTo>
                    <a:pt x="0" y="16"/>
                  </a:lnTo>
                  <a:lnTo>
                    <a:pt x="0" y="16"/>
                  </a:lnTo>
                  <a:lnTo>
                    <a:pt x="0" y="18"/>
                  </a:lnTo>
                  <a:lnTo>
                    <a:pt x="0" y="20"/>
                  </a:lnTo>
                  <a:lnTo>
                    <a:pt x="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1" name="Freeform 198"/>
            <p:cNvSpPr/>
            <p:nvPr/>
          </p:nvSpPr>
          <p:spPr bwMode="auto">
            <a:xfrm>
              <a:off x="3325813" y="1084263"/>
              <a:ext cx="15875" cy="44450"/>
            </a:xfrm>
            <a:custGeom>
              <a:avLst/>
              <a:gdLst/>
              <a:ahLst/>
              <a:cxnLst>
                <a:cxn ang="0">
                  <a:pos x="0" y="22"/>
                </a:cxn>
                <a:cxn ang="0">
                  <a:pos x="0" y="22"/>
                </a:cxn>
                <a:cxn ang="0">
                  <a:pos x="2" y="28"/>
                </a:cxn>
                <a:cxn ang="0">
                  <a:pos x="2" y="28"/>
                </a:cxn>
                <a:cxn ang="0">
                  <a:pos x="8" y="22"/>
                </a:cxn>
                <a:cxn ang="0">
                  <a:pos x="10" y="16"/>
                </a:cxn>
                <a:cxn ang="0">
                  <a:pos x="10" y="8"/>
                </a:cxn>
                <a:cxn ang="0">
                  <a:pos x="8" y="0"/>
                </a:cxn>
                <a:cxn ang="0">
                  <a:pos x="8" y="0"/>
                </a:cxn>
                <a:cxn ang="0">
                  <a:pos x="2" y="16"/>
                </a:cxn>
                <a:cxn ang="0">
                  <a:pos x="2" y="16"/>
                </a:cxn>
                <a:cxn ang="0">
                  <a:pos x="0" y="22"/>
                </a:cxn>
                <a:cxn ang="0">
                  <a:pos x="0" y="22"/>
                </a:cxn>
              </a:cxnLst>
              <a:rect l="0" t="0" r="r" b="b"/>
              <a:pathLst>
                <a:path w="10" h="28">
                  <a:moveTo>
                    <a:pt x="0" y="22"/>
                  </a:moveTo>
                  <a:lnTo>
                    <a:pt x="0" y="22"/>
                  </a:lnTo>
                  <a:lnTo>
                    <a:pt x="2" y="28"/>
                  </a:lnTo>
                  <a:lnTo>
                    <a:pt x="2" y="28"/>
                  </a:lnTo>
                  <a:lnTo>
                    <a:pt x="8" y="22"/>
                  </a:lnTo>
                  <a:lnTo>
                    <a:pt x="10" y="16"/>
                  </a:lnTo>
                  <a:lnTo>
                    <a:pt x="10" y="8"/>
                  </a:lnTo>
                  <a:lnTo>
                    <a:pt x="8" y="0"/>
                  </a:lnTo>
                  <a:lnTo>
                    <a:pt x="8" y="0"/>
                  </a:lnTo>
                  <a:lnTo>
                    <a:pt x="2" y="16"/>
                  </a:lnTo>
                  <a:lnTo>
                    <a:pt x="2" y="1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2" name="Freeform 199"/>
            <p:cNvSpPr/>
            <p:nvPr/>
          </p:nvSpPr>
          <p:spPr bwMode="auto">
            <a:xfrm>
              <a:off x="3284538" y="1042988"/>
              <a:ext cx="19050" cy="28575"/>
            </a:xfrm>
            <a:custGeom>
              <a:avLst/>
              <a:gdLst/>
              <a:ahLst/>
              <a:cxnLst>
                <a:cxn ang="0">
                  <a:pos x="12" y="18"/>
                </a:cxn>
                <a:cxn ang="0">
                  <a:pos x="12" y="18"/>
                </a:cxn>
                <a:cxn ang="0">
                  <a:pos x="4" y="0"/>
                </a:cxn>
                <a:cxn ang="0">
                  <a:pos x="4" y="0"/>
                </a:cxn>
                <a:cxn ang="0">
                  <a:pos x="2" y="8"/>
                </a:cxn>
                <a:cxn ang="0">
                  <a:pos x="2" y="8"/>
                </a:cxn>
                <a:cxn ang="0">
                  <a:pos x="0" y="12"/>
                </a:cxn>
                <a:cxn ang="0">
                  <a:pos x="0" y="12"/>
                </a:cxn>
                <a:cxn ang="0">
                  <a:pos x="2" y="14"/>
                </a:cxn>
                <a:cxn ang="0">
                  <a:pos x="2" y="14"/>
                </a:cxn>
                <a:cxn ang="0">
                  <a:pos x="12" y="18"/>
                </a:cxn>
                <a:cxn ang="0">
                  <a:pos x="12" y="18"/>
                </a:cxn>
              </a:cxnLst>
              <a:rect l="0" t="0" r="r" b="b"/>
              <a:pathLst>
                <a:path w="12" h="18">
                  <a:moveTo>
                    <a:pt x="12" y="18"/>
                  </a:moveTo>
                  <a:lnTo>
                    <a:pt x="12" y="18"/>
                  </a:lnTo>
                  <a:lnTo>
                    <a:pt x="4" y="0"/>
                  </a:lnTo>
                  <a:lnTo>
                    <a:pt x="4" y="0"/>
                  </a:lnTo>
                  <a:lnTo>
                    <a:pt x="2" y="8"/>
                  </a:lnTo>
                  <a:lnTo>
                    <a:pt x="2" y="8"/>
                  </a:lnTo>
                  <a:lnTo>
                    <a:pt x="0" y="12"/>
                  </a:lnTo>
                  <a:lnTo>
                    <a:pt x="0" y="12"/>
                  </a:lnTo>
                  <a:lnTo>
                    <a:pt x="2" y="14"/>
                  </a:lnTo>
                  <a:lnTo>
                    <a:pt x="2" y="14"/>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3" name="Freeform 200"/>
            <p:cNvSpPr/>
            <p:nvPr/>
          </p:nvSpPr>
          <p:spPr bwMode="auto">
            <a:xfrm>
              <a:off x="3281363" y="1068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6" y="8"/>
                </a:cxn>
                <a:cxn ang="0">
                  <a:pos x="14" y="6"/>
                </a:cxn>
                <a:cxn ang="0">
                  <a:pos x="14" y="6"/>
                </a:cxn>
                <a:cxn ang="0">
                  <a:pos x="2" y="0"/>
                </a:cxn>
                <a:cxn ang="0">
                  <a:pos x="2" y="0"/>
                </a:cxn>
                <a:cxn ang="0">
                  <a:pos x="0" y="4"/>
                </a:cxn>
                <a:cxn ang="0">
                  <a:pos x="2" y="8"/>
                </a:cxn>
                <a:cxn ang="0">
                  <a:pos x="2"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6" y="8"/>
                  </a:lnTo>
                  <a:lnTo>
                    <a:pt x="14" y="6"/>
                  </a:lnTo>
                  <a:lnTo>
                    <a:pt x="14" y="6"/>
                  </a:lnTo>
                  <a:lnTo>
                    <a:pt x="2" y="0"/>
                  </a:lnTo>
                  <a:lnTo>
                    <a:pt x="2" y="0"/>
                  </a:lnTo>
                  <a:lnTo>
                    <a:pt x="0" y="4"/>
                  </a:lnTo>
                  <a:lnTo>
                    <a:pt x="2" y="8"/>
                  </a:lnTo>
                  <a:lnTo>
                    <a:pt x="2"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4" name="Freeform 201"/>
            <p:cNvSpPr/>
            <p:nvPr/>
          </p:nvSpPr>
          <p:spPr bwMode="auto">
            <a:xfrm>
              <a:off x="3281363" y="1084263"/>
              <a:ext cx="34925" cy="31750"/>
            </a:xfrm>
            <a:custGeom>
              <a:avLst/>
              <a:gdLst/>
              <a:ahLst/>
              <a:cxnLst>
                <a:cxn ang="0">
                  <a:pos x="2" y="10"/>
                </a:cxn>
                <a:cxn ang="0">
                  <a:pos x="2" y="10"/>
                </a:cxn>
                <a:cxn ang="0">
                  <a:pos x="10" y="12"/>
                </a:cxn>
                <a:cxn ang="0">
                  <a:pos x="10" y="12"/>
                </a:cxn>
                <a:cxn ang="0">
                  <a:pos x="22" y="20"/>
                </a:cxn>
                <a:cxn ang="0">
                  <a:pos x="22" y="20"/>
                </a:cxn>
                <a:cxn ang="0">
                  <a:pos x="20" y="12"/>
                </a:cxn>
                <a:cxn ang="0">
                  <a:pos x="20" y="12"/>
                </a:cxn>
                <a:cxn ang="0">
                  <a:pos x="18" y="10"/>
                </a:cxn>
                <a:cxn ang="0">
                  <a:pos x="16" y="8"/>
                </a:cxn>
                <a:cxn ang="0">
                  <a:pos x="16" y="8"/>
                </a:cxn>
                <a:cxn ang="0">
                  <a:pos x="0" y="0"/>
                </a:cxn>
                <a:cxn ang="0">
                  <a:pos x="0" y="0"/>
                </a:cxn>
                <a:cxn ang="0">
                  <a:pos x="0" y="6"/>
                </a:cxn>
                <a:cxn ang="0">
                  <a:pos x="2" y="10"/>
                </a:cxn>
                <a:cxn ang="0">
                  <a:pos x="2" y="10"/>
                </a:cxn>
              </a:cxnLst>
              <a:rect l="0" t="0" r="r" b="b"/>
              <a:pathLst>
                <a:path w="22" h="20">
                  <a:moveTo>
                    <a:pt x="2" y="10"/>
                  </a:moveTo>
                  <a:lnTo>
                    <a:pt x="2" y="10"/>
                  </a:lnTo>
                  <a:lnTo>
                    <a:pt x="10" y="12"/>
                  </a:lnTo>
                  <a:lnTo>
                    <a:pt x="10" y="12"/>
                  </a:lnTo>
                  <a:lnTo>
                    <a:pt x="22" y="20"/>
                  </a:lnTo>
                  <a:lnTo>
                    <a:pt x="22" y="20"/>
                  </a:lnTo>
                  <a:lnTo>
                    <a:pt x="20" y="12"/>
                  </a:lnTo>
                  <a:lnTo>
                    <a:pt x="20" y="12"/>
                  </a:lnTo>
                  <a:lnTo>
                    <a:pt x="18" y="10"/>
                  </a:lnTo>
                  <a:lnTo>
                    <a:pt x="16" y="8"/>
                  </a:lnTo>
                  <a:lnTo>
                    <a:pt x="16" y="8"/>
                  </a:lnTo>
                  <a:lnTo>
                    <a:pt x="0" y="0"/>
                  </a:lnTo>
                  <a:lnTo>
                    <a:pt x="0" y="0"/>
                  </a:lnTo>
                  <a:lnTo>
                    <a:pt x="0" y="6"/>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5" name="Freeform 202"/>
            <p:cNvSpPr/>
            <p:nvPr/>
          </p:nvSpPr>
          <p:spPr bwMode="auto">
            <a:xfrm>
              <a:off x="3284538" y="1103313"/>
              <a:ext cx="38100" cy="28575"/>
            </a:xfrm>
            <a:custGeom>
              <a:avLst/>
              <a:gdLst/>
              <a:ahLst/>
              <a:cxnLst>
                <a:cxn ang="0">
                  <a:pos x="22" y="10"/>
                </a:cxn>
                <a:cxn ang="0">
                  <a:pos x="22" y="10"/>
                </a:cxn>
                <a:cxn ang="0">
                  <a:pos x="16" y="8"/>
                </a:cxn>
                <a:cxn ang="0">
                  <a:pos x="16" y="8"/>
                </a:cxn>
                <a:cxn ang="0">
                  <a:pos x="0" y="0"/>
                </a:cxn>
                <a:cxn ang="0">
                  <a:pos x="0" y="0"/>
                </a:cxn>
                <a:cxn ang="0">
                  <a:pos x="4" y="8"/>
                </a:cxn>
                <a:cxn ang="0">
                  <a:pos x="10" y="14"/>
                </a:cxn>
                <a:cxn ang="0">
                  <a:pos x="16" y="18"/>
                </a:cxn>
                <a:cxn ang="0">
                  <a:pos x="24" y="18"/>
                </a:cxn>
                <a:cxn ang="0">
                  <a:pos x="24" y="18"/>
                </a:cxn>
                <a:cxn ang="0">
                  <a:pos x="22" y="10"/>
                </a:cxn>
                <a:cxn ang="0">
                  <a:pos x="22" y="10"/>
                </a:cxn>
              </a:cxnLst>
              <a:rect l="0" t="0" r="r" b="b"/>
              <a:pathLst>
                <a:path w="24" h="18">
                  <a:moveTo>
                    <a:pt x="22" y="10"/>
                  </a:moveTo>
                  <a:lnTo>
                    <a:pt x="22" y="10"/>
                  </a:lnTo>
                  <a:lnTo>
                    <a:pt x="16" y="8"/>
                  </a:lnTo>
                  <a:lnTo>
                    <a:pt x="16" y="8"/>
                  </a:lnTo>
                  <a:lnTo>
                    <a:pt x="0" y="0"/>
                  </a:lnTo>
                  <a:lnTo>
                    <a:pt x="0" y="0"/>
                  </a:lnTo>
                  <a:lnTo>
                    <a:pt x="4" y="8"/>
                  </a:lnTo>
                  <a:lnTo>
                    <a:pt x="10" y="14"/>
                  </a:lnTo>
                  <a:lnTo>
                    <a:pt x="16" y="18"/>
                  </a:lnTo>
                  <a:lnTo>
                    <a:pt x="24" y="18"/>
                  </a:lnTo>
                  <a:lnTo>
                    <a:pt x="24" y="18"/>
                  </a:lnTo>
                  <a:lnTo>
                    <a:pt x="22" y="10"/>
                  </a:lnTo>
                  <a:lnTo>
                    <a:pt x="2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6" name="Freeform 203"/>
            <p:cNvSpPr/>
            <p:nvPr/>
          </p:nvSpPr>
          <p:spPr bwMode="auto">
            <a:xfrm>
              <a:off x="3694113" y="763588"/>
              <a:ext cx="25400" cy="38100"/>
            </a:xfrm>
            <a:custGeom>
              <a:avLst/>
              <a:gdLst/>
              <a:ahLst/>
              <a:cxnLst>
                <a:cxn ang="0">
                  <a:pos x="12" y="24"/>
                </a:cxn>
                <a:cxn ang="0">
                  <a:pos x="12" y="24"/>
                </a:cxn>
                <a:cxn ang="0">
                  <a:pos x="16" y="10"/>
                </a:cxn>
                <a:cxn ang="0">
                  <a:pos x="16" y="10"/>
                </a:cxn>
                <a:cxn ang="0">
                  <a:pos x="16" y="10"/>
                </a:cxn>
                <a:cxn ang="0">
                  <a:pos x="16" y="10"/>
                </a:cxn>
                <a:cxn ang="0">
                  <a:pos x="12" y="6"/>
                </a:cxn>
                <a:cxn ang="0">
                  <a:pos x="12" y="6"/>
                </a:cxn>
                <a:cxn ang="0">
                  <a:pos x="6" y="2"/>
                </a:cxn>
                <a:cxn ang="0">
                  <a:pos x="0" y="0"/>
                </a:cxn>
                <a:cxn ang="0">
                  <a:pos x="0" y="0"/>
                </a:cxn>
                <a:cxn ang="0">
                  <a:pos x="12" y="24"/>
                </a:cxn>
                <a:cxn ang="0">
                  <a:pos x="12" y="24"/>
                </a:cxn>
              </a:cxnLst>
              <a:rect l="0" t="0" r="r" b="b"/>
              <a:pathLst>
                <a:path w="16" h="24">
                  <a:moveTo>
                    <a:pt x="12" y="24"/>
                  </a:moveTo>
                  <a:lnTo>
                    <a:pt x="12" y="24"/>
                  </a:lnTo>
                  <a:lnTo>
                    <a:pt x="16" y="10"/>
                  </a:lnTo>
                  <a:lnTo>
                    <a:pt x="16" y="10"/>
                  </a:lnTo>
                  <a:lnTo>
                    <a:pt x="16" y="10"/>
                  </a:lnTo>
                  <a:lnTo>
                    <a:pt x="16" y="10"/>
                  </a:lnTo>
                  <a:lnTo>
                    <a:pt x="12" y="6"/>
                  </a:lnTo>
                  <a:lnTo>
                    <a:pt x="12" y="6"/>
                  </a:lnTo>
                  <a:lnTo>
                    <a:pt x="6" y="2"/>
                  </a:lnTo>
                  <a:lnTo>
                    <a:pt x="0" y="0"/>
                  </a:lnTo>
                  <a:lnTo>
                    <a:pt x="0" y="0"/>
                  </a:lnTo>
                  <a:lnTo>
                    <a:pt x="12" y="24"/>
                  </a:lnTo>
                  <a:lnTo>
                    <a:pt x="1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7" name="Freeform 204"/>
            <p:cNvSpPr/>
            <p:nvPr/>
          </p:nvSpPr>
          <p:spPr bwMode="auto">
            <a:xfrm>
              <a:off x="3716338" y="779463"/>
              <a:ext cx="22225" cy="47625"/>
            </a:xfrm>
            <a:custGeom>
              <a:avLst/>
              <a:gdLst/>
              <a:ahLst/>
              <a:cxnLst>
                <a:cxn ang="0">
                  <a:pos x="14" y="8"/>
                </a:cxn>
                <a:cxn ang="0">
                  <a:pos x="14" y="8"/>
                </a:cxn>
                <a:cxn ang="0">
                  <a:pos x="10" y="4"/>
                </a:cxn>
                <a:cxn ang="0">
                  <a:pos x="6" y="0"/>
                </a:cxn>
                <a:cxn ang="0">
                  <a:pos x="6" y="0"/>
                </a:cxn>
                <a:cxn ang="0">
                  <a:pos x="0" y="18"/>
                </a:cxn>
                <a:cxn ang="0">
                  <a:pos x="0" y="18"/>
                </a:cxn>
                <a:cxn ang="0">
                  <a:pos x="0" y="20"/>
                </a:cxn>
                <a:cxn ang="0">
                  <a:pos x="2" y="24"/>
                </a:cxn>
                <a:cxn ang="0">
                  <a:pos x="2" y="24"/>
                </a:cxn>
                <a:cxn ang="0">
                  <a:pos x="6" y="30"/>
                </a:cxn>
                <a:cxn ang="0">
                  <a:pos x="6" y="30"/>
                </a:cxn>
                <a:cxn ang="0">
                  <a:pos x="8" y="26"/>
                </a:cxn>
                <a:cxn ang="0">
                  <a:pos x="8" y="26"/>
                </a:cxn>
                <a:cxn ang="0">
                  <a:pos x="12" y="14"/>
                </a:cxn>
                <a:cxn ang="0">
                  <a:pos x="12" y="14"/>
                </a:cxn>
                <a:cxn ang="0">
                  <a:pos x="14" y="8"/>
                </a:cxn>
                <a:cxn ang="0">
                  <a:pos x="14" y="8"/>
                </a:cxn>
              </a:cxnLst>
              <a:rect l="0" t="0" r="r" b="b"/>
              <a:pathLst>
                <a:path w="14" h="30">
                  <a:moveTo>
                    <a:pt x="14" y="8"/>
                  </a:moveTo>
                  <a:lnTo>
                    <a:pt x="14" y="8"/>
                  </a:lnTo>
                  <a:lnTo>
                    <a:pt x="10" y="4"/>
                  </a:lnTo>
                  <a:lnTo>
                    <a:pt x="6" y="0"/>
                  </a:lnTo>
                  <a:lnTo>
                    <a:pt x="6" y="0"/>
                  </a:lnTo>
                  <a:lnTo>
                    <a:pt x="0" y="18"/>
                  </a:lnTo>
                  <a:lnTo>
                    <a:pt x="0" y="18"/>
                  </a:lnTo>
                  <a:lnTo>
                    <a:pt x="0" y="20"/>
                  </a:lnTo>
                  <a:lnTo>
                    <a:pt x="2" y="24"/>
                  </a:lnTo>
                  <a:lnTo>
                    <a:pt x="2" y="24"/>
                  </a:lnTo>
                  <a:lnTo>
                    <a:pt x="6" y="30"/>
                  </a:lnTo>
                  <a:lnTo>
                    <a:pt x="6" y="30"/>
                  </a:lnTo>
                  <a:lnTo>
                    <a:pt x="8" y="26"/>
                  </a:lnTo>
                  <a:lnTo>
                    <a:pt x="8" y="26"/>
                  </a:lnTo>
                  <a:lnTo>
                    <a:pt x="12" y="14"/>
                  </a:lnTo>
                  <a:lnTo>
                    <a:pt x="12" y="1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8" name="Freeform 205"/>
            <p:cNvSpPr/>
            <p:nvPr/>
          </p:nvSpPr>
          <p:spPr bwMode="auto">
            <a:xfrm>
              <a:off x="3729038" y="795338"/>
              <a:ext cx="22225" cy="57150"/>
            </a:xfrm>
            <a:custGeom>
              <a:avLst/>
              <a:gdLst/>
              <a:ahLst/>
              <a:cxnLst>
                <a:cxn ang="0">
                  <a:pos x="14" y="10"/>
                </a:cxn>
                <a:cxn ang="0">
                  <a:pos x="14" y="10"/>
                </a:cxn>
                <a:cxn ang="0">
                  <a:pos x="14" y="8"/>
                </a:cxn>
                <a:cxn ang="0">
                  <a:pos x="14" y="4"/>
                </a:cxn>
                <a:cxn ang="0">
                  <a:pos x="10" y="0"/>
                </a:cxn>
                <a:cxn ang="0">
                  <a:pos x="10" y="0"/>
                </a:cxn>
                <a:cxn ang="0">
                  <a:pos x="2" y="20"/>
                </a:cxn>
                <a:cxn ang="0">
                  <a:pos x="2" y="20"/>
                </a:cxn>
                <a:cxn ang="0">
                  <a:pos x="0" y="24"/>
                </a:cxn>
                <a:cxn ang="0">
                  <a:pos x="0" y="26"/>
                </a:cxn>
                <a:cxn ang="0">
                  <a:pos x="0" y="26"/>
                </a:cxn>
                <a:cxn ang="0">
                  <a:pos x="6" y="36"/>
                </a:cxn>
                <a:cxn ang="0">
                  <a:pos x="6" y="36"/>
                </a:cxn>
                <a:cxn ang="0">
                  <a:pos x="12" y="20"/>
                </a:cxn>
                <a:cxn ang="0">
                  <a:pos x="12" y="20"/>
                </a:cxn>
                <a:cxn ang="0">
                  <a:pos x="14" y="10"/>
                </a:cxn>
                <a:cxn ang="0">
                  <a:pos x="14" y="10"/>
                </a:cxn>
              </a:cxnLst>
              <a:rect l="0" t="0" r="r" b="b"/>
              <a:pathLst>
                <a:path w="14" h="36">
                  <a:moveTo>
                    <a:pt x="14" y="10"/>
                  </a:moveTo>
                  <a:lnTo>
                    <a:pt x="14" y="10"/>
                  </a:lnTo>
                  <a:lnTo>
                    <a:pt x="14" y="8"/>
                  </a:lnTo>
                  <a:lnTo>
                    <a:pt x="14" y="4"/>
                  </a:lnTo>
                  <a:lnTo>
                    <a:pt x="10" y="0"/>
                  </a:lnTo>
                  <a:lnTo>
                    <a:pt x="10" y="0"/>
                  </a:lnTo>
                  <a:lnTo>
                    <a:pt x="2" y="20"/>
                  </a:lnTo>
                  <a:lnTo>
                    <a:pt x="2" y="20"/>
                  </a:lnTo>
                  <a:lnTo>
                    <a:pt x="0" y="24"/>
                  </a:lnTo>
                  <a:lnTo>
                    <a:pt x="0" y="26"/>
                  </a:lnTo>
                  <a:lnTo>
                    <a:pt x="0" y="26"/>
                  </a:lnTo>
                  <a:lnTo>
                    <a:pt x="6" y="36"/>
                  </a:lnTo>
                  <a:lnTo>
                    <a:pt x="6" y="36"/>
                  </a:lnTo>
                  <a:lnTo>
                    <a:pt x="12" y="20"/>
                  </a:lnTo>
                  <a:lnTo>
                    <a:pt x="12" y="20"/>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nvGrpSpPr>
            <p:cNvPr id="169" name="Group 407"/>
            <p:cNvGrpSpPr/>
            <p:nvPr/>
          </p:nvGrpSpPr>
          <p:grpSpPr bwMode="auto">
            <a:xfrm>
              <a:off x="3290888" y="576263"/>
              <a:ext cx="1260475" cy="1409700"/>
              <a:chOff x="2073" y="363"/>
              <a:chExt cx="794" cy="888"/>
            </a:xfrm>
            <a:grpFill/>
          </p:grpSpPr>
          <p:sp>
            <p:nvSpPr>
              <p:cNvPr id="215" name="Freeform 207"/>
              <p:cNvSpPr/>
              <p:nvPr/>
            </p:nvSpPr>
            <p:spPr bwMode="auto">
              <a:xfrm>
                <a:off x="2357" y="513"/>
                <a:ext cx="12" cy="38"/>
              </a:xfrm>
              <a:custGeom>
                <a:avLst/>
                <a:gdLst/>
                <a:ahLst/>
                <a:cxnLst>
                  <a:cxn ang="0">
                    <a:pos x="10" y="0"/>
                  </a:cxn>
                  <a:cxn ang="0">
                    <a:pos x="10" y="0"/>
                  </a:cxn>
                  <a:cxn ang="0">
                    <a:pos x="2" y="22"/>
                  </a:cxn>
                  <a:cxn ang="0">
                    <a:pos x="2" y="22"/>
                  </a:cxn>
                  <a:cxn ang="0">
                    <a:pos x="0" y="26"/>
                  </a:cxn>
                  <a:cxn ang="0">
                    <a:pos x="0" y="28"/>
                  </a:cxn>
                  <a:cxn ang="0">
                    <a:pos x="0" y="28"/>
                  </a:cxn>
                  <a:cxn ang="0">
                    <a:pos x="4" y="38"/>
                  </a:cxn>
                  <a:cxn ang="0">
                    <a:pos x="4" y="38"/>
                  </a:cxn>
                  <a:cxn ang="0">
                    <a:pos x="10" y="30"/>
                  </a:cxn>
                  <a:cxn ang="0">
                    <a:pos x="12" y="20"/>
                  </a:cxn>
                  <a:cxn ang="0">
                    <a:pos x="12" y="10"/>
                  </a:cxn>
                  <a:cxn ang="0">
                    <a:pos x="10" y="0"/>
                  </a:cxn>
                  <a:cxn ang="0">
                    <a:pos x="10" y="0"/>
                  </a:cxn>
                </a:cxnLst>
                <a:rect l="0" t="0" r="r" b="b"/>
                <a:pathLst>
                  <a:path w="12" h="38">
                    <a:moveTo>
                      <a:pt x="10" y="0"/>
                    </a:moveTo>
                    <a:lnTo>
                      <a:pt x="10" y="0"/>
                    </a:lnTo>
                    <a:lnTo>
                      <a:pt x="2" y="22"/>
                    </a:lnTo>
                    <a:lnTo>
                      <a:pt x="2" y="22"/>
                    </a:lnTo>
                    <a:lnTo>
                      <a:pt x="0" y="26"/>
                    </a:lnTo>
                    <a:lnTo>
                      <a:pt x="0" y="28"/>
                    </a:lnTo>
                    <a:lnTo>
                      <a:pt x="0" y="28"/>
                    </a:lnTo>
                    <a:lnTo>
                      <a:pt x="4" y="38"/>
                    </a:lnTo>
                    <a:lnTo>
                      <a:pt x="4" y="38"/>
                    </a:lnTo>
                    <a:lnTo>
                      <a:pt x="10" y="30"/>
                    </a:lnTo>
                    <a:lnTo>
                      <a:pt x="12" y="20"/>
                    </a:lnTo>
                    <a:lnTo>
                      <a:pt x="12" y="10"/>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6" name="Freeform 208"/>
              <p:cNvSpPr/>
              <p:nvPr/>
            </p:nvSpPr>
            <p:spPr bwMode="auto">
              <a:xfrm>
                <a:off x="2321" y="481"/>
                <a:ext cx="14" cy="26"/>
              </a:xfrm>
              <a:custGeom>
                <a:avLst/>
                <a:gdLst/>
                <a:ahLst/>
                <a:cxnLst>
                  <a:cxn ang="0">
                    <a:pos x="2" y="12"/>
                  </a:cxn>
                  <a:cxn ang="0">
                    <a:pos x="2" y="12"/>
                  </a:cxn>
                  <a:cxn ang="0">
                    <a:pos x="0" y="20"/>
                  </a:cxn>
                  <a:cxn ang="0">
                    <a:pos x="0" y="20"/>
                  </a:cxn>
                  <a:cxn ang="0">
                    <a:pos x="2" y="20"/>
                  </a:cxn>
                  <a:cxn ang="0">
                    <a:pos x="2" y="20"/>
                  </a:cxn>
                  <a:cxn ang="0">
                    <a:pos x="14" y="26"/>
                  </a:cxn>
                  <a:cxn ang="0">
                    <a:pos x="14" y="26"/>
                  </a:cxn>
                  <a:cxn ang="0">
                    <a:pos x="4" y="0"/>
                  </a:cxn>
                  <a:cxn ang="0">
                    <a:pos x="4" y="0"/>
                  </a:cxn>
                  <a:cxn ang="0">
                    <a:pos x="2" y="6"/>
                  </a:cxn>
                  <a:cxn ang="0">
                    <a:pos x="2" y="12"/>
                  </a:cxn>
                  <a:cxn ang="0">
                    <a:pos x="2" y="12"/>
                  </a:cxn>
                </a:cxnLst>
                <a:rect l="0" t="0" r="r" b="b"/>
                <a:pathLst>
                  <a:path w="14" h="26">
                    <a:moveTo>
                      <a:pt x="2" y="12"/>
                    </a:moveTo>
                    <a:lnTo>
                      <a:pt x="2" y="12"/>
                    </a:lnTo>
                    <a:lnTo>
                      <a:pt x="0" y="20"/>
                    </a:lnTo>
                    <a:lnTo>
                      <a:pt x="0" y="20"/>
                    </a:lnTo>
                    <a:lnTo>
                      <a:pt x="2" y="20"/>
                    </a:lnTo>
                    <a:lnTo>
                      <a:pt x="2" y="20"/>
                    </a:lnTo>
                    <a:lnTo>
                      <a:pt x="14" y="26"/>
                    </a:lnTo>
                    <a:lnTo>
                      <a:pt x="14" y="26"/>
                    </a:lnTo>
                    <a:lnTo>
                      <a:pt x="4" y="0"/>
                    </a:lnTo>
                    <a:lnTo>
                      <a:pt x="4" y="0"/>
                    </a:lnTo>
                    <a:lnTo>
                      <a:pt x="2"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7" name="Freeform 209"/>
              <p:cNvSpPr/>
              <p:nvPr/>
            </p:nvSpPr>
            <p:spPr bwMode="auto">
              <a:xfrm>
                <a:off x="2319" y="503"/>
                <a:ext cx="24" cy="20"/>
              </a:xfrm>
              <a:custGeom>
                <a:avLst/>
                <a:gdLst/>
                <a:ahLst/>
                <a:cxnLst>
                  <a:cxn ang="0">
                    <a:pos x="18" y="8"/>
                  </a:cxn>
                  <a:cxn ang="0">
                    <a:pos x="18" y="8"/>
                  </a:cxn>
                  <a:cxn ang="0">
                    <a:pos x="2" y="0"/>
                  </a:cxn>
                  <a:cxn ang="0">
                    <a:pos x="2" y="0"/>
                  </a:cxn>
                  <a:cxn ang="0">
                    <a:pos x="0" y="6"/>
                  </a:cxn>
                  <a:cxn ang="0">
                    <a:pos x="0" y="12"/>
                  </a:cxn>
                  <a:cxn ang="0">
                    <a:pos x="0" y="12"/>
                  </a:cxn>
                  <a:cxn ang="0">
                    <a:pos x="8" y="14"/>
                  </a:cxn>
                  <a:cxn ang="0">
                    <a:pos x="8" y="14"/>
                  </a:cxn>
                  <a:cxn ang="0">
                    <a:pos x="18" y="18"/>
                  </a:cxn>
                  <a:cxn ang="0">
                    <a:pos x="18" y="18"/>
                  </a:cxn>
                  <a:cxn ang="0">
                    <a:pos x="24" y="20"/>
                  </a:cxn>
                  <a:cxn ang="0">
                    <a:pos x="24" y="20"/>
                  </a:cxn>
                  <a:cxn ang="0">
                    <a:pos x="20" y="14"/>
                  </a:cxn>
                  <a:cxn ang="0">
                    <a:pos x="20" y="14"/>
                  </a:cxn>
                  <a:cxn ang="0">
                    <a:pos x="20" y="10"/>
                  </a:cxn>
                  <a:cxn ang="0">
                    <a:pos x="18" y="8"/>
                  </a:cxn>
                  <a:cxn ang="0">
                    <a:pos x="18" y="8"/>
                  </a:cxn>
                </a:cxnLst>
                <a:rect l="0" t="0" r="r" b="b"/>
                <a:pathLst>
                  <a:path w="24" h="20">
                    <a:moveTo>
                      <a:pt x="18" y="8"/>
                    </a:moveTo>
                    <a:lnTo>
                      <a:pt x="18" y="8"/>
                    </a:lnTo>
                    <a:lnTo>
                      <a:pt x="2" y="0"/>
                    </a:lnTo>
                    <a:lnTo>
                      <a:pt x="2" y="0"/>
                    </a:lnTo>
                    <a:lnTo>
                      <a:pt x="0" y="6"/>
                    </a:lnTo>
                    <a:lnTo>
                      <a:pt x="0" y="12"/>
                    </a:lnTo>
                    <a:lnTo>
                      <a:pt x="0" y="12"/>
                    </a:lnTo>
                    <a:lnTo>
                      <a:pt x="8" y="14"/>
                    </a:lnTo>
                    <a:lnTo>
                      <a:pt x="8" y="14"/>
                    </a:lnTo>
                    <a:lnTo>
                      <a:pt x="18" y="18"/>
                    </a:lnTo>
                    <a:lnTo>
                      <a:pt x="18" y="18"/>
                    </a:lnTo>
                    <a:lnTo>
                      <a:pt x="24" y="20"/>
                    </a:lnTo>
                    <a:lnTo>
                      <a:pt x="24" y="20"/>
                    </a:lnTo>
                    <a:lnTo>
                      <a:pt x="20" y="14"/>
                    </a:lnTo>
                    <a:lnTo>
                      <a:pt x="20" y="14"/>
                    </a:lnTo>
                    <a:lnTo>
                      <a:pt x="20" y="10"/>
                    </a:lnTo>
                    <a:lnTo>
                      <a:pt x="18" y="8"/>
                    </a:lnTo>
                    <a:lnTo>
                      <a:pt x="1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8" name="Freeform 210"/>
              <p:cNvSpPr/>
              <p:nvPr/>
            </p:nvSpPr>
            <p:spPr bwMode="auto">
              <a:xfrm>
                <a:off x="2319" y="519"/>
                <a:ext cx="30" cy="22"/>
              </a:xfrm>
              <a:custGeom>
                <a:avLst/>
                <a:gdLst/>
                <a:ahLst/>
                <a:cxnLst>
                  <a:cxn ang="0">
                    <a:pos x="20" y="8"/>
                  </a:cxn>
                  <a:cxn ang="0">
                    <a:pos x="20" y="8"/>
                  </a:cxn>
                  <a:cxn ang="0">
                    <a:pos x="0" y="0"/>
                  </a:cxn>
                  <a:cxn ang="0">
                    <a:pos x="0" y="0"/>
                  </a:cxn>
                  <a:cxn ang="0">
                    <a:pos x="2" y="6"/>
                  </a:cxn>
                  <a:cxn ang="0">
                    <a:pos x="2" y="8"/>
                  </a:cxn>
                  <a:cxn ang="0">
                    <a:pos x="4" y="10"/>
                  </a:cxn>
                  <a:cxn ang="0">
                    <a:pos x="4" y="10"/>
                  </a:cxn>
                  <a:cxn ang="0">
                    <a:pos x="12" y="14"/>
                  </a:cxn>
                  <a:cxn ang="0">
                    <a:pos x="12" y="14"/>
                  </a:cxn>
                  <a:cxn ang="0">
                    <a:pos x="30" y="22"/>
                  </a:cxn>
                  <a:cxn ang="0">
                    <a:pos x="30" y="22"/>
                  </a:cxn>
                  <a:cxn ang="0">
                    <a:pos x="26" y="12"/>
                  </a:cxn>
                  <a:cxn ang="0">
                    <a:pos x="26" y="12"/>
                  </a:cxn>
                  <a:cxn ang="0">
                    <a:pos x="24" y="8"/>
                  </a:cxn>
                  <a:cxn ang="0">
                    <a:pos x="20" y="8"/>
                  </a:cxn>
                  <a:cxn ang="0">
                    <a:pos x="20" y="8"/>
                  </a:cxn>
                </a:cxnLst>
                <a:rect l="0" t="0" r="r" b="b"/>
                <a:pathLst>
                  <a:path w="30" h="22">
                    <a:moveTo>
                      <a:pt x="20" y="8"/>
                    </a:moveTo>
                    <a:lnTo>
                      <a:pt x="20" y="8"/>
                    </a:lnTo>
                    <a:lnTo>
                      <a:pt x="0" y="0"/>
                    </a:lnTo>
                    <a:lnTo>
                      <a:pt x="0" y="0"/>
                    </a:lnTo>
                    <a:lnTo>
                      <a:pt x="2" y="6"/>
                    </a:lnTo>
                    <a:lnTo>
                      <a:pt x="2" y="8"/>
                    </a:lnTo>
                    <a:lnTo>
                      <a:pt x="4" y="10"/>
                    </a:lnTo>
                    <a:lnTo>
                      <a:pt x="4" y="10"/>
                    </a:lnTo>
                    <a:lnTo>
                      <a:pt x="12" y="14"/>
                    </a:lnTo>
                    <a:lnTo>
                      <a:pt x="12" y="14"/>
                    </a:lnTo>
                    <a:lnTo>
                      <a:pt x="30" y="22"/>
                    </a:lnTo>
                    <a:lnTo>
                      <a:pt x="30" y="22"/>
                    </a:lnTo>
                    <a:lnTo>
                      <a:pt x="26" y="12"/>
                    </a:lnTo>
                    <a:lnTo>
                      <a:pt x="26" y="12"/>
                    </a:lnTo>
                    <a:lnTo>
                      <a:pt x="24" y="8"/>
                    </a:lnTo>
                    <a:lnTo>
                      <a:pt x="20" y="8"/>
                    </a:lnTo>
                    <a:lnTo>
                      <a:pt x="2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9" name="Freeform 211"/>
              <p:cNvSpPr/>
              <p:nvPr/>
            </p:nvSpPr>
            <p:spPr bwMode="auto">
              <a:xfrm>
                <a:off x="2323" y="533"/>
                <a:ext cx="32" cy="22"/>
              </a:xfrm>
              <a:custGeom>
                <a:avLst/>
                <a:gdLst/>
                <a:ahLst/>
                <a:cxnLst>
                  <a:cxn ang="0">
                    <a:pos x="28" y="12"/>
                  </a:cxn>
                  <a:cxn ang="0">
                    <a:pos x="28" y="12"/>
                  </a:cxn>
                  <a:cxn ang="0">
                    <a:pos x="24" y="10"/>
                  </a:cxn>
                  <a:cxn ang="0">
                    <a:pos x="22" y="8"/>
                  </a:cxn>
                  <a:cxn ang="0">
                    <a:pos x="22" y="8"/>
                  </a:cxn>
                  <a:cxn ang="0">
                    <a:pos x="0" y="0"/>
                  </a:cxn>
                  <a:cxn ang="0">
                    <a:pos x="0" y="0"/>
                  </a:cxn>
                  <a:cxn ang="0">
                    <a:pos x="6" y="8"/>
                  </a:cxn>
                  <a:cxn ang="0">
                    <a:pos x="12" y="16"/>
                  </a:cxn>
                  <a:cxn ang="0">
                    <a:pos x="22" y="20"/>
                  </a:cxn>
                  <a:cxn ang="0">
                    <a:pos x="32" y="22"/>
                  </a:cxn>
                  <a:cxn ang="0">
                    <a:pos x="32" y="22"/>
                  </a:cxn>
                  <a:cxn ang="0">
                    <a:pos x="28" y="12"/>
                  </a:cxn>
                  <a:cxn ang="0">
                    <a:pos x="28" y="12"/>
                  </a:cxn>
                </a:cxnLst>
                <a:rect l="0" t="0" r="r" b="b"/>
                <a:pathLst>
                  <a:path w="32" h="22">
                    <a:moveTo>
                      <a:pt x="28" y="12"/>
                    </a:moveTo>
                    <a:lnTo>
                      <a:pt x="28" y="12"/>
                    </a:lnTo>
                    <a:lnTo>
                      <a:pt x="24" y="10"/>
                    </a:lnTo>
                    <a:lnTo>
                      <a:pt x="22" y="8"/>
                    </a:lnTo>
                    <a:lnTo>
                      <a:pt x="22" y="8"/>
                    </a:lnTo>
                    <a:lnTo>
                      <a:pt x="0" y="0"/>
                    </a:lnTo>
                    <a:lnTo>
                      <a:pt x="0" y="0"/>
                    </a:lnTo>
                    <a:lnTo>
                      <a:pt x="6" y="8"/>
                    </a:lnTo>
                    <a:lnTo>
                      <a:pt x="12" y="16"/>
                    </a:lnTo>
                    <a:lnTo>
                      <a:pt x="22" y="20"/>
                    </a:lnTo>
                    <a:lnTo>
                      <a:pt x="32" y="22"/>
                    </a:lnTo>
                    <a:lnTo>
                      <a:pt x="32" y="22"/>
                    </a:lnTo>
                    <a:lnTo>
                      <a:pt x="28" y="12"/>
                    </a:lnTo>
                    <a:lnTo>
                      <a:pt x="2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0" name="Freeform 212"/>
              <p:cNvSpPr/>
              <p:nvPr/>
            </p:nvSpPr>
            <p:spPr bwMode="auto">
              <a:xfrm>
                <a:off x="2177" y="629"/>
                <a:ext cx="24" cy="18"/>
              </a:xfrm>
              <a:custGeom>
                <a:avLst/>
                <a:gdLst/>
                <a:ahLst/>
                <a:cxnLst>
                  <a:cxn ang="0">
                    <a:pos x="10" y="0"/>
                  </a:cxn>
                  <a:cxn ang="0">
                    <a:pos x="10" y="0"/>
                  </a:cxn>
                  <a:cxn ang="0">
                    <a:pos x="8" y="0"/>
                  </a:cxn>
                  <a:cxn ang="0">
                    <a:pos x="8" y="0"/>
                  </a:cxn>
                  <a:cxn ang="0">
                    <a:pos x="6" y="6"/>
                  </a:cxn>
                  <a:cxn ang="0">
                    <a:pos x="6" y="6"/>
                  </a:cxn>
                  <a:cxn ang="0">
                    <a:pos x="2" y="12"/>
                  </a:cxn>
                  <a:cxn ang="0">
                    <a:pos x="0" y="18"/>
                  </a:cxn>
                  <a:cxn ang="0">
                    <a:pos x="0" y="18"/>
                  </a:cxn>
                  <a:cxn ang="0">
                    <a:pos x="24" y="4"/>
                  </a:cxn>
                  <a:cxn ang="0">
                    <a:pos x="24" y="4"/>
                  </a:cxn>
                  <a:cxn ang="0">
                    <a:pos x="10" y="0"/>
                  </a:cxn>
                  <a:cxn ang="0">
                    <a:pos x="10" y="0"/>
                  </a:cxn>
                </a:cxnLst>
                <a:rect l="0" t="0" r="r" b="b"/>
                <a:pathLst>
                  <a:path w="24" h="18">
                    <a:moveTo>
                      <a:pt x="10" y="0"/>
                    </a:moveTo>
                    <a:lnTo>
                      <a:pt x="10" y="0"/>
                    </a:lnTo>
                    <a:lnTo>
                      <a:pt x="8" y="0"/>
                    </a:lnTo>
                    <a:lnTo>
                      <a:pt x="8" y="0"/>
                    </a:lnTo>
                    <a:lnTo>
                      <a:pt x="6" y="6"/>
                    </a:lnTo>
                    <a:lnTo>
                      <a:pt x="6" y="6"/>
                    </a:lnTo>
                    <a:lnTo>
                      <a:pt x="2" y="12"/>
                    </a:lnTo>
                    <a:lnTo>
                      <a:pt x="0" y="18"/>
                    </a:lnTo>
                    <a:lnTo>
                      <a:pt x="0" y="18"/>
                    </a:lnTo>
                    <a:lnTo>
                      <a:pt x="24" y="4"/>
                    </a:lnTo>
                    <a:lnTo>
                      <a:pt x="24"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1" name="Freeform 213"/>
              <p:cNvSpPr/>
              <p:nvPr/>
            </p:nvSpPr>
            <p:spPr bwMode="auto">
              <a:xfrm>
                <a:off x="2187" y="617"/>
                <a:ext cx="32" cy="12"/>
              </a:xfrm>
              <a:custGeom>
                <a:avLst/>
                <a:gdLst/>
                <a:ahLst/>
                <a:cxnLst>
                  <a:cxn ang="0">
                    <a:pos x="32" y="6"/>
                  </a:cxn>
                  <a:cxn ang="0">
                    <a:pos x="32" y="6"/>
                  </a:cxn>
                  <a:cxn ang="0">
                    <a:pos x="26" y="4"/>
                  </a:cxn>
                  <a:cxn ang="0">
                    <a:pos x="26" y="4"/>
                  </a:cxn>
                  <a:cxn ang="0">
                    <a:pos x="14" y="0"/>
                  </a:cxn>
                  <a:cxn ang="0">
                    <a:pos x="14" y="0"/>
                  </a:cxn>
                  <a:cxn ang="0">
                    <a:pos x="6" y="0"/>
                  </a:cxn>
                  <a:cxn ang="0">
                    <a:pos x="6" y="0"/>
                  </a:cxn>
                  <a:cxn ang="0">
                    <a:pos x="4" y="0"/>
                  </a:cxn>
                  <a:cxn ang="0">
                    <a:pos x="2" y="4"/>
                  </a:cxn>
                  <a:cxn ang="0">
                    <a:pos x="0" y="8"/>
                  </a:cxn>
                  <a:cxn ang="0">
                    <a:pos x="0" y="8"/>
                  </a:cxn>
                  <a:cxn ang="0">
                    <a:pos x="18" y="12"/>
                  </a:cxn>
                  <a:cxn ang="0">
                    <a:pos x="18" y="12"/>
                  </a:cxn>
                  <a:cxn ang="0">
                    <a:pos x="22" y="12"/>
                  </a:cxn>
                  <a:cxn ang="0">
                    <a:pos x="24" y="10"/>
                  </a:cxn>
                  <a:cxn ang="0">
                    <a:pos x="24" y="10"/>
                  </a:cxn>
                  <a:cxn ang="0">
                    <a:pos x="32" y="6"/>
                  </a:cxn>
                  <a:cxn ang="0">
                    <a:pos x="32" y="6"/>
                  </a:cxn>
                </a:cxnLst>
                <a:rect l="0" t="0" r="r" b="b"/>
                <a:pathLst>
                  <a:path w="32" h="12">
                    <a:moveTo>
                      <a:pt x="32" y="6"/>
                    </a:moveTo>
                    <a:lnTo>
                      <a:pt x="32" y="6"/>
                    </a:lnTo>
                    <a:lnTo>
                      <a:pt x="26" y="4"/>
                    </a:lnTo>
                    <a:lnTo>
                      <a:pt x="26" y="4"/>
                    </a:lnTo>
                    <a:lnTo>
                      <a:pt x="14" y="0"/>
                    </a:lnTo>
                    <a:lnTo>
                      <a:pt x="14" y="0"/>
                    </a:lnTo>
                    <a:lnTo>
                      <a:pt x="6" y="0"/>
                    </a:lnTo>
                    <a:lnTo>
                      <a:pt x="6" y="0"/>
                    </a:lnTo>
                    <a:lnTo>
                      <a:pt x="4" y="0"/>
                    </a:lnTo>
                    <a:lnTo>
                      <a:pt x="2" y="4"/>
                    </a:lnTo>
                    <a:lnTo>
                      <a:pt x="0" y="8"/>
                    </a:lnTo>
                    <a:lnTo>
                      <a:pt x="0" y="8"/>
                    </a:lnTo>
                    <a:lnTo>
                      <a:pt x="18" y="12"/>
                    </a:lnTo>
                    <a:lnTo>
                      <a:pt x="18" y="12"/>
                    </a:lnTo>
                    <a:lnTo>
                      <a:pt x="22" y="12"/>
                    </a:lnTo>
                    <a:lnTo>
                      <a:pt x="24" y="10"/>
                    </a:lnTo>
                    <a:lnTo>
                      <a:pt x="24" y="10"/>
                    </a:lnTo>
                    <a:lnTo>
                      <a:pt x="32" y="6"/>
                    </a:lnTo>
                    <a:lnTo>
                      <a:pt x="3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2" name="Freeform 214"/>
              <p:cNvSpPr/>
              <p:nvPr/>
            </p:nvSpPr>
            <p:spPr bwMode="auto">
              <a:xfrm>
                <a:off x="2195" y="605"/>
                <a:ext cx="40" cy="14"/>
              </a:xfrm>
              <a:custGeom>
                <a:avLst/>
                <a:gdLst/>
                <a:ahLst/>
                <a:cxnLst>
                  <a:cxn ang="0">
                    <a:pos x="10" y="0"/>
                  </a:cxn>
                  <a:cxn ang="0">
                    <a:pos x="10" y="0"/>
                  </a:cxn>
                  <a:cxn ang="0">
                    <a:pos x="8" y="0"/>
                  </a:cxn>
                  <a:cxn ang="0">
                    <a:pos x="4" y="2"/>
                  </a:cxn>
                  <a:cxn ang="0">
                    <a:pos x="0" y="8"/>
                  </a:cxn>
                  <a:cxn ang="0">
                    <a:pos x="0" y="8"/>
                  </a:cxn>
                  <a:cxn ang="0">
                    <a:pos x="24" y="14"/>
                  </a:cxn>
                  <a:cxn ang="0">
                    <a:pos x="24" y="14"/>
                  </a:cxn>
                  <a:cxn ang="0">
                    <a:pos x="26" y="14"/>
                  </a:cxn>
                  <a:cxn ang="0">
                    <a:pos x="30" y="14"/>
                  </a:cxn>
                  <a:cxn ang="0">
                    <a:pos x="30" y="14"/>
                  </a:cxn>
                  <a:cxn ang="0">
                    <a:pos x="40" y="8"/>
                  </a:cxn>
                  <a:cxn ang="0">
                    <a:pos x="40" y="8"/>
                  </a:cxn>
                  <a:cxn ang="0">
                    <a:pos x="20" y="2"/>
                  </a:cxn>
                  <a:cxn ang="0">
                    <a:pos x="20" y="2"/>
                  </a:cxn>
                  <a:cxn ang="0">
                    <a:pos x="10" y="0"/>
                  </a:cxn>
                  <a:cxn ang="0">
                    <a:pos x="10" y="0"/>
                  </a:cxn>
                </a:cxnLst>
                <a:rect l="0" t="0" r="r" b="b"/>
                <a:pathLst>
                  <a:path w="40" h="14">
                    <a:moveTo>
                      <a:pt x="10" y="0"/>
                    </a:moveTo>
                    <a:lnTo>
                      <a:pt x="10" y="0"/>
                    </a:lnTo>
                    <a:lnTo>
                      <a:pt x="8" y="0"/>
                    </a:lnTo>
                    <a:lnTo>
                      <a:pt x="4" y="2"/>
                    </a:lnTo>
                    <a:lnTo>
                      <a:pt x="0" y="8"/>
                    </a:lnTo>
                    <a:lnTo>
                      <a:pt x="0" y="8"/>
                    </a:lnTo>
                    <a:lnTo>
                      <a:pt x="24" y="14"/>
                    </a:lnTo>
                    <a:lnTo>
                      <a:pt x="24" y="14"/>
                    </a:lnTo>
                    <a:lnTo>
                      <a:pt x="26" y="14"/>
                    </a:lnTo>
                    <a:lnTo>
                      <a:pt x="30" y="14"/>
                    </a:lnTo>
                    <a:lnTo>
                      <a:pt x="30" y="14"/>
                    </a:lnTo>
                    <a:lnTo>
                      <a:pt x="40" y="8"/>
                    </a:lnTo>
                    <a:lnTo>
                      <a:pt x="40" y="8"/>
                    </a:lnTo>
                    <a:lnTo>
                      <a:pt x="20" y="2"/>
                    </a:lnTo>
                    <a:lnTo>
                      <a:pt x="20"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3" name="Freeform 215"/>
              <p:cNvSpPr/>
              <p:nvPr/>
            </p:nvSpPr>
            <p:spPr bwMode="auto">
              <a:xfrm>
                <a:off x="2207" y="597"/>
                <a:ext cx="42" cy="12"/>
              </a:xfrm>
              <a:custGeom>
                <a:avLst/>
                <a:gdLst/>
                <a:ahLst/>
                <a:cxnLst>
                  <a:cxn ang="0">
                    <a:pos x="0" y="6"/>
                  </a:cxn>
                  <a:cxn ang="0">
                    <a:pos x="0" y="6"/>
                  </a:cxn>
                  <a:cxn ang="0">
                    <a:pos x="24" y="10"/>
                  </a:cxn>
                  <a:cxn ang="0">
                    <a:pos x="24" y="10"/>
                  </a:cxn>
                  <a:cxn ang="0">
                    <a:pos x="28" y="12"/>
                  </a:cxn>
                  <a:cxn ang="0">
                    <a:pos x="32" y="12"/>
                  </a:cxn>
                  <a:cxn ang="0">
                    <a:pos x="32" y="12"/>
                  </a:cxn>
                  <a:cxn ang="0">
                    <a:pos x="42" y="6"/>
                  </a:cxn>
                  <a:cxn ang="0">
                    <a:pos x="42" y="6"/>
                  </a:cxn>
                  <a:cxn ang="0">
                    <a:pos x="32" y="2"/>
                  </a:cxn>
                  <a:cxn ang="0">
                    <a:pos x="22" y="0"/>
                  </a:cxn>
                  <a:cxn ang="0">
                    <a:pos x="10" y="0"/>
                  </a:cxn>
                  <a:cxn ang="0">
                    <a:pos x="0" y="6"/>
                  </a:cxn>
                  <a:cxn ang="0">
                    <a:pos x="0" y="6"/>
                  </a:cxn>
                </a:cxnLst>
                <a:rect l="0" t="0" r="r" b="b"/>
                <a:pathLst>
                  <a:path w="42" h="12">
                    <a:moveTo>
                      <a:pt x="0" y="6"/>
                    </a:moveTo>
                    <a:lnTo>
                      <a:pt x="0" y="6"/>
                    </a:lnTo>
                    <a:lnTo>
                      <a:pt x="24" y="10"/>
                    </a:lnTo>
                    <a:lnTo>
                      <a:pt x="24" y="10"/>
                    </a:lnTo>
                    <a:lnTo>
                      <a:pt x="28" y="12"/>
                    </a:lnTo>
                    <a:lnTo>
                      <a:pt x="32" y="12"/>
                    </a:lnTo>
                    <a:lnTo>
                      <a:pt x="32" y="12"/>
                    </a:lnTo>
                    <a:lnTo>
                      <a:pt x="42" y="6"/>
                    </a:lnTo>
                    <a:lnTo>
                      <a:pt x="42" y="6"/>
                    </a:lnTo>
                    <a:lnTo>
                      <a:pt x="32" y="2"/>
                    </a:lnTo>
                    <a:lnTo>
                      <a:pt x="22" y="0"/>
                    </a:lnTo>
                    <a:lnTo>
                      <a:pt x="1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4" name="Freeform 216"/>
              <p:cNvSpPr/>
              <p:nvPr/>
            </p:nvSpPr>
            <p:spPr bwMode="auto">
              <a:xfrm>
                <a:off x="2179" y="637"/>
                <a:ext cx="24" cy="16"/>
              </a:xfrm>
              <a:custGeom>
                <a:avLst/>
                <a:gdLst/>
                <a:ahLst/>
                <a:cxnLst>
                  <a:cxn ang="0">
                    <a:pos x="12" y="14"/>
                  </a:cxn>
                  <a:cxn ang="0">
                    <a:pos x="12" y="14"/>
                  </a:cxn>
                  <a:cxn ang="0">
                    <a:pos x="20" y="16"/>
                  </a:cxn>
                  <a:cxn ang="0">
                    <a:pos x="20" y="16"/>
                  </a:cxn>
                  <a:cxn ang="0">
                    <a:pos x="20" y="14"/>
                  </a:cxn>
                  <a:cxn ang="0">
                    <a:pos x="20" y="14"/>
                  </a:cxn>
                  <a:cxn ang="0">
                    <a:pos x="24" y="0"/>
                  </a:cxn>
                  <a:cxn ang="0">
                    <a:pos x="24" y="0"/>
                  </a:cxn>
                  <a:cxn ang="0">
                    <a:pos x="0" y="12"/>
                  </a:cxn>
                  <a:cxn ang="0">
                    <a:pos x="0" y="12"/>
                  </a:cxn>
                  <a:cxn ang="0">
                    <a:pos x="6" y="14"/>
                  </a:cxn>
                  <a:cxn ang="0">
                    <a:pos x="12" y="14"/>
                  </a:cxn>
                  <a:cxn ang="0">
                    <a:pos x="12" y="14"/>
                  </a:cxn>
                </a:cxnLst>
                <a:rect l="0" t="0" r="r" b="b"/>
                <a:pathLst>
                  <a:path w="24" h="16">
                    <a:moveTo>
                      <a:pt x="12" y="14"/>
                    </a:moveTo>
                    <a:lnTo>
                      <a:pt x="12" y="14"/>
                    </a:lnTo>
                    <a:lnTo>
                      <a:pt x="20" y="16"/>
                    </a:lnTo>
                    <a:lnTo>
                      <a:pt x="20" y="16"/>
                    </a:lnTo>
                    <a:lnTo>
                      <a:pt x="20" y="14"/>
                    </a:lnTo>
                    <a:lnTo>
                      <a:pt x="20" y="14"/>
                    </a:lnTo>
                    <a:lnTo>
                      <a:pt x="24" y="0"/>
                    </a:lnTo>
                    <a:lnTo>
                      <a:pt x="24" y="0"/>
                    </a:lnTo>
                    <a:lnTo>
                      <a:pt x="0" y="12"/>
                    </a:lnTo>
                    <a:lnTo>
                      <a:pt x="0" y="12"/>
                    </a:lnTo>
                    <a:lnTo>
                      <a:pt x="6" y="14"/>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5" name="Freeform 217"/>
              <p:cNvSpPr/>
              <p:nvPr/>
            </p:nvSpPr>
            <p:spPr bwMode="auto">
              <a:xfrm>
                <a:off x="2203" y="627"/>
                <a:ext cx="18" cy="26"/>
              </a:xfrm>
              <a:custGeom>
                <a:avLst/>
                <a:gdLst/>
                <a:ahLst/>
                <a:cxnLst>
                  <a:cxn ang="0">
                    <a:pos x="10" y="24"/>
                  </a:cxn>
                  <a:cxn ang="0">
                    <a:pos x="10" y="24"/>
                  </a:cxn>
                  <a:cxn ang="0">
                    <a:pos x="12" y="16"/>
                  </a:cxn>
                  <a:cxn ang="0">
                    <a:pos x="12" y="16"/>
                  </a:cxn>
                  <a:cxn ang="0">
                    <a:pos x="16" y="6"/>
                  </a:cxn>
                  <a:cxn ang="0">
                    <a:pos x="16" y="6"/>
                  </a:cxn>
                  <a:cxn ang="0">
                    <a:pos x="18" y="0"/>
                  </a:cxn>
                  <a:cxn ang="0">
                    <a:pos x="18" y="0"/>
                  </a:cxn>
                  <a:cxn ang="0">
                    <a:pos x="10" y="4"/>
                  </a:cxn>
                  <a:cxn ang="0">
                    <a:pos x="10" y="4"/>
                  </a:cxn>
                  <a:cxn ang="0">
                    <a:pos x="8" y="6"/>
                  </a:cxn>
                  <a:cxn ang="0">
                    <a:pos x="4" y="8"/>
                  </a:cxn>
                  <a:cxn ang="0">
                    <a:pos x="4" y="8"/>
                  </a:cxn>
                  <a:cxn ang="0">
                    <a:pos x="0" y="26"/>
                  </a:cxn>
                  <a:cxn ang="0">
                    <a:pos x="0" y="26"/>
                  </a:cxn>
                  <a:cxn ang="0">
                    <a:pos x="6" y="26"/>
                  </a:cxn>
                  <a:cxn ang="0">
                    <a:pos x="8" y="26"/>
                  </a:cxn>
                  <a:cxn ang="0">
                    <a:pos x="10" y="24"/>
                  </a:cxn>
                  <a:cxn ang="0">
                    <a:pos x="10" y="24"/>
                  </a:cxn>
                </a:cxnLst>
                <a:rect l="0" t="0" r="r" b="b"/>
                <a:pathLst>
                  <a:path w="18" h="26">
                    <a:moveTo>
                      <a:pt x="10" y="24"/>
                    </a:moveTo>
                    <a:lnTo>
                      <a:pt x="10" y="24"/>
                    </a:lnTo>
                    <a:lnTo>
                      <a:pt x="12" y="16"/>
                    </a:lnTo>
                    <a:lnTo>
                      <a:pt x="12" y="16"/>
                    </a:lnTo>
                    <a:lnTo>
                      <a:pt x="16" y="6"/>
                    </a:lnTo>
                    <a:lnTo>
                      <a:pt x="16" y="6"/>
                    </a:lnTo>
                    <a:lnTo>
                      <a:pt x="18" y="0"/>
                    </a:lnTo>
                    <a:lnTo>
                      <a:pt x="18" y="0"/>
                    </a:lnTo>
                    <a:lnTo>
                      <a:pt x="10" y="4"/>
                    </a:lnTo>
                    <a:lnTo>
                      <a:pt x="10" y="4"/>
                    </a:lnTo>
                    <a:lnTo>
                      <a:pt x="8" y="6"/>
                    </a:lnTo>
                    <a:lnTo>
                      <a:pt x="4" y="8"/>
                    </a:lnTo>
                    <a:lnTo>
                      <a:pt x="4" y="8"/>
                    </a:lnTo>
                    <a:lnTo>
                      <a:pt x="0" y="26"/>
                    </a:lnTo>
                    <a:lnTo>
                      <a:pt x="0" y="26"/>
                    </a:lnTo>
                    <a:lnTo>
                      <a:pt x="6" y="26"/>
                    </a:lnTo>
                    <a:lnTo>
                      <a:pt x="8" y="26"/>
                    </a:lnTo>
                    <a:lnTo>
                      <a:pt x="10" y="24"/>
                    </a:lnTo>
                    <a:lnTo>
                      <a:pt x="1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6" name="Freeform 218"/>
              <p:cNvSpPr/>
              <p:nvPr/>
            </p:nvSpPr>
            <p:spPr bwMode="auto">
              <a:xfrm>
                <a:off x="2217" y="617"/>
                <a:ext cx="20" cy="34"/>
              </a:xfrm>
              <a:custGeom>
                <a:avLst/>
                <a:gdLst/>
                <a:ahLst/>
                <a:cxnLst>
                  <a:cxn ang="0">
                    <a:pos x="20" y="0"/>
                  </a:cxn>
                  <a:cxn ang="0">
                    <a:pos x="20" y="0"/>
                  </a:cxn>
                  <a:cxn ang="0">
                    <a:pos x="10" y="6"/>
                  </a:cxn>
                  <a:cxn ang="0">
                    <a:pos x="10" y="6"/>
                  </a:cxn>
                  <a:cxn ang="0">
                    <a:pos x="8" y="8"/>
                  </a:cxn>
                  <a:cxn ang="0">
                    <a:pos x="8" y="12"/>
                  </a:cxn>
                  <a:cxn ang="0">
                    <a:pos x="8" y="12"/>
                  </a:cxn>
                  <a:cxn ang="0">
                    <a:pos x="0" y="34"/>
                  </a:cxn>
                  <a:cxn ang="0">
                    <a:pos x="0" y="34"/>
                  </a:cxn>
                  <a:cxn ang="0">
                    <a:pos x="8" y="34"/>
                  </a:cxn>
                  <a:cxn ang="0">
                    <a:pos x="10" y="32"/>
                  </a:cxn>
                  <a:cxn ang="0">
                    <a:pos x="12" y="30"/>
                  </a:cxn>
                  <a:cxn ang="0">
                    <a:pos x="12" y="30"/>
                  </a:cxn>
                  <a:cxn ang="0">
                    <a:pos x="14" y="20"/>
                  </a:cxn>
                  <a:cxn ang="0">
                    <a:pos x="14" y="20"/>
                  </a:cxn>
                  <a:cxn ang="0">
                    <a:pos x="20" y="0"/>
                  </a:cxn>
                  <a:cxn ang="0">
                    <a:pos x="20" y="0"/>
                  </a:cxn>
                </a:cxnLst>
                <a:rect l="0" t="0" r="r" b="b"/>
                <a:pathLst>
                  <a:path w="20" h="34">
                    <a:moveTo>
                      <a:pt x="20" y="0"/>
                    </a:moveTo>
                    <a:lnTo>
                      <a:pt x="20" y="0"/>
                    </a:lnTo>
                    <a:lnTo>
                      <a:pt x="10" y="6"/>
                    </a:lnTo>
                    <a:lnTo>
                      <a:pt x="10" y="6"/>
                    </a:lnTo>
                    <a:lnTo>
                      <a:pt x="8" y="8"/>
                    </a:lnTo>
                    <a:lnTo>
                      <a:pt x="8" y="12"/>
                    </a:lnTo>
                    <a:lnTo>
                      <a:pt x="8" y="12"/>
                    </a:lnTo>
                    <a:lnTo>
                      <a:pt x="0" y="34"/>
                    </a:lnTo>
                    <a:lnTo>
                      <a:pt x="0" y="34"/>
                    </a:lnTo>
                    <a:lnTo>
                      <a:pt x="8" y="34"/>
                    </a:lnTo>
                    <a:lnTo>
                      <a:pt x="10" y="32"/>
                    </a:lnTo>
                    <a:lnTo>
                      <a:pt x="12" y="30"/>
                    </a:lnTo>
                    <a:lnTo>
                      <a:pt x="12" y="30"/>
                    </a:lnTo>
                    <a:lnTo>
                      <a:pt x="14" y="20"/>
                    </a:lnTo>
                    <a:lnTo>
                      <a:pt x="14" y="2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7" name="Freeform 219"/>
              <p:cNvSpPr/>
              <p:nvPr/>
            </p:nvSpPr>
            <p:spPr bwMode="auto">
              <a:xfrm>
                <a:off x="2233" y="609"/>
                <a:ext cx="18" cy="36"/>
              </a:xfrm>
              <a:custGeom>
                <a:avLst/>
                <a:gdLst/>
                <a:ahLst/>
                <a:cxnLst>
                  <a:cxn ang="0">
                    <a:pos x="10" y="6"/>
                  </a:cxn>
                  <a:cxn ang="0">
                    <a:pos x="10" y="6"/>
                  </a:cxn>
                  <a:cxn ang="0">
                    <a:pos x="8" y="10"/>
                  </a:cxn>
                  <a:cxn ang="0">
                    <a:pos x="6" y="14"/>
                  </a:cxn>
                  <a:cxn ang="0">
                    <a:pos x="6" y="14"/>
                  </a:cxn>
                  <a:cxn ang="0">
                    <a:pos x="0" y="36"/>
                  </a:cxn>
                  <a:cxn ang="0">
                    <a:pos x="0" y="36"/>
                  </a:cxn>
                  <a:cxn ang="0">
                    <a:pos x="8" y="30"/>
                  </a:cxn>
                  <a:cxn ang="0">
                    <a:pos x="16" y="22"/>
                  </a:cxn>
                  <a:cxn ang="0">
                    <a:pos x="18" y="12"/>
                  </a:cxn>
                  <a:cxn ang="0">
                    <a:pos x="18" y="0"/>
                  </a:cxn>
                  <a:cxn ang="0">
                    <a:pos x="18" y="0"/>
                  </a:cxn>
                  <a:cxn ang="0">
                    <a:pos x="10" y="6"/>
                  </a:cxn>
                  <a:cxn ang="0">
                    <a:pos x="10" y="6"/>
                  </a:cxn>
                </a:cxnLst>
                <a:rect l="0" t="0" r="r" b="b"/>
                <a:pathLst>
                  <a:path w="18" h="36">
                    <a:moveTo>
                      <a:pt x="10" y="6"/>
                    </a:moveTo>
                    <a:lnTo>
                      <a:pt x="10" y="6"/>
                    </a:lnTo>
                    <a:lnTo>
                      <a:pt x="8" y="10"/>
                    </a:lnTo>
                    <a:lnTo>
                      <a:pt x="6" y="14"/>
                    </a:lnTo>
                    <a:lnTo>
                      <a:pt x="6" y="14"/>
                    </a:lnTo>
                    <a:lnTo>
                      <a:pt x="0" y="36"/>
                    </a:lnTo>
                    <a:lnTo>
                      <a:pt x="0" y="36"/>
                    </a:lnTo>
                    <a:lnTo>
                      <a:pt x="8" y="30"/>
                    </a:lnTo>
                    <a:lnTo>
                      <a:pt x="16" y="22"/>
                    </a:lnTo>
                    <a:lnTo>
                      <a:pt x="18" y="12"/>
                    </a:lnTo>
                    <a:lnTo>
                      <a:pt x="18" y="0"/>
                    </a:lnTo>
                    <a:lnTo>
                      <a:pt x="18" y="0"/>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8" name="Freeform 220"/>
              <p:cNvSpPr/>
              <p:nvPr/>
            </p:nvSpPr>
            <p:spPr bwMode="auto">
              <a:xfrm>
                <a:off x="2137" y="567"/>
                <a:ext cx="24" cy="10"/>
              </a:xfrm>
              <a:custGeom>
                <a:avLst/>
                <a:gdLst/>
                <a:ahLst/>
                <a:cxnLst>
                  <a:cxn ang="0">
                    <a:pos x="14" y="2"/>
                  </a:cxn>
                  <a:cxn ang="0">
                    <a:pos x="14" y="2"/>
                  </a:cxn>
                  <a:cxn ang="0">
                    <a:pos x="14" y="0"/>
                  </a:cxn>
                  <a:cxn ang="0">
                    <a:pos x="14" y="0"/>
                  </a:cxn>
                  <a:cxn ang="0">
                    <a:pos x="8" y="4"/>
                  </a:cxn>
                  <a:cxn ang="0">
                    <a:pos x="8" y="4"/>
                  </a:cxn>
                  <a:cxn ang="0">
                    <a:pos x="4" y="8"/>
                  </a:cxn>
                  <a:cxn ang="0">
                    <a:pos x="0" y="10"/>
                  </a:cxn>
                  <a:cxn ang="0">
                    <a:pos x="0" y="10"/>
                  </a:cxn>
                  <a:cxn ang="0">
                    <a:pos x="24" y="10"/>
                  </a:cxn>
                  <a:cxn ang="0">
                    <a:pos x="24" y="10"/>
                  </a:cxn>
                  <a:cxn ang="0">
                    <a:pos x="14" y="2"/>
                  </a:cxn>
                  <a:cxn ang="0">
                    <a:pos x="14" y="2"/>
                  </a:cxn>
                </a:cxnLst>
                <a:rect l="0" t="0" r="r" b="b"/>
                <a:pathLst>
                  <a:path w="24" h="10">
                    <a:moveTo>
                      <a:pt x="14" y="2"/>
                    </a:moveTo>
                    <a:lnTo>
                      <a:pt x="14" y="2"/>
                    </a:lnTo>
                    <a:lnTo>
                      <a:pt x="14" y="0"/>
                    </a:lnTo>
                    <a:lnTo>
                      <a:pt x="14" y="0"/>
                    </a:lnTo>
                    <a:lnTo>
                      <a:pt x="8" y="4"/>
                    </a:lnTo>
                    <a:lnTo>
                      <a:pt x="8" y="4"/>
                    </a:lnTo>
                    <a:lnTo>
                      <a:pt x="4" y="8"/>
                    </a:lnTo>
                    <a:lnTo>
                      <a:pt x="0" y="10"/>
                    </a:lnTo>
                    <a:lnTo>
                      <a:pt x="0" y="10"/>
                    </a:lnTo>
                    <a:lnTo>
                      <a:pt x="24" y="10"/>
                    </a:lnTo>
                    <a:lnTo>
                      <a:pt x="24" y="10"/>
                    </a:lnTo>
                    <a:lnTo>
                      <a:pt x="14" y="2"/>
                    </a:lnTo>
                    <a:lnTo>
                      <a:pt x="1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9" name="Freeform 221"/>
              <p:cNvSpPr/>
              <p:nvPr/>
            </p:nvSpPr>
            <p:spPr bwMode="auto">
              <a:xfrm>
                <a:off x="2153" y="561"/>
                <a:ext cx="26" cy="16"/>
              </a:xfrm>
              <a:custGeom>
                <a:avLst/>
                <a:gdLst/>
                <a:ahLst/>
                <a:cxnLst>
                  <a:cxn ang="0">
                    <a:pos x="18" y="16"/>
                  </a:cxn>
                  <a:cxn ang="0">
                    <a:pos x="18" y="16"/>
                  </a:cxn>
                  <a:cxn ang="0">
                    <a:pos x="26" y="16"/>
                  </a:cxn>
                  <a:cxn ang="0">
                    <a:pos x="26" y="16"/>
                  </a:cxn>
                  <a:cxn ang="0">
                    <a:pos x="22" y="12"/>
                  </a:cxn>
                  <a:cxn ang="0">
                    <a:pos x="22" y="12"/>
                  </a:cxn>
                  <a:cxn ang="0">
                    <a:pos x="14" y="4"/>
                  </a:cxn>
                  <a:cxn ang="0">
                    <a:pos x="14" y="4"/>
                  </a:cxn>
                  <a:cxn ang="0">
                    <a:pos x="8" y="0"/>
                  </a:cxn>
                  <a:cxn ang="0">
                    <a:pos x="8" y="0"/>
                  </a:cxn>
                  <a:cxn ang="0">
                    <a:pos x="4" y="2"/>
                  </a:cxn>
                  <a:cxn ang="0">
                    <a:pos x="0" y="4"/>
                  </a:cxn>
                  <a:cxn ang="0">
                    <a:pos x="0" y="4"/>
                  </a:cxn>
                  <a:cxn ang="0">
                    <a:pos x="12" y="16"/>
                  </a:cxn>
                  <a:cxn ang="0">
                    <a:pos x="12" y="16"/>
                  </a:cxn>
                  <a:cxn ang="0">
                    <a:pos x="14" y="16"/>
                  </a:cxn>
                  <a:cxn ang="0">
                    <a:pos x="18" y="16"/>
                  </a:cxn>
                  <a:cxn ang="0">
                    <a:pos x="18" y="16"/>
                  </a:cxn>
                </a:cxnLst>
                <a:rect l="0" t="0" r="r" b="b"/>
                <a:pathLst>
                  <a:path w="26" h="16">
                    <a:moveTo>
                      <a:pt x="18" y="16"/>
                    </a:moveTo>
                    <a:lnTo>
                      <a:pt x="18" y="16"/>
                    </a:lnTo>
                    <a:lnTo>
                      <a:pt x="26" y="16"/>
                    </a:lnTo>
                    <a:lnTo>
                      <a:pt x="26" y="16"/>
                    </a:lnTo>
                    <a:lnTo>
                      <a:pt x="22" y="12"/>
                    </a:lnTo>
                    <a:lnTo>
                      <a:pt x="22" y="12"/>
                    </a:lnTo>
                    <a:lnTo>
                      <a:pt x="14" y="4"/>
                    </a:lnTo>
                    <a:lnTo>
                      <a:pt x="14" y="4"/>
                    </a:lnTo>
                    <a:lnTo>
                      <a:pt x="8" y="0"/>
                    </a:lnTo>
                    <a:lnTo>
                      <a:pt x="8" y="0"/>
                    </a:lnTo>
                    <a:lnTo>
                      <a:pt x="4" y="2"/>
                    </a:lnTo>
                    <a:lnTo>
                      <a:pt x="0" y="4"/>
                    </a:lnTo>
                    <a:lnTo>
                      <a:pt x="0" y="4"/>
                    </a:lnTo>
                    <a:lnTo>
                      <a:pt x="12" y="16"/>
                    </a:lnTo>
                    <a:lnTo>
                      <a:pt x="12" y="16"/>
                    </a:lnTo>
                    <a:lnTo>
                      <a:pt x="14" y="16"/>
                    </a:lnTo>
                    <a:lnTo>
                      <a:pt x="18" y="16"/>
                    </a:lnTo>
                    <a:lnTo>
                      <a:pt x="1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0" name="Freeform 222"/>
              <p:cNvSpPr/>
              <p:nvPr/>
            </p:nvSpPr>
            <p:spPr bwMode="auto">
              <a:xfrm>
                <a:off x="2165" y="557"/>
                <a:ext cx="30" cy="20"/>
              </a:xfrm>
              <a:custGeom>
                <a:avLst/>
                <a:gdLst/>
                <a:ahLst/>
                <a:cxnLst>
                  <a:cxn ang="0">
                    <a:pos x="20" y="20"/>
                  </a:cxn>
                  <a:cxn ang="0">
                    <a:pos x="20" y="20"/>
                  </a:cxn>
                  <a:cxn ang="0">
                    <a:pos x="30" y="18"/>
                  </a:cxn>
                  <a:cxn ang="0">
                    <a:pos x="30" y="18"/>
                  </a:cxn>
                  <a:cxn ang="0">
                    <a:pos x="16" y="8"/>
                  </a:cxn>
                  <a:cxn ang="0">
                    <a:pos x="16" y="8"/>
                  </a:cxn>
                  <a:cxn ang="0">
                    <a:pos x="10" y="2"/>
                  </a:cxn>
                  <a:cxn ang="0">
                    <a:pos x="10" y="2"/>
                  </a:cxn>
                  <a:cxn ang="0">
                    <a:pos x="8" y="0"/>
                  </a:cxn>
                  <a:cxn ang="0">
                    <a:pos x="6" y="0"/>
                  </a:cxn>
                  <a:cxn ang="0">
                    <a:pos x="0" y="2"/>
                  </a:cxn>
                  <a:cxn ang="0">
                    <a:pos x="0" y="2"/>
                  </a:cxn>
                  <a:cxn ang="0">
                    <a:pos x="14" y="16"/>
                  </a:cxn>
                  <a:cxn ang="0">
                    <a:pos x="14" y="16"/>
                  </a:cxn>
                  <a:cxn ang="0">
                    <a:pos x="16" y="18"/>
                  </a:cxn>
                  <a:cxn ang="0">
                    <a:pos x="20" y="20"/>
                  </a:cxn>
                  <a:cxn ang="0">
                    <a:pos x="20" y="20"/>
                  </a:cxn>
                </a:cxnLst>
                <a:rect l="0" t="0" r="r" b="b"/>
                <a:pathLst>
                  <a:path w="30" h="20">
                    <a:moveTo>
                      <a:pt x="20" y="20"/>
                    </a:moveTo>
                    <a:lnTo>
                      <a:pt x="20" y="20"/>
                    </a:lnTo>
                    <a:lnTo>
                      <a:pt x="30" y="18"/>
                    </a:lnTo>
                    <a:lnTo>
                      <a:pt x="30" y="18"/>
                    </a:lnTo>
                    <a:lnTo>
                      <a:pt x="16" y="8"/>
                    </a:lnTo>
                    <a:lnTo>
                      <a:pt x="16" y="8"/>
                    </a:lnTo>
                    <a:lnTo>
                      <a:pt x="10" y="2"/>
                    </a:lnTo>
                    <a:lnTo>
                      <a:pt x="10" y="2"/>
                    </a:lnTo>
                    <a:lnTo>
                      <a:pt x="8" y="0"/>
                    </a:lnTo>
                    <a:lnTo>
                      <a:pt x="6" y="0"/>
                    </a:lnTo>
                    <a:lnTo>
                      <a:pt x="0" y="2"/>
                    </a:lnTo>
                    <a:lnTo>
                      <a:pt x="0" y="2"/>
                    </a:lnTo>
                    <a:lnTo>
                      <a:pt x="14" y="16"/>
                    </a:lnTo>
                    <a:lnTo>
                      <a:pt x="14" y="16"/>
                    </a:lnTo>
                    <a:lnTo>
                      <a:pt x="16" y="18"/>
                    </a:lnTo>
                    <a:lnTo>
                      <a:pt x="20" y="20"/>
                    </a:lnTo>
                    <a:lnTo>
                      <a:pt x="2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1" name="Freeform 223"/>
              <p:cNvSpPr/>
              <p:nvPr/>
            </p:nvSpPr>
            <p:spPr bwMode="auto">
              <a:xfrm>
                <a:off x="2179" y="557"/>
                <a:ext cx="30" cy="18"/>
              </a:xfrm>
              <a:custGeom>
                <a:avLst/>
                <a:gdLst/>
                <a:ahLst/>
                <a:cxnLst>
                  <a:cxn ang="0">
                    <a:pos x="20" y="18"/>
                  </a:cxn>
                  <a:cxn ang="0">
                    <a:pos x="20" y="18"/>
                  </a:cxn>
                  <a:cxn ang="0">
                    <a:pos x="30" y="18"/>
                  </a:cxn>
                  <a:cxn ang="0">
                    <a:pos x="30" y="18"/>
                  </a:cxn>
                  <a:cxn ang="0">
                    <a:pos x="24" y="10"/>
                  </a:cxn>
                  <a:cxn ang="0">
                    <a:pos x="18" y="4"/>
                  </a:cxn>
                  <a:cxn ang="0">
                    <a:pos x="8" y="2"/>
                  </a:cxn>
                  <a:cxn ang="0">
                    <a:pos x="0" y="0"/>
                  </a:cxn>
                  <a:cxn ang="0">
                    <a:pos x="0" y="0"/>
                  </a:cxn>
                  <a:cxn ang="0">
                    <a:pos x="14" y="14"/>
                  </a:cxn>
                  <a:cxn ang="0">
                    <a:pos x="14" y="14"/>
                  </a:cxn>
                  <a:cxn ang="0">
                    <a:pos x="20" y="18"/>
                  </a:cxn>
                  <a:cxn ang="0">
                    <a:pos x="20" y="18"/>
                  </a:cxn>
                </a:cxnLst>
                <a:rect l="0" t="0" r="r" b="b"/>
                <a:pathLst>
                  <a:path w="30" h="18">
                    <a:moveTo>
                      <a:pt x="20" y="18"/>
                    </a:moveTo>
                    <a:lnTo>
                      <a:pt x="20" y="18"/>
                    </a:lnTo>
                    <a:lnTo>
                      <a:pt x="30" y="18"/>
                    </a:lnTo>
                    <a:lnTo>
                      <a:pt x="30" y="18"/>
                    </a:lnTo>
                    <a:lnTo>
                      <a:pt x="24" y="10"/>
                    </a:lnTo>
                    <a:lnTo>
                      <a:pt x="18" y="4"/>
                    </a:lnTo>
                    <a:lnTo>
                      <a:pt x="8" y="2"/>
                    </a:lnTo>
                    <a:lnTo>
                      <a:pt x="0" y="0"/>
                    </a:lnTo>
                    <a:lnTo>
                      <a:pt x="0" y="0"/>
                    </a:lnTo>
                    <a:lnTo>
                      <a:pt x="14" y="14"/>
                    </a:lnTo>
                    <a:lnTo>
                      <a:pt x="14" y="14"/>
                    </a:lnTo>
                    <a:lnTo>
                      <a:pt x="20" y="18"/>
                    </a:lnTo>
                    <a:lnTo>
                      <a:pt x="2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2" name="Freeform 224"/>
              <p:cNvSpPr/>
              <p:nvPr/>
            </p:nvSpPr>
            <p:spPr bwMode="auto">
              <a:xfrm>
                <a:off x="2137" y="581"/>
                <a:ext cx="24" cy="10"/>
              </a:xfrm>
              <a:custGeom>
                <a:avLst/>
                <a:gdLst/>
                <a:ahLst/>
                <a:cxnLst>
                  <a:cxn ang="0">
                    <a:pos x="8" y="6"/>
                  </a:cxn>
                  <a:cxn ang="0">
                    <a:pos x="8" y="6"/>
                  </a:cxn>
                  <a:cxn ang="0">
                    <a:pos x="14" y="10"/>
                  </a:cxn>
                  <a:cxn ang="0">
                    <a:pos x="14" y="10"/>
                  </a:cxn>
                  <a:cxn ang="0">
                    <a:pos x="14" y="8"/>
                  </a:cxn>
                  <a:cxn ang="0">
                    <a:pos x="14" y="8"/>
                  </a:cxn>
                  <a:cxn ang="0">
                    <a:pos x="24" y="0"/>
                  </a:cxn>
                  <a:cxn ang="0">
                    <a:pos x="24" y="0"/>
                  </a:cxn>
                  <a:cxn ang="0">
                    <a:pos x="0" y="0"/>
                  </a:cxn>
                  <a:cxn ang="0">
                    <a:pos x="0" y="0"/>
                  </a:cxn>
                  <a:cxn ang="0">
                    <a:pos x="4" y="2"/>
                  </a:cxn>
                  <a:cxn ang="0">
                    <a:pos x="8" y="6"/>
                  </a:cxn>
                  <a:cxn ang="0">
                    <a:pos x="8" y="6"/>
                  </a:cxn>
                </a:cxnLst>
                <a:rect l="0" t="0" r="r" b="b"/>
                <a:pathLst>
                  <a:path w="24" h="10">
                    <a:moveTo>
                      <a:pt x="8" y="6"/>
                    </a:moveTo>
                    <a:lnTo>
                      <a:pt x="8" y="6"/>
                    </a:lnTo>
                    <a:lnTo>
                      <a:pt x="14" y="10"/>
                    </a:lnTo>
                    <a:lnTo>
                      <a:pt x="14" y="10"/>
                    </a:lnTo>
                    <a:lnTo>
                      <a:pt x="14" y="8"/>
                    </a:lnTo>
                    <a:lnTo>
                      <a:pt x="14" y="8"/>
                    </a:lnTo>
                    <a:lnTo>
                      <a:pt x="24" y="0"/>
                    </a:lnTo>
                    <a:lnTo>
                      <a:pt x="24" y="0"/>
                    </a:lnTo>
                    <a:lnTo>
                      <a:pt x="0" y="0"/>
                    </a:lnTo>
                    <a:lnTo>
                      <a:pt x="0" y="0"/>
                    </a:lnTo>
                    <a:lnTo>
                      <a:pt x="4" y="2"/>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3" name="Freeform 225"/>
              <p:cNvSpPr/>
              <p:nvPr/>
            </p:nvSpPr>
            <p:spPr bwMode="auto">
              <a:xfrm>
                <a:off x="2153" y="581"/>
                <a:ext cx="26" cy="16"/>
              </a:xfrm>
              <a:custGeom>
                <a:avLst/>
                <a:gdLst/>
                <a:ahLst/>
                <a:cxnLst>
                  <a:cxn ang="0">
                    <a:pos x="10" y="16"/>
                  </a:cxn>
                  <a:cxn ang="0">
                    <a:pos x="10" y="16"/>
                  </a:cxn>
                  <a:cxn ang="0">
                    <a:pos x="14" y="10"/>
                  </a:cxn>
                  <a:cxn ang="0">
                    <a:pos x="14" y="10"/>
                  </a:cxn>
                  <a:cxn ang="0">
                    <a:pos x="22" y="4"/>
                  </a:cxn>
                  <a:cxn ang="0">
                    <a:pos x="22" y="4"/>
                  </a:cxn>
                  <a:cxn ang="0">
                    <a:pos x="26" y="0"/>
                  </a:cxn>
                  <a:cxn ang="0">
                    <a:pos x="26" y="0"/>
                  </a:cxn>
                  <a:cxn ang="0">
                    <a:pos x="18" y="0"/>
                  </a:cxn>
                  <a:cxn ang="0">
                    <a:pos x="18" y="0"/>
                  </a:cxn>
                  <a:cxn ang="0">
                    <a:pos x="14" y="0"/>
                  </a:cxn>
                  <a:cxn ang="0">
                    <a:pos x="12" y="0"/>
                  </a:cxn>
                  <a:cxn ang="0">
                    <a:pos x="12" y="0"/>
                  </a:cxn>
                  <a:cxn ang="0">
                    <a:pos x="0" y="10"/>
                  </a:cxn>
                  <a:cxn ang="0">
                    <a:pos x="0" y="10"/>
                  </a:cxn>
                  <a:cxn ang="0">
                    <a:pos x="4" y="14"/>
                  </a:cxn>
                  <a:cxn ang="0">
                    <a:pos x="10" y="16"/>
                  </a:cxn>
                  <a:cxn ang="0">
                    <a:pos x="10" y="16"/>
                  </a:cxn>
                </a:cxnLst>
                <a:rect l="0" t="0" r="r" b="b"/>
                <a:pathLst>
                  <a:path w="26" h="16">
                    <a:moveTo>
                      <a:pt x="10" y="16"/>
                    </a:moveTo>
                    <a:lnTo>
                      <a:pt x="10" y="16"/>
                    </a:lnTo>
                    <a:lnTo>
                      <a:pt x="14" y="10"/>
                    </a:lnTo>
                    <a:lnTo>
                      <a:pt x="14" y="10"/>
                    </a:lnTo>
                    <a:lnTo>
                      <a:pt x="22" y="4"/>
                    </a:lnTo>
                    <a:lnTo>
                      <a:pt x="22" y="4"/>
                    </a:lnTo>
                    <a:lnTo>
                      <a:pt x="26" y="0"/>
                    </a:lnTo>
                    <a:lnTo>
                      <a:pt x="26" y="0"/>
                    </a:lnTo>
                    <a:lnTo>
                      <a:pt x="18" y="0"/>
                    </a:lnTo>
                    <a:lnTo>
                      <a:pt x="18" y="0"/>
                    </a:lnTo>
                    <a:lnTo>
                      <a:pt x="14" y="0"/>
                    </a:lnTo>
                    <a:lnTo>
                      <a:pt x="12" y="0"/>
                    </a:lnTo>
                    <a:lnTo>
                      <a:pt x="12" y="0"/>
                    </a:lnTo>
                    <a:lnTo>
                      <a:pt x="0" y="10"/>
                    </a:lnTo>
                    <a:lnTo>
                      <a:pt x="0" y="10"/>
                    </a:lnTo>
                    <a:lnTo>
                      <a:pt x="4" y="14"/>
                    </a:lnTo>
                    <a:lnTo>
                      <a:pt x="10" y="16"/>
                    </a:lnTo>
                    <a:lnTo>
                      <a:pt x="1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4" name="Freeform 226"/>
              <p:cNvSpPr/>
              <p:nvPr/>
            </p:nvSpPr>
            <p:spPr bwMode="auto">
              <a:xfrm>
                <a:off x="2165" y="581"/>
                <a:ext cx="30" cy="18"/>
              </a:xfrm>
              <a:custGeom>
                <a:avLst/>
                <a:gdLst/>
                <a:ahLst/>
                <a:cxnLst>
                  <a:cxn ang="0">
                    <a:pos x="18" y="12"/>
                  </a:cxn>
                  <a:cxn ang="0">
                    <a:pos x="18" y="12"/>
                  </a:cxn>
                  <a:cxn ang="0">
                    <a:pos x="30" y="0"/>
                  </a:cxn>
                  <a:cxn ang="0">
                    <a:pos x="30" y="0"/>
                  </a:cxn>
                  <a:cxn ang="0">
                    <a:pos x="20" y="0"/>
                  </a:cxn>
                  <a:cxn ang="0">
                    <a:pos x="20" y="0"/>
                  </a:cxn>
                  <a:cxn ang="0">
                    <a:pos x="16" y="0"/>
                  </a:cxn>
                  <a:cxn ang="0">
                    <a:pos x="14" y="2"/>
                  </a:cxn>
                  <a:cxn ang="0">
                    <a:pos x="14" y="2"/>
                  </a:cxn>
                  <a:cxn ang="0">
                    <a:pos x="0" y="16"/>
                  </a:cxn>
                  <a:cxn ang="0">
                    <a:pos x="0" y="16"/>
                  </a:cxn>
                  <a:cxn ang="0">
                    <a:pos x="6" y="18"/>
                  </a:cxn>
                  <a:cxn ang="0">
                    <a:pos x="8" y="18"/>
                  </a:cxn>
                  <a:cxn ang="0">
                    <a:pos x="10" y="18"/>
                  </a:cxn>
                  <a:cxn ang="0">
                    <a:pos x="10" y="18"/>
                  </a:cxn>
                  <a:cxn ang="0">
                    <a:pos x="18" y="12"/>
                  </a:cxn>
                  <a:cxn ang="0">
                    <a:pos x="18" y="12"/>
                  </a:cxn>
                </a:cxnLst>
                <a:rect l="0" t="0" r="r" b="b"/>
                <a:pathLst>
                  <a:path w="30" h="18">
                    <a:moveTo>
                      <a:pt x="18" y="12"/>
                    </a:moveTo>
                    <a:lnTo>
                      <a:pt x="18" y="12"/>
                    </a:lnTo>
                    <a:lnTo>
                      <a:pt x="30" y="0"/>
                    </a:lnTo>
                    <a:lnTo>
                      <a:pt x="30" y="0"/>
                    </a:lnTo>
                    <a:lnTo>
                      <a:pt x="20" y="0"/>
                    </a:lnTo>
                    <a:lnTo>
                      <a:pt x="20" y="0"/>
                    </a:lnTo>
                    <a:lnTo>
                      <a:pt x="16" y="0"/>
                    </a:lnTo>
                    <a:lnTo>
                      <a:pt x="14" y="2"/>
                    </a:lnTo>
                    <a:lnTo>
                      <a:pt x="14" y="2"/>
                    </a:lnTo>
                    <a:lnTo>
                      <a:pt x="0" y="16"/>
                    </a:lnTo>
                    <a:lnTo>
                      <a:pt x="0" y="16"/>
                    </a:lnTo>
                    <a:lnTo>
                      <a:pt x="6" y="18"/>
                    </a:lnTo>
                    <a:lnTo>
                      <a:pt x="8" y="18"/>
                    </a:lnTo>
                    <a:lnTo>
                      <a:pt x="10" y="18"/>
                    </a:lnTo>
                    <a:lnTo>
                      <a:pt x="10" y="18"/>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5" name="Freeform 227"/>
              <p:cNvSpPr/>
              <p:nvPr/>
            </p:nvSpPr>
            <p:spPr bwMode="auto">
              <a:xfrm>
                <a:off x="2179" y="581"/>
                <a:ext cx="30" cy="20"/>
              </a:xfrm>
              <a:custGeom>
                <a:avLst/>
                <a:gdLst/>
                <a:ahLst/>
                <a:cxnLst>
                  <a:cxn ang="0">
                    <a:pos x="20" y="0"/>
                  </a:cxn>
                  <a:cxn ang="0">
                    <a:pos x="20" y="0"/>
                  </a:cxn>
                  <a:cxn ang="0">
                    <a:pos x="14" y="4"/>
                  </a:cxn>
                  <a:cxn ang="0">
                    <a:pos x="14" y="4"/>
                  </a:cxn>
                  <a:cxn ang="0">
                    <a:pos x="0" y="20"/>
                  </a:cxn>
                  <a:cxn ang="0">
                    <a:pos x="0" y="20"/>
                  </a:cxn>
                  <a:cxn ang="0">
                    <a:pos x="10" y="18"/>
                  </a:cxn>
                  <a:cxn ang="0">
                    <a:pos x="18" y="14"/>
                  </a:cxn>
                  <a:cxn ang="0">
                    <a:pos x="24" y="8"/>
                  </a:cxn>
                  <a:cxn ang="0">
                    <a:pos x="30" y="0"/>
                  </a:cxn>
                  <a:cxn ang="0">
                    <a:pos x="30" y="0"/>
                  </a:cxn>
                  <a:cxn ang="0">
                    <a:pos x="20" y="0"/>
                  </a:cxn>
                  <a:cxn ang="0">
                    <a:pos x="20" y="0"/>
                  </a:cxn>
                </a:cxnLst>
                <a:rect l="0" t="0" r="r" b="b"/>
                <a:pathLst>
                  <a:path w="30" h="20">
                    <a:moveTo>
                      <a:pt x="20" y="0"/>
                    </a:moveTo>
                    <a:lnTo>
                      <a:pt x="20" y="0"/>
                    </a:lnTo>
                    <a:lnTo>
                      <a:pt x="14" y="4"/>
                    </a:lnTo>
                    <a:lnTo>
                      <a:pt x="14" y="4"/>
                    </a:lnTo>
                    <a:lnTo>
                      <a:pt x="0" y="20"/>
                    </a:lnTo>
                    <a:lnTo>
                      <a:pt x="0" y="20"/>
                    </a:lnTo>
                    <a:lnTo>
                      <a:pt x="10" y="18"/>
                    </a:lnTo>
                    <a:lnTo>
                      <a:pt x="18" y="14"/>
                    </a:lnTo>
                    <a:lnTo>
                      <a:pt x="24" y="8"/>
                    </a:lnTo>
                    <a:lnTo>
                      <a:pt x="30" y="0"/>
                    </a:lnTo>
                    <a:lnTo>
                      <a:pt x="30" y="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6" name="Freeform 228"/>
              <p:cNvSpPr/>
              <p:nvPr/>
            </p:nvSpPr>
            <p:spPr bwMode="auto">
              <a:xfrm>
                <a:off x="2237" y="681"/>
                <a:ext cx="28" cy="16"/>
              </a:xfrm>
              <a:custGeom>
                <a:avLst/>
                <a:gdLst/>
                <a:ahLst/>
                <a:cxnLst>
                  <a:cxn ang="0">
                    <a:pos x="12" y="0"/>
                  </a:cxn>
                  <a:cxn ang="0">
                    <a:pos x="12" y="0"/>
                  </a:cxn>
                  <a:cxn ang="0">
                    <a:pos x="8" y="6"/>
                  </a:cxn>
                  <a:cxn ang="0">
                    <a:pos x="8" y="6"/>
                  </a:cxn>
                  <a:cxn ang="0">
                    <a:pos x="4" y="12"/>
                  </a:cxn>
                  <a:cxn ang="0">
                    <a:pos x="0" y="16"/>
                  </a:cxn>
                  <a:cxn ang="0">
                    <a:pos x="0" y="16"/>
                  </a:cxn>
                  <a:cxn ang="0">
                    <a:pos x="28" y="10"/>
                  </a:cxn>
                  <a:cxn ang="0">
                    <a:pos x="28" y="10"/>
                  </a:cxn>
                  <a:cxn ang="0">
                    <a:pos x="14" y="2"/>
                  </a:cxn>
                  <a:cxn ang="0">
                    <a:pos x="14" y="2"/>
                  </a:cxn>
                  <a:cxn ang="0">
                    <a:pos x="12" y="0"/>
                  </a:cxn>
                  <a:cxn ang="0">
                    <a:pos x="12" y="0"/>
                  </a:cxn>
                </a:cxnLst>
                <a:rect l="0" t="0" r="r" b="b"/>
                <a:pathLst>
                  <a:path w="28" h="16">
                    <a:moveTo>
                      <a:pt x="12" y="0"/>
                    </a:moveTo>
                    <a:lnTo>
                      <a:pt x="12" y="0"/>
                    </a:lnTo>
                    <a:lnTo>
                      <a:pt x="8" y="6"/>
                    </a:lnTo>
                    <a:lnTo>
                      <a:pt x="8" y="6"/>
                    </a:lnTo>
                    <a:lnTo>
                      <a:pt x="4" y="12"/>
                    </a:lnTo>
                    <a:lnTo>
                      <a:pt x="0" y="16"/>
                    </a:lnTo>
                    <a:lnTo>
                      <a:pt x="0" y="16"/>
                    </a:lnTo>
                    <a:lnTo>
                      <a:pt x="28" y="10"/>
                    </a:lnTo>
                    <a:lnTo>
                      <a:pt x="28" y="10"/>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7" name="Freeform 229"/>
              <p:cNvSpPr/>
              <p:nvPr/>
            </p:nvSpPr>
            <p:spPr bwMode="auto">
              <a:xfrm>
                <a:off x="2253" y="673"/>
                <a:ext cx="30" cy="16"/>
              </a:xfrm>
              <a:custGeom>
                <a:avLst/>
                <a:gdLst/>
                <a:ahLst/>
                <a:cxnLst>
                  <a:cxn ang="0">
                    <a:pos x="0" y="6"/>
                  </a:cxn>
                  <a:cxn ang="0">
                    <a:pos x="0" y="6"/>
                  </a:cxn>
                  <a:cxn ang="0">
                    <a:pos x="16" y="16"/>
                  </a:cxn>
                  <a:cxn ang="0">
                    <a:pos x="16" y="16"/>
                  </a:cxn>
                  <a:cxn ang="0">
                    <a:pos x="18" y="16"/>
                  </a:cxn>
                  <a:cxn ang="0">
                    <a:pos x="22" y="14"/>
                  </a:cxn>
                  <a:cxn ang="0">
                    <a:pos x="22" y="14"/>
                  </a:cxn>
                  <a:cxn ang="0">
                    <a:pos x="30" y="12"/>
                  </a:cxn>
                  <a:cxn ang="0">
                    <a:pos x="30" y="12"/>
                  </a:cxn>
                  <a:cxn ang="0">
                    <a:pos x="26" y="10"/>
                  </a:cxn>
                  <a:cxn ang="0">
                    <a:pos x="26" y="10"/>
                  </a:cxn>
                  <a:cxn ang="0">
                    <a:pos x="16" y="4"/>
                  </a:cxn>
                  <a:cxn ang="0">
                    <a:pos x="16" y="4"/>
                  </a:cxn>
                  <a:cxn ang="0">
                    <a:pos x="8" y="0"/>
                  </a:cxn>
                  <a:cxn ang="0">
                    <a:pos x="8" y="0"/>
                  </a:cxn>
                  <a:cxn ang="0">
                    <a:pos x="4" y="2"/>
                  </a:cxn>
                  <a:cxn ang="0">
                    <a:pos x="0" y="6"/>
                  </a:cxn>
                  <a:cxn ang="0">
                    <a:pos x="0" y="6"/>
                  </a:cxn>
                </a:cxnLst>
                <a:rect l="0" t="0" r="r" b="b"/>
                <a:pathLst>
                  <a:path w="30" h="16">
                    <a:moveTo>
                      <a:pt x="0" y="6"/>
                    </a:moveTo>
                    <a:lnTo>
                      <a:pt x="0" y="6"/>
                    </a:lnTo>
                    <a:lnTo>
                      <a:pt x="16" y="16"/>
                    </a:lnTo>
                    <a:lnTo>
                      <a:pt x="16" y="16"/>
                    </a:lnTo>
                    <a:lnTo>
                      <a:pt x="18" y="16"/>
                    </a:lnTo>
                    <a:lnTo>
                      <a:pt x="22" y="14"/>
                    </a:lnTo>
                    <a:lnTo>
                      <a:pt x="22" y="14"/>
                    </a:lnTo>
                    <a:lnTo>
                      <a:pt x="30" y="12"/>
                    </a:lnTo>
                    <a:lnTo>
                      <a:pt x="30" y="12"/>
                    </a:lnTo>
                    <a:lnTo>
                      <a:pt x="26" y="10"/>
                    </a:lnTo>
                    <a:lnTo>
                      <a:pt x="26" y="10"/>
                    </a:lnTo>
                    <a:lnTo>
                      <a:pt x="16" y="4"/>
                    </a:lnTo>
                    <a:lnTo>
                      <a:pt x="16" y="4"/>
                    </a:lnTo>
                    <a:lnTo>
                      <a:pt x="8" y="0"/>
                    </a:lnTo>
                    <a:lnTo>
                      <a:pt x="8" y="0"/>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8" name="Freeform 230"/>
              <p:cNvSpPr/>
              <p:nvPr/>
            </p:nvSpPr>
            <p:spPr bwMode="auto">
              <a:xfrm>
                <a:off x="2265" y="665"/>
                <a:ext cx="38" cy="20"/>
              </a:xfrm>
              <a:custGeom>
                <a:avLst/>
                <a:gdLst/>
                <a:ahLst/>
                <a:cxnLst>
                  <a:cxn ang="0">
                    <a:pos x="0" y="4"/>
                  </a:cxn>
                  <a:cxn ang="0">
                    <a:pos x="0" y="4"/>
                  </a:cxn>
                  <a:cxn ang="0">
                    <a:pos x="20" y="18"/>
                  </a:cxn>
                  <a:cxn ang="0">
                    <a:pos x="20" y="18"/>
                  </a:cxn>
                  <a:cxn ang="0">
                    <a:pos x="22" y="20"/>
                  </a:cxn>
                  <a:cxn ang="0">
                    <a:pos x="26" y="20"/>
                  </a:cxn>
                  <a:cxn ang="0">
                    <a:pos x="26" y="20"/>
                  </a:cxn>
                  <a:cxn ang="0">
                    <a:pos x="38" y="16"/>
                  </a:cxn>
                  <a:cxn ang="0">
                    <a:pos x="38" y="16"/>
                  </a:cxn>
                  <a:cxn ang="0">
                    <a:pos x="20" y="6"/>
                  </a:cxn>
                  <a:cxn ang="0">
                    <a:pos x="20" y="6"/>
                  </a:cxn>
                  <a:cxn ang="0">
                    <a:pos x="12" y="0"/>
                  </a:cxn>
                  <a:cxn ang="0">
                    <a:pos x="12" y="0"/>
                  </a:cxn>
                  <a:cxn ang="0">
                    <a:pos x="8" y="0"/>
                  </a:cxn>
                  <a:cxn ang="0">
                    <a:pos x="6" y="2"/>
                  </a:cxn>
                  <a:cxn ang="0">
                    <a:pos x="0" y="4"/>
                  </a:cxn>
                  <a:cxn ang="0">
                    <a:pos x="0" y="4"/>
                  </a:cxn>
                </a:cxnLst>
                <a:rect l="0" t="0" r="r" b="b"/>
                <a:pathLst>
                  <a:path w="38" h="20">
                    <a:moveTo>
                      <a:pt x="0" y="4"/>
                    </a:moveTo>
                    <a:lnTo>
                      <a:pt x="0" y="4"/>
                    </a:lnTo>
                    <a:lnTo>
                      <a:pt x="20" y="18"/>
                    </a:lnTo>
                    <a:lnTo>
                      <a:pt x="20" y="18"/>
                    </a:lnTo>
                    <a:lnTo>
                      <a:pt x="22" y="20"/>
                    </a:lnTo>
                    <a:lnTo>
                      <a:pt x="26" y="20"/>
                    </a:lnTo>
                    <a:lnTo>
                      <a:pt x="26" y="20"/>
                    </a:lnTo>
                    <a:lnTo>
                      <a:pt x="38" y="16"/>
                    </a:lnTo>
                    <a:lnTo>
                      <a:pt x="38" y="16"/>
                    </a:lnTo>
                    <a:lnTo>
                      <a:pt x="20" y="6"/>
                    </a:lnTo>
                    <a:lnTo>
                      <a:pt x="20" y="6"/>
                    </a:lnTo>
                    <a:lnTo>
                      <a:pt x="12" y="0"/>
                    </a:lnTo>
                    <a:lnTo>
                      <a:pt x="12" y="0"/>
                    </a:lnTo>
                    <a:lnTo>
                      <a:pt x="8" y="0"/>
                    </a:lnTo>
                    <a:lnTo>
                      <a:pt x="6"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9" name="Freeform 231"/>
              <p:cNvSpPr/>
              <p:nvPr/>
            </p:nvSpPr>
            <p:spPr bwMode="auto">
              <a:xfrm>
                <a:off x="2279" y="663"/>
                <a:ext cx="38" cy="18"/>
              </a:xfrm>
              <a:custGeom>
                <a:avLst/>
                <a:gdLst/>
                <a:ahLst/>
                <a:cxnLst>
                  <a:cxn ang="0">
                    <a:pos x="0" y="0"/>
                  </a:cxn>
                  <a:cxn ang="0">
                    <a:pos x="0" y="0"/>
                  </a:cxn>
                  <a:cxn ang="0">
                    <a:pos x="22" y="14"/>
                  </a:cxn>
                  <a:cxn ang="0">
                    <a:pos x="22" y="14"/>
                  </a:cxn>
                  <a:cxn ang="0">
                    <a:pos x="24" y="16"/>
                  </a:cxn>
                  <a:cxn ang="0">
                    <a:pos x="28" y="18"/>
                  </a:cxn>
                  <a:cxn ang="0">
                    <a:pos x="28" y="18"/>
                  </a:cxn>
                  <a:cxn ang="0">
                    <a:pos x="38" y="14"/>
                  </a:cxn>
                  <a:cxn ang="0">
                    <a:pos x="38" y="14"/>
                  </a:cxn>
                  <a:cxn ang="0">
                    <a:pos x="32" y="6"/>
                  </a:cxn>
                  <a:cxn ang="0">
                    <a:pos x="22" y="2"/>
                  </a:cxn>
                  <a:cxn ang="0">
                    <a:pos x="12" y="0"/>
                  </a:cxn>
                  <a:cxn ang="0">
                    <a:pos x="0" y="0"/>
                  </a:cxn>
                  <a:cxn ang="0">
                    <a:pos x="0" y="0"/>
                  </a:cxn>
                </a:cxnLst>
                <a:rect l="0" t="0" r="r" b="b"/>
                <a:pathLst>
                  <a:path w="38" h="18">
                    <a:moveTo>
                      <a:pt x="0" y="0"/>
                    </a:moveTo>
                    <a:lnTo>
                      <a:pt x="0" y="0"/>
                    </a:lnTo>
                    <a:lnTo>
                      <a:pt x="22" y="14"/>
                    </a:lnTo>
                    <a:lnTo>
                      <a:pt x="22" y="14"/>
                    </a:lnTo>
                    <a:lnTo>
                      <a:pt x="24" y="16"/>
                    </a:lnTo>
                    <a:lnTo>
                      <a:pt x="28" y="18"/>
                    </a:lnTo>
                    <a:lnTo>
                      <a:pt x="28" y="18"/>
                    </a:lnTo>
                    <a:lnTo>
                      <a:pt x="38" y="14"/>
                    </a:lnTo>
                    <a:lnTo>
                      <a:pt x="38" y="14"/>
                    </a:lnTo>
                    <a:lnTo>
                      <a:pt x="32" y="6"/>
                    </a:lnTo>
                    <a:lnTo>
                      <a:pt x="22" y="2"/>
                    </a:lnTo>
                    <a:lnTo>
                      <a:pt x="1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0" name="Freeform 232"/>
              <p:cNvSpPr/>
              <p:nvPr/>
            </p:nvSpPr>
            <p:spPr bwMode="auto">
              <a:xfrm>
                <a:off x="2237" y="695"/>
                <a:ext cx="28" cy="14"/>
              </a:xfrm>
              <a:custGeom>
                <a:avLst/>
                <a:gdLst/>
                <a:ahLst/>
                <a:cxnLst>
                  <a:cxn ang="0">
                    <a:pos x="20" y="12"/>
                  </a:cxn>
                  <a:cxn ang="0">
                    <a:pos x="20" y="12"/>
                  </a:cxn>
                  <a:cxn ang="0">
                    <a:pos x="28" y="0"/>
                  </a:cxn>
                  <a:cxn ang="0">
                    <a:pos x="28" y="0"/>
                  </a:cxn>
                  <a:cxn ang="0">
                    <a:pos x="0" y="6"/>
                  </a:cxn>
                  <a:cxn ang="0">
                    <a:pos x="0" y="6"/>
                  </a:cxn>
                  <a:cxn ang="0">
                    <a:pos x="6" y="8"/>
                  </a:cxn>
                  <a:cxn ang="0">
                    <a:pos x="12" y="10"/>
                  </a:cxn>
                  <a:cxn ang="0">
                    <a:pos x="12" y="10"/>
                  </a:cxn>
                  <a:cxn ang="0">
                    <a:pos x="18" y="14"/>
                  </a:cxn>
                  <a:cxn ang="0">
                    <a:pos x="18" y="14"/>
                  </a:cxn>
                  <a:cxn ang="0">
                    <a:pos x="20" y="12"/>
                  </a:cxn>
                  <a:cxn ang="0">
                    <a:pos x="20" y="12"/>
                  </a:cxn>
                </a:cxnLst>
                <a:rect l="0" t="0" r="r" b="b"/>
                <a:pathLst>
                  <a:path w="28" h="14">
                    <a:moveTo>
                      <a:pt x="20" y="12"/>
                    </a:moveTo>
                    <a:lnTo>
                      <a:pt x="20" y="12"/>
                    </a:lnTo>
                    <a:lnTo>
                      <a:pt x="28" y="0"/>
                    </a:lnTo>
                    <a:lnTo>
                      <a:pt x="28" y="0"/>
                    </a:lnTo>
                    <a:lnTo>
                      <a:pt x="0" y="6"/>
                    </a:lnTo>
                    <a:lnTo>
                      <a:pt x="0" y="6"/>
                    </a:lnTo>
                    <a:lnTo>
                      <a:pt x="6" y="8"/>
                    </a:lnTo>
                    <a:lnTo>
                      <a:pt x="12" y="10"/>
                    </a:lnTo>
                    <a:lnTo>
                      <a:pt x="12" y="10"/>
                    </a:lnTo>
                    <a:lnTo>
                      <a:pt x="18" y="14"/>
                    </a:lnTo>
                    <a:lnTo>
                      <a:pt x="18" y="14"/>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1" name="Freeform 233"/>
              <p:cNvSpPr/>
              <p:nvPr/>
            </p:nvSpPr>
            <p:spPr bwMode="auto">
              <a:xfrm>
                <a:off x="2259" y="691"/>
                <a:ext cx="26" cy="22"/>
              </a:xfrm>
              <a:custGeom>
                <a:avLst/>
                <a:gdLst/>
                <a:ahLst/>
                <a:cxnLst>
                  <a:cxn ang="0">
                    <a:pos x="10" y="22"/>
                  </a:cxn>
                  <a:cxn ang="0">
                    <a:pos x="10" y="22"/>
                  </a:cxn>
                  <a:cxn ang="0">
                    <a:pos x="16" y="14"/>
                  </a:cxn>
                  <a:cxn ang="0">
                    <a:pos x="16" y="14"/>
                  </a:cxn>
                  <a:cxn ang="0">
                    <a:pos x="22" y="4"/>
                  </a:cxn>
                  <a:cxn ang="0">
                    <a:pos x="22" y="4"/>
                  </a:cxn>
                  <a:cxn ang="0">
                    <a:pos x="26" y="0"/>
                  </a:cxn>
                  <a:cxn ang="0">
                    <a:pos x="26" y="0"/>
                  </a:cxn>
                  <a:cxn ang="0">
                    <a:pos x="18" y="2"/>
                  </a:cxn>
                  <a:cxn ang="0">
                    <a:pos x="18" y="2"/>
                  </a:cxn>
                  <a:cxn ang="0">
                    <a:pos x="14" y="2"/>
                  </a:cxn>
                  <a:cxn ang="0">
                    <a:pos x="10" y="4"/>
                  </a:cxn>
                  <a:cxn ang="0">
                    <a:pos x="10" y="4"/>
                  </a:cxn>
                  <a:cxn ang="0">
                    <a:pos x="0" y="18"/>
                  </a:cxn>
                  <a:cxn ang="0">
                    <a:pos x="0" y="18"/>
                  </a:cxn>
                  <a:cxn ang="0">
                    <a:pos x="6" y="20"/>
                  </a:cxn>
                  <a:cxn ang="0">
                    <a:pos x="10" y="22"/>
                  </a:cxn>
                  <a:cxn ang="0">
                    <a:pos x="10" y="22"/>
                  </a:cxn>
                </a:cxnLst>
                <a:rect l="0" t="0" r="r" b="b"/>
                <a:pathLst>
                  <a:path w="26" h="22">
                    <a:moveTo>
                      <a:pt x="10" y="22"/>
                    </a:moveTo>
                    <a:lnTo>
                      <a:pt x="10" y="22"/>
                    </a:lnTo>
                    <a:lnTo>
                      <a:pt x="16" y="14"/>
                    </a:lnTo>
                    <a:lnTo>
                      <a:pt x="16" y="14"/>
                    </a:lnTo>
                    <a:lnTo>
                      <a:pt x="22" y="4"/>
                    </a:lnTo>
                    <a:lnTo>
                      <a:pt x="22" y="4"/>
                    </a:lnTo>
                    <a:lnTo>
                      <a:pt x="26" y="0"/>
                    </a:lnTo>
                    <a:lnTo>
                      <a:pt x="26" y="0"/>
                    </a:lnTo>
                    <a:lnTo>
                      <a:pt x="18" y="2"/>
                    </a:lnTo>
                    <a:lnTo>
                      <a:pt x="18" y="2"/>
                    </a:lnTo>
                    <a:lnTo>
                      <a:pt x="14" y="2"/>
                    </a:lnTo>
                    <a:lnTo>
                      <a:pt x="10" y="4"/>
                    </a:lnTo>
                    <a:lnTo>
                      <a:pt x="10" y="4"/>
                    </a:lnTo>
                    <a:lnTo>
                      <a:pt x="0" y="18"/>
                    </a:lnTo>
                    <a:lnTo>
                      <a:pt x="0" y="18"/>
                    </a:lnTo>
                    <a:lnTo>
                      <a:pt x="6" y="2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2" name="Freeform 234"/>
              <p:cNvSpPr/>
              <p:nvPr/>
            </p:nvSpPr>
            <p:spPr bwMode="auto">
              <a:xfrm>
                <a:off x="2273" y="687"/>
                <a:ext cx="30" cy="28"/>
              </a:xfrm>
              <a:custGeom>
                <a:avLst/>
                <a:gdLst/>
                <a:ahLst/>
                <a:cxnLst>
                  <a:cxn ang="0">
                    <a:pos x="12" y="26"/>
                  </a:cxn>
                  <a:cxn ang="0">
                    <a:pos x="12" y="26"/>
                  </a:cxn>
                  <a:cxn ang="0">
                    <a:pos x="18" y="18"/>
                  </a:cxn>
                  <a:cxn ang="0">
                    <a:pos x="18" y="18"/>
                  </a:cxn>
                  <a:cxn ang="0">
                    <a:pos x="30" y="0"/>
                  </a:cxn>
                  <a:cxn ang="0">
                    <a:pos x="30" y="0"/>
                  </a:cxn>
                  <a:cxn ang="0">
                    <a:pos x="18" y="2"/>
                  </a:cxn>
                  <a:cxn ang="0">
                    <a:pos x="18" y="2"/>
                  </a:cxn>
                  <a:cxn ang="0">
                    <a:pos x="16" y="4"/>
                  </a:cxn>
                  <a:cxn ang="0">
                    <a:pos x="14" y="8"/>
                  </a:cxn>
                  <a:cxn ang="0">
                    <a:pos x="14" y="8"/>
                  </a:cxn>
                  <a:cxn ang="0">
                    <a:pos x="0" y="26"/>
                  </a:cxn>
                  <a:cxn ang="0">
                    <a:pos x="0" y="26"/>
                  </a:cxn>
                  <a:cxn ang="0">
                    <a:pos x="8" y="28"/>
                  </a:cxn>
                  <a:cxn ang="0">
                    <a:pos x="10" y="28"/>
                  </a:cxn>
                  <a:cxn ang="0">
                    <a:pos x="12" y="26"/>
                  </a:cxn>
                  <a:cxn ang="0">
                    <a:pos x="12" y="26"/>
                  </a:cxn>
                </a:cxnLst>
                <a:rect l="0" t="0" r="r" b="b"/>
                <a:pathLst>
                  <a:path w="30" h="28">
                    <a:moveTo>
                      <a:pt x="12" y="26"/>
                    </a:moveTo>
                    <a:lnTo>
                      <a:pt x="12" y="26"/>
                    </a:lnTo>
                    <a:lnTo>
                      <a:pt x="18" y="18"/>
                    </a:lnTo>
                    <a:lnTo>
                      <a:pt x="18" y="18"/>
                    </a:lnTo>
                    <a:lnTo>
                      <a:pt x="30" y="0"/>
                    </a:lnTo>
                    <a:lnTo>
                      <a:pt x="30" y="0"/>
                    </a:lnTo>
                    <a:lnTo>
                      <a:pt x="18" y="2"/>
                    </a:lnTo>
                    <a:lnTo>
                      <a:pt x="18" y="2"/>
                    </a:lnTo>
                    <a:lnTo>
                      <a:pt x="16" y="4"/>
                    </a:lnTo>
                    <a:lnTo>
                      <a:pt x="14" y="8"/>
                    </a:lnTo>
                    <a:lnTo>
                      <a:pt x="14" y="8"/>
                    </a:lnTo>
                    <a:lnTo>
                      <a:pt x="0" y="26"/>
                    </a:lnTo>
                    <a:lnTo>
                      <a:pt x="0" y="26"/>
                    </a:lnTo>
                    <a:lnTo>
                      <a:pt x="8" y="28"/>
                    </a:lnTo>
                    <a:lnTo>
                      <a:pt x="10" y="28"/>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3" name="Freeform 235"/>
              <p:cNvSpPr/>
              <p:nvPr/>
            </p:nvSpPr>
            <p:spPr bwMode="auto">
              <a:xfrm>
                <a:off x="2289" y="685"/>
                <a:ext cx="30" cy="28"/>
              </a:xfrm>
              <a:custGeom>
                <a:avLst/>
                <a:gdLst/>
                <a:ahLst/>
                <a:cxnLst>
                  <a:cxn ang="0">
                    <a:pos x="14" y="8"/>
                  </a:cxn>
                  <a:cxn ang="0">
                    <a:pos x="14" y="8"/>
                  </a:cxn>
                  <a:cxn ang="0">
                    <a:pos x="0" y="28"/>
                  </a:cxn>
                  <a:cxn ang="0">
                    <a:pos x="0" y="28"/>
                  </a:cxn>
                  <a:cxn ang="0">
                    <a:pos x="12" y="24"/>
                  </a:cxn>
                  <a:cxn ang="0">
                    <a:pos x="20" y="18"/>
                  </a:cxn>
                  <a:cxn ang="0">
                    <a:pos x="26" y="10"/>
                  </a:cxn>
                  <a:cxn ang="0">
                    <a:pos x="30" y="0"/>
                  </a:cxn>
                  <a:cxn ang="0">
                    <a:pos x="30" y="0"/>
                  </a:cxn>
                  <a:cxn ang="0">
                    <a:pos x="20" y="2"/>
                  </a:cxn>
                  <a:cxn ang="0">
                    <a:pos x="20" y="2"/>
                  </a:cxn>
                  <a:cxn ang="0">
                    <a:pos x="16" y="4"/>
                  </a:cxn>
                  <a:cxn ang="0">
                    <a:pos x="14" y="8"/>
                  </a:cxn>
                  <a:cxn ang="0">
                    <a:pos x="14" y="8"/>
                  </a:cxn>
                </a:cxnLst>
                <a:rect l="0" t="0" r="r" b="b"/>
                <a:pathLst>
                  <a:path w="30" h="28">
                    <a:moveTo>
                      <a:pt x="14" y="8"/>
                    </a:moveTo>
                    <a:lnTo>
                      <a:pt x="14" y="8"/>
                    </a:lnTo>
                    <a:lnTo>
                      <a:pt x="0" y="28"/>
                    </a:lnTo>
                    <a:lnTo>
                      <a:pt x="0" y="28"/>
                    </a:lnTo>
                    <a:lnTo>
                      <a:pt x="12" y="24"/>
                    </a:lnTo>
                    <a:lnTo>
                      <a:pt x="20" y="18"/>
                    </a:lnTo>
                    <a:lnTo>
                      <a:pt x="26" y="10"/>
                    </a:lnTo>
                    <a:lnTo>
                      <a:pt x="30" y="0"/>
                    </a:lnTo>
                    <a:lnTo>
                      <a:pt x="30" y="0"/>
                    </a:lnTo>
                    <a:lnTo>
                      <a:pt x="20" y="2"/>
                    </a:lnTo>
                    <a:lnTo>
                      <a:pt x="20" y="2"/>
                    </a:lnTo>
                    <a:lnTo>
                      <a:pt x="16" y="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4" name="Freeform 236"/>
              <p:cNvSpPr/>
              <p:nvPr/>
            </p:nvSpPr>
            <p:spPr bwMode="auto">
              <a:xfrm>
                <a:off x="2073" y="813"/>
                <a:ext cx="24" cy="18"/>
              </a:xfrm>
              <a:custGeom>
                <a:avLst/>
                <a:gdLst/>
                <a:ahLst/>
                <a:cxnLst>
                  <a:cxn ang="0">
                    <a:pos x="8" y="0"/>
                  </a:cxn>
                  <a:cxn ang="0">
                    <a:pos x="8" y="0"/>
                  </a:cxn>
                  <a:cxn ang="0">
                    <a:pos x="4" y="6"/>
                  </a:cxn>
                  <a:cxn ang="0">
                    <a:pos x="4" y="6"/>
                  </a:cxn>
                  <a:cxn ang="0">
                    <a:pos x="2" y="12"/>
                  </a:cxn>
                  <a:cxn ang="0">
                    <a:pos x="0" y="18"/>
                  </a:cxn>
                  <a:cxn ang="0">
                    <a:pos x="0" y="18"/>
                  </a:cxn>
                  <a:cxn ang="0">
                    <a:pos x="24" y="4"/>
                  </a:cxn>
                  <a:cxn ang="0">
                    <a:pos x="24" y="4"/>
                  </a:cxn>
                  <a:cxn ang="0">
                    <a:pos x="10" y="0"/>
                  </a:cxn>
                  <a:cxn ang="0">
                    <a:pos x="10" y="0"/>
                  </a:cxn>
                  <a:cxn ang="0">
                    <a:pos x="8" y="0"/>
                  </a:cxn>
                  <a:cxn ang="0">
                    <a:pos x="8" y="0"/>
                  </a:cxn>
                </a:cxnLst>
                <a:rect l="0" t="0" r="r" b="b"/>
                <a:pathLst>
                  <a:path w="24" h="18">
                    <a:moveTo>
                      <a:pt x="8" y="0"/>
                    </a:moveTo>
                    <a:lnTo>
                      <a:pt x="8" y="0"/>
                    </a:lnTo>
                    <a:lnTo>
                      <a:pt x="4" y="6"/>
                    </a:lnTo>
                    <a:lnTo>
                      <a:pt x="4" y="6"/>
                    </a:lnTo>
                    <a:lnTo>
                      <a:pt x="2" y="12"/>
                    </a:lnTo>
                    <a:lnTo>
                      <a:pt x="0" y="18"/>
                    </a:lnTo>
                    <a:lnTo>
                      <a:pt x="0" y="18"/>
                    </a:lnTo>
                    <a:lnTo>
                      <a:pt x="24" y="4"/>
                    </a:lnTo>
                    <a:lnTo>
                      <a:pt x="24" y="4"/>
                    </a:lnTo>
                    <a:lnTo>
                      <a:pt x="10" y="0"/>
                    </a:lnTo>
                    <a:lnTo>
                      <a:pt x="10"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5" name="Freeform 237"/>
              <p:cNvSpPr/>
              <p:nvPr/>
            </p:nvSpPr>
            <p:spPr bwMode="auto">
              <a:xfrm>
                <a:off x="2083" y="801"/>
                <a:ext cx="30" cy="14"/>
              </a:xfrm>
              <a:custGeom>
                <a:avLst/>
                <a:gdLst/>
                <a:ahLst/>
                <a:cxnLst>
                  <a:cxn ang="0">
                    <a:pos x="24" y="10"/>
                  </a:cxn>
                  <a:cxn ang="0">
                    <a:pos x="24" y="10"/>
                  </a:cxn>
                  <a:cxn ang="0">
                    <a:pos x="30" y="6"/>
                  </a:cxn>
                  <a:cxn ang="0">
                    <a:pos x="30" y="6"/>
                  </a:cxn>
                  <a:cxn ang="0">
                    <a:pos x="26" y="4"/>
                  </a:cxn>
                  <a:cxn ang="0">
                    <a:pos x="26" y="4"/>
                  </a:cxn>
                  <a:cxn ang="0">
                    <a:pos x="14" y="2"/>
                  </a:cxn>
                  <a:cxn ang="0">
                    <a:pos x="14" y="2"/>
                  </a:cxn>
                  <a:cxn ang="0">
                    <a:pos x="6" y="0"/>
                  </a:cxn>
                  <a:cxn ang="0">
                    <a:pos x="6" y="0"/>
                  </a:cxn>
                  <a:cxn ang="0">
                    <a:pos x="4" y="0"/>
                  </a:cxn>
                  <a:cxn ang="0">
                    <a:pos x="2" y="4"/>
                  </a:cxn>
                  <a:cxn ang="0">
                    <a:pos x="0" y="10"/>
                  </a:cxn>
                  <a:cxn ang="0">
                    <a:pos x="0" y="10"/>
                  </a:cxn>
                  <a:cxn ang="0">
                    <a:pos x="18" y="14"/>
                  </a:cxn>
                  <a:cxn ang="0">
                    <a:pos x="18" y="14"/>
                  </a:cxn>
                  <a:cxn ang="0">
                    <a:pos x="20" y="12"/>
                  </a:cxn>
                  <a:cxn ang="0">
                    <a:pos x="24" y="10"/>
                  </a:cxn>
                  <a:cxn ang="0">
                    <a:pos x="24" y="10"/>
                  </a:cxn>
                </a:cxnLst>
                <a:rect l="0" t="0" r="r" b="b"/>
                <a:pathLst>
                  <a:path w="30" h="14">
                    <a:moveTo>
                      <a:pt x="24" y="10"/>
                    </a:moveTo>
                    <a:lnTo>
                      <a:pt x="24" y="10"/>
                    </a:lnTo>
                    <a:lnTo>
                      <a:pt x="30" y="6"/>
                    </a:lnTo>
                    <a:lnTo>
                      <a:pt x="30" y="6"/>
                    </a:lnTo>
                    <a:lnTo>
                      <a:pt x="26" y="4"/>
                    </a:lnTo>
                    <a:lnTo>
                      <a:pt x="26" y="4"/>
                    </a:lnTo>
                    <a:lnTo>
                      <a:pt x="14" y="2"/>
                    </a:lnTo>
                    <a:lnTo>
                      <a:pt x="14" y="2"/>
                    </a:lnTo>
                    <a:lnTo>
                      <a:pt x="6" y="0"/>
                    </a:lnTo>
                    <a:lnTo>
                      <a:pt x="6" y="0"/>
                    </a:lnTo>
                    <a:lnTo>
                      <a:pt x="4" y="0"/>
                    </a:lnTo>
                    <a:lnTo>
                      <a:pt x="2" y="4"/>
                    </a:lnTo>
                    <a:lnTo>
                      <a:pt x="0" y="10"/>
                    </a:lnTo>
                    <a:lnTo>
                      <a:pt x="0" y="10"/>
                    </a:lnTo>
                    <a:lnTo>
                      <a:pt x="18" y="14"/>
                    </a:lnTo>
                    <a:lnTo>
                      <a:pt x="18" y="14"/>
                    </a:lnTo>
                    <a:lnTo>
                      <a:pt x="20" y="12"/>
                    </a:lnTo>
                    <a:lnTo>
                      <a:pt x="24" y="10"/>
                    </a:lnTo>
                    <a:lnTo>
                      <a:pt x="2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6" name="Freeform 238"/>
              <p:cNvSpPr/>
              <p:nvPr/>
            </p:nvSpPr>
            <p:spPr bwMode="auto">
              <a:xfrm>
                <a:off x="2091" y="789"/>
                <a:ext cx="38" cy="14"/>
              </a:xfrm>
              <a:custGeom>
                <a:avLst/>
                <a:gdLst/>
                <a:ahLst/>
                <a:cxnLst>
                  <a:cxn ang="0">
                    <a:pos x="30" y="14"/>
                  </a:cxn>
                  <a:cxn ang="0">
                    <a:pos x="30" y="14"/>
                  </a:cxn>
                  <a:cxn ang="0">
                    <a:pos x="38" y="8"/>
                  </a:cxn>
                  <a:cxn ang="0">
                    <a:pos x="38" y="8"/>
                  </a:cxn>
                  <a:cxn ang="0">
                    <a:pos x="20" y="4"/>
                  </a:cxn>
                  <a:cxn ang="0">
                    <a:pos x="20" y="4"/>
                  </a:cxn>
                  <a:cxn ang="0">
                    <a:pos x="10" y="0"/>
                  </a:cxn>
                  <a:cxn ang="0">
                    <a:pos x="10" y="0"/>
                  </a:cxn>
                  <a:cxn ang="0">
                    <a:pos x="6" y="2"/>
                  </a:cxn>
                  <a:cxn ang="0">
                    <a:pos x="4" y="4"/>
                  </a:cxn>
                  <a:cxn ang="0">
                    <a:pos x="0" y="8"/>
                  </a:cxn>
                  <a:cxn ang="0">
                    <a:pos x="0" y="8"/>
                  </a:cxn>
                  <a:cxn ang="0">
                    <a:pos x="22" y="14"/>
                  </a:cxn>
                  <a:cxn ang="0">
                    <a:pos x="22" y="14"/>
                  </a:cxn>
                  <a:cxn ang="0">
                    <a:pos x="26" y="14"/>
                  </a:cxn>
                  <a:cxn ang="0">
                    <a:pos x="30" y="14"/>
                  </a:cxn>
                  <a:cxn ang="0">
                    <a:pos x="30" y="14"/>
                  </a:cxn>
                </a:cxnLst>
                <a:rect l="0" t="0" r="r" b="b"/>
                <a:pathLst>
                  <a:path w="38" h="14">
                    <a:moveTo>
                      <a:pt x="30" y="14"/>
                    </a:moveTo>
                    <a:lnTo>
                      <a:pt x="30" y="14"/>
                    </a:lnTo>
                    <a:lnTo>
                      <a:pt x="38" y="8"/>
                    </a:lnTo>
                    <a:lnTo>
                      <a:pt x="38" y="8"/>
                    </a:lnTo>
                    <a:lnTo>
                      <a:pt x="20" y="4"/>
                    </a:lnTo>
                    <a:lnTo>
                      <a:pt x="20" y="4"/>
                    </a:lnTo>
                    <a:lnTo>
                      <a:pt x="10" y="0"/>
                    </a:lnTo>
                    <a:lnTo>
                      <a:pt x="10" y="0"/>
                    </a:lnTo>
                    <a:lnTo>
                      <a:pt x="6" y="2"/>
                    </a:lnTo>
                    <a:lnTo>
                      <a:pt x="4" y="4"/>
                    </a:lnTo>
                    <a:lnTo>
                      <a:pt x="0" y="8"/>
                    </a:lnTo>
                    <a:lnTo>
                      <a:pt x="0" y="8"/>
                    </a:lnTo>
                    <a:lnTo>
                      <a:pt x="22" y="14"/>
                    </a:lnTo>
                    <a:lnTo>
                      <a:pt x="22" y="14"/>
                    </a:lnTo>
                    <a:lnTo>
                      <a:pt x="26" y="14"/>
                    </a:lnTo>
                    <a:lnTo>
                      <a:pt x="30" y="14"/>
                    </a:lnTo>
                    <a:lnTo>
                      <a:pt x="3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7" name="Freeform 239"/>
              <p:cNvSpPr/>
              <p:nvPr/>
            </p:nvSpPr>
            <p:spPr bwMode="auto">
              <a:xfrm>
                <a:off x="2103" y="781"/>
                <a:ext cx="40" cy="14"/>
              </a:xfrm>
              <a:custGeom>
                <a:avLst/>
                <a:gdLst/>
                <a:ahLst/>
                <a:cxnLst>
                  <a:cxn ang="0">
                    <a:pos x="0" y="6"/>
                  </a:cxn>
                  <a:cxn ang="0">
                    <a:pos x="0" y="6"/>
                  </a:cxn>
                  <a:cxn ang="0">
                    <a:pos x="24" y="12"/>
                  </a:cxn>
                  <a:cxn ang="0">
                    <a:pos x="24" y="12"/>
                  </a:cxn>
                  <a:cxn ang="0">
                    <a:pos x="28" y="12"/>
                  </a:cxn>
                  <a:cxn ang="0">
                    <a:pos x="32" y="14"/>
                  </a:cxn>
                  <a:cxn ang="0">
                    <a:pos x="32" y="14"/>
                  </a:cxn>
                  <a:cxn ang="0">
                    <a:pos x="40" y="8"/>
                  </a:cxn>
                  <a:cxn ang="0">
                    <a:pos x="40" y="8"/>
                  </a:cxn>
                  <a:cxn ang="0">
                    <a:pos x="32" y="2"/>
                  </a:cxn>
                  <a:cxn ang="0">
                    <a:pos x="20" y="0"/>
                  </a:cxn>
                  <a:cxn ang="0">
                    <a:pos x="10" y="2"/>
                  </a:cxn>
                  <a:cxn ang="0">
                    <a:pos x="0" y="6"/>
                  </a:cxn>
                  <a:cxn ang="0">
                    <a:pos x="0" y="6"/>
                  </a:cxn>
                </a:cxnLst>
                <a:rect l="0" t="0" r="r" b="b"/>
                <a:pathLst>
                  <a:path w="40" h="14">
                    <a:moveTo>
                      <a:pt x="0" y="6"/>
                    </a:moveTo>
                    <a:lnTo>
                      <a:pt x="0" y="6"/>
                    </a:lnTo>
                    <a:lnTo>
                      <a:pt x="24" y="12"/>
                    </a:lnTo>
                    <a:lnTo>
                      <a:pt x="24" y="12"/>
                    </a:lnTo>
                    <a:lnTo>
                      <a:pt x="28" y="12"/>
                    </a:lnTo>
                    <a:lnTo>
                      <a:pt x="32" y="14"/>
                    </a:lnTo>
                    <a:lnTo>
                      <a:pt x="32" y="14"/>
                    </a:lnTo>
                    <a:lnTo>
                      <a:pt x="40" y="8"/>
                    </a:lnTo>
                    <a:lnTo>
                      <a:pt x="40" y="8"/>
                    </a:lnTo>
                    <a:lnTo>
                      <a:pt x="32" y="2"/>
                    </a:lnTo>
                    <a:lnTo>
                      <a:pt x="20" y="0"/>
                    </a:lnTo>
                    <a:lnTo>
                      <a:pt x="10"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8" name="Freeform 240"/>
              <p:cNvSpPr/>
              <p:nvPr/>
            </p:nvSpPr>
            <p:spPr bwMode="auto">
              <a:xfrm>
                <a:off x="2075" y="821"/>
                <a:ext cx="24" cy="16"/>
              </a:xfrm>
              <a:custGeom>
                <a:avLst/>
                <a:gdLst/>
                <a:ahLst/>
                <a:cxnLst>
                  <a:cxn ang="0">
                    <a:pos x="0" y="14"/>
                  </a:cxn>
                  <a:cxn ang="0">
                    <a:pos x="0" y="14"/>
                  </a:cxn>
                  <a:cxn ang="0">
                    <a:pos x="6" y="14"/>
                  </a:cxn>
                  <a:cxn ang="0">
                    <a:pos x="12" y="16"/>
                  </a:cxn>
                  <a:cxn ang="0">
                    <a:pos x="12" y="16"/>
                  </a:cxn>
                  <a:cxn ang="0">
                    <a:pos x="20" y="16"/>
                  </a:cxn>
                  <a:cxn ang="0">
                    <a:pos x="20" y="16"/>
                  </a:cxn>
                  <a:cxn ang="0">
                    <a:pos x="20" y="14"/>
                  </a:cxn>
                  <a:cxn ang="0">
                    <a:pos x="20" y="14"/>
                  </a:cxn>
                  <a:cxn ang="0">
                    <a:pos x="24" y="0"/>
                  </a:cxn>
                  <a:cxn ang="0">
                    <a:pos x="24" y="0"/>
                  </a:cxn>
                  <a:cxn ang="0">
                    <a:pos x="0" y="14"/>
                  </a:cxn>
                  <a:cxn ang="0">
                    <a:pos x="0" y="14"/>
                  </a:cxn>
                </a:cxnLst>
                <a:rect l="0" t="0" r="r" b="b"/>
                <a:pathLst>
                  <a:path w="24" h="16">
                    <a:moveTo>
                      <a:pt x="0" y="14"/>
                    </a:moveTo>
                    <a:lnTo>
                      <a:pt x="0" y="14"/>
                    </a:lnTo>
                    <a:lnTo>
                      <a:pt x="6" y="14"/>
                    </a:lnTo>
                    <a:lnTo>
                      <a:pt x="12" y="16"/>
                    </a:lnTo>
                    <a:lnTo>
                      <a:pt x="12" y="16"/>
                    </a:lnTo>
                    <a:lnTo>
                      <a:pt x="20" y="16"/>
                    </a:lnTo>
                    <a:lnTo>
                      <a:pt x="20" y="16"/>
                    </a:lnTo>
                    <a:lnTo>
                      <a:pt x="20" y="14"/>
                    </a:lnTo>
                    <a:lnTo>
                      <a:pt x="20" y="14"/>
                    </a:lnTo>
                    <a:lnTo>
                      <a:pt x="24" y="0"/>
                    </a:lnTo>
                    <a:lnTo>
                      <a:pt x="24"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9" name="Freeform 241"/>
              <p:cNvSpPr/>
              <p:nvPr/>
            </p:nvSpPr>
            <p:spPr bwMode="auto">
              <a:xfrm>
                <a:off x="2097" y="811"/>
                <a:ext cx="20" cy="26"/>
              </a:xfrm>
              <a:custGeom>
                <a:avLst/>
                <a:gdLst/>
                <a:ahLst/>
                <a:cxnLst>
                  <a:cxn ang="0">
                    <a:pos x="12" y="26"/>
                  </a:cxn>
                  <a:cxn ang="0">
                    <a:pos x="12" y="26"/>
                  </a:cxn>
                  <a:cxn ang="0">
                    <a:pos x="14" y="18"/>
                  </a:cxn>
                  <a:cxn ang="0">
                    <a:pos x="14" y="18"/>
                  </a:cxn>
                  <a:cxn ang="0">
                    <a:pos x="18" y="6"/>
                  </a:cxn>
                  <a:cxn ang="0">
                    <a:pos x="18" y="6"/>
                  </a:cxn>
                  <a:cxn ang="0">
                    <a:pos x="20" y="0"/>
                  </a:cxn>
                  <a:cxn ang="0">
                    <a:pos x="20" y="0"/>
                  </a:cxn>
                  <a:cxn ang="0">
                    <a:pos x="12" y="4"/>
                  </a:cxn>
                  <a:cxn ang="0">
                    <a:pos x="12" y="4"/>
                  </a:cxn>
                  <a:cxn ang="0">
                    <a:pos x="8" y="6"/>
                  </a:cxn>
                  <a:cxn ang="0">
                    <a:pos x="6" y="8"/>
                  </a:cxn>
                  <a:cxn ang="0">
                    <a:pos x="6" y="8"/>
                  </a:cxn>
                  <a:cxn ang="0">
                    <a:pos x="0" y="26"/>
                  </a:cxn>
                  <a:cxn ang="0">
                    <a:pos x="0" y="26"/>
                  </a:cxn>
                  <a:cxn ang="0">
                    <a:pos x="6" y="26"/>
                  </a:cxn>
                  <a:cxn ang="0">
                    <a:pos x="12" y="26"/>
                  </a:cxn>
                  <a:cxn ang="0">
                    <a:pos x="12" y="26"/>
                  </a:cxn>
                </a:cxnLst>
                <a:rect l="0" t="0" r="r" b="b"/>
                <a:pathLst>
                  <a:path w="20" h="26">
                    <a:moveTo>
                      <a:pt x="12" y="26"/>
                    </a:moveTo>
                    <a:lnTo>
                      <a:pt x="12" y="26"/>
                    </a:lnTo>
                    <a:lnTo>
                      <a:pt x="14" y="18"/>
                    </a:lnTo>
                    <a:lnTo>
                      <a:pt x="14" y="18"/>
                    </a:lnTo>
                    <a:lnTo>
                      <a:pt x="18" y="6"/>
                    </a:lnTo>
                    <a:lnTo>
                      <a:pt x="18" y="6"/>
                    </a:lnTo>
                    <a:lnTo>
                      <a:pt x="20" y="0"/>
                    </a:lnTo>
                    <a:lnTo>
                      <a:pt x="20" y="0"/>
                    </a:lnTo>
                    <a:lnTo>
                      <a:pt x="12" y="4"/>
                    </a:lnTo>
                    <a:lnTo>
                      <a:pt x="12" y="4"/>
                    </a:lnTo>
                    <a:lnTo>
                      <a:pt x="8" y="6"/>
                    </a:lnTo>
                    <a:lnTo>
                      <a:pt x="6" y="8"/>
                    </a:lnTo>
                    <a:lnTo>
                      <a:pt x="6" y="8"/>
                    </a:lnTo>
                    <a:lnTo>
                      <a:pt x="0" y="26"/>
                    </a:lnTo>
                    <a:lnTo>
                      <a:pt x="0" y="26"/>
                    </a:lnTo>
                    <a:lnTo>
                      <a:pt x="6" y="26"/>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0" name="Freeform 242"/>
              <p:cNvSpPr/>
              <p:nvPr/>
            </p:nvSpPr>
            <p:spPr bwMode="auto">
              <a:xfrm>
                <a:off x="2113" y="803"/>
                <a:ext cx="20" cy="32"/>
              </a:xfrm>
              <a:custGeom>
                <a:avLst/>
                <a:gdLst/>
                <a:ahLst/>
                <a:cxnLst>
                  <a:cxn ang="0">
                    <a:pos x="12" y="28"/>
                  </a:cxn>
                  <a:cxn ang="0">
                    <a:pos x="12" y="28"/>
                  </a:cxn>
                  <a:cxn ang="0">
                    <a:pos x="14" y="18"/>
                  </a:cxn>
                  <a:cxn ang="0">
                    <a:pos x="14" y="18"/>
                  </a:cxn>
                  <a:cxn ang="0">
                    <a:pos x="20" y="0"/>
                  </a:cxn>
                  <a:cxn ang="0">
                    <a:pos x="20" y="0"/>
                  </a:cxn>
                  <a:cxn ang="0">
                    <a:pos x="10" y="4"/>
                  </a:cxn>
                  <a:cxn ang="0">
                    <a:pos x="10" y="4"/>
                  </a:cxn>
                  <a:cxn ang="0">
                    <a:pos x="8" y="6"/>
                  </a:cxn>
                  <a:cxn ang="0">
                    <a:pos x="6" y="10"/>
                  </a:cxn>
                  <a:cxn ang="0">
                    <a:pos x="6" y="10"/>
                  </a:cxn>
                  <a:cxn ang="0">
                    <a:pos x="0" y="32"/>
                  </a:cxn>
                  <a:cxn ang="0">
                    <a:pos x="0" y="32"/>
                  </a:cxn>
                  <a:cxn ang="0">
                    <a:pos x="6" y="32"/>
                  </a:cxn>
                  <a:cxn ang="0">
                    <a:pos x="10" y="30"/>
                  </a:cxn>
                  <a:cxn ang="0">
                    <a:pos x="12" y="28"/>
                  </a:cxn>
                  <a:cxn ang="0">
                    <a:pos x="12" y="28"/>
                  </a:cxn>
                </a:cxnLst>
                <a:rect l="0" t="0" r="r" b="b"/>
                <a:pathLst>
                  <a:path w="20" h="32">
                    <a:moveTo>
                      <a:pt x="12" y="28"/>
                    </a:moveTo>
                    <a:lnTo>
                      <a:pt x="12" y="28"/>
                    </a:lnTo>
                    <a:lnTo>
                      <a:pt x="14" y="18"/>
                    </a:lnTo>
                    <a:lnTo>
                      <a:pt x="14" y="18"/>
                    </a:lnTo>
                    <a:lnTo>
                      <a:pt x="20" y="0"/>
                    </a:lnTo>
                    <a:lnTo>
                      <a:pt x="20" y="0"/>
                    </a:lnTo>
                    <a:lnTo>
                      <a:pt x="10" y="4"/>
                    </a:lnTo>
                    <a:lnTo>
                      <a:pt x="10" y="4"/>
                    </a:lnTo>
                    <a:lnTo>
                      <a:pt x="8" y="6"/>
                    </a:lnTo>
                    <a:lnTo>
                      <a:pt x="6" y="10"/>
                    </a:lnTo>
                    <a:lnTo>
                      <a:pt x="6" y="10"/>
                    </a:lnTo>
                    <a:lnTo>
                      <a:pt x="0" y="32"/>
                    </a:lnTo>
                    <a:lnTo>
                      <a:pt x="0" y="32"/>
                    </a:lnTo>
                    <a:lnTo>
                      <a:pt x="6" y="32"/>
                    </a:lnTo>
                    <a:lnTo>
                      <a:pt x="10" y="30"/>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1" name="Freeform 243"/>
              <p:cNvSpPr/>
              <p:nvPr/>
            </p:nvSpPr>
            <p:spPr bwMode="auto">
              <a:xfrm>
                <a:off x="2129" y="795"/>
                <a:ext cx="18" cy="36"/>
              </a:xfrm>
              <a:custGeom>
                <a:avLst/>
                <a:gdLst/>
                <a:ahLst/>
                <a:cxnLst>
                  <a:cxn ang="0">
                    <a:pos x="18" y="0"/>
                  </a:cxn>
                  <a:cxn ang="0">
                    <a:pos x="18" y="0"/>
                  </a:cxn>
                  <a:cxn ang="0">
                    <a:pos x="8" y="4"/>
                  </a:cxn>
                  <a:cxn ang="0">
                    <a:pos x="8" y="4"/>
                  </a:cxn>
                  <a:cxn ang="0">
                    <a:pos x="8" y="8"/>
                  </a:cxn>
                  <a:cxn ang="0">
                    <a:pos x="6" y="12"/>
                  </a:cxn>
                  <a:cxn ang="0">
                    <a:pos x="6" y="12"/>
                  </a:cxn>
                  <a:cxn ang="0">
                    <a:pos x="0" y="36"/>
                  </a:cxn>
                  <a:cxn ang="0">
                    <a:pos x="0" y="36"/>
                  </a:cxn>
                  <a:cxn ang="0">
                    <a:pos x="8" y="28"/>
                  </a:cxn>
                  <a:cxn ang="0">
                    <a:pos x="14" y="20"/>
                  </a:cxn>
                  <a:cxn ang="0">
                    <a:pos x="18" y="10"/>
                  </a:cxn>
                  <a:cxn ang="0">
                    <a:pos x="18" y="0"/>
                  </a:cxn>
                  <a:cxn ang="0">
                    <a:pos x="18" y="0"/>
                  </a:cxn>
                </a:cxnLst>
                <a:rect l="0" t="0" r="r" b="b"/>
                <a:pathLst>
                  <a:path w="18" h="36">
                    <a:moveTo>
                      <a:pt x="18" y="0"/>
                    </a:moveTo>
                    <a:lnTo>
                      <a:pt x="18" y="0"/>
                    </a:lnTo>
                    <a:lnTo>
                      <a:pt x="8" y="4"/>
                    </a:lnTo>
                    <a:lnTo>
                      <a:pt x="8" y="4"/>
                    </a:lnTo>
                    <a:lnTo>
                      <a:pt x="8" y="8"/>
                    </a:lnTo>
                    <a:lnTo>
                      <a:pt x="6" y="12"/>
                    </a:lnTo>
                    <a:lnTo>
                      <a:pt x="6" y="12"/>
                    </a:lnTo>
                    <a:lnTo>
                      <a:pt x="0" y="36"/>
                    </a:lnTo>
                    <a:lnTo>
                      <a:pt x="0" y="36"/>
                    </a:lnTo>
                    <a:lnTo>
                      <a:pt x="8" y="28"/>
                    </a:lnTo>
                    <a:lnTo>
                      <a:pt x="14" y="20"/>
                    </a:lnTo>
                    <a:lnTo>
                      <a:pt x="18" y="10"/>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2" name="Freeform 244"/>
              <p:cNvSpPr/>
              <p:nvPr/>
            </p:nvSpPr>
            <p:spPr bwMode="auto">
              <a:xfrm>
                <a:off x="2143" y="1217"/>
                <a:ext cx="48" cy="34"/>
              </a:xfrm>
              <a:custGeom>
                <a:avLst/>
                <a:gdLst/>
                <a:ahLst/>
                <a:cxnLst>
                  <a:cxn ang="0">
                    <a:pos x="28" y="34"/>
                  </a:cxn>
                  <a:cxn ang="0">
                    <a:pos x="28" y="34"/>
                  </a:cxn>
                  <a:cxn ang="0">
                    <a:pos x="42" y="34"/>
                  </a:cxn>
                  <a:cxn ang="0">
                    <a:pos x="42" y="34"/>
                  </a:cxn>
                  <a:cxn ang="0">
                    <a:pos x="42" y="30"/>
                  </a:cxn>
                  <a:cxn ang="0">
                    <a:pos x="42" y="30"/>
                  </a:cxn>
                  <a:cxn ang="0">
                    <a:pos x="48" y="0"/>
                  </a:cxn>
                  <a:cxn ang="0">
                    <a:pos x="48" y="0"/>
                  </a:cxn>
                  <a:cxn ang="0">
                    <a:pos x="0" y="34"/>
                  </a:cxn>
                  <a:cxn ang="0">
                    <a:pos x="0" y="34"/>
                  </a:cxn>
                  <a:cxn ang="0">
                    <a:pos x="14" y="34"/>
                  </a:cxn>
                  <a:cxn ang="0">
                    <a:pos x="28" y="34"/>
                  </a:cxn>
                  <a:cxn ang="0">
                    <a:pos x="28" y="34"/>
                  </a:cxn>
                </a:cxnLst>
                <a:rect l="0" t="0" r="r" b="b"/>
                <a:pathLst>
                  <a:path w="48" h="34">
                    <a:moveTo>
                      <a:pt x="28" y="34"/>
                    </a:moveTo>
                    <a:lnTo>
                      <a:pt x="28" y="34"/>
                    </a:lnTo>
                    <a:lnTo>
                      <a:pt x="42" y="34"/>
                    </a:lnTo>
                    <a:lnTo>
                      <a:pt x="42" y="34"/>
                    </a:lnTo>
                    <a:lnTo>
                      <a:pt x="42" y="30"/>
                    </a:lnTo>
                    <a:lnTo>
                      <a:pt x="42" y="30"/>
                    </a:lnTo>
                    <a:lnTo>
                      <a:pt x="48" y="0"/>
                    </a:lnTo>
                    <a:lnTo>
                      <a:pt x="48" y="0"/>
                    </a:lnTo>
                    <a:lnTo>
                      <a:pt x="0" y="34"/>
                    </a:lnTo>
                    <a:lnTo>
                      <a:pt x="0" y="34"/>
                    </a:lnTo>
                    <a:lnTo>
                      <a:pt x="14" y="34"/>
                    </a:lnTo>
                    <a:lnTo>
                      <a:pt x="28" y="34"/>
                    </a:lnTo>
                    <a:lnTo>
                      <a:pt x="2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3" name="Freeform 245"/>
              <p:cNvSpPr/>
              <p:nvPr/>
            </p:nvSpPr>
            <p:spPr bwMode="auto">
              <a:xfrm>
                <a:off x="2193" y="1193"/>
                <a:ext cx="32" cy="56"/>
              </a:xfrm>
              <a:custGeom>
                <a:avLst/>
                <a:gdLst/>
                <a:ahLst/>
                <a:cxnLst>
                  <a:cxn ang="0">
                    <a:pos x="32" y="0"/>
                  </a:cxn>
                  <a:cxn ang="0">
                    <a:pos x="32" y="0"/>
                  </a:cxn>
                  <a:cxn ang="0">
                    <a:pos x="18" y="10"/>
                  </a:cxn>
                  <a:cxn ang="0">
                    <a:pos x="18" y="10"/>
                  </a:cxn>
                  <a:cxn ang="0">
                    <a:pos x="12" y="14"/>
                  </a:cxn>
                  <a:cxn ang="0">
                    <a:pos x="8" y="16"/>
                  </a:cxn>
                  <a:cxn ang="0">
                    <a:pos x="6" y="18"/>
                  </a:cxn>
                  <a:cxn ang="0">
                    <a:pos x="6" y="18"/>
                  </a:cxn>
                  <a:cxn ang="0">
                    <a:pos x="0" y="56"/>
                  </a:cxn>
                  <a:cxn ang="0">
                    <a:pos x="0" y="56"/>
                  </a:cxn>
                  <a:cxn ang="0">
                    <a:pos x="12" y="56"/>
                  </a:cxn>
                  <a:cxn ang="0">
                    <a:pos x="20" y="56"/>
                  </a:cxn>
                  <a:cxn ang="0">
                    <a:pos x="22" y="52"/>
                  </a:cxn>
                  <a:cxn ang="0">
                    <a:pos x="22" y="52"/>
                  </a:cxn>
                  <a:cxn ang="0">
                    <a:pos x="26" y="36"/>
                  </a:cxn>
                  <a:cxn ang="0">
                    <a:pos x="26" y="36"/>
                  </a:cxn>
                  <a:cxn ang="0">
                    <a:pos x="30" y="12"/>
                  </a:cxn>
                  <a:cxn ang="0">
                    <a:pos x="30" y="12"/>
                  </a:cxn>
                  <a:cxn ang="0">
                    <a:pos x="32" y="6"/>
                  </a:cxn>
                  <a:cxn ang="0">
                    <a:pos x="32" y="0"/>
                  </a:cxn>
                  <a:cxn ang="0">
                    <a:pos x="32" y="0"/>
                  </a:cxn>
                </a:cxnLst>
                <a:rect l="0" t="0" r="r" b="b"/>
                <a:pathLst>
                  <a:path w="32" h="56">
                    <a:moveTo>
                      <a:pt x="32" y="0"/>
                    </a:moveTo>
                    <a:lnTo>
                      <a:pt x="32" y="0"/>
                    </a:lnTo>
                    <a:lnTo>
                      <a:pt x="18" y="10"/>
                    </a:lnTo>
                    <a:lnTo>
                      <a:pt x="18" y="10"/>
                    </a:lnTo>
                    <a:lnTo>
                      <a:pt x="12" y="14"/>
                    </a:lnTo>
                    <a:lnTo>
                      <a:pt x="8" y="16"/>
                    </a:lnTo>
                    <a:lnTo>
                      <a:pt x="6" y="18"/>
                    </a:lnTo>
                    <a:lnTo>
                      <a:pt x="6" y="18"/>
                    </a:lnTo>
                    <a:lnTo>
                      <a:pt x="0" y="56"/>
                    </a:lnTo>
                    <a:lnTo>
                      <a:pt x="0" y="56"/>
                    </a:lnTo>
                    <a:lnTo>
                      <a:pt x="12" y="56"/>
                    </a:lnTo>
                    <a:lnTo>
                      <a:pt x="20" y="56"/>
                    </a:lnTo>
                    <a:lnTo>
                      <a:pt x="22" y="52"/>
                    </a:lnTo>
                    <a:lnTo>
                      <a:pt x="22" y="52"/>
                    </a:lnTo>
                    <a:lnTo>
                      <a:pt x="26" y="36"/>
                    </a:lnTo>
                    <a:lnTo>
                      <a:pt x="26" y="36"/>
                    </a:lnTo>
                    <a:lnTo>
                      <a:pt x="30" y="12"/>
                    </a:lnTo>
                    <a:lnTo>
                      <a:pt x="30" y="12"/>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4" name="Freeform 246"/>
              <p:cNvSpPr/>
              <p:nvPr/>
            </p:nvSpPr>
            <p:spPr bwMode="auto">
              <a:xfrm>
                <a:off x="2225" y="1171"/>
                <a:ext cx="32" cy="74"/>
              </a:xfrm>
              <a:custGeom>
                <a:avLst/>
                <a:gdLst/>
                <a:ahLst/>
                <a:cxnLst>
                  <a:cxn ang="0">
                    <a:pos x="12" y="14"/>
                  </a:cxn>
                  <a:cxn ang="0">
                    <a:pos x="12" y="14"/>
                  </a:cxn>
                  <a:cxn ang="0">
                    <a:pos x="10" y="16"/>
                  </a:cxn>
                  <a:cxn ang="0">
                    <a:pos x="8" y="18"/>
                  </a:cxn>
                  <a:cxn ang="0">
                    <a:pos x="8" y="26"/>
                  </a:cxn>
                  <a:cxn ang="0">
                    <a:pos x="8" y="26"/>
                  </a:cxn>
                  <a:cxn ang="0">
                    <a:pos x="0" y="74"/>
                  </a:cxn>
                  <a:cxn ang="0">
                    <a:pos x="0" y="74"/>
                  </a:cxn>
                  <a:cxn ang="0">
                    <a:pos x="12" y="70"/>
                  </a:cxn>
                  <a:cxn ang="0">
                    <a:pos x="18" y="66"/>
                  </a:cxn>
                  <a:cxn ang="0">
                    <a:pos x="22" y="62"/>
                  </a:cxn>
                  <a:cxn ang="0">
                    <a:pos x="22" y="62"/>
                  </a:cxn>
                  <a:cxn ang="0">
                    <a:pos x="26" y="40"/>
                  </a:cxn>
                  <a:cxn ang="0">
                    <a:pos x="26" y="40"/>
                  </a:cxn>
                  <a:cxn ang="0">
                    <a:pos x="32" y="0"/>
                  </a:cxn>
                  <a:cxn ang="0">
                    <a:pos x="32" y="0"/>
                  </a:cxn>
                  <a:cxn ang="0">
                    <a:pos x="12" y="14"/>
                  </a:cxn>
                  <a:cxn ang="0">
                    <a:pos x="12" y="14"/>
                  </a:cxn>
                </a:cxnLst>
                <a:rect l="0" t="0" r="r" b="b"/>
                <a:pathLst>
                  <a:path w="32" h="74">
                    <a:moveTo>
                      <a:pt x="12" y="14"/>
                    </a:moveTo>
                    <a:lnTo>
                      <a:pt x="12" y="14"/>
                    </a:lnTo>
                    <a:lnTo>
                      <a:pt x="10" y="16"/>
                    </a:lnTo>
                    <a:lnTo>
                      <a:pt x="8" y="18"/>
                    </a:lnTo>
                    <a:lnTo>
                      <a:pt x="8" y="26"/>
                    </a:lnTo>
                    <a:lnTo>
                      <a:pt x="8" y="26"/>
                    </a:lnTo>
                    <a:lnTo>
                      <a:pt x="0" y="74"/>
                    </a:lnTo>
                    <a:lnTo>
                      <a:pt x="0" y="74"/>
                    </a:lnTo>
                    <a:lnTo>
                      <a:pt x="12" y="70"/>
                    </a:lnTo>
                    <a:lnTo>
                      <a:pt x="18" y="66"/>
                    </a:lnTo>
                    <a:lnTo>
                      <a:pt x="22" y="62"/>
                    </a:lnTo>
                    <a:lnTo>
                      <a:pt x="22" y="62"/>
                    </a:lnTo>
                    <a:lnTo>
                      <a:pt x="26" y="40"/>
                    </a:lnTo>
                    <a:lnTo>
                      <a:pt x="26" y="40"/>
                    </a:lnTo>
                    <a:lnTo>
                      <a:pt x="32" y="0"/>
                    </a:lnTo>
                    <a:lnTo>
                      <a:pt x="32" y="0"/>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5" name="Freeform 247"/>
              <p:cNvSpPr/>
              <p:nvPr/>
            </p:nvSpPr>
            <p:spPr bwMode="auto">
              <a:xfrm>
                <a:off x="2255" y="1151"/>
                <a:ext cx="32" cy="78"/>
              </a:xfrm>
              <a:custGeom>
                <a:avLst/>
                <a:gdLst/>
                <a:ahLst/>
                <a:cxnLst>
                  <a:cxn ang="0">
                    <a:pos x="10" y="14"/>
                  </a:cxn>
                  <a:cxn ang="0">
                    <a:pos x="10" y="14"/>
                  </a:cxn>
                  <a:cxn ang="0">
                    <a:pos x="10" y="16"/>
                  </a:cxn>
                  <a:cxn ang="0">
                    <a:pos x="8" y="20"/>
                  </a:cxn>
                  <a:cxn ang="0">
                    <a:pos x="8" y="30"/>
                  </a:cxn>
                  <a:cxn ang="0">
                    <a:pos x="8" y="30"/>
                  </a:cxn>
                  <a:cxn ang="0">
                    <a:pos x="0" y="78"/>
                  </a:cxn>
                  <a:cxn ang="0">
                    <a:pos x="0" y="78"/>
                  </a:cxn>
                  <a:cxn ang="0">
                    <a:pos x="8" y="72"/>
                  </a:cxn>
                  <a:cxn ang="0">
                    <a:pos x="16" y="64"/>
                  </a:cxn>
                  <a:cxn ang="0">
                    <a:pos x="22" y="54"/>
                  </a:cxn>
                  <a:cxn ang="0">
                    <a:pos x="28" y="44"/>
                  </a:cxn>
                  <a:cxn ang="0">
                    <a:pos x="30" y="34"/>
                  </a:cxn>
                  <a:cxn ang="0">
                    <a:pos x="32" y="22"/>
                  </a:cxn>
                  <a:cxn ang="0">
                    <a:pos x="32" y="12"/>
                  </a:cxn>
                  <a:cxn ang="0">
                    <a:pos x="30" y="0"/>
                  </a:cxn>
                  <a:cxn ang="0">
                    <a:pos x="30" y="0"/>
                  </a:cxn>
                  <a:cxn ang="0">
                    <a:pos x="10" y="14"/>
                  </a:cxn>
                  <a:cxn ang="0">
                    <a:pos x="10" y="14"/>
                  </a:cxn>
                </a:cxnLst>
                <a:rect l="0" t="0" r="r" b="b"/>
                <a:pathLst>
                  <a:path w="32" h="78">
                    <a:moveTo>
                      <a:pt x="10" y="14"/>
                    </a:moveTo>
                    <a:lnTo>
                      <a:pt x="10" y="14"/>
                    </a:lnTo>
                    <a:lnTo>
                      <a:pt x="10" y="16"/>
                    </a:lnTo>
                    <a:lnTo>
                      <a:pt x="8" y="20"/>
                    </a:lnTo>
                    <a:lnTo>
                      <a:pt x="8" y="30"/>
                    </a:lnTo>
                    <a:lnTo>
                      <a:pt x="8" y="30"/>
                    </a:lnTo>
                    <a:lnTo>
                      <a:pt x="0" y="78"/>
                    </a:lnTo>
                    <a:lnTo>
                      <a:pt x="0" y="78"/>
                    </a:lnTo>
                    <a:lnTo>
                      <a:pt x="8" y="72"/>
                    </a:lnTo>
                    <a:lnTo>
                      <a:pt x="16" y="64"/>
                    </a:lnTo>
                    <a:lnTo>
                      <a:pt x="22" y="54"/>
                    </a:lnTo>
                    <a:lnTo>
                      <a:pt x="28" y="44"/>
                    </a:lnTo>
                    <a:lnTo>
                      <a:pt x="30" y="34"/>
                    </a:lnTo>
                    <a:lnTo>
                      <a:pt x="32" y="22"/>
                    </a:lnTo>
                    <a:lnTo>
                      <a:pt x="32" y="12"/>
                    </a:lnTo>
                    <a:lnTo>
                      <a:pt x="30" y="0"/>
                    </a:lnTo>
                    <a:lnTo>
                      <a:pt x="30" y="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6" name="Freeform 248"/>
              <p:cNvSpPr/>
              <p:nvPr/>
            </p:nvSpPr>
            <p:spPr bwMode="auto">
              <a:xfrm>
                <a:off x="2139" y="1205"/>
                <a:ext cx="48" cy="40"/>
              </a:xfrm>
              <a:custGeom>
                <a:avLst/>
                <a:gdLst/>
                <a:ahLst/>
                <a:cxnLst>
                  <a:cxn ang="0">
                    <a:pos x="16" y="2"/>
                  </a:cxn>
                  <a:cxn ang="0">
                    <a:pos x="16" y="2"/>
                  </a:cxn>
                  <a:cxn ang="0">
                    <a:pos x="12" y="0"/>
                  </a:cxn>
                  <a:cxn ang="0">
                    <a:pos x="12" y="0"/>
                  </a:cxn>
                  <a:cxn ang="0">
                    <a:pos x="8" y="14"/>
                  </a:cxn>
                  <a:cxn ang="0">
                    <a:pos x="8" y="14"/>
                  </a:cxn>
                  <a:cxn ang="0">
                    <a:pos x="4" y="28"/>
                  </a:cxn>
                  <a:cxn ang="0">
                    <a:pos x="0" y="40"/>
                  </a:cxn>
                  <a:cxn ang="0">
                    <a:pos x="0" y="40"/>
                  </a:cxn>
                  <a:cxn ang="0">
                    <a:pos x="48" y="4"/>
                  </a:cxn>
                  <a:cxn ang="0">
                    <a:pos x="48" y="4"/>
                  </a:cxn>
                  <a:cxn ang="0">
                    <a:pos x="16" y="2"/>
                  </a:cxn>
                  <a:cxn ang="0">
                    <a:pos x="16" y="2"/>
                  </a:cxn>
                </a:cxnLst>
                <a:rect l="0" t="0" r="r" b="b"/>
                <a:pathLst>
                  <a:path w="48" h="40">
                    <a:moveTo>
                      <a:pt x="16" y="2"/>
                    </a:moveTo>
                    <a:lnTo>
                      <a:pt x="16" y="2"/>
                    </a:lnTo>
                    <a:lnTo>
                      <a:pt x="12" y="0"/>
                    </a:lnTo>
                    <a:lnTo>
                      <a:pt x="12" y="0"/>
                    </a:lnTo>
                    <a:lnTo>
                      <a:pt x="8" y="14"/>
                    </a:lnTo>
                    <a:lnTo>
                      <a:pt x="8" y="14"/>
                    </a:lnTo>
                    <a:lnTo>
                      <a:pt x="4" y="28"/>
                    </a:lnTo>
                    <a:lnTo>
                      <a:pt x="0" y="40"/>
                    </a:lnTo>
                    <a:lnTo>
                      <a:pt x="0" y="40"/>
                    </a:lnTo>
                    <a:lnTo>
                      <a:pt x="48" y="4"/>
                    </a:lnTo>
                    <a:lnTo>
                      <a:pt x="48" y="4"/>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7" name="Freeform 249"/>
              <p:cNvSpPr/>
              <p:nvPr/>
            </p:nvSpPr>
            <p:spPr bwMode="auto">
              <a:xfrm>
                <a:off x="2155" y="1177"/>
                <a:ext cx="64" cy="26"/>
              </a:xfrm>
              <a:custGeom>
                <a:avLst/>
                <a:gdLst/>
                <a:ahLst/>
                <a:cxnLst>
                  <a:cxn ang="0">
                    <a:pos x="28" y="2"/>
                  </a:cxn>
                  <a:cxn ang="0">
                    <a:pos x="28" y="2"/>
                  </a:cxn>
                  <a:cxn ang="0">
                    <a:pos x="10" y="0"/>
                  </a:cxn>
                  <a:cxn ang="0">
                    <a:pos x="10" y="0"/>
                  </a:cxn>
                  <a:cxn ang="0">
                    <a:pos x="8" y="4"/>
                  </a:cxn>
                  <a:cxn ang="0">
                    <a:pos x="4" y="10"/>
                  </a:cxn>
                  <a:cxn ang="0">
                    <a:pos x="0" y="22"/>
                  </a:cxn>
                  <a:cxn ang="0">
                    <a:pos x="0" y="22"/>
                  </a:cxn>
                  <a:cxn ang="0">
                    <a:pos x="38" y="26"/>
                  </a:cxn>
                  <a:cxn ang="0">
                    <a:pos x="38" y="26"/>
                  </a:cxn>
                  <a:cxn ang="0">
                    <a:pos x="42" y="26"/>
                  </a:cxn>
                  <a:cxn ang="0">
                    <a:pos x="44" y="22"/>
                  </a:cxn>
                  <a:cxn ang="0">
                    <a:pos x="50" y="18"/>
                  </a:cxn>
                  <a:cxn ang="0">
                    <a:pos x="50" y="18"/>
                  </a:cxn>
                  <a:cxn ang="0">
                    <a:pos x="64" y="8"/>
                  </a:cxn>
                  <a:cxn ang="0">
                    <a:pos x="64" y="8"/>
                  </a:cxn>
                  <a:cxn ang="0">
                    <a:pos x="58" y="6"/>
                  </a:cxn>
                  <a:cxn ang="0">
                    <a:pos x="52" y="6"/>
                  </a:cxn>
                  <a:cxn ang="0">
                    <a:pos x="52" y="6"/>
                  </a:cxn>
                  <a:cxn ang="0">
                    <a:pos x="28" y="2"/>
                  </a:cxn>
                  <a:cxn ang="0">
                    <a:pos x="28" y="2"/>
                  </a:cxn>
                </a:cxnLst>
                <a:rect l="0" t="0" r="r" b="b"/>
                <a:pathLst>
                  <a:path w="64" h="26">
                    <a:moveTo>
                      <a:pt x="28" y="2"/>
                    </a:moveTo>
                    <a:lnTo>
                      <a:pt x="28" y="2"/>
                    </a:lnTo>
                    <a:lnTo>
                      <a:pt x="10" y="0"/>
                    </a:lnTo>
                    <a:lnTo>
                      <a:pt x="10" y="0"/>
                    </a:lnTo>
                    <a:lnTo>
                      <a:pt x="8" y="4"/>
                    </a:lnTo>
                    <a:lnTo>
                      <a:pt x="4" y="10"/>
                    </a:lnTo>
                    <a:lnTo>
                      <a:pt x="0" y="22"/>
                    </a:lnTo>
                    <a:lnTo>
                      <a:pt x="0" y="22"/>
                    </a:lnTo>
                    <a:lnTo>
                      <a:pt x="38" y="26"/>
                    </a:lnTo>
                    <a:lnTo>
                      <a:pt x="38" y="26"/>
                    </a:lnTo>
                    <a:lnTo>
                      <a:pt x="42" y="26"/>
                    </a:lnTo>
                    <a:lnTo>
                      <a:pt x="44" y="22"/>
                    </a:lnTo>
                    <a:lnTo>
                      <a:pt x="50" y="18"/>
                    </a:lnTo>
                    <a:lnTo>
                      <a:pt x="50" y="18"/>
                    </a:lnTo>
                    <a:lnTo>
                      <a:pt x="64" y="8"/>
                    </a:lnTo>
                    <a:lnTo>
                      <a:pt x="64" y="8"/>
                    </a:lnTo>
                    <a:lnTo>
                      <a:pt x="58" y="6"/>
                    </a:lnTo>
                    <a:lnTo>
                      <a:pt x="52" y="6"/>
                    </a:lnTo>
                    <a:lnTo>
                      <a:pt x="52" y="6"/>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8" name="Freeform 250"/>
              <p:cNvSpPr/>
              <p:nvPr/>
            </p:nvSpPr>
            <p:spPr bwMode="auto">
              <a:xfrm>
                <a:off x="2169" y="1153"/>
                <a:ext cx="80" cy="24"/>
              </a:xfrm>
              <a:custGeom>
                <a:avLst/>
                <a:gdLst/>
                <a:ahLst/>
                <a:cxnLst>
                  <a:cxn ang="0">
                    <a:pos x="0" y="16"/>
                  </a:cxn>
                  <a:cxn ang="0">
                    <a:pos x="0" y="16"/>
                  </a:cxn>
                  <a:cxn ang="0">
                    <a:pos x="48" y="24"/>
                  </a:cxn>
                  <a:cxn ang="0">
                    <a:pos x="48" y="24"/>
                  </a:cxn>
                  <a:cxn ang="0">
                    <a:pos x="56" y="24"/>
                  </a:cxn>
                  <a:cxn ang="0">
                    <a:pos x="58" y="24"/>
                  </a:cxn>
                  <a:cxn ang="0">
                    <a:pos x="62" y="22"/>
                  </a:cxn>
                  <a:cxn ang="0">
                    <a:pos x="62" y="22"/>
                  </a:cxn>
                  <a:cxn ang="0">
                    <a:pos x="80" y="6"/>
                  </a:cxn>
                  <a:cxn ang="0">
                    <a:pos x="80" y="6"/>
                  </a:cxn>
                  <a:cxn ang="0">
                    <a:pos x="40" y="2"/>
                  </a:cxn>
                  <a:cxn ang="0">
                    <a:pos x="40" y="2"/>
                  </a:cxn>
                  <a:cxn ang="0">
                    <a:pos x="18" y="0"/>
                  </a:cxn>
                  <a:cxn ang="0">
                    <a:pos x="18" y="0"/>
                  </a:cxn>
                  <a:cxn ang="0">
                    <a:pos x="12" y="2"/>
                  </a:cxn>
                  <a:cxn ang="0">
                    <a:pos x="8" y="6"/>
                  </a:cxn>
                  <a:cxn ang="0">
                    <a:pos x="0" y="16"/>
                  </a:cxn>
                  <a:cxn ang="0">
                    <a:pos x="0" y="16"/>
                  </a:cxn>
                </a:cxnLst>
                <a:rect l="0" t="0" r="r" b="b"/>
                <a:pathLst>
                  <a:path w="80" h="24">
                    <a:moveTo>
                      <a:pt x="0" y="16"/>
                    </a:moveTo>
                    <a:lnTo>
                      <a:pt x="0" y="16"/>
                    </a:lnTo>
                    <a:lnTo>
                      <a:pt x="48" y="24"/>
                    </a:lnTo>
                    <a:lnTo>
                      <a:pt x="48" y="24"/>
                    </a:lnTo>
                    <a:lnTo>
                      <a:pt x="56" y="24"/>
                    </a:lnTo>
                    <a:lnTo>
                      <a:pt x="58" y="24"/>
                    </a:lnTo>
                    <a:lnTo>
                      <a:pt x="62" y="22"/>
                    </a:lnTo>
                    <a:lnTo>
                      <a:pt x="62" y="22"/>
                    </a:lnTo>
                    <a:lnTo>
                      <a:pt x="80" y="6"/>
                    </a:lnTo>
                    <a:lnTo>
                      <a:pt x="80" y="6"/>
                    </a:lnTo>
                    <a:lnTo>
                      <a:pt x="40" y="2"/>
                    </a:lnTo>
                    <a:lnTo>
                      <a:pt x="40" y="2"/>
                    </a:lnTo>
                    <a:lnTo>
                      <a:pt x="18" y="0"/>
                    </a:lnTo>
                    <a:lnTo>
                      <a:pt x="18" y="0"/>
                    </a:lnTo>
                    <a:lnTo>
                      <a:pt x="12" y="2"/>
                    </a:lnTo>
                    <a:lnTo>
                      <a:pt x="8" y="6"/>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9" name="Freeform 251"/>
              <p:cNvSpPr/>
              <p:nvPr/>
            </p:nvSpPr>
            <p:spPr bwMode="auto">
              <a:xfrm>
                <a:off x="2191" y="1129"/>
                <a:ext cx="86" cy="26"/>
              </a:xfrm>
              <a:custGeom>
                <a:avLst/>
                <a:gdLst/>
                <a:ahLst/>
                <a:cxnLst>
                  <a:cxn ang="0">
                    <a:pos x="66" y="24"/>
                  </a:cxn>
                  <a:cxn ang="0">
                    <a:pos x="66" y="24"/>
                  </a:cxn>
                  <a:cxn ang="0">
                    <a:pos x="86" y="10"/>
                  </a:cxn>
                  <a:cxn ang="0">
                    <a:pos x="86" y="10"/>
                  </a:cxn>
                  <a:cxn ang="0">
                    <a:pos x="74" y="4"/>
                  </a:cxn>
                  <a:cxn ang="0">
                    <a:pos x="64" y="2"/>
                  </a:cxn>
                  <a:cxn ang="0">
                    <a:pos x="54" y="0"/>
                  </a:cxn>
                  <a:cxn ang="0">
                    <a:pos x="42" y="0"/>
                  </a:cxn>
                  <a:cxn ang="0">
                    <a:pos x="32" y="2"/>
                  </a:cxn>
                  <a:cxn ang="0">
                    <a:pos x="20" y="6"/>
                  </a:cxn>
                  <a:cxn ang="0">
                    <a:pos x="10" y="10"/>
                  </a:cxn>
                  <a:cxn ang="0">
                    <a:pos x="0" y="16"/>
                  </a:cxn>
                  <a:cxn ang="0">
                    <a:pos x="0" y="16"/>
                  </a:cxn>
                  <a:cxn ang="0">
                    <a:pos x="50" y="22"/>
                  </a:cxn>
                  <a:cxn ang="0">
                    <a:pos x="50" y="22"/>
                  </a:cxn>
                  <a:cxn ang="0">
                    <a:pos x="60" y="24"/>
                  </a:cxn>
                  <a:cxn ang="0">
                    <a:pos x="64" y="26"/>
                  </a:cxn>
                  <a:cxn ang="0">
                    <a:pos x="66" y="24"/>
                  </a:cxn>
                  <a:cxn ang="0">
                    <a:pos x="66" y="24"/>
                  </a:cxn>
                </a:cxnLst>
                <a:rect l="0" t="0" r="r" b="b"/>
                <a:pathLst>
                  <a:path w="86" h="26">
                    <a:moveTo>
                      <a:pt x="66" y="24"/>
                    </a:moveTo>
                    <a:lnTo>
                      <a:pt x="66" y="24"/>
                    </a:lnTo>
                    <a:lnTo>
                      <a:pt x="86" y="10"/>
                    </a:lnTo>
                    <a:lnTo>
                      <a:pt x="86" y="10"/>
                    </a:lnTo>
                    <a:lnTo>
                      <a:pt x="74" y="4"/>
                    </a:lnTo>
                    <a:lnTo>
                      <a:pt x="64" y="2"/>
                    </a:lnTo>
                    <a:lnTo>
                      <a:pt x="54" y="0"/>
                    </a:lnTo>
                    <a:lnTo>
                      <a:pt x="42" y="0"/>
                    </a:lnTo>
                    <a:lnTo>
                      <a:pt x="32" y="2"/>
                    </a:lnTo>
                    <a:lnTo>
                      <a:pt x="20" y="6"/>
                    </a:lnTo>
                    <a:lnTo>
                      <a:pt x="10" y="10"/>
                    </a:lnTo>
                    <a:lnTo>
                      <a:pt x="0" y="16"/>
                    </a:lnTo>
                    <a:lnTo>
                      <a:pt x="0" y="16"/>
                    </a:lnTo>
                    <a:lnTo>
                      <a:pt x="50" y="22"/>
                    </a:lnTo>
                    <a:lnTo>
                      <a:pt x="50" y="22"/>
                    </a:lnTo>
                    <a:lnTo>
                      <a:pt x="60" y="24"/>
                    </a:lnTo>
                    <a:lnTo>
                      <a:pt x="64" y="26"/>
                    </a:lnTo>
                    <a:lnTo>
                      <a:pt x="66" y="24"/>
                    </a:lnTo>
                    <a:lnTo>
                      <a:pt x="6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0" name="Freeform 252"/>
              <p:cNvSpPr/>
              <p:nvPr/>
            </p:nvSpPr>
            <p:spPr bwMode="auto">
              <a:xfrm>
                <a:off x="2685" y="1119"/>
                <a:ext cx="40" cy="30"/>
              </a:xfrm>
              <a:custGeom>
                <a:avLst/>
                <a:gdLst/>
                <a:ahLst/>
                <a:cxnLst>
                  <a:cxn ang="0">
                    <a:pos x="6" y="26"/>
                  </a:cxn>
                  <a:cxn ang="0">
                    <a:pos x="6" y="26"/>
                  </a:cxn>
                  <a:cxn ang="0">
                    <a:pos x="6" y="28"/>
                  </a:cxn>
                  <a:cxn ang="0">
                    <a:pos x="6" y="28"/>
                  </a:cxn>
                  <a:cxn ang="0">
                    <a:pos x="18" y="30"/>
                  </a:cxn>
                  <a:cxn ang="0">
                    <a:pos x="18" y="30"/>
                  </a:cxn>
                  <a:cxn ang="0">
                    <a:pos x="30" y="28"/>
                  </a:cxn>
                  <a:cxn ang="0">
                    <a:pos x="40" y="30"/>
                  </a:cxn>
                  <a:cxn ang="0">
                    <a:pos x="40" y="30"/>
                  </a:cxn>
                  <a:cxn ang="0">
                    <a:pos x="0" y="0"/>
                  </a:cxn>
                  <a:cxn ang="0">
                    <a:pos x="0" y="0"/>
                  </a:cxn>
                  <a:cxn ang="0">
                    <a:pos x="6" y="26"/>
                  </a:cxn>
                  <a:cxn ang="0">
                    <a:pos x="6" y="26"/>
                  </a:cxn>
                </a:cxnLst>
                <a:rect l="0" t="0" r="r" b="b"/>
                <a:pathLst>
                  <a:path w="40" h="30">
                    <a:moveTo>
                      <a:pt x="6" y="26"/>
                    </a:moveTo>
                    <a:lnTo>
                      <a:pt x="6" y="26"/>
                    </a:lnTo>
                    <a:lnTo>
                      <a:pt x="6" y="28"/>
                    </a:lnTo>
                    <a:lnTo>
                      <a:pt x="6" y="28"/>
                    </a:lnTo>
                    <a:lnTo>
                      <a:pt x="18" y="30"/>
                    </a:lnTo>
                    <a:lnTo>
                      <a:pt x="18" y="30"/>
                    </a:lnTo>
                    <a:lnTo>
                      <a:pt x="30" y="28"/>
                    </a:lnTo>
                    <a:lnTo>
                      <a:pt x="40" y="30"/>
                    </a:lnTo>
                    <a:lnTo>
                      <a:pt x="40" y="30"/>
                    </a:lnTo>
                    <a:lnTo>
                      <a:pt x="0" y="0"/>
                    </a:lnTo>
                    <a:lnTo>
                      <a:pt x="0" y="0"/>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1" name="Freeform 253"/>
              <p:cNvSpPr/>
              <p:nvPr/>
            </p:nvSpPr>
            <p:spPr bwMode="auto">
              <a:xfrm>
                <a:off x="2657" y="1099"/>
                <a:ext cx="28" cy="48"/>
              </a:xfrm>
              <a:custGeom>
                <a:avLst/>
                <a:gdLst/>
                <a:ahLst/>
                <a:cxnLst>
                  <a:cxn ang="0">
                    <a:pos x="12" y="8"/>
                  </a:cxn>
                  <a:cxn ang="0">
                    <a:pos x="12" y="8"/>
                  </a:cxn>
                  <a:cxn ang="0">
                    <a:pos x="0" y="0"/>
                  </a:cxn>
                  <a:cxn ang="0">
                    <a:pos x="0" y="0"/>
                  </a:cxn>
                  <a:cxn ang="0">
                    <a:pos x="2" y="4"/>
                  </a:cxn>
                  <a:cxn ang="0">
                    <a:pos x="2" y="10"/>
                  </a:cxn>
                  <a:cxn ang="0">
                    <a:pos x="2" y="10"/>
                  </a:cxn>
                  <a:cxn ang="0">
                    <a:pos x="6" y="30"/>
                  </a:cxn>
                  <a:cxn ang="0">
                    <a:pos x="6" y="30"/>
                  </a:cxn>
                  <a:cxn ang="0">
                    <a:pos x="8" y="44"/>
                  </a:cxn>
                  <a:cxn ang="0">
                    <a:pos x="8" y="44"/>
                  </a:cxn>
                  <a:cxn ang="0">
                    <a:pos x="10" y="46"/>
                  </a:cxn>
                  <a:cxn ang="0">
                    <a:pos x="16" y="48"/>
                  </a:cxn>
                  <a:cxn ang="0">
                    <a:pos x="28" y="48"/>
                  </a:cxn>
                  <a:cxn ang="0">
                    <a:pos x="28" y="48"/>
                  </a:cxn>
                  <a:cxn ang="0">
                    <a:pos x="22" y="16"/>
                  </a:cxn>
                  <a:cxn ang="0">
                    <a:pos x="22" y="16"/>
                  </a:cxn>
                  <a:cxn ang="0">
                    <a:pos x="20" y="14"/>
                  </a:cxn>
                  <a:cxn ang="0">
                    <a:pos x="18" y="12"/>
                  </a:cxn>
                  <a:cxn ang="0">
                    <a:pos x="12" y="8"/>
                  </a:cxn>
                  <a:cxn ang="0">
                    <a:pos x="12" y="8"/>
                  </a:cxn>
                </a:cxnLst>
                <a:rect l="0" t="0" r="r" b="b"/>
                <a:pathLst>
                  <a:path w="28" h="48">
                    <a:moveTo>
                      <a:pt x="12" y="8"/>
                    </a:moveTo>
                    <a:lnTo>
                      <a:pt x="12" y="8"/>
                    </a:lnTo>
                    <a:lnTo>
                      <a:pt x="0" y="0"/>
                    </a:lnTo>
                    <a:lnTo>
                      <a:pt x="0" y="0"/>
                    </a:lnTo>
                    <a:lnTo>
                      <a:pt x="2" y="4"/>
                    </a:lnTo>
                    <a:lnTo>
                      <a:pt x="2" y="10"/>
                    </a:lnTo>
                    <a:lnTo>
                      <a:pt x="2" y="10"/>
                    </a:lnTo>
                    <a:lnTo>
                      <a:pt x="6" y="30"/>
                    </a:lnTo>
                    <a:lnTo>
                      <a:pt x="6" y="30"/>
                    </a:lnTo>
                    <a:lnTo>
                      <a:pt x="8" y="44"/>
                    </a:lnTo>
                    <a:lnTo>
                      <a:pt x="8" y="44"/>
                    </a:lnTo>
                    <a:lnTo>
                      <a:pt x="10" y="46"/>
                    </a:lnTo>
                    <a:lnTo>
                      <a:pt x="16" y="48"/>
                    </a:lnTo>
                    <a:lnTo>
                      <a:pt x="28" y="48"/>
                    </a:lnTo>
                    <a:lnTo>
                      <a:pt x="28" y="48"/>
                    </a:lnTo>
                    <a:lnTo>
                      <a:pt x="22" y="16"/>
                    </a:lnTo>
                    <a:lnTo>
                      <a:pt x="22" y="16"/>
                    </a:lnTo>
                    <a:lnTo>
                      <a:pt x="20" y="14"/>
                    </a:lnTo>
                    <a:lnTo>
                      <a:pt x="18" y="12"/>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2" name="Freeform 254"/>
              <p:cNvSpPr/>
              <p:nvPr/>
            </p:nvSpPr>
            <p:spPr bwMode="auto">
              <a:xfrm>
                <a:off x="2631" y="1079"/>
                <a:ext cx="26" cy="64"/>
              </a:xfrm>
              <a:custGeom>
                <a:avLst/>
                <a:gdLst/>
                <a:ahLst/>
                <a:cxnLst>
                  <a:cxn ang="0">
                    <a:pos x="16" y="12"/>
                  </a:cxn>
                  <a:cxn ang="0">
                    <a:pos x="16" y="12"/>
                  </a:cxn>
                  <a:cxn ang="0">
                    <a:pos x="0" y="0"/>
                  </a:cxn>
                  <a:cxn ang="0">
                    <a:pos x="0" y="0"/>
                  </a:cxn>
                  <a:cxn ang="0">
                    <a:pos x="6" y="34"/>
                  </a:cxn>
                  <a:cxn ang="0">
                    <a:pos x="6" y="34"/>
                  </a:cxn>
                  <a:cxn ang="0">
                    <a:pos x="8" y="52"/>
                  </a:cxn>
                  <a:cxn ang="0">
                    <a:pos x="8" y="52"/>
                  </a:cxn>
                  <a:cxn ang="0">
                    <a:pos x="12" y="56"/>
                  </a:cxn>
                  <a:cxn ang="0">
                    <a:pos x="16" y="60"/>
                  </a:cxn>
                  <a:cxn ang="0">
                    <a:pos x="26" y="64"/>
                  </a:cxn>
                  <a:cxn ang="0">
                    <a:pos x="26" y="64"/>
                  </a:cxn>
                  <a:cxn ang="0">
                    <a:pos x="20" y="22"/>
                  </a:cxn>
                  <a:cxn ang="0">
                    <a:pos x="20" y="22"/>
                  </a:cxn>
                  <a:cxn ang="0">
                    <a:pos x="20" y="16"/>
                  </a:cxn>
                  <a:cxn ang="0">
                    <a:pos x="16" y="12"/>
                  </a:cxn>
                  <a:cxn ang="0">
                    <a:pos x="16" y="12"/>
                  </a:cxn>
                </a:cxnLst>
                <a:rect l="0" t="0" r="r" b="b"/>
                <a:pathLst>
                  <a:path w="26" h="64">
                    <a:moveTo>
                      <a:pt x="16" y="12"/>
                    </a:moveTo>
                    <a:lnTo>
                      <a:pt x="16" y="12"/>
                    </a:lnTo>
                    <a:lnTo>
                      <a:pt x="0" y="0"/>
                    </a:lnTo>
                    <a:lnTo>
                      <a:pt x="0" y="0"/>
                    </a:lnTo>
                    <a:lnTo>
                      <a:pt x="6" y="34"/>
                    </a:lnTo>
                    <a:lnTo>
                      <a:pt x="6" y="34"/>
                    </a:lnTo>
                    <a:lnTo>
                      <a:pt x="8" y="52"/>
                    </a:lnTo>
                    <a:lnTo>
                      <a:pt x="8" y="52"/>
                    </a:lnTo>
                    <a:lnTo>
                      <a:pt x="12" y="56"/>
                    </a:lnTo>
                    <a:lnTo>
                      <a:pt x="16" y="60"/>
                    </a:lnTo>
                    <a:lnTo>
                      <a:pt x="26" y="64"/>
                    </a:lnTo>
                    <a:lnTo>
                      <a:pt x="26" y="64"/>
                    </a:lnTo>
                    <a:lnTo>
                      <a:pt x="20" y="22"/>
                    </a:lnTo>
                    <a:lnTo>
                      <a:pt x="20" y="22"/>
                    </a:lnTo>
                    <a:lnTo>
                      <a:pt x="20" y="16"/>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3" name="Freeform 255"/>
              <p:cNvSpPr/>
              <p:nvPr/>
            </p:nvSpPr>
            <p:spPr bwMode="auto">
              <a:xfrm>
                <a:off x="2605" y="1063"/>
                <a:ext cx="28" cy="66"/>
              </a:xfrm>
              <a:custGeom>
                <a:avLst/>
                <a:gdLst/>
                <a:ahLst/>
                <a:cxnLst>
                  <a:cxn ang="0">
                    <a:pos x="22" y="24"/>
                  </a:cxn>
                  <a:cxn ang="0">
                    <a:pos x="22" y="24"/>
                  </a:cxn>
                  <a:cxn ang="0">
                    <a:pos x="20" y="18"/>
                  </a:cxn>
                  <a:cxn ang="0">
                    <a:pos x="18" y="12"/>
                  </a:cxn>
                  <a:cxn ang="0">
                    <a:pos x="18" y="12"/>
                  </a:cxn>
                  <a:cxn ang="0">
                    <a:pos x="4" y="0"/>
                  </a:cxn>
                  <a:cxn ang="0">
                    <a:pos x="4" y="0"/>
                  </a:cxn>
                  <a:cxn ang="0">
                    <a:pos x="2" y="10"/>
                  </a:cxn>
                  <a:cxn ang="0">
                    <a:pos x="0" y="18"/>
                  </a:cxn>
                  <a:cxn ang="0">
                    <a:pos x="2" y="28"/>
                  </a:cxn>
                  <a:cxn ang="0">
                    <a:pos x="4" y="36"/>
                  </a:cxn>
                  <a:cxn ang="0">
                    <a:pos x="8" y="46"/>
                  </a:cxn>
                  <a:cxn ang="0">
                    <a:pos x="14" y="52"/>
                  </a:cxn>
                  <a:cxn ang="0">
                    <a:pos x="20" y="60"/>
                  </a:cxn>
                  <a:cxn ang="0">
                    <a:pos x="28" y="66"/>
                  </a:cxn>
                  <a:cxn ang="0">
                    <a:pos x="28" y="66"/>
                  </a:cxn>
                  <a:cxn ang="0">
                    <a:pos x="22" y="24"/>
                  </a:cxn>
                  <a:cxn ang="0">
                    <a:pos x="22" y="24"/>
                  </a:cxn>
                </a:cxnLst>
                <a:rect l="0" t="0" r="r" b="b"/>
                <a:pathLst>
                  <a:path w="28" h="66">
                    <a:moveTo>
                      <a:pt x="22" y="24"/>
                    </a:moveTo>
                    <a:lnTo>
                      <a:pt x="22" y="24"/>
                    </a:lnTo>
                    <a:lnTo>
                      <a:pt x="20" y="18"/>
                    </a:lnTo>
                    <a:lnTo>
                      <a:pt x="18" y="12"/>
                    </a:lnTo>
                    <a:lnTo>
                      <a:pt x="18" y="12"/>
                    </a:lnTo>
                    <a:lnTo>
                      <a:pt x="4" y="0"/>
                    </a:lnTo>
                    <a:lnTo>
                      <a:pt x="4" y="0"/>
                    </a:lnTo>
                    <a:lnTo>
                      <a:pt x="2" y="10"/>
                    </a:lnTo>
                    <a:lnTo>
                      <a:pt x="0" y="18"/>
                    </a:lnTo>
                    <a:lnTo>
                      <a:pt x="2" y="28"/>
                    </a:lnTo>
                    <a:lnTo>
                      <a:pt x="4" y="36"/>
                    </a:lnTo>
                    <a:lnTo>
                      <a:pt x="8" y="46"/>
                    </a:lnTo>
                    <a:lnTo>
                      <a:pt x="14" y="52"/>
                    </a:lnTo>
                    <a:lnTo>
                      <a:pt x="20" y="60"/>
                    </a:lnTo>
                    <a:lnTo>
                      <a:pt x="28" y="66"/>
                    </a:lnTo>
                    <a:lnTo>
                      <a:pt x="28" y="66"/>
                    </a:lnTo>
                    <a:lnTo>
                      <a:pt x="22" y="24"/>
                    </a:lnTo>
                    <a:lnTo>
                      <a:pt x="2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4" name="Freeform 256"/>
              <p:cNvSpPr/>
              <p:nvPr/>
            </p:nvSpPr>
            <p:spPr bwMode="auto">
              <a:xfrm>
                <a:off x="2689" y="1111"/>
                <a:ext cx="40" cy="32"/>
              </a:xfrm>
              <a:custGeom>
                <a:avLst/>
                <a:gdLst/>
                <a:ahLst/>
                <a:cxnLst>
                  <a:cxn ang="0">
                    <a:pos x="30" y="0"/>
                  </a:cxn>
                  <a:cxn ang="0">
                    <a:pos x="30" y="0"/>
                  </a:cxn>
                  <a:cxn ang="0">
                    <a:pos x="28" y="0"/>
                  </a:cxn>
                  <a:cxn ang="0">
                    <a:pos x="28" y="0"/>
                  </a:cxn>
                  <a:cxn ang="0">
                    <a:pos x="0" y="2"/>
                  </a:cxn>
                  <a:cxn ang="0">
                    <a:pos x="0" y="2"/>
                  </a:cxn>
                  <a:cxn ang="0">
                    <a:pos x="40" y="32"/>
                  </a:cxn>
                  <a:cxn ang="0">
                    <a:pos x="40" y="32"/>
                  </a:cxn>
                  <a:cxn ang="0">
                    <a:pos x="36" y="22"/>
                  </a:cxn>
                  <a:cxn ang="0">
                    <a:pos x="34" y="12"/>
                  </a:cxn>
                  <a:cxn ang="0">
                    <a:pos x="34" y="12"/>
                  </a:cxn>
                  <a:cxn ang="0">
                    <a:pos x="30" y="0"/>
                  </a:cxn>
                  <a:cxn ang="0">
                    <a:pos x="30" y="0"/>
                  </a:cxn>
                </a:cxnLst>
                <a:rect l="0" t="0" r="r" b="b"/>
                <a:pathLst>
                  <a:path w="40" h="32">
                    <a:moveTo>
                      <a:pt x="30" y="0"/>
                    </a:moveTo>
                    <a:lnTo>
                      <a:pt x="30" y="0"/>
                    </a:lnTo>
                    <a:lnTo>
                      <a:pt x="28" y="0"/>
                    </a:lnTo>
                    <a:lnTo>
                      <a:pt x="28" y="0"/>
                    </a:lnTo>
                    <a:lnTo>
                      <a:pt x="0" y="2"/>
                    </a:lnTo>
                    <a:lnTo>
                      <a:pt x="0" y="2"/>
                    </a:lnTo>
                    <a:lnTo>
                      <a:pt x="40" y="32"/>
                    </a:lnTo>
                    <a:lnTo>
                      <a:pt x="40" y="32"/>
                    </a:lnTo>
                    <a:lnTo>
                      <a:pt x="36" y="22"/>
                    </a:lnTo>
                    <a:lnTo>
                      <a:pt x="34" y="12"/>
                    </a:lnTo>
                    <a:lnTo>
                      <a:pt x="34" y="12"/>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5" name="Freeform 257"/>
              <p:cNvSpPr/>
              <p:nvPr/>
            </p:nvSpPr>
            <p:spPr bwMode="auto">
              <a:xfrm>
                <a:off x="2663" y="1087"/>
                <a:ext cx="54" cy="20"/>
              </a:xfrm>
              <a:custGeom>
                <a:avLst/>
                <a:gdLst/>
                <a:ahLst/>
                <a:cxnLst>
                  <a:cxn ang="0">
                    <a:pos x="46" y="0"/>
                  </a:cxn>
                  <a:cxn ang="0">
                    <a:pos x="46" y="0"/>
                  </a:cxn>
                  <a:cxn ang="0">
                    <a:pos x="32" y="2"/>
                  </a:cxn>
                  <a:cxn ang="0">
                    <a:pos x="32" y="2"/>
                  </a:cxn>
                  <a:cxn ang="0">
                    <a:pos x="10" y="4"/>
                  </a:cxn>
                  <a:cxn ang="0">
                    <a:pos x="10" y="4"/>
                  </a:cxn>
                  <a:cxn ang="0">
                    <a:pos x="6" y="4"/>
                  </a:cxn>
                  <a:cxn ang="0">
                    <a:pos x="0" y="4"/>
                  </a:cxn>
                  <a:cxn ang="0">
                    <a:pos x="0" y="4"/>
                  </a:cxn>
                  <a:cxn ang="0">
                    <a:pos x="12" y="14"/>
                  </a:cxn>
                  <a:cxn ang="0">
                    <a:pos x="12" y="14"/>
                  </a:cxn>
                  <a:cxn ang="0">
                    <a:pos x="16" y="18"/>
                  </a:cxn>
                  <a:cxn ang="0">
                    <a:pos x="20" y="20"/>
                  </a:cxn>
                  <a:cxn ang="0">
                    <a:pos x="22" y="20"/>
                  </a:cxn>
                  <a:cxn ang="0">
                    <a:pos x="22" y="20"/>
                  </a:cxn>
                  <a:cxn ang="0">
                    <a:pos x="54" y="18"/>
                  </a:cxn>
                  <a:cxn ang="0">
                    <a:pos x="54" y="18"/>
                  </a:cxn>
                  <a:cxn ang="0">
                    <a:pos x="50" y="8"/>
                  </a:cxn>
                  <a:cxn ang="0">
                    <a:pos x="48" y="2"/>
                  </a:cxn>
                  <a:cxn ang="0">
                    <a:pos x="46" y="0"/>
                  </a:cxn>
                  <a:cxn ang="0">
                    <a:pos x="46" y="0"/>
                  </a:cxn>
                </a:cxnLst>
                <a:rect l="0" t="0" r="r" b="b"/>
                <a:pathLst>
                  <a:path w="54" h="20">
                    <a:moveTo>
                      <a:pt x="46" y="0"/>
                    </a:moveTo>
                    <a:lnTo>
                      <a:pt x="46" y="0"/>
                    </a:lnTo>
                    <a:lnTo>
                      <a:pt x="32" y="2"/>
                    </a:lnTo>
                    <a:lnTo>
                      <a:pt x="32" y="2"/>
                    </a:lnTo>
                    <a:lnTo>
                      <a:pt x="10" y="4"/>
                    </a:lnTo>
                    <a:lnTo>
                      <a:pt x="10" y="4"/>
                    </a:lnTo>
                    <a:lnTo>
                      <a:pt x="6" y="4"/>
                    </a:lnTo>
                    <a:lnTo>
                      <a:pt x="0" y="4"/>
                    </a:lnTo>
                    <a:lnTo>
                      <a:pt x="0" y="4"/>
                    </a:lnTo>
                    <a:lnTo>
                      <a:pt x="12" y="14"/>
                    </a:lnTo>
                    <a:lnTo>
                      <a:pt x="12" y="14"/>
                    </a:lnTo>
                    <a:lnTo>
                      <a:pt x="16" y="18"/>
                    </a:lnTo>
                    <a:lnTo>
                      <a:pt x="20" y="20"/>
                    </a:lnTo>
                    <a:lnTo>
                      <a:pt x="22" y="20"/>
                    </a:lnTo>
                    <a:lnTo>
                      <a:pt x="22" y="20"/>
                    </a:lnTo>
                    <a:lnTo>
                      <a:pt x="54" y="18"/>
                    </a:lnTo>
                    <a:lnTo>
                      <a:pt x="54" y="18"/>
                    </a:lnTo>
                    <a:lnTo>
                      <a:pt x="50" y="8"/>
                    </a:lnTo>
                    <a:lnTo>
                      <a:pt x="48" y="2"/>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6" name="Freeform 258"/>
              <p:cNvSpPr/>
              <p:nvPr/>
            </p:nvSpPr>
            <p:spPr bwMode="auto">
              <a:xfrm>
                <a:off x="2637" y="1065"/>
                <a:ext cx="68" cy="20"/>
              </a:xfrm>
              <a:custGeom>
                <a:avLst/>
                <a:gdLst/>
                <a:ahLst/>
                <a:cxnLst>
                  <a:cxn ang="0">
                    <a:pos x="28" y="20"/>
                  </a:cxn>
                  <a:cxn ang="0">
                    <a:pos x="28" y="20"/>
                  </a:cxn>
                  <a:cxn ang="0">
                    <a:pos x="68" y="14"/>
                  </a:cxn>
                  <a:cxn ang="0">
                    <a:pos x="68" y="14"/>
                  </a:cxn>
                  <a:cxn ang="0">
                    <a:pos x="62" y="6"/>
                  </a:cxn>
                  <a:cxn ang="0">
                    <a:pos x="58" y="2"/>
                  </a:cxn>
                  <a:cxn ang="0">
                    <a:pos x="54" y="0"/>
                  </a:cxn>
                  <a:cxn ang="0">
                    <a:pos x="54" y="0"/>
                  </a:cxn>
                  <a:cxn ang="0">
                    <a:pos x="36" y="2"/>
                  </a:cxn>
                  <a:cxn ang="0">
                    <a:pos x="36" y="2"/>
                  </a:cxn>
                  <a:cxn ang="0">
                    <a:pos x="0" y="6"/>
                  </a:cxn>
                  <a:cxn ang="0">
                    <a:pos x="0" y="6"/>
                  </a:cxn>
                  <a:cxn ang="0">
                    <a:pos x="16" y="18"/>
                  </a:cxn>
                  <a:cxn ang="0">
                    <a:pos x="16" y="18"/>
                  </a:cxn>
                  <a:cxn ang="0">
                    <a:pos x="22" y="20"/>
                  </a:cxn>
                  <a:cxn ang="0">
                    <a:pos x="28" y="20"/>
                  </a:cxn>
                  <a:cxn ang="0">
                    <a:pos x="28" y="20"/>
                  </a:cxn>
                </a:cxnLst>
                <a:rect l="0" t="0" r="r" b="b"/>
                <a:pathLst>
                  <a:path w="68" h="20">
                    <a:moveTo>
                      <a:pt x="28" y="20"/>
                    </a:moveTo>
                    <a:lnTo>
                      <a:pt x="28" y="20"/>
                    </a:lnTo>
                    <a:lnTo>
                      <a:pt x="68" y="14"/>
                    </a:lnTo>
                    <a:lnTo>
                      <a:pt x="68" y="14"/>
                    </a:lnTo>
                    <a:lnTo>
                      <a:pt x="62" y="6"/>
                    </a:lnTo>
                    <a:lnTo>
                      <a:pt x="58" y="2"/>
                    </a:lnTo>
                    <a:lnTo>
                      <a:pt x="54" y="0"/>
                    </a:lnTo>
                    <a:lnTo>
                      <a:pt x="54" y="0"/>
                    </a:lnTo>
                    <a:lnTo>
                      <a:pt x="36" y="2"/>
                    </a:lnTo>
                    <a:lnTo>
                      <a:pt x="36" y="2"/>
                    </a:lnTo>
                    <a:lnTo>
                      <a:pt x="0" y="6"/>
                    </a:lnTo>
                    <a:lnTo>
                      <a:pt x="0" y="6"/>
                    </a:lnTo>
                    <a:lnTo>
                      <a:pt x="16" y="18"/>
                    </a:lnTo>
                    <a:lnTo>
                      <a:pt x="16" y="18"/>
                    </a:lnTo>
                    <a:lnTo>
                      <a:pt x="22" y="20"/>
                    </a:lnTo>
                    <a:lnTo>
                      <a:pt x="28" y="20"/>
                    </a:lnTo>
                    <a:lnTo>
                      <a:pt x="2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7" name="Freeform 259"/>
              <p:cNvSpPr/>
              <p:nvPr/>
            </p:nvSpPr>
            <p:spPr bwMode="auto">
              <a:xfrm>
                <a:off x="2615" y="1045"/>
                <a:ext cx="72" cy="20"/>
              </a:xfrm>
              <a:custGeom>
                <a:avLst/>
                <a:gdLst/>
                <a:ahLst/>
                <a:cxnLst>
                  <a:cxn ang="0">
                    <a:pos x="30" y="18"/>
                  </a:cxn>
                  <a:cxn ang="0">
                    <a:pos x="30" y="18"/>
                  </a:cxn>
                  <a:cxn ang="0">
                    <a:pos x="72" y="14"/>
                  </a:cxn>
                  <a:cxn ang="0">
                    <a:pos x="72" y="14"/>
                  </a:cxn>
                  <a:cxn ang="0">
                    <a:pos x="64" y="8"/>
                  </a:cxn>
                  <a:cxn ang="0">
                    <a:pos x="54" y="4"/>
                  </a:cxn>
                  <a:cxn ang="0">
                    <a:pos x="46" y="2"/>
                  </a:cxn>
                  <a:cxn ang="0">
                    <a:pos x="36" y="0"/>
                  </a:cxn>
                  <a:cxn ang="0">
                    <a:pos x="28" y="0"/>
                  </a:cxn>
                  <a:cxn ang="0">
                    <a:pos x="18" y="0"/>
                  </a:cxn>
                  <a:cxn ang="0">
                    <a:pos x="10" y="4"/>
                  </a:cxn>
                  <a:cxn ang="0">
                    <a:pos x="0" y="8"/>
                  </a:cxn>
                  <a:cxn ang="0">
                    <a:pos x="0" y="8"/>
                  </a:cxn>
                  <a:cxn ang="0">
                    <a:pos x="16" y="20"/>
                  </a:cxn>
                  <a:cxn ang="0">
                    <a:pos x="16" y="20"/>
                  </a:cxn>
                  <a:cxn ang="0">
                    <a:pos x="22" y="20"/>
                  </a:cxn>
                  <a:cxn ang="0">
                    <a:pos x="30" y="18"/>
                  </a:cxn>
                  <a:cxn ang="0">
                    <a:pos x="30" y="18"/>
                  </a:cxn>
                </a:cxnLst>
                <a:rect l="0" t="0" r="r" b="b"/>
                <a:pathLst>
                  <a:path w="72" h="20">
                    <a:moveTo>
                      <a:pt x="30" y="18"/>
                    </a:moveTo>
                    <a:lnTo>
                      <a:pt x="30" y="18"/>
                    </a:lnTo>
                    <a:lnTo>
                      <a:pt x="72" y="14"/>
                    </a:lnTo>
                    <a:lnTo>
                      <a:pt x="72" y="14"/>
                    </a:lnTo>
                    <a:lnTo>
                      <a:pt x="64" y="8"/>
                    </a:lnTo>
                    <a:lnTo>
                      <a:pt x="54" y="4"/>
                    </a:lnTo>
                    <a:lnTo>
                      <a:pt x="46" y="2"/>
                    </a:lnTo>
                    <a:lnTo>
                      <a:pt x="36" y="0"/>
                    </a:lnTo>
                    <a:lnTo>
                      <a:pt x="28" y="0"/>
                    </a:lnTo>
                    <a:lnTo>
                      <a:pt x="18" y="0"/>
                    </a:lnTo>
                    <a:lnTo>
                      <a:pt x="10" y="4"/>
                    </a:lnTo>
                    <a:lnTo>
                      <a:pt x="0" y="8"/>
                    </a:lnTo>
                    <a:lnTo>
                      <a:pt x="0" y="8"/>
                    </a:lnTo>
                    <a:lnTo>
                      <a:pt x="16" y="20"/>
                    </a:lnTo>
                    <a:lnTo>
                      <a:pt x="16" y="20"/>
                    </a:lnTo>
                    <a:lnTo>
                      <a:pt x="22" y="20"/>
                    </a:lnTo>
                    <a:lnTo>
                      <a:pt x="30" y="18"/>
                    </a:lnTo>
                    <a:lnTo>
                      <a:pt x="3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8" name="Freeform 260"/>
              <p:cNvSpPr/>
              <p:nvPr/>
            </p:nvSpPr>
            <p:spPr bwMode="auto">
              <a:xfrm>
                <a:off x="2817" y="991"/>
                <a:ext cx="50" cy="24"/>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9" name="Freeform 261"/>
              <p:cNvSpPr/>
              <p:nvPr/>
            </p:nvSpPr>
            <p:spPr bwMode="auto">
              <a:xfrm>
                <a:off x="2783" y="987"/>
                <a:ext cx="48" cy="36"/>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0" name="Freeform 262"/>
              <p:cNvSpPr/>
              <p:nvPr/>
            </p:nvSpPr>
            <p:spPr bwMode="auto">
              <a:xfrm>
                <a:off x="2751" y="985"/>
                <a:ext cx="54" cy="42"/>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1" name="Freeform 263"/>
              <p:cNvSpPr/>
              <p:nvPr/>
            </p:nvSpPr>
            <p:spPr bwMode="auto">
              <a:xfrm>
                <a:off x="2723" y="981"/>
                <a:ext cx="54" cy="46"/>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2" name="Freeform 264"/>
              <p:cNvSpPr/>
              <p:nvPr/>
            </p:nvSpPr>
            <p:spPr bwMode="auto">
              <a:xfrm>
                <a:off x="2819" y="967"/>
                <a:ext cx="48" cy="24"/>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3" name="Freeform 265"/>
              <p:cNvSpPr/>
              <p:nvPr/>
            </p:nvSpPr>
            <p:spPr bwMode="auto">
              <a:xfrm>
                <a:off x="2785" y="953"/>
                <a:ext cx="52" cy="30"/>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4" name="Freeform 266"/>
              <p:cNvSpPr/>
              <p:nvPr/>
            </p:nvSpPr>
            <p:spPr bwMode="auto">
              <a:xfrm>
                <a:off x="2751" y="941"/>
                <a:ext cx="64" cy="36"/>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5" name="Freeform 267"/>
              <p:cNvSpPr/>
              <p:nvPr/>
            </p:nvSpPr>
            <p:spPr bwMode="auto">
              <a:xfrm>
                <a:off x="2725" y="939"/>
                <a:ext cx="64" cy="34"/>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6" name="Freeform 268"/>
              <p:cNvSpPr/>
              <p:nvPr/>
            </p:nvSpPr>
            <p:spPr bwMode="auto">
              <a:xfrm>
                <a:off x="2699" y="843"/>
                <a:ext cx="22" cy="32"/>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7" name="Freeform 269"/>
              <p:cNvSpPr/>
              <p:nvPr/>
            </p:nvSpPr>
            <p:spPr bwMode="auto">
              <a:xfrm>
                <a:off x="2685" y="857"/>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8" name="Freeform 270"/>
              <p:cNvSpPr/>
              <p:nvPr/>
            </p:nvSpPr>
            <p:spPr bwMode="auto">
              <a:xfrm>
                <a:off x="2673" y="871"/>
                <a:ext cx="18" cy="48"/>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9" name="Freeform 271"/>
              <p:cNvSpPr/>
              <p:nvPr/>
            </p:nvSpPr>
            <p:spPr bwMode="auto">
              <a:xfrm>
                <a:off x="2665" y="887"/>
                <a:ext cx="18" cy="50"/>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0" name="Freeform 272"/>
              <p:cNvSpPr/>
              <p:nvPr/>
            </p:nvSpPr>
            <p:spPr bwMode="auto">
              <a:xfrm>
                <a:off x="2711" y="845"/>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1" name="Freeform 273"/>
              <p:cNvSpPr/>
              <p:nvPr/>
            </p:nvSpPr>
            <p:spPr bwMode="auto">
              <a:xfrm>
                <a:off x="2701" y="873"/>
                <a:ext cx="30" cy="26"/>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2" name="Freeform 274"/>
              <p:cNvSpPr/>
              <p:nvPr/>
            </p:nvSpPr>
            <p:spPr bwMode="auto">
              <a:xfrm>
                <a:off x="2693" y="893"/>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3" name="Freeform 275"/>
              <p:cNvSpPr/>
              <p:nvPr/>
            </p:nvSpPr>
            <p:spPr bwMode="auto">
              <a:xfrm>
                <a:off x="2685" y="911"/>
                <a:ext cx="42" cy="30"/>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4" name="Freeform 276"/>
              <p:cNvSpPr/>
              <p:nvPr/>
            </p:nvSpPr>
            <p:spPr bwMode="auto">
              <a:xfrm>
                <a:off x="2785" y="821"/>
                <a:ext cx="22" cy="32"/>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5" name="Freeform 277"/>
              <p:cNvSpPr/>
              <p:nvPr/>
            </p:nvSpPr>
            <p:spPr bwMode="auto">
              <a:xfrm>
                <a:off x="2771" y="835"/>
                <a:ext cx="18" cy="40"/>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6" name="Freeform 278"/>
              <p:cNvSpPr/>
              <p:nvPr/>
            </p:nvSpPr>
            <p:spPr bwMode="auto">
              <a:xfrm>
                <a:off x="2759" y="849"/>
                <a:ext cx="20" cy="48"/>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7" name="Freeform 279"/>
              <p:cNvSpPr/>
              <p:nvPr/>
            </p:nvSpPr>
            <p:spPr bwMode="auto">
              <a:xfrm>
                <a:off x="2751" y="865"/>
                <a:ext cx="18" cy="50"/>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8" name="Freeform 280"/>
              <p:cNvSpPr/>
              <p:nvPr/>
            </p:nvSpPr>
            <p:spPr bwMode="auto">
              <a:xfrm>
                <a:off x="2797" y="823"/>
                <a:ext cx="18" cy="32"/>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9" name="Freeform 281"/>
              <p:cNvSpPr/>
              <p:nvPr/>
            </p:nvSpPr>
            <p:spPr bwMode="auto">
              <a:xfrm>
                <a:off x="2787" y="851"/>
                <a:ext cx="30" cy="26"/>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0" name="Freeform 282"/>
              <p:cNvSpPr/>
              <p:nvPr/>
            </p:nvSpPr>
            <p:spPr bwMode="auto">
              <a:xfrm>
                <a:off x="2779" y="871"/>
                <a:ext cx="38" cy="28"/>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1" name="Freeform 283"/>
              <p:cNvSpPr/>
              <p:nvPr/>
            </p:nvSpPr>
            <p:spPr bwMode="auto">
              <a:xfrm>
                <a:off x="2771" y="889"/>
                <a:ext cx="42" cy="28"/>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2" name="Freeform 284"/>
              <p:cNvSpPr/>
              <p:nvPr/>
            </p:nvSpPr>
            <p:spPr bwMode="auto">
              <a:xfrm>
                <a:off x="2473" y="731"/>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3" name="Freeform 285"/>
              <p:cNvSpPr/>
              <p:nvPr/>
            </p:nvSpPr>
            <p:spPr bwMode="auto">
              <a:xfrm>
                <a:off x="2459" y="745"/>
                <a:ext cx="18" cy="40"/>
              </a:xfrm>
              <a:custGeom>
                <a:avLst/>
                <a:gdLst/>
                <a:ahLst/>
                <a:cxnLst>
                  <a:cxn ang="0">
                    <a:pos x="0" y="10"/>
                  </a:cxn>
                  <a:cxn ang="0">
                    <a:pos x="0" y="10"/>
                  </a:cxn>
                  <a:cxn ang="0">
                    <a:pos x="2" y="20"/>
                  </a:cxn>
                  <a:cxn ang="0">
                    <a:pos x="2" y="20"/>
                  </a:cxn>
                  <a:cxn ang="0">
                    <a:pos x="8" y="32"/>
                  </a:cxn>
                  <a:cxn ang="0">
                    <a:pos x="8" y="32"/>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Lst>
                <a:rect l="0" t="0" r="r" b="b"/>
                <a:pathLst>
                  <a:path w="18" h="40">
                    <a:moveTo>
                      <a:pt x="0" y="10"/>
                    </a:moveTo>
                    <a:lnTo>
                      <a:pt x="0" y="10"/>
                    </a:lnTo>
                    <a:lnTo>
                      <a:pt x="2" y="20"/>
                    </a:lnTo>
                    <a:lnTo>
                      <a:pt x="2" y="20"/>
                    </a:lnTo>
                    <a:lnTo>
                      <a:pt x="8" y="32"/>
                    </a:lnTo>
                    <a:lnTo>
                      <a:pt x="8" y="32"/>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4" name="Freeform 286"/>
              <p:cNvSpPr/>
              <p:nvPr/>
            </p:nvSpPr>
            <p:spPr bwMode="auto">
              <a:xfrm>
                <a:off x="2447" y="757"/>
                <a:ext cx="18" cy="48"/>
              </a:xfrm>
              <a:custGeom>
                <a:avLst/>
                <a:gdLst/>
                <a:ahLst/>
                <a:cxnLst>
                  <a:cxn ang="0">
                    <a:pos x="18" y="36"/>
                  </a:cxn>
                  <a:cxn ang="0">
                    <a:pos x="18" y="36"/>
                  </a:cxn>
                  <a:cxn ang="0">
                    <a:pos x="18" y="32"/>
                  </a:cxn>
                  <a:cxn ang="0">
                    <a:pos x="18" y="28"/>
                  </a:cxn>
                  <a:cxn ang="0">
                    <a:pos x="18" y="28"/>
                  </a:cxn>
                  <a:cxn ang="0">
                    <a:pos x="8" y="0"/>
                  </a:cxn>
                  <a:cxn ang="0">
                    <a:pos x="8" y="0"/>
                  </a:cxn>
                  <a:cxn ang="0">
                    <a:pos x="2" y="6"/>
                  </a:cxn>
                  <a:cxn ang="0">
                    <a:pos x="0" y="10"/>
                  </a:cxn>
                  <a:cxn ang="0">
                    <a:pos x="0" y="14"/>
                  </a:cxn>
                  <a:cxn ang="0">
                    <a:pos x="0" y="14"/>
                  </a:cxn>
                  <a:cxn ang="0">
                    <a:pos x="4" y="26"/>
                  </a:cxn>
                  <a:cxn ang="0">
                    <a:pos x="4" y="26"/>
                  </a:cxn>
                  <a:cxn ang="0">
                    <a:pos x="12" y="48"/>
                  </a:cxn>
                  <a:cxn ang="0">
                    <a:pos x="12" y="48"/>
                  </a:cxn>
                  <a:cxn ang="0">
                    <a:pos x="18" y="36"/>
                  </a:cxn>
                  <a:cxn ang="0">
                    <a:pos x="18" y="36"/>
                  </a:cxn>
                </a:cxnLst>
                <a:rect l="0" t="0" r="r" b="b"/>
                <a:pathLst>
                  <a:path w="18" h="48">
                    <a:moveTo>
                      <a:pt x="18" y="36"/>
                    </a:moveTo>
                    <a:lnTo>
                      <a:pt x="18" y="36"/>
                    </a:lnTo>
                    <a:lnTo>
                      <a:pt x="18" y="32"/>
                    </a:lnTo>
                    <a:lnTo>
                      <a:pt x="18" y="28"/>
                    </a:lnTo>
                    <a:lnTo>
                      <a:pt x="18" y="28"/>
                    </a:lnTo>
                    <a:lnTo>
                      <a:pt x="8" y="0"/>
                    </a:lnTo>
                    <a:lnTo>
                      <a:pt x="8" y="0"/>
                    </a:lnTo>
                    <a:lnTo>
                      <a:pt x="2" y="6"/>
                    </a:lnTo>
                    <a:lnTo>
                      <a:pt x="0" y="10"/>
                    </a:lnTo>
                    <a:lnTo>
                      <a:pt x="0" y="14"/>
                    </a:lnTo>
                    <a:lnTo>
                      <a:pt x="0" y="14"/>
                    </a:lnTo>
                    <a:lnTo>
                      <a:pt x="4" y="26"/>
                    </a:lnTo>
                    <a:lnTo>
                      <a:pt x="4" y="26"/>
                    </a:lnTo>
                    <a:lnTo>
                      <a:pt x="12" y="48"/>
                    </a:lnTo>
                    <a:lnTo>
                      <a:pt x="12" y="4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5" name="Freeform 287"/>
              <p:cNvSpPr/>
              <p:nvPr/>
            </p:nvSpPr>
            <p:spPr bwMode="auto">
              <a:xfrm>
                <a:off x="2439" y="775"/>
                <a:ext cx="18" cy="50"/>
              </a:xfrm>
              <a:custGeom>
                <a:avLst/>
                <a:gdLst/>
                <a:ahLst/>
                <a:cxnLst>
                  <a:cxn ang="0">
                    <a:pos x="12" y="50"/>
                  </a:cxn>
                  <a:cxn ang="0">
                    <a:pos x="12" y="50"/>
                  </a:cxn>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6" y="44"/>
                  </a:cxn>
                  <a:cxn ang="0">
                    <a:pos x="12" y="50"/>
                  </a:cxn>
                  <a:cxn ang="0">
                    <a:pos x="12" y="50"/>
                  </a:cxn>
                </a:cxnLst>
                <a:rect l="0" t="0" r="r" b="b"/>
                <a:pathLst>
                  <a:path w="18" h="50">
                    <a:moveTo>
                      <a:pt x="12" y="50"/>
                    </a:moveTo>
                    <a:lnTo>
                      <a:pt x="12" y="50"/>
                    </a:lnTo>
                    <a:lnTo>
                      <a:pt x="18" y="36"/>
                    </a:lnTo>
                    <a:lnTo>
                      <a:pt x="18" y="36"/>
                    </a:lnTo>
                    <a:lnTo>
                      <a:pt x="16" y="32"/>
                    </a:lnTo>
                    <a:lnTo>
                      <a:pt x="14" y="28"/>
                    </a:lnTo>
                    <a:lnTo>
                      <a:pt x="14" y="28"/>
                    </a:lnTo>
                    <a:lnTo>
                      <a:pt x="4" y="0"/>
                    </a:lnTo>
                    <a:lnTo>
                      <a:pt x="4" y="0"/>
                    </a:lnTo>
                    <a:lnTo>
                      <a:pt x="0" y="12"/>
                    </a:lnTo>
                    <a:lnTo>
                      <a:pt x="0" y="26"/>
                    </a:lnTo>
                    <a:lnTo>
                      <a:pt x="4" y="38"/>
                    </a:lnTo>
                    <a:lnTo>
                      <a:pt x="6" y="44"/>
                    </a:lnTo>
                    <a:lnTo>
                      <a:pt x="12" y="50"/>
                    </a:lnTo>
                    <a:lnTo>
                      <a:pt x="1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6" name="Freeform 288"/>
              <p:cNvSpPr/>
              <p:nvPr/>
            </p:nvSpPr>
            <p:spPr bwMode="auto">
              <a:xfrm>
                <a:off x="2485" y="733"/>
                <a:ext cx="18" cy="32"/>
              </a:xfrm>
              <a:custGeom>
                <a:avLst/>
                <a:gdLst/>
                <a:ahLst/>
                <a:cxnLst>
                  <a:cxn ang="0">
                    <a:pos x="18" y="24"/>
                  </a:cxn>
                  <a:cxn ang="0">
                    <a:pos x="18" y="24"/>
                  </a:cxn>
                  <a:cxn ang="0">
                    <a:pos x="16" y="14"/>
                  </a:cxn>
                  <a:cxn ang="0">
                    <a:pos x="16" y="14"/>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4"/>
                    </a:lnTo>
                    <a:lnTo>
                      <a:pt x="16" y="14"/>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7" name="Freeform 289"/>
              <p:cNvSpPr/>
              <p:nvPr/>
            </p:nvSpPr>
            <p:spPr bwMode="auto">
              <a:xfrm>
                <a:off x="2475" y="761"/>
                <a:ext cx="30" cy="26"/>
              </a:xfrm>
              <a:custGeom>
                <a:avLst/>
                <a:gdLst/>
                <a:ahLst/>
                <a:cxnLst>
                  <a:cxn ang="0">
                    <a:pos x="28" y="0"/>
                  </a:cxn>
                  <a:cxn ang="0">
                    <a:pos x="28" y="0"/>
                  </a:cxn>
                  <a:cxn ang="0">
                    <a:pos x="8" y="10"/>
                  </a:cxn>
                  <a:cxn ang="0">
                    <a:pos x="8" y="10"/>
                  </a:cxn>
                  <a:cxn ang="0">
                    <a:pos x="6" y="12"/>
                  </a:cxn>
                  <a:cxn ang="0">
                    <a:pos x="4" y="16"/>
                  </a:cxn>
                  <a:cxn ang="0">
                    <a:pos x="4" y="16"/>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28" y="0"/>
                  </a:cxn>
                  <a:cxn ang="0">
                    <a:pos x="28" y="0"/>
                  </a:cxn>
                </a:cxnLst>
                <a:rect l="0" t="0" r="r" b="b"/>
                <a:pathLst>
                  <a:path w="30" h="26">
                    <a:moveTo>
                      <a:pt x="28" y="0"/>
                    </a:moveTo>
                    <a:lnTo>
                      <a:pt x="28" y="0"/>
                    </a:lnTo>
                    <a:lnTo>
                      <a:pt x="8" y="10"/>
                    </a:lnTo>
                    <a:lnTo>
                      <a:pt x="8" y="10"/>
                    </a:lnTo>
                    <a:lnTo>
                      <a:pt x="6" y="12"/>
                    </a:lnTo>
                    <a:lnTo>
                      <a:pt x="4" y="16"/>
                    </a:lnTo>
                    <a:lnTo>
                      <a:pt x="4" y="16"/>
                    </a:lnTo>
                    <a:lnTo>
                      <a:pt x="0" y="26"/>
                    </a:lnTo>
                    <a:lnTo>
                      <a:pt x="0" y="26"/>
                    </a:lnTo>
                    <a:lnTo>
                      <a:pt x="6" y="24"/>
                    </a:lnTo>
                    <a:lnTo>
                      <a:pt x="6" y="24"/>
                    </a:lnTo>
                    <a:lnTo>
                      <a:pt x="20" y="18"/>
                    </a:lnTo>
                    <a:lnTo>
                      <a:pt x="20" y="18"/>
                    </a:lnTo>
                    <a:lnTo>
                      <a:pt x="30" y="14"/>
                    </a:lnTo>
                    <a:lnTo>
                      <a:pt x="30" y="14"/>
                    </a:lnTo>
                    <a:lnTo>
                      <a:pt x="30" y="12"/>
                    </a:lnTo>
                    <a:lnTo>
                      <a:pt x="30" y="8"/>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8" name="Freeform 290"/>
              <p:cNvSpPr/>
              <p:nvPr/>
            </p:nvSpPr>
            <p:spPr bwMode="auto">
              <a:xfrm>
                <a:off x="2467" y="781"/>
                <a:ext cx="38" cy="28"/>
              </a:xfrm>
              <a:custGeom>
                <a:avLst/>
                <a:gdLst/>
                <a:ahLst/>
                <a:cxnLst>
                  <a:cxn ang="0">
                    <a:pos x="38" y="0"/>
                  </a:cxn>
                  <a:cxn ang="0">
                    <a:pos x="38" y="0"/>
                  </a:cxn>
                  <a:cxn ang="0">
                    <a:pos x="10" y="10"/>
                  </a:cxn>
                  <a:cxn ang="0">
                    <a:pos x="10" y="10"/>
                  </a:cxn>
                  <a:cxn ang="0">
                    <a:pos x="6" y="12"/>
                  </a:cxn>
                  <a:cxn ang="0">
                    <a:pos x="4" y="14"/>
                  </a:cxn>
                  <a:cxn ang="0">
                    <a:pos x="4" y="14"/>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0" y="10"/>
                    </a:lnTo>
                    <a:lnTo>
                      <a:pt x="10" y="10"/>
                    </a:lnTo>
                    <a:lnTo>
                      <a:pt x="6" y="12"/>
                    </a:lnTo>
                    <a:lnTo>
                      <a:pt x="4" y="14"/>
                    </a:lnTo>
                    <a:lnTo>
                      <a:pt x="4" y="14"/>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9" name="Freeform 291"/>
              <p:cNvSpPr/>
              <p:nvPr/>
            </p:nvSpPr>
            <p:spPr bwMode="auto">
              <a:xfrm>
                <a:off x="2459" y="799"/>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0" name="Freeform 292"/>
              <p:cNvSpPr/>
              <p:nvPr/>
            </p:nvSpPr>
            <p:spPr bwMode="auto">
              <a:xfrm>
                <a:off x="2563" y="697"/>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1" name="Freeform 293"/>
              <p:cNvSpPr/>
              <p:nvPr/>
            </p:nvSpPr>
            <p:spPr bwMode="auto">
              <a:xfrm>
                <a:off x="2549" y="711"/>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2" name="Freeform 294"/>
              <p:cNvSpPr/>
              <p:nvPr/>
            </p:nvSpPr>
            <p:spPr bwMode="auto">
              <a:xfrm>
                <a:off x="2537" y="725"/>
                <a:ext cx="18" cy="48"/>
              </a:xfrm>
              <a:custGeom>
                <a:avLst/>
                <a:gdLst/>
                <a:ahLst/>
                <a:cxnLst>
                  <a:cxn ang="0">
                    <a:pos x="18" y="34"/>
                  </a:cxn>
                  <a:cxn ang="0">
                    <a:pos x="18" y="34"/>
                  </a:cxn>
                  <a:cxn ang="0">
                    <a:pos x="18"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4"/>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3" name="Freeform 295"/>
              <p:cNvSpPr/>
              <p:nvPr/>
            </p:nvSpPr>
            <p:spPr bwMode="auto">
              <a:xfrm>
                <a:off x="2529" y="741"/>
                <a:ext cx="18" cy="50"/>
              </a:xfrm>
              <a:custGeom>
                <a:avLst/>
                <a:gdLst/>
                <a:ahLst/>
                <a:cxnLst>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Lst>
                <a:rect l="0" t="0" r="r" b="b"/>
                <a:pathLst>
                  <a:path w="18" h="50">
                    <a:moveTo>
                      <a:pt x="18" y="36"/>
                    </a:moveTo>
                    <a:lnTo>
                      <a:pt x="18" y="36"/>
                    </a:lnTo>
                    <a:lnTo>
                      <a:pt x="16" y="32"/>
                    </a:lnTo>
                    <a:lnTo>
                      <a:pt x="14" y="28"/>
                    </a:lnTo>
                    <a:lnTo>
                      <a:pt x="14" y="28"/>
                    </a:lnTo>
                    <a:lnTo>
                      <a:pt x="4" y="0"/>
                    </a:lnTo>
                    <a:lnTo>
                      <a:pt x="4" y="0"/>
                    </a:lnTo>
                    <a:lnTo>
                      <a:pt x="0" y="12"/>
                    </a:lnTo>
                    <a:lnTo>
                      <a:pt x="0" y="26"/>
                    </a:lnTo>
                    <a:lnTo>
                      <a:pt x="4" y="38"/>
                    </a:lnTo>
                    <a:lnTo>
                      <a:pt x="8" y="44"/>
                    </a:lnTo>
                    <a:lnTo>
                      <a:pt x="12" y="50"/>
                    </a:lnTo>
                    <a:lnTo>
                      <a:pt x="12" y="5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4" name="Freeform 296"/>
              <p:cNvSpPr/>
              <p:nvPr/>
            </p:nvSpPr>
            <p:spPr bwMode="auto">
              <a:xfrm>
                <a:off x="2575" y="699"/>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5" name="Freeform 297"/>
              <p:cNvSpPr/>
              <p:nvPr/>
            </p:nvSpPr>
            <p:spPr bwMode="auto">
              <a:xfrm>
                <a:off x="2565" y="727"/>
                <a:ext cx="30" cy="26"/>
              </a:xfrm>
              <a:custGeom>
                <a:avLst/>
                <a:gdLst/>
                <a:ahLst/>
                <a:cxnLst>
                  <a:cxn ang="0">
                    <a:pos x="30" y="0"/>
                  </a:cxn>
                  <a:cxn ang="0">
                    <a:pos x="30" y="0"/>
                  </a:cxn>
                  <a:cxn ang="0">
                    <a:pos x="8" y="10"/>
                  </a:cxn>
                  <a:cxn ang="0">
                    <a:pos x="8" y="10"/>
                  </a:cxn>
                  <a:cxn ang="0">
                    <a:pos x="6" y="12"/>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2"/>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6" name="Freeform 298"/>
              <p:cNvSpPr/>
              <p:nvPr/>
            </p:nvSpPr>
            <p:spPr bwMode="auto">
              <a:xfrm>
                <a:off x="2557" y="747"/>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7" name="Freeform 299"/>
              <p:cNvSpPr/>
              <p:nvPr/>
            </p:nvSpPr>
            <p:spPr bwMode="auto">
              <a:xfrm>
                <a:off x="2549" y="765"/>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8" name="Freeform 300"/>
              <p:cNvSpPr/>
              <p:nvPr/>
            </p:nvSpPr>
            <p:spPr bwMode="auto">
              <a:xfrm>
                <a:off x="2585" y="865"/>
                <a:ext cx="22" cy="40"/>
              </a:xfrm>
              <a:custGeom>
                <a:avLst/>
                <a:gdLst/>
                <a:ahLst/>
                <a:cxnLst>
                  <a:cxn ang="0">
                    <a:pos x="8" y="12"/>
                  </a:cxn>
                  <a:cxn ang="0">
                    <a:pos x="8" y="12"/>
                  </a:cxn>
                  <a:cxn ang="0">
                    <a:pos x="0" y="20"/>
                  </a:cxn>
                  <a:cxn ang="0">
                    <a:pos x="0" y="20"/>
                  </a:cxn>
                  <a:cxn ang="0">
                    <a:pos x="2" y="22"/>
                  </a:cxn>
                  <a:cxn ang="0">
                    <a:pos x="2" y="22"/>
                  </a:cxn>
                  <a:cxn ang="0">
                    <a:pos x="12" y="40"/>
                  </a:cxn>
                  <a:cxn ang="0">
                    <a:pos x="12" y="40"/>
                  </a:cxn>
                  <a:cxn ang="0">
                    <a:pos x="22" y="0"/>
                  </a:cxn>
                  <a:cxn ang="0">
                    <a:pos x="22" y="0"/>
                  </a:cxn>
                  <a:cxn ang="0">
                    <a:pos x="16" y="8"/>
                  </a:cxn>
                  <a:cxn ang="0">
                    <a:pos x="8" y="12"/>
                  </a:cxn>
                  <a:cxn ang="0">
                    <a:pos x="8" y="12"/>
                  </a:cxn>
                </a:cxnLst>
                <a:rect l="0" t="0" r="r" b="b"/>
                <a:pathLst>
                  <a:path w="22" h="40">
                    <a:moveTo>
                      <a:pt x="8" y="12"/>
                    </a:moveTo>
                    <a:lnTo>
                      <a:pt x="8" y="12"/>
                    </a:lnTo>
                    <a:lnTo>
                      <a:pt x="0" y="20"/>
                    </a:lnTo>
                    <a:lnTo>
                      <a:pt x="0" y="20"/>
                    </a:lnTo>
                    <a:lnTo>
                      <a:pt x="2" y="22"/>
                    </a:lnTo>
                    <a:lnTo>
                      <a:pt x="2" y="22"/>
                    </a:lnTo>
                    <a:lnTo>
                      <a:pt x="12" y="40"/>
                    </a:lnTo>
                    <a:lnTo>
                      <a:pt x="12" y="40"/>
                    </a:lnTo>
                    <a:lnTo>
                      <a:pt x="22" y="0"/>
                    </a:lnTo>
                    <a:lnTo>
                      <a:pt x="22" y="0"/>
                    </a:lnTo>
                    <a:lnTo>
                      <a:pt x="16"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9" name="Freeform 301"/>
              <p:cNvSpPr/>
              <p:nvPr/>
            </p:nvSpPr>
            <p:spPr bwMode="auto">
              <a:xfrm>
                <a:off x="2571" y="889"/>
                <a:ext cx="24" cy="44"/>
              </a:xfrm>
              <a:custGeom>
                <a:avLst/>
                <a:gdLst/>
                <a:ahLst/>
                <a:cxnLst>
                  <a:cxn ang="0">
                    <a:pos x="20" y="44"/>
                  </a:cxn>
                  <a:cxn ang="0">
                    <a:pos x="20" y="44"/>
                  </a:cxn>
                  <a:cxn ang="0">
                    <a:pos x="24" y="32"/>
                  </a:cxn>
                  <a:cxn ang="0">
                    <a:pos x="24" y="32"/>
                  </a:cxn>
                  <a:cxn ang="0">
                    <a:pos x="24" y="28"/>
                  </a:cxn>
                  <a:cxn ang="0">
                    <a:pos x="24" y="22"/>
                  </a:cxn>
                  <a:cxn ang="0">
                    <a:pos x="24" y="22"/>
                  </a:cxn>
                  <a:cxn ang="0">
                    <a:pos x="10" y="0"/>
                  </a:cxn>
                  <a:cxn ang="0">
                    <a:pos x="10" y="0"/>
                  </a:cxn>
                  <a:cxn ang="0">
                    <a:pos x="4" y="6"/>
                  </a:cxn>
                  <a:cxn ang="0">
                    <a:pos x="2" y="10"/>
                  </a:cxn>
                  <a:cxn ang="0">
                    <a:pos x="0" y="12"/>
                  </a:cxn>
                  <a:cxn ang="0">
                    <a:pos x="0" y="12"/>
                  </a:cxn>
                  <a:cxn ang="0">
                    <a:pos x="8" y="22"/>
                  </a:cxn>
                  <a:cxn ang="0">
                    <a:pos x="8" y="22"/>
                  </a:cxn>
                  <a:cxn ang="0">
                    <a:pos x="16" y="36"/>
                  </a:cxn>
                  <a:cxn ang="0">
                    <a:pos x="16" y="36"/>
                  </a:cxn>
                  <a:cxn ang="0">
                    <a:pos x="18" y="40"/>
                  </a:cxn>
                  <a:cxn ang="0">
                    <a:pos x="20" y="44"/>
                  </a:cxn>
                  <a:cxn ang="0">
                    <a:pos x="20" y="44"/>
                  </a:cxn>
                </a:cxnLst>
                <a:rect l="0" t="0" r="r" b="b"/>
                <a:pathLst>
                  <a:path w="24" h="44">
                    <a:moveTo>
                      <a:pt x="20" y="44"/>
                    </a:moveTo>
                    <a:lnTo>
                      <a:pt x="20" y="44"/>
                    </a:lnTo>
                    <a:lnTo>
                      <a:pt x="24" y="32"/>
                    </a:lnTo>
                    <a:lnTo>
                      <a:pt x="24" y="32"/>
                    </a:lnTo>
                    <a:lnTo>
                      <a:pt x="24" y="28"/>
                    </a:lnTo>
                    <a:lnTo>
                      <a:pt x="24" y="22"/>
                    </a:lnTo>
                    <a:lnTo>
                      <a:pt x="24" y="22"/>
                    </a:lnTo>
                    <a:lnTo>
                      <a:pt x="10" y="0"/>
                    </a:lnTo>
                    <a:lnTo>
                      <a:pt x="10" y="0"/>
                    </a:lnTo>
                    <a:lnTo>
                      <a:pt x="4" y="6"/>
                    </a:lnTo>
                    <a:lnTo>
                      <a:pt x="2" y="10"/>
                    </a:lnTo>
                    <a:lnTo>
                      <a:pt x="0" y="12"/>
                    </a:lnTo>
                    <a:lnTo>
                      <a:pt x="0" y="12"/>
                    </a:lnTo>
                    <a:lnTo>
                      <a:pt x="8" y="22"/>
                    </a:lnTo>
                    <a:lnTo>
                      <a:pt x="8" y="22"/>
                    </a:lnTo>
                    <a:lnTo>
                      <a:pt x="16" y="36"/>
                    </a:lnTo>
                    <a:lnTo>
                      <a:pt x="16" y="36"/>
                    </a:lnTo>
                    <a:lnTo>
                      <a:pt x="18" y="40"/>
                    </a:lnTo>
                    <a:lnTo>
                      <a:pt x="20" y="44"/>
                    </a:lnTo>
                    <a:lnTo>
                      <a:pt x="2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0" name="Freeform 302"/>
              <p:cNvSpPr/>
              <p:nvPr/>
            </p:nvSpPr>
            <p:spPr bwMode="auto">
              <a:xfrm>
                <a:off x="2563" y="907"/>
                <a:ext cx="26" cy="52"/>
              </a:xfrm>
              <a:custGeom>
                <a:avLst/>
                <a:gdLst/>
                <a:ahLst/>
                <a:cxnLst>
                  <a:cxn ang="0">
                    <a:pos x="26" y="36"/>
                  </a:cxn>
                  <a:cxn ang="0">
                    <a:pos x="26" y="36"/>
                  </a:cxn>
                  <a:cxn ang="0">
                    <a:pos x="26" y="32"/>
                  </a:cxn>
                  <a:cxn ang="0">
                    <a:pos x="24" y="28"/>
                  </a:cxn>
                  <a:cxn ang="0">
                    <a:pos x="24" y="28"/>
                  </a:cxn>
                  <a:cxn ang="0">
                    <a:pos x="6" y="0"/>
                  </a:cxn>
                  <a:cxn ang="0">
                    <a:pos x="6" y="0"/>
                  </a:cxn>
                  <a:cxn ang="0">
                    <a:pos x="0" y="6"/>
                  </a:cxn>
                  <a:cxn ang="0">
                    <a:pos x="0" y="12"/>
                  </a:cxn>
                  <a:cxn ang="0">
                    <a:pos x="0" y="16"/>
                  </a:cxn>
                  <a:cxn ang="0">
                    <a:pos x="0" y="16"/>
                  </a:cxn>
                  <a:cxn ang="0">
                    <a:pos x="8" y="28"/>
                  </a:cxn>
                  <a:cxn ang="0">
                    <a:pos x="8" y="28"/>
                  </a:cxn>
                  <a:cxn ang="0">
                    <a:pos x="22" y="52"/>
                  </a:cxn>
                  <a:cxn ang="0">
                    <a:pos x="22" y="52"/>
                  </a:cxn>
                  <a:cxn ang="0">
                    <a:pos x="26" y="36"/>
                  </a:cxn>
                  <a:cxn ang="0">
                    <a:pos x="26" y="36"/>
                  </a:cxn>
                </a:cxnLst>
                <a:rect l="0" t="0" r="r" b="b"/>
                <a:pathLst>
                  <a:path w="26" h="52">
                    <a:moveTo>
                      <a:pt x="26" y="36"/>
                    </a:moveTo>
                    <a:lnTo>
                      <a:pt x="26" y="36"/>
                    </a:lnTo>
                    <a:lnTo>
                      <a:pt x="26" y="32"/>
                    </a:lnTo>
                    <a:lnTo>
                      <a:pt x="24" y="28"/>
                    </a:lnTo>
                    <a:lnTo>
                      <a:pt x="24" y="28"/>
                    </a:lnTo>
                    <a:lnTo>
                      <a:pt x="6" y="0"/>
                    </a:lnTo>
                    <a:lnTo>
                      <a:pt x="6" y="0"/>
                    </a:lnTo>
                    <a:lnTo>
                      <a:pt x="0" y="6"/>
                    </a:lnTo>
                    <a:lnTo>
                      <a:pt x="0" y="12"/>
                    </a:lnTo>
                    <a:lnTo>
                      <a:pt x="0" y="16"/>
                    </a:lnTo>
                    <a:lnTo>
                      <a:pt x="0" y="16"/>
                    </a:lnTo>
                    <a:lnTo>
                      <a:pt x="8" y="28"/>
                    </a:lnTo>
                    <a:lnTo>
                      <a:pt x="8" y="28"/>
                    </a:lnTo>
                    <a:lnTo>
                      <a:pt x="22" y="52"/>
                    </a:lnTo>
                    <a:lnTo>
                      <a:pt x="22" y="52"/>
                    </a:lnTo>
                    <a:lnTo>
                      <a:pt x="26" y="36"/>
                    </a:lnTo>
                    <a:lnTo>
                      <a:pt x="26"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1" name="Freeform 303"/>
              <p:cNvSpPr/>
              <p:nvPr/>
            </p:nvSpPr>
            <p:spPr bwMode="auto">
              <a:xfrm>
                <a:off x="2559" y="927"/>
                <a:ext cx="26" cy="54"/>
              </a:xfrm>
              <a:custGeom>
                <a:avLst/>
                <a:gdLst/>
                <a:ahLst/>
                <a:cxnLst>
                  <a:cxn ang="0">
                    <a:pos x="22" y="54"/>
                  </a:cxn>
                  <a:cxn ang="0">
                    <a:pos x="22" y="54"/>
                  </a:cxn>
                  <a:cxn ang="0">
                    <a:pos x="26" y="38"/>
                  </a:cxn>
                  <a:cxn ang="0">
                    <a:pos x="26" y="38"/>
                  </a:cxn>
                  <a:cxn ang="0">
                    <a:pos x="22" y="34"/>
                  </a:cxn>
                  <a:cxn ang="0">
                    <a:pos x="20" y="30"/>
                  </a:cxn>
                  <a:cxn ang="0">
                    <a:pos x="20" y="30"/>
                  </a:cxn>
                  <a:cxn ang="0">
                    <a:pos x="0" y="0"/>
                  </a:cxn>
                  <a:cxn ang="0">
                    <a:pos x="0" y="0"/>
                  </a:cxn>
                  <a:cxn ang="0">
                    <a:pos x="0" y="16"/>
                  </a:cxn>
                  <a:cxn ang="0">
                    <a:pos x="2" y="30"/>
                  </a:cxn>
                  <a:cxn ang="0">
                    <a:pos x="6" y="38"/>
                  </a:cxn>
                  <a:cxn ang="0">
                    <a:pos x="10" y="44"/>
                  </a:cxn>
                  <a:cxn ang="0">
                    <a:pos x="16" y="50"/>
                  </a:cxn>
                  <a:cxn ang="0">
                    <a:pos x="22" y="54"/>
                  </a:cxn>
                  <a:cxn ang="0">
                    <a:pos x="22" y="54"/>
                  </a:cxn>
                </a:cxnLst>
                <a:rect l="0" t="0" r="r" b="b"/>
                <a:pathLst>
                  <a:path w="26" h="54">
                    <a:moveTo>
                      <a:pt x="22" y="54"/>
                    </a:moveTo>
                    <a:lnTo>
                      <a:pt x="22" y="54"/>
                    </a:lnTo>
                    <a:lnTo>
                      <a:pt x="26" y="38"/>
                    </a:lnTo>
                    <a:lnTo>
                      <a:pt x="26" y="38"/>
                    </a:lnTo>
                    <a:lnTo>
                      <a:pt x="22" y="34"/>
                    </a:lnTo>
                    <a:lnTo>
                      <a:pt x="20" y="30"/>
                    </a:lnTo>
                    <a:lnTo>
                      <a:pt x="20" y="30"/>
                    </a:lnTo>
                    <a:lnTo>
                      <a:pt x="0" y="0"/>
                    </a:lnTo>
                    <a:lnTo>
                      <a:pt x="0" y="0"/>
                    </a:lnTo>
                    <a:lnTo>
                      <a:pt x="0" y="16"/>
                    </a:lnTo>
                    <a:lnTo>
                      <a:pt x="2" y="30"/>
                    </a:lnTo>
                    <a:lnTo>
                      <a:pt x="6" y="38"/>
                    </a:lnTo>
                    <a:lnTo>
                      <a:pt x="10" y="44"/>
                    </a:lnTo>
                    <a:lnTo>
                      <a:pt x="16" y="50"/>
                    </a:lnTo>
                    <a:lnTo>
                      <a:pt x="22" y="54"/>
                    </a:lnTo>
                    <a:lnTo>
                      <a:pt x="22" y="5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2" name="Freeform 304"/>
              <p:cNvSpPr/>
              <p:nvPr/>
            </p:nvSpPr>
            <p:spPr bwMode="auto">
              <a:xfrm>
                <a:off x="2603" y="867"/>
                <a:ext cx="20" cy="40"/>
              </a:xfrm>
              <a:custGeom>
                <a:avLst/>
                <a:gdLst/>
                <a:ahLst/>
                <a:cxnLst>
                  <a:cxn ang="0">
                    <a:pos x="8" y="0"/>
                  </a:cxn>
                  <a:cxn ang="0">
                    <a:pos x="8" y="0"/>
                  </a:cxn>
                  <a:cxn ang="0">
                    <a:pos x="0" y="40"/>
                  </a:cxn>
                  <a:cxn ang="0">
                    <a:pos x="0" y="40"/>
                  </a:cxn>
                  <a:cxn ang="0">
                    <a:pos x="18" y="26"/>
                  </a:cxn>
                  <a:cxn ang="0">
                    <a:pos x="18" y="26"/>
                  </a:cxn>
                  <a:cxn ang="0">
                    <a:pos x="20" y="26"/>
                  </a:cxn>
                  <a:cxn ang="0">
                    <a:pos x="20" y="26"/>
                  </a:cxn>
                  <a:cxn ang="0">
                    <a:pos x="16" y="16"/>
                  </a:cxn>
                  <a:cxn ang="0">
                    <a:pos x="16" y="16"/>
                  </a:cxn>
                  <a:cxn ang="0">
                    <a:pos x="12" y="8"/>
                  </a:cxn>
                  <a:cxn ang="0">
                    <a:pos x="8" y="0"/>
                  </a:cxn>
                  <a:cxn ang="0">
                    <a:pos x="8" y="0"/>
                  </a:cxn>
                </a:cxnLst>
                <a:rect l="0" t="0" r="r" b="b"/>
                <a:pathLst>
                  <a:path w="20" h="40">
                    <a:moveTo>
                      <a:pt x="8" y="0"/>
                    </a:moveTo>
                    <a:lnTo>
                      <a:pt x="8" y="0"/>
                    </a:lnTo>
                    <a:lnTo>
                      <a:pt x="0" y="40"/>
                    </a:lnTo>
                    <a:lnTo>
                      <a:pt x="0" y="40"/>
                    </a:lnTo>
                    <a:lnTo>
                      <a:pt x="18" y="26"/>
                    </a:lnTo>
                    <a:lnTo>
                      <a:pt x="18" y="26"/>
                    </a:lnTo>
                    <a:lnTo>
                      <a:pt x="20" y="26"/>
                    </a:lnTo>
                    <a:lnTo>
                      <a:pt x="20" y="26"/>
                    </a:lnTo>
                    <a:lnTo>
                      <a:pt x="16" y="16"/>
                    </a:lnTo>
                    <a:lnTo>
                      <a:pt x="16" y="16"/>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3" name="Freeform 305"/>
              <p:cNvSpPr/>
              <p:nvPr/>
            </p:nvSpPr>
            <p:spPr bwMode="auto">
              <a:xfrm>
                <a:off x="2599" y="897"/>
                <a:ext cx="30" cy="38"/>
              </a:xfrm>
              <a:custGeom>
                <a:avLst/>
                <a:gdLst/>
                <a:ahLst/>
                <a:cxnLst>
                  <a:cxn ang="0">
                    <a:pos x="2" y="26"/>
                  </a:cxn>
                  <a:cxn ang="0">
                    <a:pos x="2" y="26"/>
                  </a:cxn>
                  <a:cxn ang="0">
                    <a:pos x="0" y="38"/>
                  </a:cxn>
                  <a:cxn ang="0">
                    <a:pos x="0" y="38"/>
                  </a:cxn>
                  <a:cxn ang="0">
                    <a:pos x="4" y="36"/>
                  </a:cxn>
                  <a:cxn ang="0">
                    <a:pos x="6" y="32"/>
                  </a:cxn>
                  <a:cxn ang="0">
                    <a:pos x="6" y="32"/>
                  </a:cxn>
                  <a:cxn ang="0">
                    <a:pos x="20" y="22"/>
                  </a:cxn>
                  <a:cxn ang="0">
                    <a:pos x="20" y="22"/>
                  </a:cxn>
                  <a:cxn ang="0">
                    <a:pos x="30" y="16"/>
                  </a:cxn>
                  <a:cxn ang="0">
                    <a:pos x="30" y="16"/>
                  </a:cxn>
                  <a:cxn ang="0">
                    <a:pos x="30" y="12"/>
                  </a:cxn>
                  <a:cxn ang="0">
                    <a:pos x="30" y="8"/>
                  </a:cxn>
                  <a:cxn ang="0">
                    <a:pos x="26" y="0"/>
                  </a:cxn>
                  <a:cxn ang="0">
                    <a:pos x="26" y="0"/>
                  </a:cxn>
                  <a:cxn ang="0">
                    <a:pos x="4" y="16"/>
                  </a:cxn>
                  <a:cxn ang="0">
                    <a:pos x="4" y="16"/>
                  </a:cxn>
                  <a:cxn ang="0">
                    <a:pos x="2" y="20"/>
                  </a:cxn>
                  <a:cxn ang="0">
                    <a:pos x="2" y="26"/>
                  </a:cxn>
                  <a:cxn ang="0">
                    <a:pos x="2" y="26"/>
                  </a:cxn>
                </a:cxnLst>
                <a:rect l="0" t="0" r="r" b="b"/>
                <a:pathLst>
                  <a:path w="30" h="38">
                    <a:moveTo>
                      <a:pt x="2" y="26"/>
                    </a:moveTo>
                    <a:lnTo>
                      <a:pt x="2" y="26"/>
                    </a:lnTo>
                    <a:lnTo>
                      <a:pt x="0" y="38"/>
                    </a:lnTo>
                    <a:lnTo>
                      <a:pt x="0" y="38"/>
                    </a:lnTo>
                    <a:lnTo>
                      <a:pt x="4" y="36"/>
                    </a:lnTo>
                    <a:lnTo>
                      <a:pt x="6" y="32"/>
                    </a:lnTo>
                    <a:lnTo>
                      <a:pt x="6" y="32"/>
                    </a:lnTo>
                    <a:lnTo>
                      <a:pt x="20" y="22"/>
                    </a:lnTo>
                    <a:lnTo>
                      <a:pt x="20" y="22"/>
                    </a:lnTo>
                    <a:lnTo>
                      <a:pt x="30" y="16"/>
                    </a:lnTo>
                    <a:lnTo>
                      <a:pt x="30" y="16"/>
                    </a:lnTo>
                    <a:lnTo>
                      <a:pt x="30" y="12"/>
                    </a:lnTo>
                    <a:lnTo>
                      <a:pt x="30" y="8"/>
                    </a:lnTo>
                    <a:lnTo>
                      <a:pt x="26" y="0"/>
                    </a:lnTo>
                    <a:lnTo>
                      <a:pt x="26" y="0"/>
                    </a:lnTo>
                    <a:lnTo>
                      <a:pt x="4" y="16"/>
                    </a:lnTo>
                    <a:lnTo>
                      <a:pt x="4" y="16"/>
                    </a:lnTo>
                    <a:lnTo>
                      <a:pt x="2" y="20"/>
                    </a:lnTo>
                    <a:lnTo>
                      <a:pt x="2" y="26"/>
                    </a:lnTo>
                    <a:lnTo>
                      <a:pt x="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4" name="Freeform 306"/>
              <p:cNvSpPr/>
              <p:nvPr/>
            </p:nvSpPr>
            <p:spPr bwMode="auto">
              <a:xfrm>
                <a:off x="2595" y="919"/>
                <a:ext cx="38" cy="42"/>
              </a:xfrm>
              <a:custGeom>
                <a:avLst/>
                <a:gdLst/>
                <a:ahLst/>
                <a:cxnLst>
                  <a:cxn ang="0">
                    <a:pos x="36" y="0"/>
                  </a:cxn>
                  <a:cxn ang="0">
                    <a:pos x="36" y="0"/>
                  </a:cxn>
                  <a:cxn ang="0">
                    <a:pos x="8" y="18"/>
                  </a:cxn>
                  <a:cxn ang="0">
                    <a:pos x="8" y="18"/>
                  </a:cxn>
                  <a:cxn ang="0">
                    <a:pos x="4" y="22"/>
                  </a:cxn>
                  <a:cxn ang="0">
                    <a:pos x="2" y="26"/>
                  </a:cxn>
                  <a:cxn ang="0">
                    <a:pos x="2" y="26"/>
                  </a:cxn>
                  <a:cxn ang="0">
                    <a:pos x="0" y="42"/>
                  </a:cxn>
                  <a:cxn ang="0">
                    <a:pos x="0" y="42"/>
                  </a:cxn>
                  <a:cxn ang="0">
                    <a:pos x="22" y="26"/>
                  </a:cxn>
                  <a:cxn ang="0">
                    <a:pos x="22" y="26"/>
                  </a:cxn>
                  <a:cxn ang="0">
                    <a:pos x="34" y="16"/>
                  </a:cxn>
                  <a:cxn ang="0">
                    <a:pos x="34" y="16"/>
                  </a:cxn>
                  <a:cxn ang="0">
                    <a:pos x="36" y="14"/>
                  </a:cxn>
                  <a:cxn ang="0">
                    <a:pos x="38" y="8"/>
                  </a:cxn>
                  <a:cxn ang="0">
                    <a:pos x="36" y="0"/>
                  </a:cxn>
                  <a:cxn ang="0">
                    <a:pos x="36" y="0"/>
                  </a:cxn>
                </a:cxnLst>
                <a:rect l="0" t="0" r="r" b="b"/>
                <a:pathLst>
                  <a:path w="38" h="42">
                    <a:moveTo>
                      <a:pt x="36" y="0"/>
                    </a:moveTo>
                    <a:lnTo>
                      <a:pt x="36" y="0"/>
                    </a:lnTo>
                    <a:lnTo>
                      <a:pt x="8" y="18"/>
                    </a:lnTo>
                    <a:lnTo>
                      <a:pt x="8" y="18"/>
                    </a:lnTo>
                    <a:lnTo>
                      <a:pt x="4" y="22"/>
                    </a:lnTo>
                    <a:lnTo>
                      <a:pt x="2" y="26"/>
                    </a:lnTo>
                    <a:lnTo>
                      <a:pt x="2" y="26"/>
                    </a:lnTo>
                    <a:lnTo>
                      <a:pt x="0" y="42"/>
                    </a:lnTo>
                    <a:lnTo>
                      <a:pt x="0" y="42"/>
                    </a:lnTo>
                    <a:lnTo>
                      <a:pt x="22" y="26"/>
                    </a:lnTo>
                    <a:lnTo>
                      <a:pt x="22" y="26"/>
                    </a:lnTo>
                    <a:lnTo>
                      <a:pt x="34" y="16"/>
                    </a:lnTo>
                    <a:lnTo>
                      <a:pt x="34" y="16"/>
                    </a:lnTo>
                    <a:lnTo>
                      <a:pt x="36" y="14"/>
                    </a:lnTo>
                    <a:lnTo>
                      <a:pt x="38" y="8"/>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5" name="Freeform 307"/>
              <p:cNvSpPr/>
              <p:nvPr/>
            </p:nvSpPr>
            <p:spPr bwMode="auto">
              <a:xfrm>
                <a:off x="2591" y="941"/>
                <a:ext cx="40" cy="42"/>
              </a:xfrm>
              <a:custGeom>
                <a:avLst/>
                <a:gdLst/>
                <a:ahLst/>
                <a:cxnLst>
                  <a:cxn ang="0">
                    <a:pos x="40" y="0"/>
                  </a:cxn>
                  <a:cxn ang="0">
                    <a:pos x="40" y="0"/>
                  </a:cxn>
                  <a:cxn ang="0">
                    <a:pos x="12" y="20"/>
                  </a:cxn>
                  <a:cxn ang="0">
                    <a:pos x="12" y="20"/>
                  </a:cxn>
                  <a:cxn ang="0">
                    <a:pos x="6" y="24"/>
                  </a:cxn>
                  <a:cxn ang="0">
                    <a:pos x="2" y="26"/>
                  </a:cxn>
                  <a:cxn ang="0">
                    <a:pos x="2" y="26"/>
                  </a:cxn>
                  <a:cxn ang="0">
                    <a:pos x="0" y="42"/>
                  </a:cxn>
                  <a:cxn ang="0">
                    <a:pos x="0" y="42"/>
                  </a:cxn>
                  <a:cxn ang="0">
                    <a:pos x="8" y="40"/>
                  </a:cxn>
                  <a:cxn ang="0">
                    <a:pos x="14" y="38"/>
                  </a:cxn>
                  <a:cxn ang="0">
                    <a:pos x="20" y="34"/>
                  </a:cxn>
                  <a:cxn ang="0">
                    <a:pos x="26" y="28"/>
                  </a:cxn>
                  <a:cxn ang="0">
                    <a:pos x="34" y="16"/>
                  </a:cxn>
                  <a:cxn ang="0">
                    <a:pos x="40" y="0"/>
                  </a:cxn>
                  <a:cxn ang="0">
                    <a:pos x="40" y="0"/>
                  </a:cxn>
                </a:cxnLst>
                <a:rect l="0" t="0" r="r" b="b"/>
                <a:pathLst>
                  <a:path w="40" h="42">
                    <a:moveTo>
                      <a:pt x="40" y="0"/>
                    </a:moveTo>
                    <a:lnTo>
                      <a:pt x="40" y="0"/>
                    </a:lnTo>
                    <a:lnTo>
                      <a:pt x="12" y="20"/>
                    </a:lnTo>
                    <a:lnTo>
                      <a:pt x="12" y="20"/>
                    </a:lnTo>
                    <a:lnTo>
                      <a:pt x="6" y="24"/>
                    </a:lnTo>
                    <a:lnTo>
                      <a:pt x="2" y="26"/>
                    </a:lnTo>
                    <a:lnTo>
                      <a:pt x="2" y="26"/>
                    </a:lnTo>
                    <a:lnTo>
                      <a:pt x="0" y="42"/>
                    </a:lnTo>
                    <a:lnTo>
                      <a:pt x="0" y="42"/>
                    </a:lnTo>
                    <a:lnTo>
                      <a:pt x="8" y="40"/>
                    </a:lnTo>
                    <a:lnTo>
                      <a:pt x="14" y="38"/>
                    </a:lnTo>
                    <a:lnTo>
                      <a:pt x="20" y="34"/>
                    </a:lnTo>
                    <a:lnTo>
                      <a:pt x="26" y="28"/>
                    </a:lnTo>
                    <a:lnTo>
                      <a:pt x="34" y="16"/>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6" name="Freeform 308"/>
              <p:cNvSpPr/>
              <p:nvPr/>
            </p:nvSpPr>
            <p:spPr bwMode="auto">
              <a:xfrm>
                <a:off x="2491" y="887"/>
                <a:ext cx="24" cy="44"/>
              </a:xfrm>
              <a:custGeom>
                <a:avLst/>
                <a:gdLst/>
                <a:ahLst/>
                <a:cxnLst>
                  <a:cxn ang="0">
                    <a:pos x="8" y="12"/>
                  </a:cxn>
                  <a:cxn ang="0">
                    <a:pos x="8" y="12"/>
                  </a:cxn>
                  <a:cxn ang="0">
                    <a:pos x="0" y="20"/>
                  </a:cxn>
                  <a:cxn ang="0">
                    <a:pos x="0" y="20"/>
                  </a:cxn>
                  <a:cxn ang="0">
                    <a:pos x="2" y="22"/>
                  </a:cxn>
                  <a:cxn ang="0">
                    <a:pos x="2" y="22"/>
                  </a:cxn>
                  <a:cxn ang="0">
                    <a:pos x="14" y="44"/>
                  </a:cxn>
                  <a:cxn ang="0">
                    <a:pos x="14" y="44"/>
                  </a:cxn>
                  <a:cxn ang="0">
                    <a:pos x="24" y="0"/>
                  </a:cxn>
                  <a:cxn ang="0">
                    <a:pos x="24" y="0"/>
                  </a:cxn>
                  <a:cxn ang="0">
                    <a:pos x="16" y="6"/>
                  </a:cxn>
                  <a:cxn ang="0">
                    <a:pos x="8" y="12"/>
                  </a:cxn>
                  <a:cxn ang="0">
                    <a:pos x="8" y="12"/>
                  </a:cxn>
                </a:cxnLst>
                <a:rect l="0" t="0" r="r" b="b"/>
                <a:pathLst>
                  <a:path w="24" h="44">
                    <a:moveTo>
                      <a:pt x="8" y="12"/>
                    </a:moveTo>
                    <a:lnTo>
                      <a:pt x="8" y="12"/>
                    </a:lnTo>
                    <a:lnTo>
                      <a:pt x="0" y="20"/>
                    </a:lnTo>
                    <a:lnTo>
                      <a:pt x="0" y="20"/>
                    </a:lnTo>
                    <a:lnTo>
                      <a:pt x="2" y="22"/>
                    </a:lnTo>
                    <a:lnTo>
                      <a:pt x="2" y="22"/>
                    </a:lnTo>
                    <a:lnTo>
                      <a:pt x="14" y="44"/>
                    </a:lnTo>
                    <a:lnTo>
                      <a:pt x="14" y="44"/>
                    </a:lnTo>
                    <a:lnTo>
                      <a:pt x="24" y="0"/>
                    </a:lnTo>
                    <a:lnTo>
                      <a:pt x="24" y="0"/>
                    </a:lnTo>
                    <a:lnTo>
                      <a:pt x="16" y="6"/>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7" name="Freeform 309"/>
              <p:cNvSpPr/>
              <p:nvPr/>
            </p:nvSpPr>
            <p:spPr bwMode="auto">
              <a:xfrm>
                <a:off x="2477" y="911"/>
                <a:ext cx="26" cy="50"/>
              </a:xfrm>
              <a:custGeom>
                <a:avLst/>
                <a:gdLst/>
                <a:ahLst/>
                <a:cxnLst>
                  <a:cxn ang="0">
                    <a:pos x="22" y="50"/>
                  </a:cxn>
                  <a:cxn ang="0">
                    <a:pos x="22" y="50"/>
                  </a:cxn>
                  <a:cxn ang="0">
                    <a:pos x="24" y="36"/>
                  </a:cxn>
                  <a:cxn ang="0">
                    <a:pos x="24" y="36"/>
                  </a:cxn>
                  <a:cxn ang="0">
                    <a:pos x="26" y="32"/>
                  </a:cxn>
                  <a:cxn ang="0">
                    <a:pos x="26" y="26"/>
                  </a:cxn>
                  <a:cxn ang="0">
                    <a:pos x="26" y="26"/>
                  </a:cxn>
                  <a:cxn ang="0">
                    <a:pos x="10" y="0"/>
                  </a:cxn>
                  <a:cxn ang="0">
                    <a:pos x="10" y="0"/>
                  </a:cxn>
                  <a:cxn ang="0">
                    <a:pos x="4" y="8"/>
                  </a:cxn>
                  <a:cxn ang="0">
                    <a:pos x="0" y="12"/>
                  </a:cxn>
                  <a:cxn ang="0">
                    <a:pos x="0" y="16"/>
                  </a:cxn>
                  <a:cxn ang="0">
                    <a:pos x="0" y="16"/>
                  </a:cxn>
                  <a:cxn ang="0">
                    <a:pos x="6" y="26"/>
                  </a:cxn>
                  <a:cxn ang="0">
                    <a:pos x="6" y="26"/>
                  </a:cxn>
                  <a:cxn ang="0">
                    <a:pos x="16" y="42"/>
                  </a:cxn>
                  <a:cxn ang="0">
                    <a:pos x="16" y="42"/>
                  </a:cxn>
                  <a:cxn ang="0">
                    <a:pos x="18" y="46"/>
                  </a:cxn>
                  <a:cxn ang="0">
                    <a:pos x="22" y="50"/>
                  </a:cxn>
                  <a:cxn ang="0">
                    <a:pos x="22" y="50"/>
                  </a:cxn>
                </a:cxnLst>
                <a:rect l="0" t="0" r="r" b="b"/>
                <a:pathLst>
                  <a:path w="26" h="50">
                    <a:moveTo>
                      <a:pt x="22" y="50"/>
                    </a:moveTo>
                    <a:lnTo>
                      <a:pt x="22" y="50"/>
                    </a:lnTo>
                    <a:lnTo>
                      <a:pt x="24" y="36"/>
                    </a:lnTo>
                    <a:lnTo>
                      <a:pt x="24" y="36"/>
                    </a:lnTo>
                    <a:lnTo>
                      <a:pt x="26" y="32"/>
                    </a:lnTo>
                    <a:lnTo>
                      <a:pt x="26" y="26"/>
                    </a:lnTo>
                    <a:lnTo>
                      <a:pt x="26" y="26"/>
                    </a:lnTo>
                    <a:lnTo>
                      <a:pt x="10" y="0"/>
                    </a:lnTo>
                    <a:lnTo>
                      <a:pt x="10" y="0"/>
                    </a:lnTo>
                    <a:lnTo>
                      <a:pt x="4" y="8"/>
                    </a:lnTo>
                    <a:lnTo>
                      <a:pt x="0" y="12"/>
                    </a:lnTo>
                    <a:lnTo>
                      <a:pt x="0" y="16"/>
                    </a:lnTo>
                    <a:lnTo>
                      <a:pt x="0" y="16"/>
                    </a:lnTo>
                    <a:lnTo>
                      <a:pt x="6" y="26"/>
                    </a:lnTo>
                    <a:lnTo>
                      <a:pt x="6" y="26"/>
                    </a:lnTo>
                    <a:lnTo>
                      <a:pt x="16" y="42"/>
                    </a:lnTo>
                    <a:lnTo>
                      <a:pt x="16" y="42"/>
                    </a:lnTo>
                    <a:lnTo>
                      <a:pt x="18" y="46"/>
                    </a:lnTo>
                    <a:lnTo>
                      <a:pt x="22" y="50"/>
                    </a:lnTo>
                    <a:lnTo>
                      <a:pt x="2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8" name="Freeform 310"/>
              <p:cNvSpPr/>
              <p:nvPr/>
            </p:nvSpPr>
            <p:spPr bwMode="auto">
              <a:xfrm>
                <a:off x="2465" y="931"/>
                <a:ext cx="32" cy="60"/>
              </a:xfrm>
              <a:custGeom>
                <a:avLst/>
                <a:gdLst/>
                <a:ahLst/>
                <a:cxnLst>
                  <a:cxn ang="0">
                    <a:pos x="32" y="42"/>
                  </a:cxn>
                  <a:cxn ang="0">
                    <a:pos x="32" y="42"/>
                  </a:cxn>
                  <a:cxn ang="0">
                    <a:pos x="30" y="36"/>
                  </a:cxn>
                  <a:cxn ang="0">
                    <a:pos x="28" y="32"/>
                  </a:cxn>
                  <a:cxn ang="0">
                    <a:pos x="28" y="32"/>
                  </a:cxn>
                  <a:cxn ang="0">
                    <a:pos x="8" y="0"/>
                  </a:cxn>
                  <a:cxn ang="0">
                    <a:pos x="8" y="0"/>
                  </a:cxn>
                  <a:cxn ang="0">
                    <a:pos x="2" y="10"/>
                  </a:cxn>
                  <a:cxn ang="0">
                    <a:pos x="0" y="14"/>
                  </a:cxn>
                  <a:cxn ang="0">
                    <a:pos x="2" y="18"/>
                  </a:cxn>
                  <a:cxn ang="0">
                    <a:pos x="2" y="18"/>
                  </a:cxn>
                  <a:cxn ang="0">
                    <a:pos x="10" y="32"/>
                  </a:cxn>
                  <a:cxn ang="0">
                    <a:pos x="10" y="32"/>
                  </a:cxn>
                  <a:cxn ang="0">
                    <a:pos x="26" y="60"/>
                  </a:cxn>
                  <a:cxn ang="0">
                    <a:pos x="26" y="60"/>
                  </a:cxn>
                  <a:cxn ang="0">
                    <a:pos x="32" y="42"/>
                  </a:cxn>
                  <a:cxn ang="0">
                    <a:pos x="32" y="42"/>
                  </a:cxn>
                </a:cxnLst>
                <a:rect l="0" t="0" r="r" b="b"/>
                <a:pathLst>
                  <a:path w="32" h="60">
                    <a:moveTo>
                      <a:pt x="32" y="42"/>
                    </a:moveTo>
                    <a:lnTo>
                      <a:pt x="32" y="42"/>
                    </a:lnTo>
                    <a:lnTo>
                      <a:pt x="30" y="36"/>
                    </a:lnTo>
                    <a:lnTo>
                      <a:pt x="28" y="32"/>
                    </a:lnTo>
                    <a:lnTo>
                      <a:pt x="28" y="32"/>
                    </a:lnTo>
                    <a:lnTo>
                      <a:pt x="8" y="0"/>
                    </a:lnTo>
                    <a:lnTo>
                      <a:pt x="8" y="0"/>
                    </a:lnTo>
                    <a:lnTo>
                      <a:pt x="2" y="10"/>
                    </a:lnTo>
                    <a:lnTo>
                      <a:pt x="0" y="14"/>
                    </a:lnTo>
                    <a:lnTo>
                      <a:pt x="2" y="18"/>
                    </a:lnTo>
                    <a:lnTo>
                      <a:pt x="2" y="18"/>
                    </a:lnTo>
                    <a:lnTo>
                      <a:pt x="10" y="32"/>
                    </a:lnTo>
                    <a:lnTo>
                      <a:pt x="10" y="32"/>
                    </a:lnTo>
                    <a:lnTo>
                      <a:pt x="26" y="60"/>
                    </a:lnTo>
                    <a:lnTo>
                      <a:pt x="26" y="60"/>
                    </a:lnTo>
                    <a:lnTo>
                      <a:pt x="32" y="42"/>
                    </a:lnTo>
                    <a:lnTo>
                      <a:pt x="32"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9" name="Freeform 311"/>
              <p:cNvSpPr/>
              <p:nvPr/>
            </p:nvSpPr>
            <p:spPr bwMode="auto">
              <a:xfrm>
                <a:off x="2461" y="955"/>
                <a:ext cx="30" cy="60"/>
              </a:xfrm>
              <a:custGeom>
                <a:avLst/>
                <a:gdLst/>
                <a:ahLst/>
                <a:cxnLst>
                  <a:cxn ang="0">
                    <a:pos x="26" y="60"/>
                  </a:cxn>
                  <a:cxn ang="0">
                    <a:pos x="26" y="60"/>
                  </a:cxn>
                  <a:cxn ang="0">
                    <a:pos x="30" y="44"/>
                  </a:cxn>
                  <a:cxn ang="0">
                    <a:pos x="30" y="44"/>
                  </a:cxn>
                  <a:cxn ang="0">
                    <a:pos x="26" y="38"/>
                  </a:cxn>
                  <a:cxn ang="0">
                    <a:pos x="22" y="32"/>
                  </a:cxn>
                  <a:cxn ang="0">
                    <a:pos x="22" y="32"/>
                  </a:cxn>
                  <a:cxn ang="0">
                    <a:pos x="2" y="0"/>
                  </a:cxn>
                  <a:cxn ang="0">
                    <a:pos x="2" y="0"/>
                  </a:cxn>
                  <a:cxn ang="0">
                    <a:pos x="0" y="18"/>
                  </a:cxn>
                  <a:cxn ang="0">
                    <a:pos x="2" y="26"/>
                  </a:cxn>
                  <a:cxn ang="0">
                    <a:pos x="4" y="34"/>
                  </a:cxn>
                  <a:cxn ang="0">
                    <a:pos x="8" y="42"/>
                  </a:cxn>
                  <a:cxn ang="0">
                    <a:pos x="12" y="50"/>
                  </a:cxn>
                  <a:cxn ang="0">
                    <a:pos x="18" y="56"/>
                  </a:cxn>
                  <a:cxn ang="0">
                    <a:pos x="26" y="60"/>
                  </a:cxn>
                  <a:cxn ang="0">
                    <a:pos x="26" y="60"/>
                  </a:cxn>
                </a:cxnLst>
                <a:rect l="0" t="0" r="r" b="b"/>
                <a:pathLst>
                  <a:path w="30" h="60">
                    <a:moveTo>
                      <a:pt x="26" y="60"/>
                    </a:moveTo>
                    <a:lnTo>
                      <a:pt x="26" y="60"/>
                    </a:lnTo>
                    <a:lnTo>
                      <a:pt x="30" y="44"/>
                    </a:lnTo>
                    <a:lnTo>
                      <a:pt x="30" y="44"/>
                    </a:lnTo>
                    <a:lnTo>
                      <a:pt x="26" y="38"/>
                    </a:lnTo>
                    <a:lnTo>
                      <a:pt x="22" y="32"/>
                    </a:lnTo>
                    <a:lnTo>
                      <a:pt x="22" y="32"/>
                    </a:lnTo>
                    <a:lnTo>
                      <a:pt x="2" y="0"/>
                    </a:lnTo>
                    <a:lnTo>
                      <a:pt x="2" y="0"/>
                    </a:lnTo>
                    <a:lnTo>
                      <a:pt x="0" y="18"/>
                    </a:lnTo>
                    <a:lnTo>
                      <a:pt x="2" y="26"/>
                    </a:lnTo>
                    <a:lnTo>
                      <a:pt x="4" y="34"/>
                    </a:lnTo>
                    <a:lnTo>
                      <a:pt x="8" y="42"/>
                    </a:lnTo>
                    <a:lnTo>
                      <a:pt x="12" y="50"/>
                    </a:lnTo>
                    <a:lnTo>
                      <a:pt x="18" y="56"/>
                    </a:lnTo>
                    <a:lnTo>
                      <a:pt x="26" y="60"/>
                    </a:lnTo>
                    <a:lnTo>
                      <a:pt x="26" y="6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0" name="Freeform 312"/>
              <p:cNvSpPr/>
              <p:nvPr/>
            </p:nvSpPr>
            <p:spPr bwMode="auto">
              <a:xfrm>
                <a:off x="2513" y="887"/>
                <a:ext cx="20" cy="44"/>
              </a:xfrm>
              <a:custGeom>
                <a:avLst/>
                <a:gdLst/>
                <a:ahLst/>
                <a:cxnLst>
                  <a:cxn ang="0">
                    <a:pos x="8" y="0"/>
                  </a:cxn>
                  <a:cxn ang="0">
                    <a:pos x="8" y="0"/>
                  </a:cxn>
                  <a:cxn ang="0">
                    <a:pos x="0" y="44"/>
                  </a:cxn>
                  <a:cxn ang="0">
                    <a:pos x="0" y="44"/>
                  </a:cxn>
                  <a:cxn ang="0">
                    <a:pos x="18" y="30"/>
                  </a:cxn>
                  <a:cxn ang="0">
                    <a:pos x="18" y="30"/>
                  </a:cxn>
                  <a:cxn ang="0">
                    <a:pos x="20" y="28"/>
                  </a:cxn>
                  <a:cxn ang="0">
                    <a:pos x="20" y="28"/>
                  </a:cxn>
                  <a:cxn ang="0">
                    <a:pos x="16" y="18"/>
                  </a:cxn>
                  <a:cxn ang="0">
                    <a:pos x="16" y="18"/>
                  </a:cxn>
                  <a:cxn ang="0">
                    <a:pos x="12" y="10"/>
                  </a:cxn>
                  <a:cxn ang="0">
                    <a:pos x="8" y="0"/>
                  </a:cxn>
                  <a:cxn ang="0">
                    <a:pos x="8" y="0"/>
                  </a:cxn>
                </a:cxnLst>
                <a:rect l="0" t="0" r="r" b="b"/>
                <a:pathLst>
                  <a:path w="20" h="44">
                    <a:moveTo>
                      <a:pt x="8" y="0"/>
                    </a:moveTo>
                    <a:lnTo>
                      <a:pt x="8" y="0"/>
                    </a:lnTo>
                    <a:lnTo>
                      <a:pt x="0" y="44"/>
                    </a:lnTo>
                    <a:lnTo>
                      <a:pt x="0" y="44"/>
                    </a:lnTo>
                    <a:lnTo>
                      <a:pt x="18" y="30"/>
                    </a:lnTo>
                    <a:lnTo>
                      <a:pt x="18" y="30"/>
                    </a:lnTo>
                    <a:lnTo>
                      <a:pt x="20" y="28"/>
                    </a:lnTo>
                    <a:lnTo>
                      <a:pt x="20" y="28"/>
                    </a:lnTo>
                    <a:lnTo>
                      <a:pt x="16" y="18"/>
                    </a:lnTo>
                    <a:lnTo>
                      <a:pt x="16" y="18"/>
                    </a:lnTo>
                    <a:lnTo>
                      <a:pt x="12" y="1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1" name="Freeform 313"/>
              <p:cNvSpPr/>
              <p:nvPr/>
            </p:nvSpPr>
            <p:spPr bwMode="auto">
              <a:xfrm>
                <a:off x="2507" y="921"/>
                <a:ext cx="34" cy="42"/>
              </a:xfrm>
              <a:custGeom>
                <a:avLst/>
                <a:gdLst/>
                <a:ahLst/>
                <a:cxnLst>
                  <a:cxn ang="0">
                    <a:pos x="2" y="28"/>
                  </a:cxn>
                  <a:cxn ang="0">
                    <a:pos x="2" y="28"/>
                  </a:cxn>
                  <a:cxn ang="0">
                    <a:pos x="0" y="42"/>
                  </a:cxn>
                  <a:cxn ang="0">
                    <a:pos x="0" y="42"/>
                  </a:cxn>
                  <a:cxn ang="0">
                    <a:pos x="4" y="40"/>
                  </a:cxn>
                  <a:cxn ang="0">
                    <a:pos x="8" y="36"/>
                  </a:cxn>
                  <a:cxn ang="0">
                    <a:pos x="8" y="36"/>
                  </a:cxn>
                  <a:cxn ang="0">
                    <a:pos x="22" y="26"/>
                  </a:cxn>
                  <a:cxn ang="0">
                    <a:pos x="22" y="26"/>
                  </a:cxn>
                  <a:cxn ang="0">
                    <a:pos x="34" y="18"/>
                  </a:cxn>
                  <a:cxn ang="0">
                    <a:pos x="34" y="18"/>
                  </a:cxn>
                  <a:cxn ang="0">
                    <a:pos x="34" y="14"/>
                  </a:cxn>
                  <a:cxn ang="0">
                    <a:pos x="32" y="10"/>
                  </a:cxn>
                  <a:cxn ang="0">
                    <a:pos x="28" y="0"/>
                  </a:cxn>
                  <a:cxn ang="0">
                    <a:pos x="28" y="0"/>
                  </a:cxn>
                  <a:cxn ang="0">
                    <a:pos x="4" y="18"/>
                  </a:cxn>
                  <a:cxn ang="0">
                    <a:pos x="4" y="18"/>
                  </a:cxn>
                  <a:cxn ang="0">
                    <a:pos x="2" y="22"/>
                  </a:cxn>
                  <a:cxn ang="0">
                    <a:pos x="2" y="28"/>
                  </a:cxn>
                  <a:cxn ang="0">
                    <a:pos x="2" y="28"/>
                  </a:cxn>
                </a:cxnLst>
                <a:rect l="0" t="0" r="r" b="b"/>
                <a:pathLst>
                  <a:path w="34" h="42">
                    <a:moveTo>
                      <a:pt x="2" y="28"/>
                    </a:moveTo>
                    <a:lnTo>
                      <a:pt x="2" y="28"/>
                    </a:lnTo>
                    <a:lnTo>
                      <a:pt x="0" y="42"/>
                    </a:lnTo>
                    <a:lnTo>
                      <a:pt x="0" y="42"/>
                    </a:lnTo>
                    <a:lnTo>
                      <a:pt x="4" y="40"/>
                    </a:lnTo>
                    <a:lnTo>
                      <a:pt x="8" y="36"/>
                    </a:lnTo>
                    <a:lnTo>
                      <a:pt x="8" y="36"/>
                    </a:lnTo>
                    <a:lnTo>
                      <a:pt x="22" y="26"/>
                    </a:lnTo>
                    <a:lnTo>
                      <a:pt x="22" y="26"/>
                    </a:lnTo>
                    <a:lnTo>
                      <a:pt x="34" y="18"/>
                    </a:lnTo>
                    <a:lnTo>
                      <a:pt x="34" y="18"/>
                    </a:lnTo>
                    <a:lnTo>
                      <a:pt x="34" y="14"/>
                    </a:lnTo>
                    <a:lnTo>
                      <a:pt x="32" y="10"/>
                    </a:lnTo>
                    <a:lnTo>
                      <a:pt x="28" y="0"/>
                    </a:lnTo>
                    <a:lnTo>
                      <a:pt x="28" y="0"/>
                    </a:lnTo>
                    <a:lnTo>
                      <a:pt x="4" y="18"/>
                    </a:lnTo>
                    <a:lnTo>
                      <a:pt x="4" y="18"/>
                    </a:lnTo>
                    <a:lnTo>
                      <a:pt x="2" y="22"/>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2" name="Freeform 314"/>
              <p:cNvSpPr/>
              <p:nvPr/>
            </p:nvSpPr>
            <p:spPr bwMode="auto">
              <a:xfrm>
                <a:off x="2501" y="945"/>
                <a:ext cx="42" cy="48"/>
              </a:xfrm>
              <a:custGeom>
                <a:avLst/>
                <a:gdLst/>
                <a:ahLst/>
                <a:cxnLst>
                  <a:cxn ang="0">
                    <a:pos x="42" y="0"/>
                  </a:cxn>
                  <a:cxn ang="0">
                    <a:pos x="42" y="0"/>
                  </a:cxn>
                  <a:cxn ang="0">
                    <a:pos x="10" y="22"/>
                  </a:cxn>
                  <a:cxn ang="0">
                    <a:pos x="10" y="22"/>
                  </a:cxn>
                  <a:cxn ang="0">
                    <a:pos x="6" y="24"/>
                  </a:cxn>
                  <a:cxn ang="0">
                    <a:pos x="4" y="30"/>
                  </a:cxn>
                  <a:cxn ang="0">
                    <a:pos x="4" y="30"/>
                  </a:cxn>
                  <a:cxn ang="0">
                    <a:pos x="0" y="48"/>
                  </a:cxn>
                  <a:cxn ang="0">
                    <a:pos x="0" y="48"/>
                  </a:cxn>
                  <a:cxn ang="0">
                    <a:pos x="26" y="30"/>
                  </a:cxn>
                  <a:cxn ang="0">
                    <a:pos x="26" y="30"/>
                  </a:cxn>
                  <a:cxn ang="0">
                    <a:pos x="40" y="20"/>
                  </a:cxn>
                  <a:cxn ang="0">
                    <a:pos x="40" y="20"/>
                  </a:cxn>
                  <a:cxn ang="0">
                    <a:pos x="42" y="16"/>
                  </a:cxn>
                  <a:cxn ang="0">
                    <a:pos x="42" y="10"/>
                  </a:cxn>
                  <a:cxn ang="0">
                    <a:pos x="42" y="0"/>
                  </a:cxn>
                  <a:cxn ang="0">
                    <a:pos x="42" y="0"/>
                  </a:cxn>
                </a:cxnLst>
                <a:rect l="0" t="0" r="r" b="b"/>
                <a:pathLst>
                  <a:path w="42" h="48">
                    <a:moveTo>
                      <a:pt x="42" y="0"/>
                    </a:moveTo>
                    <a:lnTo>
                      <a:pt x="42" y="0"/>
                    </a:lnTo>
                    <a:lnTo>
                      <a:pt x="10" y="22"/>
                    </a:lnTo>
                    <a:lnTo>
                      <a:pt x="10" y="22"/>
                    </a:lnTo>
                    <a:lnTo>
                      <a:pt x="6" y="24"/>
                    </a:lnTo>
                    <a:lnTo>
                      <a:pt x="4" y="30"/>
                    </a:lnTo>
                    <a:lnTo>
                      <a:pt x="4" y="30"/>
                    </a:lnTo>
                    <a:lnTo>
                      <a:pt x="0" y="48"/>
                    </a:lnTo>
                    <a:lnTo>
                      <a:pt x="0" y="48"/>
                    </a:lnTo>
                    <a:lnTo>
                      <a:pt x="26" y="30"/>
                    </a:lnTo>
                    <a:lnTo>
                      <a:pt x="26" y="30"/>
                    </a:lnTo>
                    <a:lnTo>
                      <a:pt x="40" y="20"/>
                    </a:lnTo>
                    <a:lnTo>
                      <a:pt x="40" y="20"/>
                    </a:lnTo>
                    <a:lnTo>
                      <a:pt x="42" y="16"/>
                    </a:lnTo>
                    <a:lnTo>
                      <a:pt x="42" y="1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3" name="Freeform 315"/>
              <p:cNvSpPr/>
              <p:nvPr/>
            </p:nvSpPr>
            <p:spPr bwMode="auto">
              <a:xfrm>
                <a:off x="2497" y="971"/>
                <a:ext cx="44" cy="46"/>
              </a:xfrm>
              <a:custGeom>
                <a:avLst/>
                <a:gdLst/>
                <a:ahLst/>
                <a:cxnLst>
                  <a:cxn ang="0">
                    <a:pos x="44" y="0"/>
                  </a:cxn>
                  <a:cxn ang="0">
                    <a:pos x="44" y="0"/>
                  </a:cxn>
                  <a:cxn ang="0">
                    <a:pos x="14" y="22"/>
                  </a:cxn>
                  <a:cxn ang="0">
                    <a:pos x="14" y="22"/>
                  </a:cxn>
                  <a:cxn ang="0">
                    <a:pos x="8" y="26"/>
                  </a:cxn>
                  <a:cxn ang="0">
                    <a:pos x="4" y="30"/>
                  </a:cxn>
                  <a:cxn ang="0">
                    <a:pos x="4" y="30"/>
                  </a:cxn>
                  <a:cxn ang="0">
                    <a:pos x="0" y="46"/>
                  </a:cxn>
                  <a:cxn ang="0">
                    <a:pos x="0" y="46"/>
                  </a:cxn>
                  <a:cxn ang="0">
                    <a:pos x="8" y="44"/>
                  </a:cxn>
                  <a:cxn ang="0">
                    <a:pos x="16" y="42"/>
                  </a:cxn>
                  <a:cxn ang="0">
                    <a:pos x="24" y="36"/>
                  </a:cxn>
                  <a:cxn ang="0">
                    <a:pos x="30" y="30"/>
                  </a:cxn>
                  <a:cxn ang="0">
                    <a:pos x="36" y="24"/>
                  </a:cxn>
                  <a:cxn ang="0">
                    <a:pos x="40" y="16"/>
                  </a:cxn>
                  <a:cxn ang="0">
                    <a:pos x="44" y="0"/>
                  </a:cxn>
                  <a:cxn ang="0">
                    <a:pos x="44" y="0"/>
                  </a:cxn>
                </a:cxnLst>
                <a:rect l="0" t="0" r="r" b="b"/>
                <a:pathLst>
                  <a:path w="44" h="46">
                    <a:moveTo>
                      <a:pt x="44" y="0"/>
                    </a:moveTo>
                    <a:lnTo>
                      <a:pt x="44" y="0"/>
                    </a:lnTo>
                    <a:lnTo>
                      <a:pt x="14" y="22"/>
                    </a:lnTo>
                    <a:lnTo>
                      <a:pt x="14" y="22"/>
                    </a:lnTo>
                    <a:lnTo>
                      <a:pt x="8" y="26"/>
                    </a:lnTo>
                    <a:lnTo>
                      <a:pt x="4" y="30"/>
                    </a:lnTo>
                    <a:lnTo>
                      <a:pt x="4" y="30"/>
                    </a:lnTo>
                    <a:lnTo>
                      <a:pt x="0" y="46"/>
                    </a:lnTo>
                    <a:lnTo>
                      <a:pt x="0" y="46"/>
                    </a:lnTo>
                    <a:lnTo>
                      <a:pt x="8" y="44"/>
                    </a:lnTo>
                    <a:lnTo>
                      <a:pt x="16" y="42"/>
                    </a:lnTo>
                    <a:lnTo>
                      <a:pt x="24" y="36"/>
                    </a:lnTo>
                    <a:lnTo>
                      <a:pt x="30" y="30"/>
                    </a:lnTo>
                    <a:lnTo>
                      <a:pt x="36" y="24"/>
                    </a:lnTo>
                    <a:lnTo>
                      <a:pt x="40" y="16"/>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4" name="Freeform 316"/>
              <p:cNvSpPr/>
              <p:nvPr/>
            </p:nvSpPr>
            <p:spPr bwMode="auto">
              <a:xfrm>
                <a:off x="2449" y="557"/>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5" name="Freeform 317"/>
              <p:cNvSpPr/>
              <p:nvPr/>
            </p:nvSpPr>
            <p:spPr bwMode="auto">
              <a:xfrm>
                <a:off x="2437" y="569"/>
                <a:ext cx="14" cy="30"/>
              </a:xfrm>
              <a:custGeom>
                <a:avLst/>
                <a:gdLst/>
                <a:ahLst/>
                <a:cxnLst>
                  <a:cxn ang="0">
                    <a:pos x="6" y="26"/>
                  </a:cxn>
                  <a:cxn ang="0">
                    <a:pos x="6" y="26"/>
                  </a:cxn>
                  <a:cxn ang="0">
                    <a:pos x="8" y="30"/>
                  </a:cxn>
                  <a:cxn ang="0">
                    <a:pos x="8" y="30"/>
                  </a:cxn>
                  <a:cxn ang="0">
                    <a:pos x="12" y="24"/>
                  </a:cxn>
                  <a:cxn ang="0">
                    <a:pos x="12" y="24"/>
                  </a:cxn>
                  <a:cxn ang="0">
                    <a:pos x="14" y="20"/>
                  </a:cxn>
                  <a:cxn ang="0">
                    <a:pos x="14" y="16"/>
                  </a:cxn>
                  <a:cxn ang="0">
                    <a:pos x="14" y="16"/>
                  </a:cxn>
                  <a:cxn ang="0">
                    <a:pos x="8" y="0"/>
                  </a:cxn>
                  <a:cxn ang="0">
                    <a:pos x="8" y="0"/>
                  </a:cxn>
                  <a:cxn ang="0">
                    <a:pos x="2" y="2"/>
                  </a:cxn>
                  <a:cxn ang="0">
                    <a:pos x="0" y="4"/>
                  </a:cxn>
                  <a:cxn ang="0">
                    <a:pos x="0" y="6"/>
                  </a:cxn>
                  <a:cxn ang="0">
                    <a:pos x="0" y="6"/>
                  </a:cxn>
                  <a:cxn ang="0">
                    <a:pos x="2" y="14"/>
                  </a:cxn>
                  <a:cxn ang="0">
                    <a:pos x="2" y="14"/>
                  </a:cxn>
                  <a:cxn ang="0">
                    <a:pos x="6" y="26"/>
                  </a:cxn>
                  <a:cxn ang="0">
                    <a:pos x="6" y="26"/>
                  </a:cxn>
                </a:cxnLst>
                <a:rect l="0" t="0" r="r" b="b"/>
                <a:pathLst>
                  <a:path w="14" h="30">
                    <a:moveTo>
                      <a:pt x="6" y="26"/>
                    </a:moveTo>
                    <a:lnTo>
                      <a:pt x="6" y="26"/>
                    </a:lnTo>
                    <a:lnTo>
                      <a:pt x="8" y="30"/>
                    </a:lnTo>
                    <a:lnTo>
                      <a:pt x="8" y="30"/>
                    </a:lnTo>
                    <a:lnTo>
                      <a:pt x="12" y="24"/>
                    </a:lnTo>
                    <a:lnTo>
                      <a:pt x="12" y="24"/>
                    </a:lnTo>
                    <a:lnTo>
                      <a:pt x="14" y="20"/>
                    </a:lnTo>
                    <a:lnTo>
                      <a:pt x="14" y="16"/>
                    </a:lnTo>
                    <a:lnTo>
                      <a:pt x="14" y="16"/>
                    </a:lnTo>
                    <a:lnTo>
                      <a:pt x="8" y="0"/>
                    </a:lnTo>
                    <a:lnTo>
                      <a:pt x="8" y="0"/>
                    </a:lnTo>
                    <a:lnTo>
                      <a:pt x="2" y="2"/>
                    </a:lnTo>
                    <a:lnTo>
                      <a:pt x="0" y="4"/>
                    </a:lnTo>
                    <a:lnTo>
                      <a:pt x="0" y="6"/>
                    </a:lnTo>
                    <a:lnTo>
                      <a:pt x="0" y="6"/>
                    </a:lnTo>
                    <a:lnTo>
                      <a:pt x="2" y="14"/>
                    </a:lnTo>
                    <a:lnTo>
                      <a:pt x="2" y="14"/>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6" name="Freeform 318"/>
              <p:cNvSpPr/>
              <p:nvPr/>
            </p:nvSpPr>
            <p:spPr bwMode="auto">
              <a:xfrm>
                <a:off x="2427" y="577"/>
                <a:ext cx="16" cy="40"/>
              </a:xfrm>
              <a:custGeom>
                <a:avLst/>
                <a:gdLst/>
                <a:ahLst/>
                <a:cxnLst>
                  <a:cxn ang="0">
                    <a:pos x="14" y="30"/>
                  </a:cxn>
                  <a:cxn ang="0">
                    <a:pos x="14"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4" y="30"/>
                  </a:cxn>
                  <a:cxn ang="0">
                    <a:pos x="14" y="30"/>
                  </a:cxn>
                </a:cxnLst>
                <a:rect l="0" t="0" r="r" b="b"/>
                <a:pathLst>
                  <a:path w="16" h="40">
                    <a:moveTo>
                      <a:pt x="14" y="30"/>
                    </a:moveTo>
                    <a:lnTo>
                      <a:pt x="14"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7" name="Freeform 319"/>
              <p:cNvSpPr/>
              <p:nvPr/>
            </p:nvSpPr>
            <p:spPr bwMode="auto">
              <a:xfrm>
                <a:off x="2421" y="591"/>
                <a:ext cx="14" cy="40"/>
              </a:xfrm>
              <a:custGeom>
                <a:avLst/>
                <a:gdLst/>
                <a:ahLst/>
                <a:cxnLst>
                  <a:cxn ang="0">
                    <a:pos x="14" y="30"/>
                  </a:cxn>
                  <a:cxn ang="0">
                    <a:pos x="14" y="30"/>
                  </a:cxn>
                  <a:cxn ang="0">
                    <a:pos x="12" y="26"/>
                  </a:cxn>
                  <a:cxn ang="0">
                    <a:pos x="12" y="24"/>
                  </a:cxn>
                  <a:cxn ang="0">
                    <a:pos x="12" y="24"/>
                  </a:cxn>
                  <a:cxn ang="0">
                    <a:pos x="4" y="0"/>
                  </a:cxn>
                  <a:cxn ang="0">
                    <a:pos x="4" y="0"/>
                  </a:cxn>
                  <a:cxn ang="0">
                    <a:pos x="0" y="10"/>
                  </a:cxn>
                  <a:cxn ang="0">
                    <a:pos x="0" y="22"/>
                  </a:cxn>
                  <a:cxn ang="0">
                    <a:pos x="2" y="32"/>
                  </a:cxn>
                  <a:cxn ang="0">
                    <a:pos x="8" y="40"/>
                  </a:cxn>
                  <a:cxn ang="0">
                    <a:pos x="8" y="40"/>
                  </a:cxn>
                  <a:cxn ang="0">
                    <a:pos x="14" y="30"/>
                  </a:cxn>
                  <a:cxn ang="0">
                    <a:pos x="14" y="30"/>
                  </a:cxn>
                </a:cxnLst>
                <a:rect l="0" t="0" r="r" b="b"/>
                <a:pathLst>
                  <a:path w="14" h="40">
                    <a:moveTo>
                      <a:pt x="14" y="30"/>
                    </a:moveTo>
                    <a:lnTo>
                      <a:pt x="14" y="30"/>
                    </a:lnTo>
                    <a:lnTo>
                      <a:pt x="12" y="26"/>
                    </a:lnTo>
                    <a:lnTo>
                      <a:pt x="12" y="24"/>
                    </a:lnTo>
                    <a:lnTo>
                      <a:pt x="12" y="24"/>
                    </a:lnTo>
                    <a:lnTo>
                      <a:pt x="4" y="0"/>
                    </a:lnTo>
                    <a:lnTo>
                      <a:pt x="4" y="0"/>
                    </a:lnTo>
                    <a:lnTo>
                      <a:pt x="0" y="10"/>
                    </a:lnTo>
                    <a:lnTo>
                      <a:pt x="0" y="22"/>
                    </a:lnTo>
                    <a:lnTo>
                      <a:pt x="2" y="32"/>
                    </a:lnTo>
                    <a:lnTo>
                      <a:pt x="8" y="40"/>
                    </a:lnTo>
                    <a:lnTo>
                      <a:pt x="8"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8" name="Freeform 320"/>
              <p:cNvSpPr/>
              <p:nvPr/>
            </p:nvSpPr>
            <p:spPr bwMode="auto">
              <a:xfrm>
                <a:off x="2457" y="55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9" name="Freeform 321"/>
              <p:cNvSpPr/>
              <p:nvPr/>
            </p:nvSpPr>
            <p:spPr bwMode="auto">
              <a:xfrm>
                <a:off x="2449" y="581"/>
                <a:ext cx="26" cy="20"/>
              </a:xfrm>
              <a:custGeom>
                <a:avLst/>
                <a:gdLst/>
                <a:ahLst/>
                <a:cxnLst>
                  <a:cxn ang="0">
                    <a:pos x="24" y="0"/>
                  </a:cxn>
                  <a:cxn ang="0">
                    <a:pos x="24" y="0"/>
                  </a:cxn>
                  <a:cxn ang="0">
                    <a:pos x="6" y="6"/>
                  </a:cxn>
                  <a:cxn ang="0">
                    <a:pos x="6" y="6"/>
                  </a:cxn>
                  <a:cxn ang="0">
                    <a:pos x="6" y="10"/>
                  </a:cxn>
                  <a:cxn ang="0">
                    <a:pos x="4" y="14"/>
                  </a:cxn>
                  <a:cxn ang="0">
                    <a:pos x="4" y="14"/>
                  </a:cxn>
                  <a:cxn ang="0">
                    <a:pos x="0" y="20"/>
                  </a:cxn>
                  <a:cxn ang="0">
                    <a:pos x="0" y="20"/>
                  </a:cxn>
                  <a:cxn ang="0">
                    <a:pos x="6" y="18"/>
                  </a:cxn>
                  <a:cxn ang="0">
                    <a:pos x="6" y="18"/>
                  </a:cxn>
                  <a:cxn ang="0">
                    <a:pos x="18" y="14"/>
                  </a:cxn>
                  <a:cxn ang="0">
                    <a:pos x="18" y="14"/>
                  </a:cxn>
                  <a:cxn ang="0">
                    <a:pos x="24" y="10"/>
                  </a:cxn>
                  <a:cxn ang="0">
                    <a:pos x="24" y="10"/>
                  </a:cxn>
                  <a:cxn ang="0">
                    <a:pos x="26" y="10"/>
                  </a:cxn>
                  <a:cxn ang="0">
                    <a:pos x="26" y="6"/>
                  </a:cxn>
                  <a:cxn ang="0">
                    <a:pos x="24" y="0"/>
                  </a:cxn>
                  <a:cxn ang="0">
                    <a:pos x="24" y="0"/>
                  </a:cxn>
                </a:cxnLst>
                <a:rect l="0" t="0" r="r" b="b"/>
                <a:pathLst>
                  <a:path w="26" h="20">
                    <a:moveTo>
                      <a:pt x="24" y="0"/>
                    </a:moveTo>
                    <a:lnTo>
                      <a:pt x="24" y="0"/>
                    </a:lnTo>
                    <a:lnTo>
                      <a:pt x="6" y="6"/>
                    </a:lnTo>
                    <a:lnTo>
                      <a:pt x="6" y="6"/>
                    </a:lnTo>
                    <a:lnTo>
                      <a:pt x="6" y="10"/>
                    </a:lnTo>
                    <a:lnTo>
                      <a:pt x="4" y="14"/>
                    </a:lnTo>
                    <a:lnTo>
                      <a:pt x="4" y="14"/>
                    </a:lnTo>
                    <a:lnTo>
                      <a:pt x="0" y="20"/>
                    </a:lnTo>
                    <a:lnTo>
                      <a:pt x="0" y="20"/>
                    </a:lnTo>
                    <a:lnTo>
                      <a:pt x="6" y="18"/>
                    </a:lnTo>
                    <a:lnTo>
                      <a:pt x="6" y="18"/>
                    </a:lnTo>
                    <a:lnTo>
                      <a:pt x="18" y="14"/>
                    </a:lnTo>
                    <a:lnTo>
                      <a:pt x="18" y="14"/>
                    </a:lnTo>
                    <a:lnTo>
                      <a:pt x="24" y="10"/>
                    </a:lnTo>
                    <a:lnTo>
                      <a:pt x="24" y="10"/>
                    </a:lnTo>
                    <a:lnTo>
                      <a:pt x="26" y="10"/>
                    </a:lnTo>
                    <a:lnTo>
                      <a:pt x="26"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0" name="Freeform 322"/>
              <p:cNvSpPr/>
              <p:nvPr/>
            </p:nvSpPr>
            <p:spPr bwMode="auto">
              <a:xfrm>
                <a:off x="2443" y="597"/>
                <a:ext cx="30" cy="22"/>
              </a:xfrm>
              <a:custGeom>
                <a:avLst/>
                <a:gdLst/>
                <a:ahLst/>
                <a:cxnLst>
                  <a:cxn ang="0">
                    <a:pos x="30" y="0"/>
                  </a:cxn>
                  <a:cxn ang="0">
                    <a:pos x="30" y="0"/>
                  </a:cxn>
                  <a:cxn ang="0">
                    <a:pos x="10" y="8"/>
                  </a:cxn>
                  <a:cxn ang="0">
                    <a:pos x="10" y="8"/>
                  </a:cxn>
                  <a:cxn ang="0">
                    <a:pos x="6" y="10"/>
                  </a:cxn>
                  <a:cxn ang="0">
                    <a:pos x="4" y="12"/>
                  </a:cxn>
                  <a:cxn ang="0">
                    <a:pos x="4" y="12"/>
                  </a:cxn>
                  <a:cxn ang="0">
                    <a:pos x="0" y="22"/>
                  </a:cxn>
                  <a:cxn ang="0">
                    <a:pos x="0" y="22"/>
                  </a:cxn>
                  <a:cxn ang="0">
                    <a:pos x="18" y="14"/>
                  </a:cxn>
                  <a:cxn ang="0">
                    <a:pos x="18" y="14"/>
                  </a:cxn>
                  <a:cxn ang="0">
                    <a:pos x="28" y="10"/>
                  </a:cxn>
                  <a:cxn ang="0">
                    <a:pos x="28" y="10"/>
                  </a:cxn>
                  <a:cxn ang="0">
                    <a:pos x="30" y="8"/>
                  </a:cxn>
                  <a:cxn ang="0">
                    <a:pos x="30" y="6"/>
                  </a:cxn>
                  <a:cxn ang="0">
                    <a:pos x="30" y="0"/>
                  </a:cxn>
                  <a:cxn ang="0">
                    <a:pos x="30" y="0"/>
                  </a:cxn>
                </a:cxnLst>
                <a:rect l="0" t="0" r="r" b="b"/>
                <a:pathLst>
                  <a:path w="30" h="22">
                    <a:moveTo>
                      <a:pt x="30" y="0"/>
                    </a:moveTo>
                    <a:lnTo>
                      <a:pt x="30" y="0"/>
                    </a:lnTo>
                    <a:lnTo>
                      <a:pt x="10" y="8"/>
                    </a:lnTo>
                    <a:lnTo>
                      <a:pt x="10" y="8"/>
                    </a:lnTo>
                    <a:lnTo>
                      <a:pt x="6" y="10"/>
                    </a:lnTo>
                    <a:lnTo>
                      <a:pt x="4" y="12"/>
                    </a:lnTo>
                    <a:lnTo>
                      <a:pt x="4" y="12"/>
                    </a:lnTo>
                    <a:lnTo>
                      <a:pt x="0" y="22"/>
                    </a:lnTo>
                    <a:lnTo>
                      <a:pt x="0" y="22"/>
                    </a:lnTo>
                    <a:lnTo>
                      <a:pt x="18" y="14"/>
                    </a:lnTo>
                    <a:lnTo>
                      <a:pt x="18" y="14"/>
                    </a:lnTo>
                    <a:lnTo>
                      <a:pt x="28" y="10"/>
                    </a:lnTo>
                    <a:lnTo>
                      <a:pt x="28" y="10"/>
                    </a:lnTo>
                    <a:lnTo>
                      <a:pt x="30" y="8"/>
                    </a:lnTo>
                    <a:lnTo>
                      <a:pt x="30" y="6"/>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1" name="Freeform 323"/>
              <p:cNvSpPr/>
              <p:nvPr/>
            </p:nvSpPr>
            <p:spPr bwMode="auto">
              <a:xfrm>
                <a:off x="2437" y="611"/>
                <a:ext cx="34" cy="24"/>
              </a:xfrm>
              <a:custGeom>
                <a:avLst/>
                <a:gdLst/>
                <a:ahLst/>
                <a:cxnLst>
                  <a:cxn ang="0">
                    <a:pos x="34" y="0"/>
                  </a:cxn>
                  <a:cxn ang="0">
                    <a:pos x="34" y="0"/>
                  </a:cxn>
                  <a:cxn ang="0">
                    <a:pos x="10" y="10"/>
                  </a:cxn>
                  <a:cxn ang="0">
                    <a:pos x="10" y="10"/>
                  </a:cxn>
                  <a:cxn ang="0">
                    <a:pos x="6" y="12"/>
                  </a:cxn>
                  <a:cxn ang="0">
                    <a:pos x="4" y="14"/>
                  </a:cxn>
                  <a:cxn ang="0">
                    <a:pos x="4" y="14"/>
                  </a:cxn>
                  <a:cxn ang="0">
                    <a:pos x="0" y="24"/>
                  </a:cxn>
                  <a:cxn ang="0">
                    <a:pos x="0" y="24"/>
                  </a:cxn>
                  <a:cxn ang="0">
                    <a:pos x="10" y="22"/>
                  </a:cxn>
                  <a:cxn ang="0">
                    <a:pos x="20" y="18"/>
                  </a:cxn>
                  <a:cxn ang="0">
                    <a:pos x="28" y="10"/>
                  </a:cxn>
                  <a:cxn ang="0">
                    <a:pos x="34" y="0"/>
                  </a:cxn>
                  <a:cxn ang="0">
                    <a:pos x="34" y="0"/>
                  </a:cxn>
                </a:cxnLst>
                <a:rect l="0" t="0" r="r" b="b"/>
                <a:pathLst>
                  <a:path w="34" h="24">
                    <a:moveTo>
                      <a:pt x="34" y="0"/>
                    </a:moveTo>
                    <a:lnTo>
                      <a:pt x="34" y="0"/>
                    </a:lnTo>
                    <a:lnTo>
                      <a:pt x="10" y="10"/>
                    </a:lnTo>
                    <a:lnTo>
                      <a:pt x="10" y="10"/>
                    </a:lnTo>
                    <a:lnTo>
                      <a:pt x="6" y="12"/>
                    </a:lnTo>
                    <a:lnTo>
                      <a:pt x="4" y="14"/>
                    </a:lnTo>
                    <a:lnTo>
                      <a:pt x="4" y="14"/>
                    </a:lnTo>
                    <a:lnTo>
                      <a:pt x="0" y="24"/>
                    </a:lnTo>
                    <a:lnTo>
                      <a:pt x="0" y="24"/>
                    </a:lnTo>
                    <a:lnTo>
                      <a:pt x="10" y="22"/>
                    </a:lnTo>
                    <a:lnTo>
                      <a:pt x="20" y="18"/>
                    </a:lnTo>
                    <a:lnTo>
                      <a:pt x="28" y="10"/>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2" name="Freeform 324"/>
              <p:cNvSpPr/>
              <p:nvPr/>
            </p:nvSpPr>
            <p:spPr bwMode="auto">
              <a:xfrm>
                <a:off x="2421" y="363"/>
                <a:ext cx="10" cy="16"/>
              </a:xfrm>
              <a:custGeom>
                <a:avLst/>
                <a:gdLst/>
                <a:ahLst/>
                <a:cxnLst>
                  <a:cxn ang="0">
                    <a:pos x="0" y="6"/>
                  </a:cxn>
                  <a:cxn ang="0">
                    <a:pos x="0" y="6"/>
                  </a:cxn>
                  <a:cxn ang="0">
                    <a:pos x="0" y="8"/>
                  </a:cxn>
                  <a:cxn ang="0">
                    <a:pos x="0" y="8"/>
                  </a:cxn>
                  <a:cxn ang="0">
                    <a:pos x="2" y="16"/>
                  </a:cxn>
                  <a:cxn ang="0">
                    <a:pos x="2" y="16"/>
                  </a:cxn>
                  <a:cxn ang="0">
                    <a:pos x="10" y="0"/>
                  </a:cxn>
                  <a:cxn ang="0">
                    <a:pos x="10" y="0"/>
                  </a:cxn>
                  <a:cxn ang="0">
                    <a:pos x="2" y="4"/>
                  </a:cxn>
                  <a:cxn ang="0">
                    <a:pos x="2" y="4"/>
                  </a:cxn>
                  <a:cxn ang="0">
                    <a:pos x="0" y="6"/>
                  </a:cxn>
                  <a:cxn ang="0">
                    <a:pos x="0" y="6"/>
                  </a:cxn>
                </a:cxnLst>
                <a:rect l="0" t="0" r="r" b="b"/>
                <a:pathLst>
                  <a:path w="10" h="16">
                    <a:moveTo>
                      <a:pt x="0" y="6"/>
                    </a:moveTo>
                    <a:lnTo>
                      <a:pt x="0" y="6"/>
                    </a:lnTo>
                    <a:lnTo>
                      <a:pt x="0" y="8"/>
                    </a:lnTo>
                    <a:lnTo>
                      <a:pt x="0" y="8"/>
                    </a:lnTo>
                    <a:lnTo>
                      <a:pt x="2" y="16"/>
                    </a:lnTo>
                    <a:lnTo>
                      <a:pt x="2" y="16"/>
                    </a:lnTo>
                    <a:lnTo>
                      <a:pt x="10" y="0"/>
                    </a:lnTo>
                    <a:lnTo>
                      <a:pt x="10" y="0"/>
                    </a:lnTo>
                    <a:lnTo>
                      <a:pt x="2" y="4"/>
                    </a:lnTo>
                    <a:lnTo>
                      <a:pt x="2"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3" name="Freeform 325"/>
              <p:cNvSpPr/>
              <p:nvPr/>
            </p:nvSpPr>
            <p:spPr bwMode="auto">
              <a:xfrm>
                <a:off x="2413" y="371"/>
                <a:ext cx="10" cy="18"/>
              </a:xfrm>
              <a:custGeom>
                <a:avLst/>
                <a:gdLst/>
                <a:ahLst/>
                <a:cxnLst>
                  <a:cxn ang="0">
                    <a:pos x="0" y="4"/>
                  </a:cxn>
                  <a:cxn ang="0">
                    <a:pos x="0" y="4"/>
                  </a:cxn>
                  <a:cxn ang="0">
                    <a:pos x="2" y="8"/>
                  </a:cxn>
                  <a:cxn ang="0">
                    <a:pos x="2" y="8"/>
                  </a:cxn>
                  <a:cxn ang="0">
                    <a:pos x="4" y="16"/>
                  </a:cxn>
                  <a:cxn ang="0">
                    <a:pos x="4" y="16"/>
                  </a:cxn>
                  <a:cxn ang="0">
                    <a:pos x="6" y="18"/>
                  </a:cxn>
                  <a:cxn ang="0">
                    <a:pos x="6" y="18"/>
                  </a:cxn>
                  <a:cxn ang="0">
                    <a:pos x="8" y="14"/>
                  </a:cxn>
                  <a:cxn ang="0">
                    <a:pos x="8" y="14"/>
                  </a:cxn>
                  <a:cxn ang="0">
                    <a:pos x="10" y="10"/>
                  </a:cxn>
                  <a:cxn ang="0">
                    <a:pos x="10" y="10"/>
                  </a:cxn>
                  <a:cxn ang="0">
                    <a:pos x="6" y="0"/>
                  </a:cxn>
                  <a:cxn ang="0">
                    <a:pos x="6" y="0"/>
                  </a:cxn>
                  <a:cxn ang="0">
                    <a:pos x="2" y="2"/>
                  </a:cxn>
                  <a:cxn ang="0">
                    <a:pos x="0" y="4"/>
                  </a:cxn>
                  <a:cxn ang="0">
                    <a:pos x="0" y="4"/>
                  </a:cxn>
                </a:cxnLst>
                <a:rect l="0" t="0" r="r" b="b"/>
                <a:pathLst>
                  <a:path w="10" h="18">
                    <a:moveTo>
                      <a:pt x="0" y="4"/>
                    </a:moveTo>
                    <a:lnTo>
                      <a:pt x="0" y="4"/>
                    </a:lnTo>
                    <a:lnTo>
                      <a:pt x="2" y="8"/>
                    </a:lnTo>
                    <a:lnTo>
                      <a:pt x="2" y="8"/>
                    </a:lnTo>
                    <a:lnTo>
                      <a:pt x="4" y="16"/>
                    </a:lnTo>
                    <a:lnTo>
                      <a:pt x="4" y="16"/>
                    </a:lnTo>
                    <a:lnTo>
                      <a:pt x="6" y="18"/>
                    </a:lnTo>
                    <a:lnTo>
                      <a:pt x="6" y="18"/>
                    </a:lnTo>
                    <a:lnTo>
                      <a:pt x="8" y="14"/>
                    </a:lnTo>
                    <a:lnTo>
                      <a:pt x="8" y="14"/>
                    </a:lnTo>
                    <a:lnTo>
                      <a:pt x="10" y="10"/>
                    </a:lnTo>
                    <a:lnTo>
                      <a:pt x="10" y="10"/>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4" name="Freeform 326"/>
              <p:cNvSpPr/>
              <p:nvPr/>
            </p:nvSpPr>
            <p:spPr bwMode="auto">
              <a:xfrm>
                <a:off x="2407" y="377"/>
                <a:ext cx="10" cy="24"/>
              </a:xfrm>
              <a:custGeom>
                <a:avLst/>
                <a:gdLst/>
                <a:ahLst/>
                <a:cxnLst>
                  <a:cxn ang="0">
                    <a:pos x="0" y="6"/>
                  </a:cxn>
                  <a:cxn ang="0">
                    <a:pos x="0" y="6"/>
                  </a:cxn>
                  <a:cxn ang="0">
                    <a:pos x="2" y="12"/>
                  </a:cxn>
                  <a:cxn ang="0">
                    <a:pos x="2" y="12"/>
                  </a:cxn>
                  <a:cxn ang="0">
                    <a:pos x="6" y="24"/>
                  </a:cxn>
                  <a:cxn ang="0">
                    <a:pos x="6" y="24"/>
                  </a:cxn>
                  <a:cxn ang="0">
                    <a:pos x="10" y="18"/>
                  </a:cxn>
                  <a:cxn ang="0">
                    <a:pos x="10" y="18"/>
                  </a:cxn>
                  <a:cxn ang="0">
                    <a:pos x="10" y="16"/>
                  </a:cxn>
                  <a:cxn ang="0">
                    <a:pos x="8" y="14"/>
                  </a:cxn>
                  <a:cxn ang="0">
                    <a:pos x="8" y="14"/>
                  </a:cxn>
                  <a:cxn ang="0">
                    <a:pos x="4" y="0"/>
                  </a:cxn>
                  <a:cxn ang="0">
                    <a:pos x="4" y="0"/>
                  </a:cxn>
                  <a:cxn ang="0">
                    <a:pos x="2" y="2"/>
                  </a:cxn>
                  <a:cxn ang="0">
                    <a:pos x="0" y="6"/>
                  </a:cxn>
                  <a:cxn ang="0">
                    <a:pos x="0" y="6"/>
                  </a:cxn>
                </a:cxnLst>
                <a:rect l="0" t="0" r="r" b="b"/>
                <a:pathLst>
                  <a:path w="10" h="24">
                    <a:moveTo>
                      <a:pt x="0" y="6"/>
                    </a:moveTo>
                    <a:lnTo>
                      <a:pt x="0" y="6"/>
                    </a:lnTo>
                    <a:lnTo>
                      <a:pt x="2" y="12"/>
                    </a:lnTo>
                    <a:lnTo>
                      <a:pt x="2" y="12"/>
                    </a:lnTo>
                    <a:lnTo>
                      <a:pt x="6" y="24"/>
                    </a:lnTo>
                    <a:lnTo>
                      <a:pt x="6" y="24"/>
                    </a:lnTo>
                    <a:lnTo>
                      <a:pt x="10" y="18"/>
                    </a:lnTo>
                    <a:lnTo>
                      <a:pt x="10" y="18"/>
                    </a:lnTo>
                    <a:lnTo>
                      <a:pt x="10" y="16"/>
                    </a:lnTo>
                    <a:lnTo>
                      <a:pt x="8" y="14"/>
                    </a:lnTo>
                    <a:lnTo>
                      <a:pt x="8" y="14"/>
                    </a:lnTo>
                    <a:lnTo>
                      <a:pt x="4" y="0"/>
                    </a:lnTo>
                    <a:lnTo>
                      <a:pt x="4"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5" name="Freeform 327"/>
              <p:cNvSpPr/>
              <p:nvPr/>
            </p:nvSpPr>
            <p:spPr bwMode="auto">
              <a:xfrm>
                <a:off x="2403" y="385"/>
                <a:ext cx="10" cy="24"/>
              </a:xfrm>
              <a:custGeom>
                <a:avLst/>
                <a:gdLst/>
                <a:ahLst/>
                <a:cxnLst>
                  <a:cxn ang="0">
                    <a:pos x="6" y="24"/>
                  </a:cxn>
                  <a:cxn ang="0">
                    <a:pos x="6" y="24"/>
                  </a:cxn>
                  <a:cxn ang="0">
                    <a:pos x="10" y="18"/>
                  </a:cxn>
                  <a:cxn ang="0">
                    <a:pos x="10" y="18"/>
                  </a:cxn>
                  <a:cxn ang="0">
                    <a:pos x="8" y="14"/>
                  </a:cxn>
                  <a:cxn ang="0">
                    <a:pos x="8" y="14"/>
                  </a:cxn>
                  <a:cxn ang="0">
                    <a:pos x="2" y="0"/>
                  </a:cxn>
                  <a:cxn ang="0">
                    <a:pos x="2" y="0"/>
                  </a:cxn>
                  <a:cxn ang="0">
                    <a:pos x="0" y="6"/>
                  </a:cxn>
                  <a:cxn ang="0">
                    <a:pos x="0" y="12"/>
                  </a:cxn>
                  <a:cxn ang="0">
                    <a:pos x="2" y="18"/>
                  </a:cxn>
                  <a:cxn ang="0">
                    <a:pos x="6" y="24"/>
                  </a:cxn>
                  <a:cxn ang="0">
                    <a:pos x="6" y="24"/>
                  </a:cxn>
                </a:cxnLst>
                <a:rect l="0" t="0" r="r" b="b"/>
                <a:pathLst>
                  <a:path w="10" h="24">
                    <a:moveTo>
                      <a:pt x="6" y="24"/>
                    </a:moveTo>
                    <a:lnTo>
                      <a:pt x="6" y="24"/>
                    </a:lnTo>
                    <a:lnTo>
                      <a:pt x="10" y="18"/>
                    </a:lnTo>
                    <a:lnTo>
                      <a:pt x="10" y="18"/>
                    </a:lnTo>
                    <a:lnTo>
                      <a:pt x="8" y="14"/>
                    </a:lnTo>
                    <a:lnTo>
                      <a:pt x="8" y="14"/>
                    </a:lnTo>
                    <a:lnTo>
                      <a:pt x="2" y="0"/>
                    </a:lnTo>
                    <a:lnTo>
                      <a:pt x="2" y="0"/>
                    </a:lnTo>
                    <a:lnTo>
                      <a:pt x="0" y="6"/>
                    </a:lnTo>
                    <a:lnTo>
                      <a:pt x="0" y="12"/>
                    </a:lnTo>
                    <a:lnTo>
                      <a:pt x="2" y="18"/>
                    </a:lnTo>
                    <a:lnTo>
                      <a:pt x="6" y="24"/>
                    </a:lnTo>
                    <a:lnTo>
                      <a:pt x="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6" name="Freeform 328"/>
              <p:cNvSpPr/>
              <p:nvPr/>
            </p:nvSpPr>
            <p:spPr bwMode="auto">
              <a:xfrm>
                <a:off x="2425" y="365"/>
                <a:ext cx="10" cy="16"/>
              </a:xfrm>
              <a:custGeom>
                <a:avLst/>
                <a:gdLst/>
                <a:ahLst/>
                <a:cxnLst>
                  <a:cxn ang="0">
                    <a:pos x="8" y="0"/>
                  </a:cxn>
                  <a:cxn ang="0">
                    <a:pos x="8" y="0"/>
                  </a:cxn>
                  <a:cxn ang="0">
                    <a:pos x="0" y="16"/>
                  </a:cxn>
                  <a:cxn ang="0">
                    <a:pos x="0" y="16"/>
                  </a:cxn>
                  <a:cxn ang="0">
                    <a:pos x="8" y="12"/>
                  </a:cxn>
                  <a:cxn ang="0">
                    <a:pos x="8" y="12"/>
                  </a:cxn>
                  <a:cxn ang="0">
                    <a:pos x="10" y="12"/>
                  </a:cxn>
                  <a:cxn ang="0">
                    <a:pos x="10" y="12"/>
                  </a:cxn>
                  <a:cxn ang="0">
                    <a:pos x="10" y="8"/>
                  </a:cxn>
                  <a:cxn ang="0">
                    <a:pos x="10" y="8"/>
                  </a:cxn>
                  <a:cxn ang="0">
                    <a:pos x="8" y="0"/>
                  </a:cxn>
                  <a:cxn ang="0">
                    <a:pos x="8" y="0"/>
                  </a:cxn>
                </a:cxnLst>
                <a:rect l="0" t="0" r="r" b="b"/>
                <a:pathLst>
                  <a:path w="10" h="16">
                    <a:moveTo>
                      <a:pt x="8" y="0"/>
                    </a:moveTo>
                    <a:lnTo>
                      <a:pt x="8" y="0"/>
                    </a:lnTo>
                    <a:lnTo>
                      <a:pt x="0" y="16"/>
                    </a:lnTo>
                    <a:lnTo>
                      <a:pt x="0" y="16"/>
                    </a:lnTo>
                    <a:lnTo>
                      <a:pt x="8" y="12"/>
                    </a:lnTo>
                    <a:lnTo>
                      <a:pt x="8" y="12"/>
                    </a:lnTo>
                    <a:lnTo>
                      <a:pt x="10" y="12"/>
                    </a:lnTo>
                    <a:lnTo>
                      <a:pt x="10" y="12"/>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7" name="Freeform 329"/>
              <p:cNvSpPr/>
              <p:nvPr/>
            </p:nvSpPr>
            <p:spPr bwMode="auto">
              <a:xfrm>
                <a:off x="2421" y="379"/>
                <a:ext cx="14" cy="12"/>
              </a:xfrm>
              <a:custGeom>
                <a:avLst/>
                <a:gdLst/>
                <a:ahLst/>
                <a:cxnLst>
                  <a:cxn ang="0">
                    <a:pos x="4" y="4"/>
                  </a:cxn>
                  <a:cxn ang="0">
                    <a:pos x="4" y="4"/>
                  </a:cxn>
                  <a:cxn ang="0">
                    <a:pos x="2" y="8"/>
                  </a:cxn>
                  <a:cxn ang="0">
                    <a:pos x="2" y="8"/>
                  </a:cxn>
                  <a:cxn ang="0">
                    <a:pos x="0" y="12"/>
                  </a:cxn>
                  <a:cxn ang="0">
                    <a:pos x="0" y="12"/>
                  </a:cxn>
                  <a:cxn ang="0">
                    <a:pos x="4" y="10"/>
                  </a:cxn>
                  <a:cxn ang="0">
                    <a:pos x="4" y="10"/>
                  </a:cxn>
                  <a:cxn ang="0">
                    <a:pos x="10" y="8"/>
                  </a:cxn>
                  <a:cxn ang="0">
                    <a:pos x="10" y="8"/>
                  </a:cxn>
                  <a:cxn ang="0">
                    <a:pos x="14" y="6"/>
                  </a:cxn>
                  <a:cxn ang="0">
                    <a:pos x="14" y="6"/>
                  </a:cxn>
                  <a:cxn ang="0">
                    <a:pos x="14" y="4"/>
                  </a:cxn>
                  <a:cxn ang="0">
                    <a:pos x="14" y="0"/>
                  </a:cxn>
                  <a:cxn ang="0">
                    <a:pos x="14" y="0"/>
                  </a:cxn>
                  <a:cxn ang="0">
                    <a:pos x="4" y="4"/>
                  </a:cxn>
                  <a:cxn ang="0">
                    <a:pos x="4" y="4"/>
                  </a:cxn>
                </a:cxnLst>
                <a:rect l="0" t="0" r="r" b="b"/>
                <a:pathLst>
                  <a:path w="14" h="12">
                    <a:moveTo>
                      <a:pt x="4" y="4"/>
                    </a:moveTo>
                    <a:lnTo>
                      <a:pt x="4" y="4"/>
                    </a:lnTo>
                    <a:lnTo>
                      <a:pt x="2" y="8"/>
                    </a:lnTo>
                    <a:lnTo>
                      <a:pt x="2" y="8"/>
                    </a:lnTo>
                    <a:lnTo>
                      <a:pt x="0" y="12"/>
                    </a:lnTo>
                    <a:lnTo>
                      <a:pt x="0" y="12"/>
                    </a:lnTo>
                    <a:lnTo>
                      <a:pt x="4" y="10"/>
                    </a:lnTo>
                    <a:lnTo>
                      <a:pt x="4" y="10"/>
                    </a:lnTo>
                    <a:lnTo>
                      <a:pt x="10" y="8"/>
                    </a:lnTo>
                    <a:lnTo>
                      <a:pt x="10" y="8"/>
                    </a:lnTo>
                    <a:lnTo>
                      <a:pt x="14" y="6"/>
                    </a:lnTo>
                    <a:lnTo>
                      <a:pt x="14" y="6"/>
                    </a:lnTo>
                    <a:lnTo>
                      <a:pt x="14" y="4"/>
                    </a:lnTo>
                    <a:lnTo>
                      <a:pt x="14" y="0"/>
                    </a:lnTo>
                    <a:lnTo>
                      <a:pt x="14"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8" name="Freeform 330"/>
              <p:cNvSpPr/>
              <p:nvPr/>
            </p:nvSpPr>
            <p:spPr bwMode="auto">
              <a:xfrm>
                <a:off x="2417" y="387"/>
                <a:ext cx="18" cy="14"/>
              </a:xfrm>
              <a:custGeom>
                <a:avLst/>
                <a:gdLst/>
                <a:ahLst/>
                <a:cxnLst>
                  <a:cxn ang="0">
                    <a:pos x="16" y="8"/>
                  </a:cxn>
                  <a:cxn ang="0">
                    <a:pos x="16" y="8"/>
                  </a:cxn>
                  <a:cxn ang="0">
                    <a:pos x="18" y="4"/>
                  </a:cxn>
                  <a:cxn ang="0">
                    <a:pos x="18" y="0"/>
                  </a:cxn>
                  <a:cxn ang="0">
                    <a:pos x="18" y="0"/>
                  </a:cxn>
                  <a:cxn ang="0">
                    <a:pos x="6" y="6"/>
                  </a:cxn>
                  <a:cxn ang="0">
                    <a:pos x="6" y="6"/>
                  </a:cxn>
                  <a:cxn ang="0">
                    <a:pos x="4" y="6"/>
                  </a:cxn>
                  <a:cxn ang="0">
                    <a:pos x="2" y="8"/>
                  </a:cxn>
                  <a:cxn ang="0">
                    <a:pos x="2" y="8"/>
                  </a:cxn>
                  <a:cxn ang="0">
                    <a:pos x="0" y="14"/>
                  </a:cxn>
                  <a:cxn ang="0">
                    <a:pos x="0" y="14"/>
                  </a:cxn>
                  <a:cxn ang="0">
                    <a:pos x="10" y="10"/>
                  </a:cxn>
                  <a:cxn ang="0">
                    <a:pos x="10" y="10"/>
                  </a:cxn>
                  <a:cxn ang="0">
                    <a:pos x="16" y="8"/>
                  </a:cxn>
                  <a:cxn ang="0">
                    <a:pos x="16" y="8"/>
                  </a:cxn>
                </a:cxnLst>
                <a:rect l="0" t="0" r="r" b="b"/>
                <a:pathLst>
                  <a:path w="18" h="14">
                    <a:moveTo>
                      <a:pt x="16" y="8"/>
                    </a:moveTo>
                    <a:lnTo>
                      <a:pt x="16" y="8"/>
                    </a:lnTo>
                    <a:lnTo>
                      <a:pt x="18" y="4"/>
                    </a:lnTo>
                    <a:lnTo>
                      <a:pt x="18" y="0"/>
                    </a:lnTo>
                    <a:lnTo>
                      <a:pt x="18" y="0"/>
                    </a:lnTo>
                    <a:lnTo>
                      <a:pt x="6" y="6"/>
                    </a:lnTo>
                    <a:lnTo>
                      <a:pt x="6" y="6"/>
                    </a:lnTo>
                    <a:lnTo>
                      <a:pt x="4" y="6"/>
                    </a:lnTo>
                    <a:lnTo>
                      <a:pt x="2" y="8"/>
                    </a:lnTo>
                    <a:lnTo>
                      <a:pt x="2" y="8"/>
                    </a:lnTo>
                    <a:lnTo>
                      <a:pt x="0" y="14"/>
                    </a:lnTo>
                    <a:lnTo>
                      <a:pt x="0" y="14"/>
                    </a:lnTo>
                    <a:lnTo>
                      <a:pt x="10" y="10"/>
                    </a:lnTo>
                    <a:lnTo>
                      <a:pt x="10"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9" name="Freeform 331"/>
              <p:cNvSpPr/>
              <p:nvPr/>
            </p:nvSpPr>
            <p:spPr bwMode="auto">
              <a:xfrm>
                <a:off x="2413" y="397"/>
                <a:ext cx="20" cy="14"/>
              </a:xfrm>
              <a:custGeom>
                <a:avLst/>
                <a:gdLst/>
                <a:ahLst/>
                <a:cxnLst>
                  <a:cxn ang="0">
                    <a:pos x="0" y="14"/>
                  </a:cxn>
                  <a:cxn ang="0">
                    <a:pos x="0" y="14"/>
                  </a:cxn>
                  <a:cxn ang="0">
                    <a:pos x="6" y="12"/>
                  </a:cxn>
                  <a:cxn ang="0">
                    <a:pos x="12" y="10"/>
                  </a:cxn>
                  <a:cxn ang="0">
                    <a:pos x="18" y="6"/>
                  </a:cxn>
                  <a:cxn ang="0">
                    <a:pos x="20" y="0"/>
                  </a:cxn>
                  <a:cxn ang="0">
                    <a:pos x="20" y="0"/>
                  </a:cxn>
                  <a:cxn ang="0">
                    <a:pos x="6" y="6"/>
                  </a:cxn>
                  <a:cxn ang="0">
                    <a:pos x="6" y="6"/>
                  </a:cxn>
                  <a:cxn ang="0">
                    <a:pos x="2" y="8"/>
                  </a:cxn>
                  <a:cxn ang="0">
                    <a:pos x="2" y="8"/>
                  </a:cxn>
                  <a:cxn ang="0">
                    <a:pos x="0" y="14"/>
                  </a:cxn>
                  <a:cxn ang="0">
                    <a:pos x="0" y="14"/>
                  </a:cxn>
                </a:cxnLst>
                <a:rect l="0" t="0" r="r" b="b"/>
                <a:pathLst>
                  <a:path w="20" h="14">
                    <a:moveTo>
                      <a:pt x="0" y="14"/>
                    </a:moveTo>
                    <a:lnTo>
                      <a:pt x="0" y="14"/>
                    </a:lnTo>
                    <a:lnTo>
                      <a:pt x="6" y="12"/>
                    </a:lnTo>
                    <a:lnTo>
                      <a:pt x="12" y="10"/>
                    </a:lnTo>
                    <a:lnTo>
                      <a:pt x="18" y="6"/>
                    </a:lnTo>
                    <a:lnTo>
                      <a:pt x="20" y="0"/>
                    </a:lnTo>
                    <a:lnTo>
                      <a:pt x="20" y="0"/>
                    </a:lnTo>
                    <a:lnTo>
                      <a:pt x="6" y="6"/>
                    </a:lnTo>
                    <a:lnTo>
                      <a:pt x="6" y="6"/>
                    </a:lnTo>
                    <a:lnTo>
                      <a:pt x="2" y="8"/>
                    </a:lnTo>
                    <a:lnTo>
                      <a:pt x="2"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0" name="Freeform 332"/>
              <p:cNvSpPr/>
              <p:nvPr/>
            </p:nvSpPr>
            <p:spPr bwMode="auto">
              <a:xfrm>
                <a:off x="2483" y="429"/>
                <a:ext cx="12" cy="10"/>
              </a:xfrm>
              <a:custGeom>
                <a:avLst/>
                <a:gdLst/>
                <a:ahLst/>
                <a:cxnLst>
                  <a:cxn ang="0">
                    <a:pos x="12" y="0"/>
                  </a:cxn>
                  <a:cxn ang="0">
                    <a:pos x="12" y="0"/>
                  </a:cxn>
                  <a:cxn ang="0">
                    <a:pos x="6" y="0"/>
                  </a:cxn>
                  <a:cxn ang="0">
                    <a:pos x="6" y="0"/>
                  </a:cxn>
                  <a:cxn ang="0">
                    <a:pos x="2" y="0"/>
                  </a:cxn>
                  <a:cxn ang="0">
                    <a:pos x="2" y="0"/>
                  </a:cxn>
                  <a:cxn ang="0">
                    <a:pos x="2" y="2"/>
                  </a:cxn>
                  <a:cxn ang="0">
                    <a:pos x="2" y="2"/>
                  </a:cxn>
                  <a:cxn ang="0">
                    <a:pos x="0" y="10"/>
                  </a:cxn>
                  <a:cxn ang="0">
                    <a:pos x="0" y="10"/>
                  </a:cxn>
                  <a:cxn ang="0">
                    <a:pos x="12" y="0"/>
                  </a:cxn>
                  <a:cxn ang="0">
                    <a:pos x="12" y="0"/>
                  </a:cxn>
                </a:cxnLst>
                <a:rect l="0" t="0" r="r" b="b"/>
                <a:pathLst>
                  <a:path w="12" h="10">
                    <a:moveTo>
                      <a:pt x="12" y="0"/>
                    </a:moveTo>
                    <a:lnTo>
                      <a:pt x="12" y="0"/>
                    </a:lnTo>
                    <a:lnTo>
                      <a:pt x="6" y="0"/>
                    </a:lnTo>
                    <a:lnTo>
                      <a:pt x="6" y="0"/>
                    </a:lnTo>
                    <a:lnTo>
                      <a:pt x="2" y="0"/>
                    </a:lnTo>
                    <a:lnTo>
                      <a:pt x="2" y="0"/>
                    </a:lnTo>
                    <a:lnTo>
                      <a:pt x="2" y="2"/>
                    </a:lnTo>
                    <a:lnTo>
                      <a:pt x="2" y="2"/>
                    </a:lnTo>
                    <a:lnTo>
                      <a:pt x="0" y="10"/>
                    </a:lnTo>
                    <a:lnTo>
                      <a:pt x="0" y="1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1" name="Freeform 333"/>
              <p:cNvSpPr/>
              <p:nvPr/>
            </p:nvSpPr>
            <p:spPr bwMode="auto">
              <a:xfrm>
                <a:off x="2475" y="431"/>
                <a:ext cx="6" cy="18"/>
              </a:xfrm>
              <a:custGeom>
                <a:avLst/>
                <a:gdLst/>
                <a:ahLst/>
                <a:cxnLst>
                  <a:cxn ang="0">
                    <a:pos x="0" y="2"/>
                  </a:cxn>
                  <a:cxn ang="0">
                    <a:pos x="0" y="2"/>
                  </a:cxn>
                  <a:cxn ang="0">
                    <a:pos x="0" y="6"/>
                  </a:cxn>
                  <a:cxn ang="0">
                    <a:pos x="0" y="6"/>
                  </a:cxn>
                  <a:cxn ang="0">
                    <a:pos x="0" y="14"/>
                  </a:cxn>
                  <a:cxn ang="0">
                    <a:pos x="0" y="14"/>
                  </a:cxn>
                  <a:cxn ang="0">
                    <a:pos x="0" y="18"/>
                  </a:cxn>
                  <a:cxn ang="0">
                    <a:pos x="0" y="18"/>
                  </a:cxn>
                  <a:cxn ang="0">
                    <a:pos x="4" y="14"/>
                  </a:cxn>
                  <a:cxn ang="0">
                    <a:pos x="4" y="14"/>
                  </a:cxn>
                  <a:cxn ang="0">
                    <a:pos x="6" y="10"/>
                  </a:cxn>
                  <a:cxn ang="0">
                    <a:pos x="6" y="10"/>
                  </a:cxn>
                  <a:cxn ang="0">
                    <a:pos x="6" y="0"/>
                  </a:cxn>
                  <a:cxn ang="0">
                    <a:pos x="6" y="0"/>
                  </a:cxn>
                  <a:cxn ang="0">
                    <a:pos x="4" y="0"/>
                  </a:cxn>
                  <a:cxn ang="0">
                    <a:pos x="0" y="2"/>
                  </a:cxn>
                  <a:cxn ang="0">
                    <a:pos x="0" y="2"/>
                  </a:cxn>
                </a:cxnLst>
                <a:rect l="0" t="0" r="r" b="b"/>
                <a:pathLst>
                  <a:path w="6" h="18">
                    <a:moveTo>
                      <a:pt x="0" y="2"/>
                    </a:moveTo>
                    <a:lnTo>
                      <a:pt x="0" y="2"/>
                    </a:lnTo>
                    <a:lnTo>
                      <a:pt x="0" y="6"/>
                    </a:lnTo>
                    <a:lnTo>
                      <a:pt x="0" y="6"/>
                    </a:lnTo>
                    <a:lnTo>
                      <a:pt x="0" y="14"/>
                    </a:lnTo>
                    <a:lnTo>
                      <a:pt x="0" y="14"/>
                    </a:lnTo>
                    <a:lnTo>
                      <a:pt x="0" y="18"/>
                    </a:lnTo>
                    <a:lnTo>
                      <a:pt x="0" y="18"/>
                    </a:lnTo>
                    <a:lnTo>
                      <a:pt x="4" y="14"/>
                    </a:lnTo>
                    <a:lnTo>
                      <a:pt x="4" y="14"/>
                    </a:lnTo>
                    <a:lnTo>
                      <a:pt x="6" y="10"/>
                    </a:lnTo>
                    <a:lnTo>
                      <a:pt x="6" y="10"/>
                    </a:lnTo>
                    <a:lnTo>
                      <a:pt x="6" y="0"/>
                    </a:lnTo>
                    <a:lnTo>
                      <a:pt x="6" y="0"/>
                    </a:lnTo>
                    <a:lnTo>
                      <a:pt x="4"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2" name="Freeform 334"/>
              <p:cNvSpPr/>
              <p:nvPr/>
            </p:nvSpPr>
            <p:spPr bwMode="auto">
              <a:xfrm>
                <a:off x="2467" y="433"/>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2"/>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3" name="Freeform 335"/>
              <p:cNvSpPr/>
              <p:nvPr/>
            </p:nvSpPr>
            <p:spPr bwMode="auto">
              <a:xfrm>
                <a:off x="2457" y="439"/>
                <a:ext cx="8" cy="24"/>
              </a:xfrm>
              <a:custGeom>
                <a:avLst/>
                <a:gdLst/>
                <a:ahLst/>
                <a:cxnLst>
                  <a:cxn ang="0">
                    <a:pos x="2" y="24"/>
                  </a:cxn>
                  <a:cxn ang="0">
                    <a:pos x="2" y="24"/>
                  </a:cxn>
                  <a:cxn ang="0">
                    <a:pos x="8" y="18"/>
                  </a:cxn>
                  <a:cxn ang="0">
                    <a:pos x="8" y="18"/>
                  </a:cxn>
                  <a:cxn ang="0">
                    <a:pos x="8" y="14"/>
                  </a:cxn>
                  <a:cxn ang="0">
                    <a:pos x="8" y="14"/>
                  </a:cxn>
                  <a:cxn ang="0">
                    <a:pos x="8" y="0"/>
                  </a:cxn>
                  <a:cxn ang="0">
                    <a:pos x="8" y="0"/>
                  </a:cxn>
                  <a:cxn ang="0">
                    <a:pos x="4" y="4"/>
                  </a:cxn>
                  <a:cxn ang="0">
                    <a:pos x="2" y="10"/>
                  </a:cxn>
                  <a:cxn ang="0">
                    <a:pos x="0" y="18"/>
                  </a:cxn>
                  <a:cxn ang="0">
                    <a:pos x="2" y="24"/>
                  </a:cxn>
                  <a:cxn ang="0">
                    <a:pos x="2" y="24"/>
                  </a:cxn>
                </a:cxnLst>
                <a:rect l="0" t="0" r="r" b="b"/>
                <a:pathLst>
                  <a:path w="8" h="24">
                    <a:moveTo>
                      <a:pt x="2" y="24"/>
                    </a:moveTo>
                    <a:lnTo>
                      <a:pt x="2" y="24"/>
                    </a:lnTo>
                    <a:lnTo>
                      <a:pt x="8" y="18"/>
                    </a:lnTo>
                    <a:lnTo>
                      <a:pt x="8" y="18"/>
                    </a:lnTo>
                    <a:lnTo>
                      <a:pt x="8" y="14"/>
                    </a:lnTo>
                    <a:lnTo>
                      <a:pt x="8" y="14"/>
                    </a:lnTo>
                    <a:lnTo>
                      <a:pt x="8" y="0"/>
                    </a:lnTo>
                    <a:lnTo>
                      <a:pt x="8" y="0"/>
                    </a:lnTo>
                    <a:lnTo>
                      <a:pt x="4" y="4"/>
                    </a:lnTo>
                    <a:lnTo>
                      <a:pt x="2" y="10"/>
                    </a:lnTo>
                    <a:lnTo>
                      <a:pt x="0" y="18"/>
                    </a:lnTo>
                    <a:lnTo>
                      <a:pt x="2" y="24"/>
                    </a:lnTo>
                    <a:lnTo>
                      <a:pt x="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4" name="Freeform 336"/>
              <p:cNvSpPr/>
              <p:nvPr/>
            </p:nvSpPr>
            <p:spPr bwMode="auto">
              <a:xfrm>
                <a:off x="2485" y="429"/>
                <a:ext cx="12" cy="12"/>
              </a:xfrm>
              <a:custGeom>
                <a:avLst/>
                <a:gdLst/>
                <a:ahLst/>
                <a:cxnLst>
                  <a:cxn ang="0">
                    <a:pos x="10" y="12"/>
                  </a:cxn>
                  <a:cxn ang="0">
                    <a:pos x="10" y="12"/>
                  </a:cxn>
                  <a:cxn ang="0">
                    <a:pos x="10" y="12"/>
                  </a:cxn>
                  <a:cxn ang="0">
                    <a:pos x="10" y="12"/>
                  </a:cxn>
                  <a:cxn ang="0">
                    <a:pos x="12" y="8"/>
                  </a:cxn>
                  <a:cxn ang="0">
                    <a:pos x="12" y="8"/>
                  </a:cxn>
                  <a:cxn ang="0">
                    <a:pos x="12" y="0"/>
                  </a:cxn>
                  <a:cxn ang="0">
                    <a:pos x="12" y="0"/>
                  </a:cxn>
                  <a:cxn ang="0">
                    <a:pos x="0" y="12"/>
                  </a:cxn>
                  <a:cxn ang="0">
                    <a:pos x="0" y="12"/>
                  </a:cxn>
                  <a:cxn ang="0">
                    <a:pos x="10" y="12"/>
                  </a:cxn>
                  <a:cxn ang="0">
                    <a:pos x="10" y="12"/>
                  </a:cxn>
                </a:cxnLst>
                <a:rect l="0" t="0" r="r" b="b"/>
                <a:pathLst>
                  <a:path w="12" h="12">
                    <a:moveTo>
                      <a:pt x="10" y="12"/>
                    </a:moveTo>
                    <a:lnTo>
                      <a:pt x="10" y="12"/>
                    </a:lnTo>
                    <a:lnTo>
                      <a:pt x="10" y="12"/>
                    </a:lnTo>
                    <a:lnTo>
                      <a:pt x="10" y="12"/>
                    </a:lnTo>
                    <a:lnTo>
                      <a:pt x="12" y="8"/>
                    </a:lnTo>
                    <a:lnTo>
                      <a:pt x="12" y="8"/>
                    </a:lnTo>
                    <a:lnTo>
                      <a:pt x="12" y="0"/>
                    </a:lnTo>
                    <a:lnTo>
                      <a:pt x="12" y="0"/>
                    </a:lnTo>
                    <a:lnTo>
                      <a:pt x="0" y="12"/>
                    </a:lnTo>
                    <a:lnTo>
                      <a:pt x="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5" name="Freeform 337"/>
              <p:cNvSpPr/>
              <p:nvPr/>
            </p:nvSpPr>
            <p:spPr bwMode="auto">
              <a:xfrm>
                <a:off x="2477" y="443"/>
                <a:ext cx="18" cy="8"/>
              </a:xfrm>
              <a:custGeom>
                <a:avLst/>
                <a:gdLst/>
                <a:ahLst/>
                <a:cxnLst>
                  <a:cxn ang="0">
                    <a:pos x="4" y="4"/>
                  </a:cxn>
                  <a:cxn ang="0">
                    <a:pos x="4" y="4"/>
                  </a:cxn>
                  <a:cxn ang="0">
                    <a:pos x="0" y="8"/>
                  </a:cxn>
                  <a:cxn ang="0">
                    <a:pos x="0" y="8"/>
                  </a:cxn>
                  <a:cxn ang="0">
                    <a:pos x="4" y="8"/>
                  </a:cxn>
                  <a:cxn ang="0">
                    <a:pos x="4" y="8"/>
                  </a:cxn>
                  <a:cxn ang="0">
                    <a:pos x="10" y="8"/>
                  </a:cxn>
                  <a:cxn ang="0">
                    <a:pos x="10" y="8"/>
                  </a:cxn>
                  <a:cxn ang="0">
                    <a:pos x="16" y="6"/>
                  </a:cxn>
                  <a:cxn ang="0">
                    <a:pos x="16" y="6"/>
                  </a:cxn>
                  <a:cxn ang="0">
                    <a:pos x="18" y="4"/>
                  </a:cxn>
                  <a:cxn ang="0">
                    <a:pos x="18" y="0"/>
                  </a:cxn>
                  <a:cxn ang="0">
                    <a:pos x="18" y="0"/>
                  </a:cxn>
                  <a:cxn ang="0">
                    <a:pos x="6" y="0"/>
                  </a:cxn>
                  <a:cxn ang="0">
                    <a:pos x="6" y="0"/>
                  </a:cxn>
                  <a:cxn ang="0">
                    <a:pos x="4" y="4"/>
                  </a:cxn>
                  <a:cxn ang="0">
                    <a:pos x="4" y="4"/>
                  </a:cxn>
                </a:cxnLst>
                <a:rect l="0" t="0" r="r" b="b"/>
                <a:pathLst>
                  <a:path w="18" h="8">
                    <a:moveTo>
                      <a:pt x="4" y="4"/>
                    </a:moveTo>
                    <a:lnTo>
                      <a:pt x="4" y="4"/>
                    </a:lnTo>
                    <a:lnTo>
                      <a:pt x="0" y="8"/>
                    </a:lnTo>
                    <a:lnTo>
                      <a:pt x="0" y="8"/>
                    </a:lnTo>
                    <a:lnTo>
                      <a:pt x="4" y="8"/>
                    </a:lnTo>
                    <a:lnTo>
                      <a:pt x="4" y="8"/>
                    </a:lnTo>
                    <a:lnTo>
                      <a:pt x="10" y="8"/>
                    </a:lnTo>
                    <a:lnTo>
                      <a:pt x="10" y="8"/>
                    </a:lnTo>
                    <a:lnTo>
                      <a:pt x="16" y="6"/>
                    </a:lnTo>
                    <a:lnTo>
                      <a:pt x="16" y="6"/>
                    </a:lnTo>
                    <a:lnTo>
                      <a:pt x="18" y="4"/>
                    </a:lnTo>
                    <a:lnTo>
                      <a:pt x="18" y="0"/>
                    </a:lnTo>
                    <a:lnTo>
                      <a:pt x="18" y="0"/>
                    </a:lnTo>
                    <a:lnTo>
                      <a:pt x="6" y="0"/>
                    </a:lnTo>
                    <a:lnTo>
                      <a:pt x="6"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6" name="Freeform 338"/>
              <p:cNvSpPr/>
              <p:nvPr/>
            </p:nvSpPr>
            <p:spPr bwMode="auto">
              <a:xfrm>
                <a:off x="2469" y="453"/>
                <a:ext cx="22" cy="6"/>
              </a:xfrm>
              <a:custGeom>
                <a:avLst/>
                <a:gdLst/>
                <a:ahLst/>
                <a:cxnLst>
                  <a:cxn ang="0">
                    <a:pos x="0" y="6"/>
                  </a:cxn>
                  <a:cxn ang="0">
                    <a:pos x="0" y="6"/>
                  </a:cxn>
                  <a:cxn ang="0">
                    <a:pos x="12" y="6"/>
                  </a:cxn>
                  <a:cxn ang="0">
                    <a:pos x="12" y="6"/>
                  </a:cxn>
                  <a:cxn ang="0">
                    <a:pos x="18" y="6"/>
                  </a:cxn>
                  <a:cxn ang="0">
                    <a:pos x="18" y="6"/>
                  </a:cxn>
                  <a:cxn ang="0">
                    <a:pos x="22" y="2"/>
                  </a:cxn>
                  <a:cxn ang="0">
                    <a:pos x="22" y="0"/>
                  </a:cxn>
                  <a:cxn ang="0">
                    <a:pos x="22" y="0"/>
                  </a:cxn>
                  <a:cxn ang="0">
                    <a:pos x="8" y="0"/>
                  </a:cxn>
                  <a:cxn ang="0">
                    <a:pos x="8" y="0"/>
                  </a:cxn>
                  <a:cxn ang="0">
                    <a:pos x="6" y="0"/>
                  </a:cxn>
                  <a:cxn ang="0">
                    <a:pos x="6" y="0"/>
                  </a:cxn>
                  <a:cxn ang="0">
                    <a:pos x="6" y="0"/>
                  </a:cxn>
                  <a:cxn ang="0">
                    <a:pos x="0" y="6"/>
                  </a:cxn>
                  <a:cxn ang="0">
                    <a:pos x="0" y="6"/>
                  </a:cxn>
                </a:cxnLst>
                <a:rect l="0" t="0" r="r" b="b"/>
                <a:pathLst>
                  <a:path w="22" h="6">
                    <a:moveTo>
                      <a:pt x="0" y="6"/>
                    </a:moveTo>
                    <a:lnTo>
                      <a:pt x="0" y="6"/>
                    </a:lnTo>
                    <a:lnTo>
                      <a:pt x="12" y="6"/>
                    </a:lnTo>
                    <a:lnTo>
                      <a:pt x="12" y="6"/>
                    </a:lnTo>
                    <a:lnTo>
                      <a:pt x="18" y="6"/>
                    </a:lnTo>
                    <a:lnTo>
                      <a:pt x="18" y="6"/>
                    </a:lnTo>
                    <a:lnTo>
                      <a:pt x="22" y="2"/>
                    </a:lnTo>
                    <a:lnTo>
                      <a:pt x="22" y="0"/>
                    </a:lnTo>
                    <a:lnTo>
                      <a:pt x="22" y="0"/>
                    </a:lnTo>
                    <a:lnTo>
                      <a:pt x="8" y="0"/>
                    </a:lnTo>
                    <a:lnTo>
                      <a:pt x="8" y="0"/>
                    </a:lnTo>
                    <a:lnTo>
                      <a:pt x="6" y="0"/>
                    </a:lnTo>
                    <a:lnTo>
                      <a:pt x="6" y="0"/>
                    </a:lnTo>
                    <a:lnTo>
                      <a:pt x="6"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7" name="Freeform 339"/>
              <p:cNvSpPr/>
              <p:nvPr/>
            </p:nvSpPr>
            <p:spPr bwMode="auto">
              <a:xfrm>
                <a:off x="2463" y="461"/>
                <a:ext cx="24" cy="6"/>
              </a:xfrm>
              <a:custGeom>
                <a:avLst/>
                <a:gdLst/>
                <a:ahLst/>
                <a:cxnLst>
                  <a:cxn ang="0">
                    <a:pos x="8" y="0"/>
                  </a:cxn>
                  <a:cxn ang="0">
                    <a:pos x="8" y="0"/>
                  </a:cxn>
                  <a:cxn ang="0">
                    <a:pos x="4" y="0"/>
                  </a:cxn>
                  <a:cxn ang="0">
                    <a:pos x="4" y="0"/>
                  </a:cxn>
                  <a:cxn ang="0">
                    <a:pos x="0" y="4"/>
                  </a:cxn>
                  <a:cxn ang="0">
                    <a:pos x="0" y="4"/>
                  </a:cxn>
                  <a:cxn ang="0">
                    <a:pos x="6" y="6"/>
                  </a:cxn>
                  <a:cxn ang="0">
                    <a:pos x="12" y="6"/>
                  </a:cxn>
                  <a:cxn ang="0">
                    <a:pos x="18" y="4"/>
                  </a:cxn>
                  <a:cxn ang="0">
                    <a:pos x="24" y="0"/>
                  </a:cxn>
                  <a:cxn ang="0">
                    <a:pos x="24" y="0"/>
                  </a:cxn>
                  <a:cxn ang="0">
                    <a:pos x="8" y="0"/>
                  </a:cxn>
                  <a:cxn ang="0">
                    <a:pos x="8" y="0"/>
                  </a:cxn>
                </a:cxnLst>
                <a:rect l="0" t="0" r="r" b="b"/>
                <a:pathLst>
                  <a:path w="24" h="6">
                    <a:moveTo>
                      <a:pt x="8" y="0"/>
                    </a:moveTo>
                    <a:lnTo>
                      <a:pt x="8" y="0"/>
                    </a:lnTo>
                    <a:lnTo>
                      <a:pt x="4" y="0"/>
                    </a:lnTo>
                    <a:lnTo>
                      <a:pt x="4" y="0"/>
                    </a:lnTo>
                    <a:lnTo>
                      <a:pt x="0" y="4"/>
                    </a:lnTo>
                    <a:lnTo>
                      <a:pt x="0" y="4"/>
                    </a:lnTo>
                    <a:lnTo>
                      <a:pt x="6" y="6"/>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8" name="Freeform 340"/>
              <p:cNvSpPr/>
              <p:nvPr/>
            </p:nvSpPr>
            <p:spPr bwMode="auto">
              <a:xfrm>
                <a:off x="2511" y="461"/>
                <a:ext cx="12" cy="12"/>
              </a:xfrm>
              <a:custGeom>
                <a:avLst/>
                <a:gdLst/>
                <a:ahLst/>
                <a:cxnLst>
                  <a:cxn ang="0">
                    <a:pos x="12" y="0"/>
                  </a:cxn>
                  <a:cxn ang="0">
                    <a:pos x="12" y="0"/>
                  </a:cxn>
                  <a:cxn ang="0">
                    <a:pos x="6" y="2"/>
                  </a:cxn>
                  <a:cxn ang="0">
                    <a:pos x="6" y="2"/>
                  </a:cxn>
                  <a:cxn ang="0">
                    <a:pos x="0" y="2"/>
                  </a:cxn>
                  <a:cxn ang="0">
                    <a:pos x="0" y="2"/>
                  </a:cxn>
                  <a:cxn ang="0">
                    <a:pos x="0" y="2"/>
                  </a:cxn>
                  <a:cxn ang="0">
                    <a:pos x="0" y="2"/>
                  </a:cxn>
                  <a:cxn ang="0">
                    <a:pos x="0" y="12"/>
                  </a:cxn>
                  <a:cxn ang="0">
                    <a:pos x="0" y="12"/>
                  </a:cxn>
                  <a:cxn ang="0">
                    <a:pos x="12" y="0"/>
                  </a:cxn>
                  <a:cxn ang="0">
                    <a:pos x="12" y="0"/>
                  </a:cxn>
                </a:cxnLst>
                <a:rect l="0" t="0" r="r" b="b"/>
                <a:pathLst>
                  <a:path w="12" h="12">
                    <a:moveTo>
                      <a:pt x="12" y="0"/>
                    </a:moveTo>
                    <a:lnTo>
                      <a:pt x="12" y="0"/>
                    </a:lnTo>
                    <a:lnTo>
                      <a:pt x="6" y="2"/>
                    </a:lnTo>
                    <a:lnTo>
                      <a:pt x="6" y="2"/>
                    </a:lnTo>
                    <a:lnTo>
                      <a:pt x="0" y="2"/>
                    </a:lnTo>
                    <a:lnTo>
                      <a:pt x="0" y="2"/>
                    </a:lnTo>
                    <a:lnTo>
                      <a:pt x="0" y="2"/>
                    </a:lnTo>
                    <a:lnTo>
                      <a:pt x="0" y="2"/>
                    </a:lnTo>
                    <a:lnTo>
                      <a:pt x="0" y="12"/>
                    </a:lnTo>
                    <a:lnTo>
                      <a:pt x="0" y="1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9" name="Freeform 341"/>
              <p:cNvSpPr/>
              <p:nvPr/>
            </p:nvSpPr>
            <p:spPr bwMode="auto">
              <a:xfrm>
                <a:off x="2503" y="463"/>
                <a:ext cx="6" cy="18"/>
              </a:xfrm>
              <a:custGeom>
                <a:avLst/>
                <a:gdLst/>
                <a:ahLst/>
                <a:cxnLst>
                  <a:cxn ang="0">
                    <a:pos x="0" y="2"/>
                  </a:cxn>
                  <a:cxn ang="0">
                    <a:pos x="0" y="2"/>
                  </a:cxn>
                  <a:cxn ang="0">
                    <a:pos x="0" y="8"/>
                  </a:cxn>
                  <a:cxn ang="0">
                    <a:pos x="0" y="8"/>
                  </a:cxn>
                  <a:cxn ang="0">
                    <a:pos x="0" y="14"/>
                  </a:cxn>
                  <a:cxn ang="0">
                    <a:pos x="0" y="14"/>
                  </a:cxn>
                  <a:cxn ang="0">
                    <a:pos x="0" y="18"/>
                  </a:cxn>
                  <a:cxn ang="0">
                    <a:pos x="0" y="18"/>
                  </a:cxn>
                  <a:cxn ang="0">
                    <a:pos x="4" y="14"/>
                  </a:cxn>
                  <a:cxn ang="0">
                    <a:pos x="4" y="14"/>
                  </a:cxn>
                  <a:cxn ang="0">
                    <a:pos x="6" y="12"/>
                  </a:cxn>
                  <a:cxn ang="0">
                    <a:pos x="6" y="12"/>
                  </a:cxn>
                  <a:cxn ang="0">
                    <a:pos x="6" y="0"/>
                  </a:cxn>
                  <a:cxn ang="0">
                    <a:pos x="6" y="0"/>
                  </a:cxn>
                  <a:cxn ang="0">
                    <a:pos x="4" y="2"/>
                  </a:cxn>
                  <a:cxn ang="0">
                    <a:pos x="0" y="2"/>
                  </a:cxn>
                  <a:cxn ang="0">
                    <a:pos x="0" y="2"/>
                  </a:cxn>
                </a:cxnLst>
                <a:rect l="0" t="0" r="r" b="b"/>
                <a:pathLst>
                  <a:path w="6" h="18">
                    <a:moveTo>
                      <a:pt x="0" y="2"/>
                    </a:moveTo>
                    <a:lnTo>
                      <a:pt x="0" y="2"/>
                    </a:lnTo>
                    <a:lnTo>
                      <a:pt x="0" y="8"/>
                    </a:lnTo>
                    <a:lnTo>
                      <a:pt x="0" y="8"/>
                    </a:lnTo>
                    <a:lnTo>
                      <a:pt x="0" y="14"/>
                    </a:lnTo>
                    <a:lnTo>
                      <a:pt x="0" y="14"/>
                    </a:lnTo>
                    <a:lnTo>
                      <a:pt x="0" y="18"/>
                    </a:lnTo>
                    <a:lnTo>
                      <a:pt x="0" y="18"/>
                    </a:lnTo>
                    <a:lnTo>
                      <a:pt x="4" y="14"/>
                    </a:lnTo>
                    <a:lnTo>
                      <a:pt x="4" y="14"/>
                    </a:lnTo>
                    <a:lnTo>
                      <a:pt x="6" y="12"/>
                    </a:lnTo>
                    <a:lnTo>
                      <a:pt x="6" y="12"/>
                    </a:lnTo>
                    <a:lnTo>
                      <a:pt x="6" y="0"/>
                    </a:lnTo>
                    <a:lnTo>
                      <a:pt x="6" y="0"/>
                    </a:lnTo>
                    <a:lnTo>
                      <a:pt x="4"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0" name="Freeform 342"/>
              <p:cNvSpPr/>
              <p:nvPr/>
            </p:nvSpPr>
            <p:spPr bwMode="auto">
              <a:xfrm>
                <a:off x="2495" y="467"/>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0"/>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0"/>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1" name="Freeform 343"/>
              <p:cNvSpPr/>
              <p:nvPr/>
            </p:nvSpPr>
            <p:spPr bwMode="auto">
              <a:xfrm>
                <a:off x="2485" y="471"/>
                <a:ext cx="8" cy="24"/>
              </a:xfrm>
              <a:custGeom>
                <a:avLst/>
                <a:gdLst/>
                <a:ahLst/>
                <a:cxnLst>
                  <a:cxn ang="0">
                    <a:pos x="8" y="20"/>
                  </a:cxn>
                  <a:cxn ang="0">
                    <a:pos x="8" y="20"/>
                  </a:cxn>
                  <a:cxn ang="0">
                    <a:pos x="8" y="16"/>
                  </a:cxn>
                  <a:cxn ang="0">
                    <a:pos x="8" y="16"/>
                  </a:cxn>
                  <a:cxn ang="0">
                    <a:pos x="8" y="0"/>
                  </a:cxn>
                  <a:cxn ang="0">
                    <a:pos x="8" y="0"/>
                  </a:cxn>
                  <a:cxn ang="0">
                    <a:pos x="4" y="6"/>
                  </a:cxn>
                  <a:cxn ang="0">
                    <a:pos x="2" y="12"/>
                  </a:cxn>
                  <a:cxn ang="0">
                    <a:pos x="0" y="18"/>
                  </a:cxn>
                  <a:cxn ang="0">
                    <a:pos x="2" y="24"/>
                  </a:cxn>
                  <a:cxn ang="0">
                    <a:pos x="2" y="24"/>
                  </a:cxn>
                  <a:cxn ang="0">
                    <a:pos x="8" y="20"/>
                  </a:cxn>
                  <a:cxn ang="0">
                    <a:pos x="8" y="20"/>
                  </a:cxn>
                </a:cxnLst>
                <a:rect l="0" t="0" r="r" b="b"/>
                <a:pathLst>
                  <a:path w="8" h="24">
                    <a:moveTo>
                      <a:pt x="8" y="20"/>
                    </a:moveTo>
                    <a:lnTo>
                      <a:pt x="8" y="20"/>
                    </a:lnTo>
                    <a:lnTo>
                      <a:pt x="8" y="16"/>
                    </a:lnTo>
                    <a:lnTo>
                      <a:pt x="8" y="16"/>
                    </a:lnTo>
                    <a:lnTo>
                      <a:pt x="8" y="0"/>
                    </a:lnTo>
                    <a:lnTo>
                      <a:pt x="8" y="0"/>
                    </a:lnTo>
                    <a:lnTo>
                      <a:pt x="4" y="6"/>
                    </a:lnTo>
                    <a:lnTo>
                      <a:pt x="2" y="12"/>
                    </a:lnTo>
                    <a:lnTo>
                      <a:pt x="0" y="18"/>
                    </a:lnTo>
                    <a:lnTo>
                      <a:pt x="2" y="24"/>
                    </a:lnTo>
                    <a:lnTo>
                      <a:pt x="2" y="24"/>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2" name="Freeform 344"/>
              <p:cNvSpPr/>
              <p:nvPr/>
            </p:nvSpPr>
            <p:spPr bwMode="auto">
              <a:xfrm>
                <a:off x="2513" y="463"/>
                <a:ext cx="12" cy="12"/>
              </a:xfrm>
              <a:custGeom>
                <a:avLst/>
                <a:gdLst/>
                <a:ahLst/>
                <a:cxnLst>
                  <a:cxn ang="0">
                    <a:pos x="10" y="12"/>
                  </a:cxn>
                  <a:cxn ang="0">
                    <a:pos x="10" y="12"/>
                  </a:cxn>
                  <a:cxn ang="0">
                    <a:pos x="10" y="8"/>
                  </a:cxn>
                  <a:cxn ang="0">
                    <a:pos x="10" y="8"/>
                  </a:cxn>
                  <a:cxn ang="0">
                    <a:pos x="12" y="0"/>
                  </a:cxn>
                  <a:cxn ang="0">
                    <a:pos x="12" y="0"/>
                  </a:cxn>
                  <a:cxn ang="0">
                    <a:pos x="0" y="12"/>
                  </a:cxn>
                  <a:cxn ang="0">
                    <a:pos x="0" y="12"/>
                  </a:cxn>
                  <a:cxn ang="0">
                    <a:pos x="10" y="12"/>
                  </a:cxn>
                  <a:cxn ang="0">
                    <a:pos x="10" y="12"/>
                  </a:cxn>
                  <a:cxn ang="0">
                    <a:pos x="10" y="12"/>
                  </a:cxn>
                  <a:cxn ang="0">
                    <a:pos x="10" y="12"/>
                  </a:cxn>
                </a:cxnLst>
                <a:rect l="0" t="0" r="r" b="b"/>
                <a:pathLst>
                  <a:path w="12" h="12">
                    <a:moveTo>
                      <a:pt x="10" y="12"/>
                    </a:moveTo>
                    <a:lnTo>
                      <a:pt x="10" y="12"/>
                    </a:lnTo>
                    <a:lnTo>
                      <a:pt x="10" y="8"/>
                    </a:lnTo>
                    <a:lnTo>
                      <a:pt x="10" y="8"/>
                    </a:lnTo>
                    <a:lnTo>
                      <a:pt x="12" y="0"/>
                    </a:lnTo>
                    <a:lnTo>
                      <a:pt x="12" y="0"/>
                    </a:lnTo>
                    <a:lnTo>
                      <a:pt x="0" y="12"/>
                    </a:lnTo>
                    <a:lnTo>
                      <a:pt x="0" y="12"/>
                    </a:lnTo>
                    <a:lnTo>
                      <a:pt x="10" y="12"/>
                    </a:lnTo>
                    <a:lnTo>
                      <a:pt x="1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3" name="Freeform 345"/>
              <p:cNvSpPr/>
              <p:nvPr/>
            </p:nvSpPr>
            <p:spPr bwMode="auto">
              <a:xfrm>
                <a:off x="2505" y="477"/>
                <a:ext cx="18" cy="6"/>
              </a:xfrm>
              <a:custGeom>
                <a:avLst/>
                <a:gdLst/>
                <a:ahLst/>
                <a:cxnLst>
                  <a:cxn ang="0">
                    <a:pos x="4" y="2"/>
                  </a:cxn>
                  <a:cxn ang="0">
                    <a:pos x="4" y="2"/>
                  </a:cxn>
                  <a:cxn ang="0">
                    <a:pos x="0" y="6"/>
                  </a:cxn>
                  <a:cxn ang="0">
                    <a:pos x="0" y="6"/>
                  </a:cxn>
                  <a:cxn ang="0">
                    <a:pos x="4" y="6"/>
                  </a:cxn>
                  <a:cxn ang="0">
                    <a:pos x="4" y="6"/>
                  </a:cxn>
                  <a:cxn ang="0">
                    <a:pos x="10" y="6"/>
                  </a:cxn>
                  <a:cxn ang="0">
                    <a:pos x="10" y="6"/>
                  </a:cxn>
                  <a:cxn ang="0">
                    <a:pos x="16" y="6"/>
                  </a:cxn>
                  <a:cxn ang="0">
                    <a:pos x="16" y="6"/>
                  </a:cxn>
                  <a:cxn ang="0">
                    <a:pos x="16" y="4"/>
                  </a:cxn>
                  <a:cxn ang="0">
                    <a:pos x="18" y="0"/>
                  </a:cxn>
                  <a:cxn ang="0">
                    <a:pos x="18" y="0"/>
                  </a:cxn>
                  <a:cxn ang="0">
                    <a:pos x="6" y="0"/>
                  </a:cxn>
                  <a:cxn ang="0">
                    <a:pos x="6" y="0"/>
                  </a:cxn>
                  <a:cxn ang="0">
                    <a:pos x="4" y="2"/>
                  </a:cxn>
                  <a:cxn ang="0">
                    <a:pos x="4" y="2"/>
                  </a:cxn>
                </a:cxnLst>
                <a:rect l="0" t="0" r="r" b="b"/>
                <a:pathLst>
                  <a:path w="18" h="6">
                    <a:moveTo>
                      <a:pt x="4" y="2"/>
                    </a:moveTo>
                    <a:lnTo>
                      <a:pt x="4" y="2"/>
                    </a:lnTo>
                    <a:lnTo>
                      <a:pt x="0" y="6"/>
                    </a:lnTo>
                    <a:lnTo>
                      <a:pt x="0" y="6"/>
                    </a:lnTo>
                    <a:lnTo>
                      <a:pt x="4" y="6"/>
                    </a:lnTo>
                    <a:lnTo>
                      <a:pt x="4" y="6"/>
                    </a:lnTo>
                    <a:lnTo>
                      <a:pt x="10" y="6"/>
                    </a:lnTo>
                    <a:lnTo>
                      <a:pt x="10" y="6"/>
                    </a:lnTo>
                    <a:lnTo>
                      <a:pt x="16" y="6"/>
                    </a:lnTo>
                    <a:lnTo>
                      <a:pt x="16" y="6"/>
                    </a:lnTo>
                    <a:lnTo>
                      <a:pt x="16" y="4"/>
                    </a:lnTo>
                    <a:lnTo>
                      <a:pt x="18" y="0"/>
                    </a:lnTo>
                    <a:lnTo>
                      <a:pt x="18" y="0"/>
                    </a:lnTo>
                    <a:lnTo>
                      <a:pt x="6" y="0"/>
                    </a:lnTo>
                    <a:lnTo>
                      <a:pt x="6" y="0"/>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4" name="Freeform 346"/>
              <p:cNvSpPr/>
              <p:nvPr/>
            </p:nvSpPr>
            <p:spPr bwMode="auto">
              <a:xfrm>
                <a:off x="2497" y="485"/>
                <a:ext cx="22" cy="6"/>
              </a:xfrm>
              <a:custGeom>
                <a:avLst/>
                <a:gdLst/>
                <a:ahLst/>
                <a:cxnLst>
                  <a:cxn ang="0">
                    <a:pos x="0" y="6"/>
                  </a:cxn>
                  <a:cxn ang="0">
                    <a:pos x="0" y="6"/>
                  </a:cxn>
                  <a:cxn ang="0">
                    <a:pos x="12" y="6"/>
                  </a:cxn>
                  <a:cxn ang="0">
                    <a:pos x="12" y="6"/>
                  </a:cxn>
                  <a:cxn ang="0">
                    <a:pos x="18" y="6"/>
                  </a:cxn>
                  <a:cxn ang="0">
                    <a:pos x="18" y="6"/>
                  </a:cxn>
                  <a:cxn ang="0">
                    <a:pos x="22" y="4"/>
                  </a:cxn>
                  <a:cxn ang="0">
                    <a:pos x="22" y="0"/>
                  </a:cxn>
                  <a:cxn ang="0">
                    <a:pos x="22" y="0"/>
                  </a:cxn>
                  <a:cxn ang="0">
                    <a:pos x="8" y="0"/>
                  </a:cxn>
                  <a:cxn ang="0">
                    <a:pos x="8" y="0"/>
                  </a:cxn>
                  <a:cxn ang="0">
                    <a:pos x="6" y="0"/>
                  </a:cxn>
                  <a:cxn ang="0">
                    <a:pos x="4" y="2"/>
                  </a:cxn>
                  <a:cxn ang="0">
                    <a:pos x="4" y="2"/>
                  </a:cxn>
                  <a:cxn ang="0">
                    <a:pos x="0" y="6"/>
                  </a:cxn>
                  <a:cxn ang="0">
                    <a:pos x="0" y="6"/>
                  </a:cxn>
                </a:cxnLst>
                <a:rect l="0" t="0" r="r" b="b"/>
                <a:pathLst>
                  <a:path w="22" h="6">
                    <a:moveTo>
                      <a:pt x="0" y="6"/>
                    </a:moveTo>
                    <a:lnTo>
                      <a:pt x="0" y="6"/>
                    </a:lnTo>
                    <a:lnTo>
                      <a:pt x="12" y="6"/>
                    </a:lnTo>
                    <a:lnTo>
                      <a:pt x="12" y="6"/>
                    </a:lnTo>
                    <a:lnTo>
                      <a:pt x="18" y="6"/>
                    </a:lnTo>
                    <a:lnTo>
                      <a:pt x="18" y="6"/>
                    </a:lnTo>
                    <a:lnTo>
                      <a:pt x="22" y="4"/>
                    </a:lnTo>
                    <a:lnTo>
                      <a:pt x="22" y="0"/>
                    </a:lnTo>
                    <a:lnTo>
                      <a:pt x="22" y="0"/>
                    </a:lnTo>
                    <a:lnTo>
                      <a:pt x="8" y="0"/>
                    </a:lnTo>
                    <a:lnTo>
                      <a:pt x="8" y="0"/>
                    </a:lnTo>
                    <a:lnTo>
                      <a:pt x="6" y="0"/>
                    </a:lnTo>
                    <a:lnTo>
                      <a:pt x="4" y="2"/>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5" name="Freeform 347"/>
              <p:cNvSpPr/>
              <p:nvPr/>
            </p:nvSpPr>
            <p:spPr bwMode="auto">
              <a:xfrm>
                <a:off x="2491" y="493"/>
                <a:ext cx="24" cy="8"/>
              </a:xfrm>
              <a:custGeom>
                <a:avLst/>
                <a:gdLst/>
                <a:ahLst/>
                <a:cxnLst>
                  <a:cxn ang="0">
                    <a:pos x="8" y="0"/>
                  </a:cxn>
                  <a:cxn ang="0">
                    <a:pos x="8" y="0"/>
                  </a:cxn>
                  <a:cxn ang="0">
                    <a:pos x="4" y="0"/>
                  </a:cxn>
                  <a:cxn ang="0">
                    <a:pos x="4" y="0"/>
                  </a:cxn>
                  <a:cxn ang="0">
                    <a:pos x="0" y="6"/>
                  </a:cxn>
                  <a:cxn ang="0">
                    <a:pos x="0" y="6"/>
                  </a:cxn>
                  <a:cxn ang="0">
                    <a:pos x="6" y="8"/>
                  </a:cxn>
                  <a:cxn ang="0">
                    <a:pos x="12" y="6"/>
                  </a:cxn>
                  <a:cxn ang="0">
                    <a:pos x="18" y="4"/>
                  </a:cxn>
                  <a:cxn ang="0">
                    <a:pos x="24" y="0"/>
                  </a:cxn>
                  <a:cxn ang="0">
                    <a:pos x="24" y="0"/>
                  </a:cxn>
                  <a:cxn ang="0">
                    <a:pos x="8" y="0"/>
                  </a:cxn>
                  <a:cxn ang="0">
                    <a:pos x="8" y="0"/>
                  </a:cxn>
                </a:cxnLst>
                <a:rect l="0" t="0" r="r" b="b"/>
                <a:pathLst>
                  <a:path w="24" h="8">
                    <a:moveTo>
                      <a:pt x="8" y="0"/>
                    </a:moveTo>
                    <a:lnTo>
                      <a:pt x="8" y="0"/>
                    </a:lnTo>
                    <a:lnTo>
                      <a:pt x="4" y="0"/>
                    </a:lnTo>
                    <a:lnTo>
                      <a:pt x="4" y="0"/>
                    </a:lnTo>
                    <a:lnTo>
                      <a:pt x="0" y="6"/>
                    </a:lnTo>
                    <a:lnTo>
                      <a:pt x="0" y="6"/>
                    </a:lnTo>
                    <a:lnTo>
                      <a:pt x="6" y="8"/>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6" name="Freeform 348"/>
              <p:cNvSpPr/>
              <p:nvPr/>
            </p:nvSpPr>
            <p:spPr bwMode="auto">
              <a:xfrm>
                <a:off x="2427" y="417"/>
                <a:ext cx="12" cy="20"/>
              </a:xfrm>
              <a:custGeom>
                <a:avLst/>
                <a:gdLst/>
                <a:ahLst/>
                <a:cxnLst>
                  <a:cxn ang="0">
                    <a:pos x="0" y="8"/>
                  </a:cxn>
                  <a:cxn ang="0">
                    <a:pos x="0" y="8"/>
                  </a:cxn>
                  <a:cxn ang="0">
                    <a:pos x="0" y="8"/>
                  </a:cxn>
                  <a:cxn ang="0">
                    <a:pos x="0" y="8"/>
                  </a:cxn>
                  <a:cxn ang="0">
                    <a:pos x="4" y="20"/>
                  </a:cxn>
                  <a:cxn ang="0">
                    <a:pos x="4" y="20"/>
                  </a:cxn>
                  <a:cxn ang="0">
                    <a:pos x="12" y="0"/>
                  </a:cxn>
                  <a:cxn ang="0">
                    <a:pos x="12" y="0"/>
                  </a:cxn>
                  <a:cxn ang="0">
                    <a:pos x="4" y="4"/>
                  </a:cxn>
                  <a:cxn ang="0">
                    <a:pos x="4" y="4"/>
                  </a:cxn>
                  <a:cxn ang="0">
                    <a:pos x="0" y="8"/>
                  </a:cxn>
                  <a:cxn ang="0">
                    <a:pos x="0" y="8"/>
                  </a:cxn>
                </a:cxnLst>
                <a:rect l="0" t="0" r="r" b="b"/>
                <a:pathLst>
                  <a:path w="12" h="20">
                    <a:moveTo>
                      <a:pt x="0" y="8"/>
                    </a:moveTo>
                    <a:lnTo>
                      <a:pt x="0" y="8"/>
                    </a:lnTo>
                    <a:lnTo>
                      <a:pt x="0" y="8"/>
                    </a:lnTo>
                    <a:lnTo>
                      <a:pt x="0" y="8"/>
                    </a:lnTo>
                    <a:lnTo>
                      <a:pt x="4" y="20"/>
                    </a:lnTo>
                    <a:lnTo>
                      <a:pt x="4" y="20"/>
                    </a:lnTo>
                    <a:lnTo>
                      <a:pt x="12" y="0"/>
                    </a:lnTo>
                    <a:lnTo>
                      <a:pt x="12" y="0"/>
                    </a:lnTo>
                    <a:lnTo>
                      <a:pt x="4" y="4"/>
                    </a:lnTo>
                    <a:lnTo>
                      <a:pt x="4"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7" name="Freeform 349"/>
              <p:cNvSpPr/>
              <p:nvPr/>
            </p:nvSpPr>
            <p:spPr bwMode="auto">
              <a:xfrm>
                <a:off x="2419" y="427"/>
                <a:ext cx="10" cy="22"/>
              </a:xfrm>
              <a:custGeom>
                <a:avLst/>
                <a:gdLst/>
                <a:ahLst/>
                <a:cxnLst>
                  <a:cxn ang="0">
                    <a:pos x="6" y="0"/>
                  </a:cxn>
                  <a:cxn ang="0">
                    <a:pos x="6" y="0"/>
                  </a:cxn>
                  <a:cxn ang="0">
                    <a:pos x="2" y="2"/>
                  </a:cxn>
                  <a:cxn ang="0">
                    <a:pos x="0" y="4"/>
                  </a:cxn>
                  <a:cxn ang="0">
                    <a:pos x="0" y="4"/>
                  </a:cxn>
                  <a:cxn ang="0">
                    <a:pos x="2" y="10"/>
                  </a:cxn>
                  <a:cxn ang="0">
                    <a:pos x="2" y="10"/>
                  </a:cxn>
                  <a:cxn ang="0">
                    <a:pos x="4" y="18"/>
                  </a:cxn>
                  <a:cxn ang="0">
                    <a:pos x="4" y="18"/>
                  </a:cxn>
                  <a:cxn ang="0">
                    <a:pos x="6" y="22"/>
                  </a:cxn>
                  <a:cxn ang="0">
                    <a:pos x="6" y="22"/>
                  </a:cxn>
                  <a:cxn ang="0">
                    <a:pos x="8" y="16"/>
                  </a:cxn>
                  <a:cxn ang="0">
                    <a:pos x="8" y="16"/>
                  </a:cxn>
                  <a:cxn ang="0">
                    <a:pos x="10" y="14"/>
                  </a:cxn>
                  <a:cxn ang="0">
                    <a:pos x="10" y="12"/>
                  </a:cxn>
                  <a:cxn ang="0">
                    <a:pos x="10" y="12"/>
                  </a:cxn>
                  <a:cxn ang="0">
                    <a:pos x="6" y="0"/>
                  </a:cxn>
                  <a:cxn ang="0">
                    <a:pos x="6" y="0"/>
                  </a:cxn>
                </a:cxnLst>
                <a:rect l="0" t="0" r="r" b="b"/>
                <a:pathLst>
                  <a:path w="10" h="22">
                    <a:moveTo>
                      <a:pt x="6" y="0"/>
                    </a:moveTo>
                    <a:lnTo>
                      <a:pt x="6" y="0"/>
                    </a:lnTo>
                    <a:lnTo>
                      <a:pt x="2" y="2"/>
                    </a:lnTo>
                    <a:lnTo>
                      <a:pt x="0" y="4"/>
                    </a:lnTo>
                    <a:lnTo>
                      <a:pt x="0" y="4"/>
                    </a:lnTo>
                    <a:lnTo>
                      <a:pt x="2" y="10"/>
                    </a:lnTo>
                    <a:lnTo>
                      <a:pt x="2" y="10"/>
                    </a:lnTo>
                    <a:lnTo>
                      <a:pt x="4" y="18"/>
                    </a:lnTo>
                    <a:lnTo>
                      <a:pt x="4" y="18"/>
                    </a:lnTo>
                    <a:lnTo>
                      <a:pt x="6" y="22"/>
                    </a:lnTo>
                    <a:lnTo>
                      <a:pt x="6" y="22"/>
                    </a:lnTo>
                    <a:lnTo>
                      <a:pt x="8" y="16"/>
                    </a:lnTo>
                    <a:lnTo>
                      <a:pt x="8" y="16"/>
                    </a:lnTo>
                    <a:lnTo>
                      <a:pt x="10" y="14"/>
                    </a:lnTo>
                    <a:lnTo>
                      <a:pt x="10" y="12"/>
                    </a:lnTo>
                    <a:lnTo>
                      <a:pt x="10" y="1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8" name="Freeform 350"/>
              <p:cNvSpPr/>
              <p:nvPr/>
            </p:nvSpPr>
            <p:spPr bwMode="auto">
              <a:xfrm>
                <a:off x="2411" y="433"/>
                <a:ext cx="12" cy="28"/>
              </a:xfrm>
              <a:custGeom>
                <a:avLst/>
                <a:gdLst/>
                <a:ahLst/>
                <a:cxnLst>
                  <a:cxn ang="0">
                    <a:pos x="0" y="8"/>
                  </a:cxn>
                  <a:cxn ang="0">
                    <a:pos x="0" y="8"/>
                  </a:cxn>
                  <a:cxn ang="0">
                    <a:pos x="4" y="16"/>
                  </a:cxn>
                  <a:cxn ang="0">
                    <a:pos x="4" y="16"/>
                  </a:cxn>
                  <a:cxn ang="0">
                    <a:pos x="8" y="28"/>
                  </a:cxn>
                  <a:cxn ang="0">
                    <a:pos x="8" y="28"/>
                  </a:cxn>
                  <a:cxn ang="0">
                    <a:pos x="12" y="20"/>
                  </a:cxn>
                  <a:cxn ang="0">
                    <a:pos x="12" y="20"/>
                  </a:cxn>
                  <a:cxn ang="0">
                    <a:pos x="12" y="18"/>
                  </a:cxn>
                  <a:cxn ang="0">
                    <a:pos x="12" y="16"/>
                  </a:cxn>
                  <a:cxn ang="0">
                    <a:pos x="12" y="16"/>
                  </a:cxn>
                  <a:cxn ang="0">
                    <a:pos x="6" y="0"/>
                  </a:cxn>
                  <a:cxn ang="0">
                    <a:pos x="6" y="0"/>
                  </a:cxn>
                  <a:cxn ang="0">
                    <a:pos x="2" y="4"/>
                  </a:cxn>
                  <a:cxn ang="0">
                    <a:pos x="0" y="8"/>
                  </a:cxn>
                  <a:cxn ang="0">
                    <a:pos x="0" y="8"/>
                  </a:cxn>
                </a:cxnLst>
                <a:rect l="0" t="0" r="r" b="b"/>
                <a:pathLst>
                  <a:path w="12" h="28">
                    <a:moveTo>
                      <a:pt x="0" y="8"/>
                    </a:moveTo>
                    <a:lnTo>
                      <a:pt x="0" y="8"/>
                    </a:lnTo>
                    <a:lnTo>
                      <a:pt x="4" y="16"/>
                    </a:lnTo>
                    <a:lnTo>
                      <a:pt x="4" y="16"/>
                    </a:lnTo>
                    <a:lnTo>
                      <a:pt x="8" y="28"/>
                    </a:lnTo>
                    <a:lnTo>
                      <a:pt x="8" y="28"/>
                    </a:lnTo>
                    <a:lnTo>
                      <a:pt x="12" y="20"/>
                    </a:lnTo>
                    <a:lnTo>
                      <a:pt x="12" y="20"/>
                    </a:lnTo>
                    <a:lnTo>
                      <a:pt x="12" y="18"/>
                    </a:lnTo>
                    <a:lnTo>
                      <a:pt x="12" y="16"/>
                    </a:lnTo>
                    <a:lnTo>
                      <a:pt x="12" y="16"/>
                    </a:lnTo>
                    <a:lnTo>
                      <a:pt x="6" y="0"/>
                    </a:lnTo>
                    <a:lnTo>
                      <a:pt x="6"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9" name="Freeform 351"/>
              <p:cNvSpPr/>
              <p:nvPr/>
            </p:nvSpPr>
            <p:spPr bwMode="auto">
              <a:xfrm>
                <a:off x="2407" y="443"/>
                <a:ext cx="10" cy="30"/>
              </a:xfrm>
              <a:custGeom>
                <a:avLst/>
                <a:gdLst/>
                <a:ahLst/>
                <a:cxnLst>
                  <a:cxn ang="0">
                    <a:pos x="10" y="22"/>
                  </a:cxn>
                  <a:cxn ang="0">
                    <a:pos x="10" y="22"/>
                  </a:cxn>
                  <a:cxn ang="0">
                    <a:pos x="8" y="16"/>
                  </a:cxn>
                  <a:cxn ang="0">
                    <a:pos x="8" y="16"/>
                  </a:cxn>
                  <a:cxn ang="0">
                    <a:pos x="2" y="0"/>
                  </a:cxn>
                  <a:cxn ang="0">
                    <a:pos x="2" y="0"/>
                  </a:cxn>
                  <a:cxn ang="0">
                    <a:pos x="0" y="8"/>
                  </a:cxn>
                  <a:cxn ang="0">
                    <a:pos x="0" y="16"/>
                  </a:cxn>
                  <a:cxn ang="0">
                    <a:pos x="2" y="22"/>
                  </a:cxn>
                  <a:cxn ang="0">
                    <a:pos x="8" y="30"/>
                  </a:cxn>
                  <a:cxn ang="0">
                    <a:pos x="8" y="30"/>
                  </a:cxn>
                  <a:cxn ang="0">
                    <a:pos x="10" y="22"/>
                  </a:cxn>
                  <a:cxn ang="0">
                    <a:pos x="10" y="22"/>
                  </a:cxn>
                </a:cxnLst>
                <a:rect l="0" t="0" r="r" b="b"/>
                <a:pathLst>
                  <a:path w="10" h="30">
                    <a:moveTo>
                      <a:pt x="10" y="22"/>
                    </a:moveTo>
                    <a:lnTo>
                      <a:pt x="10" y="22"/>
                    </a:lnTo>
                    <a:lnTo>
                      <a:pt x="8" y="16"/>
                    </a:lnTo>
                    <a:lnTo>
                      <a:pt x="8" y="16"/>
                    </a:lnTo>
                    <a:lnTo>
                      <a:pt x="2" y="0"/>
                    </a:lnTo>
                    <a:lnTo>
                      <a:pt x="2" y="0"/>
                    </a:lnTo>
                    <a:lnTo>
                      <a:pt x="0" y="8"/>
                    </a:lnTo>
                    <a:lnTo>
                      <a:pt x="0" y="16"/>
                    </a:lnTo>
                    <a:lnTo>
                      <a:pt x="2" y="22"/>
                    </a:lnTo>
                    <a:lnTo>
                      <a:pt x="8" y="30"/>
                    </a:lnTo>
                    <a:lnTo>
                      <a:pt x="8" y="3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0" name="Freeform 352"/>
              <p:cNvSpPr/>
              <p:nvPr/>
            </p:nvSpPr>
            <p:spPr bwMode="auto">
              <a:xfrm>
                <a:off x="2433" y="419"/>
                <a:ext cx="12" cy="18"/>
              </a:xfrm>
              <a:custGeom>
                <a:avLst/>
                <a:gdLst/>
                <a:ahLst/>
                <a:cxnLst>
                  <a:cxn ang="0">
                    <a:pos x="8" y="0"/>
                  </a:cxn>
                  <a:cxn ang="0">
                    <a:pos x="8" y="0"/>
                  </a:cxn>
                  <a:cxn ang="0">
                    <a:pos x="0" y="18"/>
                  </a:cxn>
                  <a:cxn ang="0">
                    <a:pos x="0" y="18"/>
                  </a:cxn>
                  <a:cxn ang="0">
                    <a:pos x="10" y="14"/>
                  </a:cxn>
                  <a:cxn ang="0">
                    <a:pos x="10" y="14"/>
                  </a:cxn>
                  <a:cxn ang="0">
                    <a:pos x="12" y="14"/>
                  </a:cxn>
                  <a:cxn ang="0">
                    <a:pos x="12" y="14"/>
                  </a:cxn>
                  <a:cxn ang="0">
                    <a:pos x="12" y="8"/>
                  </a:cxn>
                  <a:cxn ang="0">
                    <a:pos x="12" y="8"/>
                  </a:cxn>
                  <a:cxn ang="0">
                    <a:pos x="8" y="0"/>
                  </a:cxn>
                  <a:cxn ang="0">
                    <a:pos x="8" y="0"/>
                  </a:cxn>
                </a:cxnLst>
                <a:rect l="0" t="0" r="r" b="b"/>
                <a:pathLst>
                  <a:path w="12" h="18">
                    <a:moveTo>
                      <a:pt x="8" y="0"/>
                    </a:moveTo>
                    <a:lnTo>
                      <a:pt x="8" y="0"/>
                    </a:lnTo>
                    <a:lnTo>
                      <a:pt x="0" y="18"/>
                    </a:lnTo>
                    <a:lnTo>
                      <a:pt x="0" y="18"/>
                    </a:lnTo>
                    <a:lnTo>
                      <a:pt x="10" y="14"/>
                    </a:lnTo>
                    <a:lnTo>
                      <a:pt x="10" y="14"/>
                    </a:lnTo>
                    <a:lnTo>
                      <a:pt x="12" y="14"/>
                    </a:lnTo>
                    <a:lnTo>
                      <a:pt x="12" y="14"/>
                    </a:lnTo>
                    <a:lnTo>
                      <a:pt x="12" y="8"/>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1" name="Freeform 353"/>
              <p:cNvSpPr/>
              <p:nvPr/>
            </p:nvSpPr>
            <p:spPr bwMode="auto">
              <a:xfrm>
                <a:off x="2429" y="435"/>
                <a:ext cx="18" cy="16"/>
              </a:xfrm>
              <a:custGeom>
                <a:avLst/>
                <a:gdLst/>
                <a:ahLst/>
                <a:cxnLst>
                  <a:cxn ang="0">
                    <a:pos x="4" y="6"/>
                  </a:cxn>
                  <a:cxn ang="0">
                    <a:pos x="4" y="6"/>
                  </a:cxn>
                  <a:cxn ang="0">
                    <a:pos x="2" y="8"/>
                  </a:cxn>
                  <a:cxn ang="0">
                    <a:pos x="2" y="10"/>
                  </a:cxn>
                  <a:cxn ang="0">
                    <a:pos x="2" y="10"/>
                  </a:cxn>
                  <a:cxn ang="0">
                    <a:pos x="0" y="16"/>
                  </a:cxn>
                  <a:cxn ang="0">
                    <a:pos x="0" y="16"/>
                  </a:cxn>
                  <a:cxn ang="0">
                    <a:pos x="4" y="14"/>
                  </a:cxn>
                  <a:cxn ang="0">
                    <a:pos x="4" y="14"/>
                  </a:cxn>
                  <a:cxn ang="0">
                    <a:pos x="12" y="10"/>
                  </a:cxn>
                  <a:cxn ang="0">
                    <a:pos x="12" y="10"/>
                  </a:cxn>
                  <a:cxn ang="0">
                    <a:pos x="16" y="8"/>
                  </a:cxn>
                  <a:cxn ang="0">
                    <a:pos x="16" y="8"/>
                  </a:cxn>
                  <a:cxn ang="0">
                    <a:pos x="18" y="4"/>
                  </a:cxn>
                  <a:cxn ang="0">
                    <a:pos x="16" y="0"/>
                  </a:cxn>
                  <a:cxn ang="0">
                    <a:pos x="16" y="0"/>
                  </a:cxn>
                  <a:cxn ang="0">
                    <a:pos x="4" y="6"/>
                  </a:cxn>
                  <a:cxn ang="0">
                    <a:pos x="4" y="6"/>
                  </a:cxn>
                </a:cxnLst>
                <a:rect l="0" t="0" r="r" b="b"/>
                <a:pathLst>
                  <a:path w="18" h="16">
                    <a:moveTo>
                      <a:pt x="4" y="6"/>
                    </a:moveTo>
                    <a:lnTo>
                      <a:pt x="4" y="6"/>
                    </a:lnTo>
                    <a:lnTo>
                      <a:pt x="2" y="8"/>
                    </a:lnTo>
                    <a:lnTo>
                      <a:pt x="2" y="10"/>
                    </a:lnTo>
                    <a:lnTo>
                      <a:pt x="2" y="10"/>
                    </a:lnTo>
                    <a:lnTo>
                      <a:pt x="0" y="16"/>
                    </a:lnTo>
                    <a:lnTo>
                      <a:pt x="0" y="16"/>
                    </a:lnTo>
                    <a:lnTo>
                      <a:pt x="4" y="14"/>
                    </a:lnTo>
                    <a:lnTo>
                      <a:pt x="4" y="14"/>
                    </a:lnTo>
                    <a:lnTo>
                      <a:pt x="12" y="10"/>
                    </a:lnTo>
                    <a:lnTo>
                      <a:pt x="12" y="10"/>
                    </a:lnTo>
                    <a:lnTo>
                      <a:pt x="16" y="8"/>
                    </a:lnTo>
                    <a:lnTo>
                      <a:pt x="16" y="8"/>
                    </a:lnTo>
                    <a:lnTo>
                      <a:pt x="18" y="4"/>
                    </a:lnTo>
                    <a:lnTo>
                      <a:pt x="16" y="0"/>
                    </a:lnTo>
                    <a:lnTo>
                      <a:pt x="16"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2" name="Freeform 354"/>
              <p:cNvSpPr/>
              <p:nvPr/>
            </p:nvSpPr>
            <p:spPr bwMode="auto">
              <a:xfrm>
                <a:off x="2423" y="447"/>
                <a:ext cx="24" cy="16"/>
              </a:xfrm>
              <a:custGeom>
                <a:avLst/>
                <a:gdLst/>
                <a:ahLst/>
                <a:cxnLst>
                  <a:cxn ang="0">
                    <a:pos x="0" y="16"/>
                  </a:cxn>
                  <a:cxn ang="0">
                    <a:pos x="0" y="16"/>
                  </a:cxn>
                  <a:cxn ang="0">
                    <a:pos x="14" y="10"/>
                  </a:cxn>
                  <a:cxn ang="0">
                    <a:pos x="14" y="10"/>
                  </a:cxn>
                  <a:cxn ang="0">
                    <a:pos x="20" y="8"/>
                  </a:cxn>
                  <a:cxn ang="0">
                    <a:pos x="20" y="8"/>
                  </a:cxn>
                  <a:cxn ang="0">
                    <a:pos x="22" y="4"/>
                  </a:cxn>
                  <a:cxn ang="0">
                    <a:pos x="24" y="0"/>
                  </a:cxn>
                  <a:cxn ang="0">
                    <a:pos x="24" y="0"/>
                  </a:cxn>
                  <a:cxn ang="0">
                    <a:pos x="8" y="6"/>
                  </a:cxn>
                  <a:cxn ang="0">
                    <a:pos x="8" y="6"/>
                  </a:cxn>
                  <a:cxn ang="0">
                    <a:pos x="6" y="6"/>
                  </a:cxn>
                  <a:cxn ang="0">
                    <a:pos x="4" y="8"/>
                  </a:cxn>
                  <a:cxn ang="0">
                    <a:pos x="4" y="8"/>
                  </a:cxn>
                  <a:cxn ang="0">
                    <a:pos x="0" y="16"/>
                  </a:cxn>
                  <a:cxn ang="0">
                    <a:pos x="0" y="16"/>
                  </a:cxn>
                </a:cxnLst>
                <a:rect l="0" t="0" r="r" b="b"/>
                <a:pathLst>
                  <a:path w="24" h="16">
                    <a:moveTo>
                      <a:pt x="0" y="16"/>
                    </a:moveTo>
                    <a:lnTo>
                      <a:pt x="0" y="16"/>
                    </a:lnTo>
                    <a:lnTo>
                      <a:pt x="14" y="10"/>
                    </a:lnTo>
                    <a:lnTo>
                      <a:pt x="14" y="10"/>
                    </a:lnTo>
                    <a:lnTo>
                      <a:pt x="20" y="8"/>
                    </a:lnTo>
                    <a:lnTo>
                      <a:pt x="20" y="8"/>
                    </a:lnTo>
                    <a:lnTo>
                      <a:pt x="22" y="4"/>
                    </a:lnTo>
                    <a:lnTo>
                      <a:pt x="24" y="0"/>
                    </a:lnTo>
                    <a:lnTo>
                      <a:pt x="24" y="0"/>
                    </a:lnTo>
                    <a:lnTo>
                      <a:pt x="8" y="6"/>
                    </a:lnTo>
                    <a:lnTo>
                      <a:pt x="8" y="6"/>
                    </a:lnTo>
                    <a:lnTo>
                      <a:pt x="6" y="6"/>
                    </a:lnTo>
                    <a:lnTo>
                      <a:pt x="4" y="8"/>
                    </a:lnTo>
                    <a:lnTo>
                      <a:pt x="4" y="8"/>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3" name="Freeform 355"/>
              <p:cNvSpPr/>
              <p:nvPr/>
            </p:nvSpPr>
            <p:spPr bwMode="auto">
              <a:xfrm>
                <a:off x="2419" y="457"/>
                <a:ext cx="24" cy="18"/>
              </a:xfrm>
              <a:custGeom>
                <a:avLst/>
                <a:gdLst/>
                <a:ahLst/>
                <a:cxnLst>
                  <a:cxn ang="0">
                    <a:pos x="24" y="0"/>
                  </a:cxn>
                  <a:cxn ang="0">
                    <a:pos x="24" y="0"/>
                  </a:cxn>
                  <a:cxn ang="0">
                    <a:pos x="8" y="8"/>
                  </a:cxn>
                  <a:cxn ang="0">
                    <a:pos x="8" y="8"/>
                  </a:cxn>
                  <a:cxn ang="0">
                    <a:pos x="4" y="10"/>
                  </a:cxn>
                  <a:cxn ang="0">
                    <a:pos x="4" y="10"/>
                  </a:cxn>
                  <a:cxn ang="0">
                    <a:pos x="0" y="18"/>
                  </a:cxn>
                  <a:cxn ang="0">
                    <a:pos x="0" y="18"/>
                  </a:cxn>
                  <a:cxn ang="0">
                    <a:pos x="8" y="16"/>
                  </a:cxn>
                  <a:cxn ang="0">
                    <a:pos x="14" y="12"/>
                  </a:cxn>
                  <a:cxn ang="0">
                    <a:pos x="20" y="8"/>
                  </a:cxn>
                  <a:cxn ang="0">
                    <a:pos x="24" y="0"/>
                  </a:cxn>
                  <a:cxn ang="0">
                    <a:pos x="24" y="0"/>
                  </a:cxn>
                </a:cxnLst>
                <a:rect l="0" t="0" r="r" b="b"/>
                <a:pathLst>
                  <a:path w="24" h="18">
                    <a:moveTo>
                      <a:pt x="24" y="0"/>
                    </a:moveTo>
                    <a:lnTo>
                      <a:pt x="24" y="0"/>
                    </a:lnTo>
                    <a:lnTo>
                      <a:pt x="8" y="8"/>
                    </a:lnTo>
                    <a:lnTo>
                      <a:pt x="8" y="8"/>
                    </a:lnTo>
                    <a:lnTo>
                      <a:pt x="4" y="10"/>
                    </a:lnTo>
                    <a:lnTo>
                      <a:pt x="4" y="10"/>
                    </a:lnTo>
                    <a:lnTo>
                      <a:pt x="0" y="18"/>
                    </a:lnTo>
                    <a:lnTo>
                      <a:pt x="0" y="18"/>
                    </a:lnTo>
                    <a:lnTo>
                      <a:pt x="8" y="16"/>
                    </a:lnTo>
                    <a:lnTo>
                      <a:pt x="14" y="12"/>
                    </a:lnTo>
                    <a:lnTo>
                      <a:pt x="20" y="8"/>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4" name="Freeform 356"/>
              <p:cNvSpPr/>
              <p:nvPr/>
            </p:nvSpPr>
            <p:spPr bwMode="auto">
              <a:xfrm>
                <a:off x="2493" y="515"/>
                <a:ext cx="10" cy="20"/>
              </a:xfrm>
              <a:custGeom>
                <a:avLst/>
                <a:gdLst/>
                <a:ahLst/>
                <a:cxnLst>
                  <a:cxn ang="0">
                    <a:pos x="0" y="14"/>
                  </a:cxn>
                  <a:cxn ang="0">
                    <a:pos x="0" y="14"/>
                  </a:cxn>
                  <a:cxn ang="0">
                    <a:pos x="0" y="14"/>
                  </a:cxn>
                  <a:cxn ang="0">
                    <a:pos x="0" y="14"/>
                  </a:cxn>
                  <a:cxn ang="0">
                    <a:pos x="10" y="20"/>
                  </a:cxn>
                  <a:cxn ang="0">
                    <a:pos x="10" y="20"/>
                  </a:cxn>
                  <a:cxn ang="0">
                    <a:pos x="4" y="0"/>
                  </a:cxn>
                  <a:cxn ang="0">
                    <a:pos x="4" y="0"/>
                  </a:cxn>
                  <a:cxn ang="0">
                    <a:pos x="2" y="10"/>
                  </a:cxn>
                  <a:cxn ang="0">
                    <a:pos x="2" y="10"/>
                  </a:cxn>
                  <a:cxn ang="0">
                    <a:pos x="0" y="14"/>
                  </a:cxn>
                  <a:cxn ang="0">
                    <a:pos x="0" y="14"/>
                  </a:cxn>
                </a:cxnLst>
                <a:rect l="0" t="0" r="r" b="b"/>
                <a:pathLst>
                  <a:path w="10" h="20">
                    <a:moveTo>
                      <a:pt x="0" y="14"/>
                    </a:moveTo>
                    <a:lnTo>
                      <a:pt x="0" y="14"/>
                    </a:lnTo>
                    <a:lnTo>
                      <a:pt x="0" y="14"/>
                    </a:lnTo>
                    <a:lnTo>
                      <a:pt x="0" y="14"/>
                    </a:lnTo>
                    <a:lnTo>
                      <a:pt x="10" y="20"/>
                    </a:lnTo>
                    <a:lnTo>
                      <a:pt x="10" y="20"/>
                    </a:lnTo>
                    <a:lnTo>
                      <a:pt x="4" y="0"/>
                    </a:lnTo>
                    <a:lnTo>
                      <a:pt x="4" y="0"/>
                    </a:lnTo>
                    <a:lnTo>
                      <a:pt x="2" y="10"/>
                    </a:lnTo>
                    <a:lnTo>
                      <a:pt x="2" y="1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5" name="Freeform 357"/>
              <p:cNvSpPr/>
              <p:nvPr/>
            </p:nvSpPr>
            <p:spPr bwMode="auto">
              <a:xfrm>
                <a:off x="2489" y="531"/>
                <a:ext cx="16" cy="18"/>
              </a:xfrm>
              <a:custGeom>
                <a:avLst/>
                <a:gdLst/>
                <a:ahLst/>
                <a:cxnLst>
                  <a:cxn ang="0">
                    <a:pos x="0" y="8"/>
                  </a:cxn>
                  <a:cxn ang="0">
                    <a:pos x="0" y="8"/>
                  </a:cxn>
                  <a:cxn ang="0">
                    <a:pos x="6" y="12"/>
                  </a:cxn>
                  <a:cxn ang="0">
                    <a:pos x="6" y="12"/>
                  </a:cxn>
                  <a:cxn ang="0">
                    <a:pos x="12" y="16"/>
                  </a:cxn>
                  <a:cxn ang="0">
                    <a:pos x="12" y="16"/>
                  </a:cxn>
                  <a:cxn ang="0">
                    <a:pos x="16" y="18"/>
                  </a:cxn>
                  <a:cxn ang="0">
                    <a:pos x="16" y="18"/>
                  </a:cxn>
                  <a:cxn ang="0">
                    <a:pos x="16" y="12"/>
                  </a:cxn>
                  <a:cxn ang="0">
                    <a:pos x="16" y="12"/>
                  </a:cxn>
                  <a:cxn ang="0">
                    <a:pos x="14" y="10"/>
                  </a:cxn>
                  <a:cxn ang="0">
                    <a:pos x="14" y="8"/>
                  </a:cxn>
                  <a:cxn ang="0">
                    <a:pos x="14" y="8"/>
                  </a:cxn>
                  <a:cxn ang="0">
                    <a:pos x="2" y="0"/>
                  </a:cxn>
                  <a:cxn ang="0">
                    <a:pos x="2" y="0"/>
                  </a:cxn>
                  <a:cxn ang="0">
                    <a:pos x="2" y="4"/>
                  </a:cxn>
                  <a:cxn ang="0">
                    <a:pos x="0" y="8"/>
                  </a:cxn>
                  <a:cxn ang="0">
                    <a:pos x="0" y="8"/>
                  </a:cxn>
                </a:cxnLst>
                <a:rect l="0" t="0" r="r" b="b"/>
                <a:pathLst>
                  <a:path w="16" h="18">
                    <a:moveTo>
                      <a:pt x="0" y="8"/>
                    </a:moveTo>
                    <a:lnTo>
                      <a:pt x="0" y="8"/>
                    </a:lnTo>
                    <a:lnTo>
                      <a:pt x="6" y="12"/>
                    </a:lnTo>
                    <a:lnTo>
                      <a:pt x="6" y="12"/>
                    </a:lnTo>
                    <a:lnTo>
                      <a:pt x="12" y="16"/>
                    </a:lnTo>
                    <a:lnTo>
                      <a:pt x="12" y="16"/>
                    </a:lnTo>
                    <a:lnTo>
                      <a:pt x="16" y="18"/>
                    </a:lnTo>
                    <a:lnTo>
                      <a:pt x="16" y="18"/>
                    </a:lnTo>
                    <a:lnTo>
                      <a:pt x="16" y="12"/>
                    </a:lnTo>
                    <a:lnTo>
                      <a:pt x="16" y="12"/>
                    </a:lnTo>
                    <a:lnTo>
                      <a:pt x="14" y="10"/>
                    </a:lnTo>
                    <a:lnTo>
                      <a:pt x="14" y="8"/>
                    </a:lnTo>
                    <a:lnTo>
                      <a:pt x="14" y="8"/>
                    </a:lnTo>
                    <a:lnTo>
                      <a:pt x="2" y="0"/>
                    </a:lnTo>
                    <a:lnTo>
                      <a:pt x="2"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6" name="Freeform 358"/>
              <p:cNvSpPr/>
              <p:nvPr/>
            </p:nvSpPr>
            <p:spPr bwMode="auto">
              <a:xfrm>
                <a:off x="2489" y="543"/>
                <a:ext cx="20" cy="20"/>
              </a:xfrm>
              <a:custGeom>
                <a:avLst/>
                <a:gdLst/>
                <a:ahLst/>
                <a:cxnLst>
                  <a:cxn ang="0">
                    <a:pos x="8" y="12"/>
                  </a:cxn>
                  <a:cxn ang="0">
                    <a:pos x="8" y="12"/>
                  </a:cxn>
                  <a:cxn ang="0">
                    <a:pos x="20" y="20"/>
                  </a:cxn>
                  <a:cxn ang="0">
                    <a:pos x="20" y="20"/>
                  </a:cxn>
                  <a:cxn ang="0">
                    <a:pos x="18" y="12"/>
                  </a:cxn>
                  <a:cxn ang="0">
                    <a:pos x="18" y="12"/>
                  </a:cxn>
                  <a:cxn ang="0">
                    <a:pos x="16" y="10"/>
                  </a:cxn>
                  <a:cxn ang="0">
                    <a:pos x="14" y="8"/>
                  </a:cxn>
                  <a:cxn ang="0">
                    <a:pos x="14" y="8"/>
                  </a:cxn>
                  <a:cxn ang="0">
                    <a:pos x="0" y="0"/>
                  </a:cxn>
                  <a:cxn ang="0">
                    <a:pos x="0" y="0"/>
                  </a:cxn>
                  <a:cxn ang="0">
                    <a:pos x="0" y="4"/>
                  </a:cxn>
                  <a:cxn ang="0">
                    <a:pos x="0" y="8"/>
                  </a:cxn>
                  <a:cxn ang="0">
                    <a:pos x="0" y="8"/>
                  </a:cxn>
                  <a:cxn ang="0">
                    <a:pos x="8" y="12"/>
                  </a:cxn>
                  <a:cxn ang="0">
                    <a:pos x="8" y="12"/>
                  </a:cxn>
                </a:cxnLst>
                <a:rect l="0" t="0" r="r" b="b"/>
                <a:pathLst>
                  <a:path w="20" h="20">
                    <a:moveTo>
                      <a:pt x="8" y="12"/>
                    </a:moveTo>
                    <a:lnTo>
                      <a:pt x="8" y="12"/>
                    </a:lnTo>
                    <a:lnTo>
                      <a:pt x="20" y="20"/>
                    </a:lnTo>
                    <a:lnTo>
                      <a:pt x="20" y="20"/>
                    </a:lnTo>
                    <a:lnTo>
                      <a:pt x="18" y="12"/>
                    </a:lnTo>
                    <a:lnTo>
                      <a:pt x="18" y="12"/>
                    </a:lnTo>
                    <a:lnTo>
                      <a:pt x="16" y="10"/>
                    </a:lnTo>
                    <a:lnTo>
                      <a:pt x="14" y="8"/>
                    </a:lnTo>
                    <a:lnTo>
                      <a:pt x="14" y="8"/>
                    </a:lnTo>
                    <a:lnTo>
                      <a:pt x="0" y="0"/>
                    </a:lnTo>
                    <a:lnTo>
                      <a:pt x="0" y="0"/>
                    </a:lnTo>
                    <a:lnTo>
                      <a:pt x="0" y="4"/>
                    </a:lnTo>
                    <a:lnTo>
                      <a:pt x="0" y="8"/>
                    </a:lnTo>
                    <a:lnTo>
                      <a:pt x="0"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7" name="Freeform 359"/>
              <p:cNvSpPr/>
              <p:nvPr/>
            </p:nvSpPr>
            <p:spPr bwMode="auto">
              <a:xfrm>
                <a:off x="2489" y="553"/>
                <a:ext cx="22" cy="22"/>
              </a:xfrm>
              <a:custGeom>
                <a:avLst/>
                <a:gdLst/>
                <a:ahLst/>
                <a:cxnLst>
                  <a:cxn ang="0">
                    <a:pos x="22" y="22"/>
                  </a:cxn>
                  <a:cxn ang="0">
                    <a:pos x="22" y="22"/>
                  </a:cxn>
                  <a:cxn ang="0">
                    <a:pos x="20" y="14"/>
                  </a:cxn>
                  <a:cxn ang="0">
                    <a:pos x="20" y="14"/>
                  </a:cxn>
                  <a:cxn ang="0">
                    <a:pos x="16" y="10"/>
                  </a:cxn>
                  <a:cxn ang="0">
                    <a:pos x="16" y="10"/>
                  </a:cxn>
                  <a:cxn ang="0">
                    <a:pos x="0" y="0"/>
                  </a:cxn>
                  <a:cxn ang="0">
                    <a:pos x="0" y="0"/>
                  </a:cxn>
                  <a:cxn ang="0">
                    <a:pos x="4" y="8"/>
                  </a:cxn>
                  <a:cxn ang="0">
                    <a:pos x="8" y="14"/>
                  </a:cxn>
                  <a:cxn ang="0">
                    <a:pos x="14" y="20"/>
                  </a:cxn>
                  <a:cxn ang="0">
                    <a:pos x="22" y="22"/>
                  </a:cxn>
                  <a:cxn ang="0">
                    <a:pos x="22" y="22"/>
                  </a:cxn>
                </a:cxnLst>
                <a:rect l="0" t="0" r="r" b="b"/>
                <a:pathLst>
                  <a:path w="22" h="22">
                    <a:moveTo>
                      <a:pt x="22" y="22"/>
                    </a:moveTo>
                    <a:lnTo>
                      <a:pt x="22" y="22"/>
                    </a:lnTo>
                    <a:lnTo>
                      <a:pt x="20" y="14"/>
                    </a:lnTo>
                    <a:lnTo>
                      <a:pt x="20" y="14"/>
                    </a:lnTo>
                    <a:lnTo>
                      <a:pt x="16" y="10"/>
                    </a:lnTo>
                    <a:lnTo>
                      <a:pt x="16" y="10"/>
                    </a:lnTo>
                    <a:lnTo>
                      <a:pt x="0" y="0"/>
                    </a:lnTo>
                    <a:lnTo>
                      <a:pt x="0" y="0"/>
                    </a:lnTo>
                    <a:lnTo>
                      <a:pt x="4" y="8"/>
                    </a:lnTo>
                    <a:lnTo>
                      <a:pt x="8" y="14"/>
                    </a:lnTo>
                    <a:lnTo>
                      <a:pt x="14" y="20"/>
                    </a:lnTo>
                    <a:lnTo>
                      <a:pt x="22" y="22"/>
                    </a:lnTo>
                    <a:lnTo>
                      <a:pt x="2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8" name="Freeform 360"/>
              <p:cNvSpPr/>
              <p:nvPr/>
            </p:nvSpPr>
            <p:spPr bwMode="auto">
              <a:xfrm>
                <a:off x="2501" y="515"/>
                <a:ext cx="10" cy="20"/>
              </a:xfrm>
              <a:custGeom>
                <a:avLst/>
                <a:gdLst/>
                <a:ahLst/>
                <a:cxnLst>
                  <a:cxn ang="0">
                    <a:pos x="10" y="10"/>
                  </a:cxn>
                  <a:cxn ang="0">
                    <a:pos x="10" y="10"/>
                  </a:cxn>
                  <a:cxn ang="0">
                    <a:pos x="6" y="6"/>
                  </a:cxn>
                  <a:cxn ang="0">
                    <a:pos x="6" y="6"/>
                  </a:cxn>
                  <a:cxn ang="0">
                    <a:pos x="0" y="0"/>
                  </a:cxn>
                  <a:cxn ang="0">
                    <a:pos x="0" y="0"/>
                  </a:cxn>
                  <a:cxn ang="0">
                    <a:pos x="4" y="20"/>
                  </a:cxn>
                  <a:cxn ang="0">
                    <a:pos x="4" y="20"/>
                  </a:cxn>
                  <a:cxn ang="0">
                    <a:pos x="10" y="10"/>
                  </a:cxn>
                  <a:cxn ang="0">
                    <a:pos x="10" y="10"/>
                  </a:cxn>
                  <a:cxn ang="0">
                    <a:pos x="10" y="10"/>
                  </a:cxn>
                  <a:cxn ang="0">
                    <a:pos x="10" y="10"/>
                  </a:cxn>
                </a:cxnLst>
                <a:rect l="0" t="0" r="r" b="b"/>
                <a:pathLst>
                  <a:path w="10" h="20">
                    <a:moveTo>
                      <a:pt x="10" y="10"/>
                    </a:moveTo>
                    <a:lnTo>
                      <a:pt x="10" y="10"/>
                    </a:lnTo>
                    <a:lnTo>
                      <a:pt x="6" y="6"/>
                    </a:lnTo>
                    <a:lnTo>
                      <a:pt x="6" y="6"/>
                    </a:lnTo>
                    <a:lnTo>
                      <a:pt x="0" y="0"/>
                    </a:lnTo>
                    <a:lnTo>
                      <a:pt x="0" y="0"/>
                    </a:lnTo>
                    <a:lnTo>
                      <a:pt x="4" y="20"/>
                    </a:lnTo>
                    <a:lnTo>
                      <a:pt x="4" y="20"/>
                    </a:lnTo>
                    <a:lnTo>
                      <a:pt x="10" y="10"/>
                    </a:lnTo>
                    <a:lnTo>
                      <a:pt x="10" y="1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9" name="Freeform 361"/>
              <p:cNvSpPr/>
              <p:nvPr/>
            </p:nvSpPr>
            <p:spPr bwMode="auto">
              <a:xfrm>
                <a:off x="2507" y="527"/>
                <a:ext cx="12" cy="22"/>
              </a:xfrm>
              <a:custGeom>
                <a:avLst/>
                <a:gdLst/>
                <a:ahLst/>
                <a:cxnLst>
                  <a:cxn ang="0">
                    <a:pos x="2" y="22"/>
                  </a:cxn>
                  <a:cxn ang="0">
                    <a:pos x="2" y="22"/>
                  </a:cxn>
                  <a:cxn ang="0">
                    <a:pos x="4" y="18"/>
                  </a:cxn>
                  <a:cxn ang="0">
                    <a:pos x="4" y="18"/>
                  </a:cxn>
                  <a:cxn ang="0">
                    <a:pos x="8" y="10"/>
                  </a:cxn>
                  <a:cxn ang="0">
                    <a:pos x="8" y="10"/>
                  </a:cxn>
                  <a:cxn ang="0">
                    <a:pos x="12" y="6"/>
                  </a:cxn>
                  <a:cxn ang="0">
                    <a:pos x="12" y="6"/>
                  </a:cxn>
                  <a:cxn ang="0">
                    <a:pos x="10" y="2"/>
                  </a:cxn>
                  <a:cxn ang="0">
                    <a:pos x="6" y="0"/>
                  </a:cxn>
                  <a:cxn ang="0">
                    <a:pos x="6" y="0"/>
                  </a:cxn>
                  <a:cxn ang="0">
                    <a:pos x="0" y="10"/>
                  </a:cxn>
                  <a:cxn ang="0">
                    <a:pos x="0" y="10"/>
                  </a:cxn>
                  <a:cxn ang="0">
                    <a:pos x="0" y="14"/>
                  </a:cxn>
                  <a:cxn ang="0">
                    <a:pos x="0" y="16"/>
                  </a:cxn>
                  <a:cxn ang="0">
                    <a:pos x="0" y="16"/>
                  </a:cxn>
                  <a:cxn ang="0">
                    <a:pos x="2" y="22"/>
                  </a:cxn>
                  <a:cxn ang="0">
                    <a:pos x="2" y="22"/>
                  </a:cxn>
                </a:cxnLst>
                <a:rect l="0" t="0" r="r" b="b"/>
                <a:pathLst>
                  <a:path w="12" h="22">
                    <a:moveTo>
                      <a:pt x="2" y="22"/>
                    </a:moveTo>
                    <a:lnTo>
                      <a:pt x="2" y="22"/>
                    </a:lnTo>
                    <a:lnTo>
                      <a:pt x="4" y="18"/>
                    </a:lnTo>
                    <a:lnTo>
                      <a:pt x="4" y="18"/>
                    </a:lnTo>
                    <a:lnTo>
                      <a:pt x="8" y="10"/>
                    </a:lnTo>
                    <a:lnTo>
                      <a:pt x="8" y="10"/>
                    </a:lnTo>
                    <a:lnTo>
                      <a:pt x="12" y="6"/>
                    </a:lnTo>
                    <a:lnTo>
                      <a:pt x="12" y="6"/>
                    </a:lnTo>
                    <a:lnTo>
                      <a:pt x="10" y="2"/>
                    </a:lnTo>
                    <a:lnTo>
                      <a:pt x="6" y="0"/>
                    </a:lnTo>
                    <a:lnTo>
                      <a:pt x="6" y="0"/>
                    </a:lnTo>
                    <a:lnTo>
                      <a:pt x="0" y="10"/>
                    </a:lnTo>
                    <a:lnTo>
                      <a:pt x="0" y="10"/>
                    </a:lnTo>
                    <a:lnTo>
                      <a:pt x="0" y="14"/>
                    </a:lnTo>
                    <a:lnTo>
                      <a:pt x="0" y="16"/>
                    </a:lnTo>
                    <a:lnTo>
                      <a:pt x="0" y="16"/>
                    </a:lnTo>
                    <a:lnTo>
                      <a:pt x="2" y="22"/>
                    </a:lnTo>
                    <a:lnTo>
                      <a:pt x="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0" name="Freeform 362"/>
              <p:cNvSpPr/>
              <p:nvPr/>
            </p:nvSpPr>
            <p:spPr bwMode="auto">
              <a:xfrm>
                <a:off x="2511" y="535"/>
                <a:ext cx="12" cy="26"/>
              </a:xfrm>
              <a:custGeom>
                <a:avLst/>
                <a:gdLst/>
                <a:ahLst/>
                <a:cxnLst>
                  <a:cxn ang="0">
                    <a:pos x="8" y="14"/>
                  </a:cxn>
                  <a:cxn ang="0">
                    <a:pos x="8" y="14"/>
                  </a:cxn>
                  <a:cxn ang="0">
                    <a:pos x="12" y="8"/>
                  </a:cxn>
                  <a:cxn ang="0">
                    <a:pos x="12" y="8"/>
                  </a:cxn>
                  <a:cxn ang="0">
                    <a:pos x="12" y="4"/>
                  </a:cxn>
                  <a:cxn ang="0">
                    <a:pos x="10" y="0"/>
                  </a:cxn>
                  <a:cxn ang="0">
                    <a:pos x="10" y="0"/>
                  </a:cxn>
                  <a:cxn ang="0">
                    <a:pos x="0" y="14"/>
                  </a:cxn>
                  <a:cxn ang="0">
                    <a:pos x="0" y="14"/>
                  </a:cxn>
                  <a:cxn ang="0">
                    <a:pos x="0" y="16"/>
                  </a:cxn>
                  <a:cxn ang="0">
                    <a:pos x="0" y="18"/>
                  </a:cxn>
                  <a:cxn ang="0">
                    <a:pos x="0" y="18"/>
                  </a:cxn>
                  <a:cxn ang="0">
                    <a:pos x="2" y="26"/>
                  </a:cxn>
                  <a:cxn ang="0">
                    <a:pos x="2" y="26"/>
                  </a:cxn>
                  <a:cxn ang="0">
                    <a:pos x="8" y="14"/>
                  </a:cxn>
                  <a:cxn ang="0">
                    <a:pos x="8" y="14"/>
                  </a:cxn>
                </a:cxnLst>
                <a:rect l="0" t="0" r="r" b="b"/>
                <a:pathLst>
                  <a:path w="12" h="26">
                    <a:moveTo>
                      <a:pt x="8" y="14"/>
                    </a:moveTo>
                    <a:lnTo>
                      <a:pt x="8" y="14"/>
                    </a:lnTo>
                    <a:lnTo>
                      <a:pt x="12" y="8"/>
                    </a:lnTo>
                    <a:lnTo>
                      <a:pt x="12" y="8"/>
                    </a:lnTo>
                    <a:lnTo>
                      <a:pt x="12" y="4"/>
                    </a:lnTo>
                    <a:lnTo>
                      <a:pt x="10" y="0"/>
                    </a:lnTo>
                    <a:lnTo>
                      <a:pt x="10" y="0"/>
                    </a:lnTo>
                    <a:lnTo>
                      <a:pt x="0" y="14"/>
                    </a:lnTo>
                    <a:lnTo>
                      <a:pt x="0" y="14"/>
                    </a:lnTo>
                    <a:lnTo>
                      <a:pt x="0" y="16"/>
                    </a:lnTo>
                    <a:lnTo>
                      <a:pt x="0" y="18"/>
                    </a:lnTo>
                    <a:lnTo>
                      <a:pt x="0" y="18"/>
                    </a:lnTo>
                    <a:lnTo>
                      <a:pt x="2" y="26"/>
                    </a:lnTo>
                    <a:lnTo>
                      <a:pt x="2" y="26"/>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1" name="Freeform 363"/>
              <p:cNvSpPr/>
              <p:nvPr/>
            </p:nvSpPr>
            <p:spPr bwMode="auto">
              <a:xfrm>
                <a:off x="2513" y="545"/>
                <a:ext cx="14" cy="28"/>
              </a:xfrm>
              <a:custGeom>
                <a:avLst/>
                <a:gdLst/>
                <a:ahLst/>
                <a:cxnLst>
                  <a:cxn ang="0">
                    <a:pos x="12" y="0"/>
                  </a:cxn>
                  <a:cxn ang="0">
                    <a:pos x="12" y="0"/>
                  </a:cxn>
                  <a:cxn ang="0">
                    <a:pos x="4" y="16"/>
                  </a:cxn>
                  <a:cxn ang="0">
                    <a:pos x="4" y="16"/>
                  </a:cxn>
                  <a:cxn ang="0">
                    <a:pos x="0" y="20"/>
                  </a:cxn>
                  <a:cxn ang="0">
                    <a:pos x="0" y="20"/>
                  </a:cxn>
                  <a:cxn ang="0">
                    <a:pos x="2" y="28"/>
                  </a:cxn>
                  <a:cxn ang="0">
                    <a:pos x="2" y="28"/>
                  </a:cxn>
                  <a:cxn ang="0">
                    <a:pos x="8" y="22"/>
                  </a:cxn>
                  <a:cxn ang="0">
                    <a:pos x="12" y="16"/>
                  </a:cxn>
                  <a:cxn ang="0">
                    <a:pos x="14" y="8"/>
                  </a:cxn>
                  <a:cxn ang="0">
                    <a:pos x="12" y="0"/>
                  </a:cxn>
                  <a:cxn ang="0">
                    <a:pos x="12" y="0"/>
                  </a:cxn>
                </a:cxnLst>
                <a:rect l="0" t="0" r="r" b="b"/>
                <a:pathLst>
                  <a:path w="14" h="28">
                    <a:moveTo>
                      <a:pt x="12" y="0"/>
                    </a:moveTo>
                    <a:lnTo>
                      <a:pt x="12" y="0"/>
                    </a:lnTo>
                    <a:lnTo>
                      <a:pt x="4" y="16"/>
                    </a:lnTo>
                    <a:lnTo>
                      <a:pt x="4" y="16"/>
                    </a:lnTo>
                    <a:lnTo>
                      <a:pt x="0" y="20"/>
                    </a:lnTo>
                    <a:lnTo>
                      <a:pt x="0" y="20"/>
                    </a:lnTo>
                    <a:lnTo>
                      <a:pt x="2" y="28"/>
                    </a:lnTo>
                    <a:lnTo>
                      <a:pt x="2" y="28"/>
                    </a:lnTo>
                    <a:lnTo>
                      <a:pt x="8" y="22"/>
                    </a:lnTo>
                    <a:lnTo>
                      <a:pt x="12" y="16"/>
                    </a:lnTo>
                    <a:lnTo>
                      <a:pt x="14" y="8"/>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2" name="Freeform 364"/>
              <p:cNvSpPr/>
              <p:nvPr/>
            </p:nvSpPr>
            <p:spPr bwMode="auto">
              <a:xfrm>
                <a:off x="2635" y="675"/>
                <a:ext cx="18" cy="26"/>
              </a:xfrm>
              <a:custGeom>
                <a:avLst/>
                <a:gdLst/>
                <a:ahLst/>
                <a:cxnLst>
                  <a:cxn ang="0">
                    <a:pos x="18" y="0"/>
                  </a:cxn>
                  <a:cxn ang="0">
                    <a:pos x="18" y="0"/>
                  </a:cxn>
                  <a:cxn ang="0">
                    <a:pos x="12" y="4"/>
                  </a:cxn>
                  <a:cxn ang="0">
                    <a:pos x="6" y="6"/>
                  </a:cxn>
                  <a:cxn ang="0">
                    <a:pos x="6" y="6"/>
                  </a:cxn>
                  <a:cxn ang="0">
                    <a:pos x="0" y="10"/>
                  </a:cxn>
                  <a:cxn ang="0">
                    <a:pos x="0" y="10"/>
                  </a:cxn>
                  <a:cxn ang="0">
                    <a:pos x="0" y="12"/>
                  </a:cxn>
                  <a:cxn ang="0">
                    <a:pos x="0" y="12"/>
                  </a:cxn>
                  <a:cxn ang="0">
                    <a:pos x="6" y="26"/>
                  </a:cxn>
                  <a:cxn ang="0">
                    <a:pos x="6" y="26"/>
                  </a:cxn>
                  <a:cxn ang="0">
                    <a:pos x="18" y="0"/>
                  </a:cxn>
                  <a:cxn ang="0">
                    <a:pos x="18" y="0"/>
                  </a:cxn>
                </a:cxnLst>
                <a:rect l="0" t="0" r="r" b="b"/>
                <a:pathLst>
                  <a:path w="18" h="26">
                    <a:moveTo>
                      <a:pt x="18" y="0"/>
                    </a:moveTo>
                    <a:lnTo>
                      <a:pt x="18" y="0"/>
                    </a:lnTo>
                    <a:lnTo>
                      <a:pt x="12" y="4"/>
                    </a:lnTo>
                    <a:lnTo>
                      <a:pt x="6" y="6"/>
                    </a:lnTo>
                    <a:lnTo>
                      <a:pt x="6" y="6"/>
                    </a:lnTo>
                    <a:lnTo>
                      <a:pt x="0" y="10"/>
                    </a:lnTo>
                    <a:lnTo>
                      <a:pt x="0" y="10"/>
                    </a:lnTo>
                    <a:lnTo>
                      <a:pt x="0" y="12"/>
                    </a:lnTo>
                    <a:lnTo>
                      <a:pt x="0" y="12"/>
                    </a:lnTo>
                    <a:lnTo>
                      <a:pt x="6" y="26"/>
                    </a:lnTo>
                    <a:lnTo>
                      <a:pt x="6" y="26"/>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3" name="Freeform 365"/>
              <p:cNvSpPr/>
              <p:nvPr/>
            </p:nvSpPr>
            <p:spPr bwMode="auto">
              <a:xfrm>
                <a:off x="2623" y="687"/>
                <a:ext cx="16" cy="34"/>
              </a:xfrm>
              <a:custGeom>
                <a:avLst/>
                <a:gdLst/>
                <a:ahLst/>
                <a:cxnLst>
                  <a:cxn ang="0">
                    <a:pos x="0" y="8"/>
                  </a:cxn>
                  <a:cxn ang="0">
                    <a:pos x="0" y="8"/>
                  </a:cxn>
                  <a:cxn ang="0">
                    <a:pos x="2" y="16"/>
                  </a:cxn>
                  <a:cxn ang="0">
                    <a:pos x="2" y="16"/>
                  </a:cxn>
                  <a:cxn ang="0">
                    <a:pos x="6" y="28"/>
                  </a:cxn>
                  <a:cxn ang="0">
                    <a:pos x="6" y="28"/>
                  </a:cxn>
                  <a:cxn ang="0">
                    <a:pos x="8" y="34"/>
                  </a:cxn>
                  <a:cxn ang="0">
                    <a:pos x="8" y="34"/>
                  </a:cxn>
                  <a:cxn ang="0">
                    <a:pos x="12" y="26"/>
                  </a:cxn>
                  <a:cxn ang="0">
                    <a:pos x="12" y="26"/>
                  </a:cxn>
                  <a:cxn ang="0">
                    <a:pos x="14" y="22"/>
                  </a:cxn>
                  <a:cxn ang="0">
                    <a:pos x="16" y="18"/>
                  </a:cxn>
                  <a:cxn ang="0">
                    <a:pos x="16" y="18"/>
                  </a:cxn>
                  <a:cxn ang="0">
                    <a:pos x="10" y="0"/>
                  </a:cxn>
                  <a:cxn ang="0">
                    <a:pos x="10" y="0"/>
                  </a:cxn>
                  <a:cxn ang="0">
                    <a:pos x="4" y="4"/>
                  </a:cxn>
                  <a:cxn ang="0">
                    <a:pos x="2" y="6"/>
                  </a:cxn>
                  <a:cxn ang="0">
                    <a:pos x="0" y="8"/>
                  </a:cxn>
                  <a:cxn ang="0">
                    <a:pos x="0" y="8"/>
                  </a:cxn>
                </a:cxnLst>
                <a:rect l="0" t="0" r="r" b="b"/>
                <a:pathLst>
                  <a:path w="16" h="34">
                    <a:moveTo>
                      <a:pt x="0" y="8"/>
                    </a:moveTo>
                    <a:lnTo>
                      <a:pt x="0" y="8"/>
                    </a:lnTo>
                    <a:lnTo>
                      <a:pt x="2" y="16"/>
                    </a:lnTo>
                    <a:lnTo>
                      <a:pt x="2" y="16"/>
                    </a:lnTo>
                    <a:lnTo>
                      <a:pt x="6" y="28"/>
                    </a:lnTo>
                    <a:lnTo>
                      <a:pt x="6" y="28"/>
                    </a:lnTo>
                    <a:lnTo>
                      <a:pt x="8" y="34"/>
                    </a:lnTo>
                    <a:lnTo>
                      <a:pt x="8" y="34"/>
                    </a:lnTo>
                    <a:lnTo>
                      <a:pt x="12" y="26"/>
                    </a:lnTo>
                    <a:lnTo>
                      <a:pt x="12" y="26"/>
                    </a:lnTo>
                    <a:lnTo>
                      <a:pt x="14" y="22"/>
                    </a:lnTo>
                    <a:lnTo>
                      <a:pt x="16" y="18"/>
                    </a:lnTo>
                    <a:lnTo>
                      <a:pt x="16" y="18"/>
                    </a:lnTo>
                    <a:lnTo>
                      <a:pt x="10" y="0"/>
                    </a:lnTo>
                    <a:lnTo>
                      <a:pt x="10" y="0"/>
                    </a:lnTo>
                    <a:lnTo>
                      <a:pt x="4" y="4"/>
                    </a:lnTo>
                    <a:lnTo>
                      <a:pt x="2"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4" name="Freeform 366"/>
              <p:cNvSpPr/>
              <p:nvPr/>
            </p:nvSpPr>
            <p:spPr bwMode="auto">
              <a:xfrm>
                <a:off x="2613" y="697"/>
                <a:ext cx="16" cy="40"/>
              </a:xfrm>
              <a:custGeom>
                <a:avLst/>
                <a:gdLst/>
                <a:ahLst/>
                <a:cxnLst>
                  <a:cxn ang="0">
                    <a:pos x="16" y="30"/>
                  </a:cxn>
                  <a:cxn ang="0">
                    <a:pos x="16"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6" y="30"/>
                  </a:cxn>
                  <a:cxn ang="0">
                    <a:pos x="16" y="30"/>
                  </a:cxn>
                </a:cxnLst>
                <a:rect l="0" t="0" r="r" b="b"/>
                <a:pathLst>
                  <a:path w="16" h="40">
                    <a:moveTo>
                      <a:pt x="16" y="30"/>
                    </a:moveTo>
                    <a:lnTo>
                      <a:pt x="16"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6" y="30"/>
                    </a:lnTo>
                    <a:lnTo>
                      <a:pt x="1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5" name="Freeform 367"/>
              <p:cNvSpPr/>
              <p:nvPr/>
            </p:nvSpPr>
            <p:spPr bwMode="auto">
              <a:xfrm>
                <a:off x="2607" y="711"/>
                <a:ext cx="14" cy="42"/>
              </a:xfrm>
              <a:custGeom>
                <a:avLst/>
                <a:gdLst/>
                <a:ahLst/>
                <a:cxnLst>
                  <a:cxn ang="0">
                    <a:pos x="14" y="32"/>
                  </a:cxn>
                  <a:cxn ang="0">
                    <a:pos x="14" y="32"/>
                  </a:cxn>
                  <a:cxn ang="0">
                    <a:pos x="14" y="28"/>
                  </a:cxn>
                  <a:cxn ang="0">
                    <a:pos x="12" y="24"/>
                  </a:cxn>
                  <a:cxn ang="0">
                    <a:pos x="12" y="24"/>
                  </a:cxn>
                  <a:cxn ang="0">
                    <a:pos x="4" y="0"/>
                  </a:cxn>
                  <a:cxn ang="0">
                    <a:pos x="4" y="0"/>
                  </a:cxn>
                  <a:cxn ang="0">
                    <a:pos x="0" y="10"/>
                  </a:cxn>
                  <a:cxn ang="0">
                    <a:pos x="0" y="22"/>
                  </a:cxn>
                  <a:cxn ang="0">
                    <a:pos x="4" y="32"/>
                  </a:cxn>
                  <a:cxn ang="0">
                    <a:pos x="10" y="42"/>
                  </a:cxn>
                  <a:cxn ang="0">
                    <a:pos x="10" y="42"/>
                  </a:cxn>
                  <a:cxn ang="0">
                    <a:pos x="14" y="32"/>
                  </a:cxn>
                  <a:cxn ang="0">
                    <a:pos x="14" y="32"/>
                  </a:cxn>
                </a:cxnLst>
                <a:rect l="0" t="0" r="r" b="b"/>
                <a:pathLst>
                  <a:path w="14" h="42">
                    <a:moveTo>
                      <a:pt x="14" y="32"/>
                    </a:moveTo>
                    <a:lnTo>
                      <a:pt x="14" y="32"/>
                    </a:lnTo>
                    <a:lnTo>
                      <a:pt x="14" y="28"/>
                    </a:lnTo>
                    <a:lnTo>
                      <a:pt x="12" y="24"/>
                    </a:lnTo>
                    <a:lnTo>
                      <a:pt x="12" y="24"/>
                    </a:lnTo>
                    <a:lnTo>
                      <a:pt x="4" y="0"/>
                    </a:lnTo>
                    <a:lnTo>
                      <a:pt x="4" y="0"/>
                    </a:lnTo>
                    <a:lnTo>
                      <a:pt x="0" y="10"/>
                    </a:lnTo>
                    <a:lnTo>
                      <a:pt x="0" y="22"/>
                    </a:lnTo>
                    <a:lnTo>
                      <a:pt x="4" y="32"/>
                    </a:lnTo>
                    <a:lnTo>
                      <a:pt x="10" y="42"/>
                    </a:lnTo>
                    <a:lnTo>
                      <a:pt x="10" y="42"/>
                    </a:lnTo>
                    <a:lnTo>
                      <a:pt x="14" y="32"/>
                    </a:lnTo>
                    <a:lnTo>
                      <a:pt x="14"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6" name="Freeform 368"/>
              <p:cNvSpPr/>
              <p:nvPr/>
            </p:nvSpPr>
            <p:spPr bwMode="auto">
              <a:xfrm>
                <a:off x="2645" y="67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7" name="Freeform 369"/>
              <p:cNvSpPr/>
              <p:nvPr/>
            </p:nvSpPr>
            <p:spPr bwMode="auto">
              <a:xfrm>
                <a:off x="2637" y="701"/>
                <a:ext cx="26" cy="22"/>
              </a:xfrm>
              <a:custGeom>
                <a:avLst/>
                <a:gdLst/>
                <a:ahLst/>
                <a:cxnLst>
                  <a:cxn ang="0">
                    <a:pos x="24" y="0"/>
                  </a:cxn>
                  <a:cxn ang="0">
                    <a:pos x="24" y="0"/>
                  </a:cxn>
                  <a:cxn ang="0">
                    <a:pos x="6" y="6"/>
                  </a:cxn>
                  <a:cxn ang="0">
                    <a:pos x="6" y="6"/>
                  </a:cxn>
                  <a:cxn ang="0">
                    <a:pos x="4" y="10"/>
                  </a:cxn>
                  <a:cxn ang="0">
                    <a:pos x="4" y="14"/>
                  </a:cxn>
                  <a:cxn ang="0">
                    <a:pos x="4" y="14"/>
                  </a:cxn>
                  <a:cxn ang="0">
                    <a:pos x="0" y="22"/>
                  </a:cxn>
                  <a:cxn ang="0">
                    <a:pos x="0" y="22"/>
                  </a:cxn>
                  <a:cxn ang="0">
                    <a:pos x="6" y="18"/>
                  </a:cxn>
                  <a:cxn ang="0">
                    <a:pos x="6" y="18"/>
                  </a:cxn>
                  <a:cxn ang="0">
                    <a:pos x="16" y="14"/>
                  </a:cxn>
                  <a:cxn ang="0">
                    <a:pos x="16" y="14"/>
                  </a:cxn>
                  <a:cxn ang="0">
                    <a:pos x="24" y="10"/>
                  </a:cxn>
                  <a:cxn ang="0">
                    <a:pos x="24" y="10"/>
                  </a:cxn>
                  <a:cxn ang="0">
                    <a:pos x="26" y="10"/>
                  </a:cxn>
                  <a:cxn ang="0">
                    <a:pos x="24" y="6"/>
                  </a:cxn>
                  <a:cxn ang="0">
                    <a:pos x="24" y="0"/>
                  </a:cxn>
                  <a:cxn ang="0">
                    <a:pos x="24" y="0"/>
                  </a:cxn>
                </a:cxnLst>
                <a:rect l="0" t="0" r="r" b="b"/>
                <a:pathLst>
                  <a:path w="26" h="22">
                    <a:moveTo>
                      <a:pt x="24" y="0"/>
                    </a:moveTo>
                    <a:lnTo>
                      <a:pt x="24" y="0"/>
                    </a:lnTo>
                    <a:lnTo>
                      <a:pt x="6" y="6"/>
                    </a:lnTo>
                    <a:lnTo>
                      <a:pt x="6" y="6"/>
                    </a:lnTo>
                    <a:lnTo>
                      <a:pt x="4" y="10"/>
                    </a:lnTo>
                    <a:lnTo>
                      <a:pt x="4" y="14"/>
                    </a:lnTo>
                    <a:lnTo>
                      <a:pt x="4" y="14"/>
                    </a:lnTo>
                    <a:lnTo>
                      <a:pt x="0" y="22"/>
                    </a:lnTo>
                    <a:lnTo>
                      <a:pt x="0" y="22"/>
                    </a:lnTo>
                    <a:lnTo>
                      <a:pt x="6" y="18"/>
                    </a:lnTo>
                    <a:lnTo>
                      <a:pt x="6" y="18"/>
                    </a:lnTo>
                    <a:lnTo>
                      <a:pt x="16" y="14"/>
                    </a:lnTo>
                    <a:lnTo>
                      <a:pt x="16" y="14"/>
                    </a:lnTo>
                    <a:lnTo>
                      <a:pt x="24" y="10"/>
                    </a:lnTo>
                    <a:lnTo>
                      <a:pt x="24" y="10"/>
                    </a:lnTo>
                    <a:lnTo>
                      <a:pt x="26" y="10"/>
                    </a:lnTo>
                    <a:lnTo>
                      <a:pt x="24"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8" name="Freeform 370"/>
              <p:cNvSpPr/>
              <p:nvPr/>
            </p:nvSpPr>
            <p:spPr bwMode="auto">
              <a:xfrm>
                <a:off x="2629" y="717"/>
                <a:ext cx="32" cy="24"/>
              </a:xfrm>
              <a:custGeom>
                <a:avLst/>
                <a:gdLst/>
                <a:ahLst/>
                <a:cxnLst>
                  <a:cxn ang="0">
                    <a:pos x="32" y="0"/>
                  </a:cxn>
                  <a:cxn ang="0">
                    <a:pos x="32" y="0"/>
                  </a:cxn>
                  <a:cxn ang="0">
                    <a:pos x="10" y="8"/>
                  </a:cxn>
                  <a:cxn ang="0">
                    <a:pos x="10" y="8"/>
                  </a:cxn>
                  <a:cxn ang="0">
                    <a:pos x="8" y="10"/>
                  </a:cxn>
                  <a:cxn ang="0">
                    <a:pos x="4" y="12"/>
                  </a:cxn>
                  <a:cxn ang="0">
                    <a:pos x="4" y="12"/>
                  </a:cxn>
                  <a:cxn ang="0">
                    <a:pos x="0" y="24"/>
                  </a:cxn>
                  <a:cxn ang="0">
                    <a:pos x="0" y="24"/>
                  </a:cxn>
                  <a:cxn ang="0">
                    <a:pos x="20" y="16"/>
                  </a:cxn>
                  <a:cxn ang="0">
                    <a:pos x="20" y="16"/>
                  </a:cxn>
                  <a:cxn ang="0">
                    <a:pos x="30" y="12"/>
                  </a:cxn>
                  <a:cxn ang="0">
                    <a:pos x="30" y="12"/>
                  </a:cxn>
                  <a:cxn ang="0">
                    <a:pos x="32" y="10"/>
                  </a:cxn>
                  <a:cxn ang="0">
                    <a:pos x="32" y="6"/>
                  </a:cxn>
                  <a:cxn ang="0">
                    <a:pos x="32" y="0"/>
                  </a:cxn>
                  <a:cxn ang="0">
                    <a:pos x="32" y="0"/>
                  </a:cxn>
                </a:cxnLst>
                <a:rect l="0" t="0" r="r" b="b"/>
                <a:pathLst>
                  <a:path w="32" h="24">
                    <a:moveTo>
                      <a:pt x="32" y="0"/>
                    </a:moveTo>
                    <a:lnTo>
                      <a:pt x="32" y="0"/>
                    </a:lnTo>
                    <a:lnTo>
                      <a:pt x="10" y="8"/>
                    </a:lnTo>
                    <a:lnTo>
                      <a:pt x="10" y="8"/>
                    </a:lnTo>
                    <a:lnTo>
                      <a:pt x="8" y="10"/>
                    </a:lnTo>
                    <a:lnTo>
                      <a:pt x="4" y="12"/>
                    </a:lnTo>
                    <a:lnTo>
                      <a:pt x="4" y="12"/>
                    </a:lnTo>
                    <a:lnTo>
                      <a:pt x="0" y="24"/>
                    </a:lnTo>
                    <a:lnTo>
                      <a:pt x="0" y="24"/>
                    </a:lnTo>
                    <a:lnTo>
                      <a:pt x="20" y="16"/>
                    </a:lnTo>
                    <a:lnTo>
                      <a:pt x="20" y="16"/>
                    </a:lnTo>
                    <a:lnTo>
                      <a:pt x="30" y="12"/>
                    </a:lnTo>
                    <a:lnTo>
                      <a:pt x="30" y="12"/>
                    </a:lnTo>
                    <a:lnTo>
                      <a:pt x="32" y="10"/>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9" name="Freeform 371"/>
              <p:cNvSpPr/>
              <p:nvPr/>
            </p:nvSpPr>
            <p:spPr bwMode="auto">
              <a:xfrm>
                <a:off x="2623" y="733"/>
                <a:ext cx="34" cy="22"/>
              </a:xfrm>
              <a:custGeom>
                <a:avLst/>
                <a:gdLst/>
                <a:ahLst/>
                <a:cxnLst>
                  <a:cxn ang="0">
                    <a:pos x="34" y="0"/>
                  </a:cxn>
                  <a:cxn ang="0">
                    <a:pos x="34" y="0"/>
                  </a:cxn>
                  <a:cxn ang="0">
                    <a:pos x="12" y="8"/>
                  </a:cxn>
                  <a:cxn ang="0">
                    <a:pos x="12" y="8"/>
                  </a:cxn>
                  <a:cxn ang="0">
                    <a:pos x="8" y="10"/>
                  </a:cxn>
                  <a:cxn ang="0">
                    <a:pos x="4" y="12"/>
                  </a:cxn>
                  <a:cxn ang="0">
                    <a:pos x="4" y="12"/>
                  </a:cxn>
                  <a:cxn ang="0">
                    <a:pos x="0" y="22"/>
                  </a:cxn>
                  <a:cxn ang="0">
                    <a:pos x="0" y="22"/>
                  </a:cxn>
                  <a:cxn ang="0">
                    <a:pos x="12" y="22"/>
                  </a:cxn>
                  <a:cxn ang="0">
                    <a:pos x="22" y="16"/>
                  </a:cxn>
                  <a:cxn ang="0">
                    <a:pos x="30" y="8"/>
                  </a:cxn>
                  <a:cxn ang="0">
                    <a:pos x="34" y="0"/>
                  </a:cxn>
                  <a:cxn ang="0">
                    <a:pos x="34" y="0"/>
                  </a:cxn>
                </a:cxnLst>
                <a:rect l="0" t="0" r="r" b="b"/>
                <a:pathLst>
                  <a:path w="34" h="22">
                    <a:moveTo>
                      <a:pt x="34" y="0"/>
                    </a:moveTo>
                    <a:lnTo>
                      <a:pt x="34" y="0"/>
                    </a:lnTo>
                    <a:lnTo>
                      <a:pt x="12" y="8"/>
                    </a:lnTo>
                    <a:lnTo>
                      <a:pt x="12" y="8"/>
                    </a:lnTo>
                    <a:lnTo>
                      <a:pt x="8" y="10"/>
                    </a:lnTo>
                    <a:lnTo>
                      <a:pt x="4" y="12"/>
                    </a:lnTo>
                    <a:lnTo>
                      <a:pt x="4" y="12"/>
                    </a:lnTo>
                    <a:lnTo>
                      <a:pt x="0" y="22"/>
                    </a:lnTo>
                    <a:lnTo>
                      <a:pt x="0" y="22"/>
                    </a:lnTo>
                    <a:lnTo>
                      <a:pt x="12" y="22"/>
                    </a:lnTo>
                    <a:lnTo>
                      <a:pt x="22" y="16"/>
                    </a:lnTo>
                    <a:lnTo>
                      <a:pt x="30" y="8"/>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0" name="Freeform 372"/>
              <p:cNvSpPr/>
              <p:nvPr/>
            </p:nvSpPr>
            <p:spPr bwMode="auto">
              <a:xfrm>
                <a:off x="2729" y="737"/>
                <a:ext cx="26" cy="12"/>
              </a:xfrm>
              <a:custGeom>
                <a:avLst/>
                <a:gdLst/>
                <a:ahLst/>
                <a:cxnLst>
                  <a:cxn ang="0">
                    <a:pos x="26" y="12"/>
                  </a:cxn>
                  <a:cxn ang="0">
                    <a:pos x="26" y="12"/>
                  </a:cxn>
                  <a:cxn ang="0">
                    <a:pos x="22" y="8"/>
                  </a:cxn>
                  <a:cxn ang="0">
                    <a:pos x="16" y="4"/>
                  </a:cxn>
                  <a:cxn ang="0">
                    <a:pos x="16" y="4"/>
                  </a:cxn>
                  <a:cxn ang="0">
                    <a:pos x="10" y="0"/>
                  </a:cxn>
                  <a:cxn ang="0">
                    <a:pos x="10" y="0"/>
                  </a:cxn>
                  <a:cxn ang="0">
                    <a:pos x="10" y="0"/>
                  </a:cxn>
                  <a:cxn ang="0">
                    <a:pos x="10" y="0"/>
                  </a:cxn>
                  <a:cxn ang="0">
                    <a:pos x="0" y="12"/>
                  </a:cxn>
                  <a:cxn ang="0">
                    <a:pos x="0" y="12"/>
                  </a:cxn>
                  <a:cxn ang="0">
                    <a:pos x="26" y="12"/>
                  </a:cxn>
                  <a:cxn ang="0">
                    <a:pos x="26" y="12"/>
                  </a:cxn>
                </a:cxnLst>
                <a:rect l="0" t="0" r="r" b="b"/>
                <a:pathLst>
                  <a:path w="26" h="12">
                    <a:moveTo>
                      <a:pt x="26" y="12"/>
                    </a:moveTo>
                    <a:lnTo>
                      <a:pt x="26" y="12"/>
                    </a:lnTo>
                    <a:lnTo>
                      <a:pt x="22" y="8"/>
                    </a:lnTo>
                    <a:lnTo>
                      <a:pt x="16" y="4"/>
                    </a:lnTo>
                    <a:lnTo>
                      <a:pt x="16" y="4"/>
                    </a:lnTo>
                    <a:lnTo>
                      <a:pt x="10" y="0"/>
                    </a:lnTo>
                    <a:lnTo>
                      <a:pt x="10" y="0"/>
                    </a:lnTo>
                    <a:lnTo>
                      <a:pt x="10" y="0"/>
                    </a:lnTo>
                    <a:lnTo>
                      <a:pt x="10" y="0"/>
                    </a:lnTo>
                    <a:lnTo>
                      <a:pt x="0" y="12"/>
                    </a:lnTo>
                    <a:lnTo>
                      <a:pt x="0" y="12"/>
                    </a:lnTo>
                    <a:lnTo>
                      <a:pt x="26" y="12"/>
                    </a:lnTo>
                    <a:lnTo>
                      <a:pt x="2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1" name="Freeform 373"/>
              <p:cNvSpPr/>
              <p:nvPr/>
            </p:nvSpPr>
            <p:spPr bwMode="auto">
              <a:xfrm>
                <a:off x="2711" y="729"/>
                <a:ext cx="26" cy="20"/>
              </a:xfrm>
              <a:custGeom>
                <a:avLst/>
                <a:gdLst/>
                <a:ahLst/>
                <a:cxnLst>
                  <a:cxn ang="0">
                    <a:pos x="4" y="16"/>
                  </a:cxn>
                  <a:cxn ang="0">
                    <a:pos x="4" y="16"/>
                  </a:cxn>
                  <a:cxn ang="0">
                    <a:pos x="0" y="20"/>
                  </a:cxn>
                  <a:cxn ang="0">
                    <a:pos x="0" y="20"/>
                  </a:cxn>
                  <a:cxn ang="0">
                    <a:pos x="8" y="20"/>
                  </a:cxn>
                  <a:cxn ang="0">
                    <a:pos x="8" y="20"/>
                  </a:cxn>
                  <a:cxn ang="0">
                    <a:pos x="10" y="20"/>
                  </a:cxn>
                  <a:cxn ang="0">
                    <a:pos x="14" y="20"/>
                  </a:cxn>
                  <a:cxn ang="0">
                    <a:pos x="14" y="20"/>
                  </a:cxn>
                  <a:cxn ang="0">
                    <a:pos x="26" y="6"/>
                  </a:cxn>
                  <a:cxn ang="0">
                    <a:pos x="26" y="6"/>
                  </a:cxn>
                  <a:cxn ang="0">
                    <a:pos x="20" y="2"/>
                  </a:cxn>
                  <a:cxn ang="0">
                    <a:pos x="16" y="0"/>
                  </a:cxn>
                  <a:cxn ang="0">
                    <a:pos x="16" y="0"/>
                  </a:cxn>
                  <a:cxn ang="0">
                    <a:pos x="10" y="6"/>
                  </a:cxn>
                  <a:cxn ang="0">
                    <a:pos x="10" y="6"/>
                  </a:cxn>
                  <a:cxn ang="0">
                    <a:pos x="4" y="16"/>
                  </a:cxn>
                  <a:cxn ang="0">
                    <a:pos x="4" y="16"/>
                  </a:cxn>
                </a:cxnLst>
                <a:rect l="0" t="0" r="r" b="b"/>
                <a:pathLst>
                  <a:path w="26" h="20">
                    <a:moveTo>
                      <a:pt x="4" y="16"/>
                    </a:moveTo>
                    <a:lnTo>
                      <a:pt x="4" y="16"/>
                    </a:lnTo>
                    <a:lnTo>
                      <a:pt x="0" y="20"/>
                    </a:lnTo>
                    <a:lnTo>
                      <a:pt x="0" y="20"/>
                    </a:lnTo>
                    <a:lnTo>
                      <a:pt x="8" y="20"/>
                    </a:lnTo>
                    <a:lnTo>
                      <a:pt x="8" y="20"/>
                    </a:lnTo>
                    <a:lnTo>
                      <a:pt x="10" y="20"/>
                    </a:lnTo>
                    <a:lnTo>
                      <a:pt x="14" y="20"/>
                    </a:lnTo>
                    <a:lnTo>
                      <a:pt x="14" y="20"/>
                    </a:lnTo>
                    <a:lnTo>
                      <a:pt x="26" y="6"/>
                    </a:lnTo>
                    <a:lnTo>
                      <a:pt x="26" y="6"/>
                    </a:lnTo>
                    <a:lnTo>
                      <a:pt x="20" y="2"/>
                    </a:lnTo>
                    <a:lnTo>
                      <a:pt x="16" y="0"/>
                    </a:lnTo>
                    <a:lnTo>
                      <a:pt x="16" y="0"/>
                    </a:lnTo>
                    <a:lnTo>
                      <a:pt x="10" y="6"/>
                    </a:lnTo>
                    <a:lnTo>
                      <a:pt x="10" y="6"/>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2" name="Freeform 374"/>
              <p:cNvSpPr/>
              <p:nvPr/>
            </p:nvSpPr>
            <p:spPr bwMode="auto">
              <a:xfrm>
                <a:off x="2693" y="725"/>
                <a:ext cx="30" cy="24"/>
              </a:xfrm>
              <a:custGeom>
                <a:avLst/>
                <a:gdLst/>
                <a:ahLst/>
                <a:cxnLst>
                  <a:cxn ang="0">
                    <a:pos x="12" y="10"/>
                  </a:cxn>
                  <a:cxn ang="0">
                    <a:pos x="12" y="10"/>
                  </a:cxn>
                  <a:cxn ang="0">
                    <a:pos x="0" y="24"/>
                  </a:cxn>
                  <a:cxn ang="0">
                    <a:pos x="0" y="24"/>
                  </a:cxn>
                  <a:cxn ang="0">
                    <a:pos x="10" y="24"/>
                  </a:cxn>
                  <a:cxn ang="0">
                    <a:pos x="10" y="24"/>
                  </a:cxn>
                  <a:cxn ang="0">
                    <a:pos x="14" y="22"/>
                  </a:cxn>
                  <a:cxn ang="0">
                    <a:pos x="16" y="20"/>
                  </a:cxn>
                  <a:cxn ang="0">
                    <a:pos x="16" y="20"/>
                  </a:cxn>
                  <a:cxn ang="0">
                    <a:pos x="30" y="4"/>
                  </a:cxn>
                  <a:cxn ang="0">
                    <a:pos x="30" y="4"/>
                  </a:cxn>
                  <a:cxn ang="0">
                    <a:pos x="24" y="2"/>
                  </a:cxn>
                  <a:cxn ang="0">
                    <a:pos x="20" y="0"/>
                  </a:cxn>
                  <a:cxn ang="0">
                    <a:pos x="18" y="2"/>
                  </a:cxn>
                  <a:cxn ang="0">
                    <a:pos x="18" y="2"/>
                  </a:cxn>
                  <a:cxn ang="0">
                    <a:pos x="12" y="10"/>
                  </a:cxn>
                  <a:cxn ang="0">
                    <a:pos x="12" y="10"/>
                  </a:cxn>
                </a:cxnLst>
                <a:rect l="0" t="0" r="r" b="b"/>
                <a:pathLst>
                  <a:path w="30" h="24">
                    <a:moveTo>
                      <a:pt x="12" y="10"/>
                    </a:moveTo>
                    <a:lnTo>
                      <a:pt x="12" y="10"/>
                    </a:lnTo>
                    <a:lnTo>
                      <a:pt x="0" y="24"/>
                    </a:lnTo>
                    <a:lnTo>
                      <a:pt x="0" y="24"/>
                    </a:lnTo>
                    <a:lnTo>
                      <a:pt x="10" y="24"/>
                    </a:lnTo>
                    <a:lnTo>
                      <a:pt x="10" y="24"/>
                    </a:lnTo>
                    <a:lnTo>
                      <a:pt x="14" y="22"/>
                    </a:lnTo>
                    <a:lnTo>
                      <a:pt x="16" y="20"/>
                    </a:lnTo>
                    <a:lnTo>
                      <a:pt x="16" y="20"/>
                    </a:lnTo>
                    <a:lnTo>
                      <a:pt x="30" y="4"/>
                    </a:lnTo>
                    <a:lnTo>
                      <a:pt x="30" y="4"/>
                    </a:lnTo>
                    <a:lnTo>
                      <a:pt x="24" y="2"/>
                    </a:lnTo>
                    <a:lnTo>
                      <a:pt x="20" y="0"/>
                    </a:lnTo>
                    <a:lnTo>
                      <a:pt x="18" y="2"/>
                    </a:lnTo>
                    <a:lnTo>
                      <a:pt x="18" y="2"/>
                    </a:lnTo>
                    <a:lnTo>
                      <a:pt x="12" y="10"/>
                    </a:lnTo>
                    <a:lnTo>
                      <a:pt x="1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3" name="Freeform 375"/>
              <p:cNvSpPr/>
              <p:nvPr/>
            </p:nvSpPr>
            <p:spPr bwMode="auto">
              <a:xfrm>
                <a:off x="2677" y="725"/>
                <a:ext cx="30" cy="24"/>
              </a:xfrm>
              <a:custGeom>
                <a:avLst/>
                <a:gdLst/>
                <a:ahLst/>
                <a:cxnLst>
                  <a:cxn ang="0">
                    <a:pos x="0" y="24"/>
                  </a:cxn>
                  <a:cxn ang="0">
                    <a:pos x="0" y="24"/>
                  </a:cxn>
                  <a:cxn ang="0">
                    <a:pos x="12" y="24"/>
                  </a:cxn>
                  <a:cxn ang="0">
                    <a:pos x="12" y="24"/>
                  </a:cxn>
                  <a:cxn ang="0">
                    <a:pos x="14" y="22"/>
                  </a:cxn>
                  <a:cxn ang="0">
                    <a:pos x="16" y="18"/>
                  </a:cxn>
                  <a:cxn ang="0">
                    <a:pos x="16" y="18"/>
                  </a:cxn>
                  <a:cxn ang="0">
                    <a:pos x="30" y="0"/>
                  </a:cxn>
                  <a:cxn ang="0">
                    <a:pos x="30" y="0"/>
                  </a:cxn>
                  <a:cxn ang="0">
                    <a:pos x="20" y="2"/>
                  </a:cxn>
                  <a:cxn ang="0">
                    <a:pos x="12" y="8"/>
                  </a:cxn>
                  <a:cxn ang="0">
                    <a:pos x="6" y="14"/>
                  </a:cxn>
                  <a:cxn ang="0">
                    <a:pos x="0" y="24"/>
                  </a:cxn>
                  <a:cxn ang="0">
                    <a:pos x="0" y="24"/>
                  </a:cxn>
                </a:cxnLst>
                <a:rect l="0" t="0" r="r" b="b"/>
                <a:pathLst>
                  <a:path w="30" h="24">
                    <a:moveTo>
                      <a:pt x="0" y="24"/>
                    </a:moveTo>
                    <a:lnTo>
                      <a:pt x="0" y="24"/>
                    </a:lnTo>
                    <a:lnTo>
                      <a:pt x="12" y="24"/>
                    </a:lnTo>
                    <a:lnTo>
                      <a:pt x="12" y="24"/>
                    </a:lnTo>
                    <a:lnTo>
                      <a:pt x="14" y="22"/>
                    </a:lnTo>
                    <a:lnTo>
                      <a:pt x="16" y="18"/>
                    </a:lnTo>
                    <a:lnTo>
                      <a:pt x="16" y="18"/>
                    </a:lnTo>
                    <a:lnTo>
                      <a:pt x="30" y="0"/>
                    </a:lnTo>
                    <a:lnTo>
                      <a:pt x="30" y="0"/>
                    </a:lnTo>
                    <a:lnTo>
                      <a:pt x="20" y="2"/>
                    </a:lnTo>
                    <a:lnTo>
                      <a:pt x="12" y="8"/>
                    </a:lnTo>
                    <a:lnTo>
                      <a:pt x="6" y="14"/>
                    </a:lnTo>
                    <a:lnTo>
                      <a:pt x="0" y="24"/>
                    </a:lnTo>
                    <a:lnTo>
                      <a:pt x="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4" name="Freeform 376"/>
              <p:cNvSpPr/>
              <p:nvPr/>
            </p:nvSpPr>
            <p:spPr bwMode="auto">
              <a:xfrm>
                <a:off x="2729" y="751"/>
                <a:ext cx="26" cy="12"/>
              </a:xfrm>
              <a:custGeom>
                <a:avLst/>
                <a:gdLst/>
                <a:ahLst/>
                <a:cxnLst>
                  <a:cxn ang="0">
                    <a:pos x="12" y="12"/>
                  </a:cxn>
                  <a:cxn ang="0">
                    <a:pos x="12" y="12"/>
                  </a:cxn>
                  <a:cxn ang="0">
                    <a:pos x="12" y="12"/>
                  </a:cxn>
                  <a:cxn ang="0">
                    <a:pos x="12" y="12"/>
                  </a:cxn>
                  <a:cxn ang="0">
                    <a:pos x="18" y="8"/>
                  </a:cxn>
                  <a:cxn ang="0">
                    <a:pos x="18" y="8"/>
                  </a:cxn>
                  <a:cxn ang="0">
                    <a:pos x="22" y="4"/>
                  </a:cxn>
                  <a:cxn ang="0">
                    <a:pos x="26" y="0"/>
                  </a:cxn>
                  <a:cxn ang="0">
                    <a:pos x="26" y="0"/>
                  </a:cxn>
                  <a:cxn ang="0">
                    <a:pos x="0" y="2"/>
                  </a:cxn>
                  <a:cxn ang="0">
                    <a:pos x="0" y="2"/>
                  </a:cxn>
                  <a:cxn ang="0">
                    <a:pos x="12" y="12"/>
                  </a:cxn>
                  <a:cxn ang="0">
                    <a:pos x="12" y="12"/>
                  </a:cxn>
                </a:cxnLst>
                <a:rect l="0" t="0" r="r" b="b"/>
                <a:pathLst>
                  <a:path w="26" h="12">
                    <a:moveTo>
                      <a:pt x="12" y="12"/>
                    </a:moveTo>
                    <a:lnTo>
                      <a:pt x="12" y="12"/>
                    </a:lnTo>
                    <a:lnTo>
                      <a:pt x="12" y="12"/>
                    </a:lnTo>
                    <a:lnTo>
                      <a:pt x="12" y="12"/>
                    </a:lnTo>
                    <a:lnTo>
                      <a:pt x="18" y="8"/>
                    </a:lnTo>
                    <a:lnTo>
                      <a:pt x="18" y="8"/>
                    </a:lnTo>
                    <a:lnTo>
                      <a:pt x="22" y="4"/>
                    </a:lnTo>
                    <a:lnTo>
                      <a:pt x="26" y="0"/>
                    </a:lnTo>
                    <a:lnTo>
                      <a:pt x="26" y="0"/>
                    </a:lnTo>
                    <a:lnTo>
                      <a:pt x="0" y="2"/>
                    </a:lnTo>
                    <a:lnTo>
                      <a:pt x="0" y="2"/>
                    </a:lnTo>
                    <a:lnTo>
                      <a:pt x="12" y="12"/>
                    </a:lnTo>
                    <a:lnTo>
                      <a:pt x="1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5" name="Freeform 377"/>
              <p:cNvSpPr/>
              <p:nvPr/>
            </p:nvSpPr>
            <p:spPr bwMode="auto">
              <a:xfrm>
                <a:off x="2711" y="753"/>
                <a:ext cx="28" cy="18"/>
              </a:xfrm>
              <a:custGeom>
                <a:avLst/>
                <a:gdLst/>
                <a:ahLst/>
                <a:cxnLst>
                  <a:cxn ang="0">
                    <a:pos x="14" y="0"/>
                  </a:cxn>
                  <a:cxn ang="0">
                    <a:pos x="14" y="0"/>
                  </a:cxn>
                  <a:cxn ang="0">
                    <a:pos x="12" y="0"/>
                  </a:cxn>
                  <a:cxn ang="0">
                    <a:pos x="8" y="0"/>
                  </a:cxn>
                  <a:cxn ang="0">
                    <a:pos x="8" y="0"/>
                  </a:cxn>
                  <a:cxn ang="0">
                    <a:pos x="0" y="2"/>
                  </a:cxn>
                  <a:cxn ang="0">
                    <a:pos x="0" y="2"/>
                  </a:cxn>
                  <a:cxn ang="0">
                    <a:pos x="4" y="6"/>
                  </a:cxn>
                  <a:cxn ang="0">
                    <a:pos x="4" y="6"/>
                  </a:cxn>
                  <a:cxn ang="0">
                    <a:pos x="14" y="12"/>
                  </a:cxn>
                  <a:cxn ang="0">
                    <a:pos x="14" y="12"/>
                  </a:cxn>
                  <a:cxn ang="0">
                    <a:pos x="20" y="18"/>
                  </a:cxn>
                  <a:cxn ang="0">
                    <a:pos x="20" y="18"/>
                  </a:cxn>
                  <a:cxn ang="0">
                    <a:pos x="22" y="18"/>
                  </a:cxn>
                  <a:cxn ang="0">
                    <a:pos x="24" y="16"/>
                  </a:cxn>
                  <a:cxn ang="0">
                    <a:pos x="28" y="14"/>
                  </a:cxn>
                  <a:cxn ang="0">
                    <a:pos x="28" y="14"/>
                  </a:cxn>
                  <a:cxn ang="0">
                    <a:pos x="14" y="0"/>
                  </a:cxn>
                  <a:cxn ang="0">
                    <a:pos x="14" y="0"/>
                  </a:cxn>
                </a:cxnLst>
                <a:rect l="0" t="0" r="r" b="b"/>
                <a:pathLst>
                  <a:path w="28" h="18">
                    <a:moveTo>
                      <a:pt x="14" y="0"/>
                    </a:moveTo>
                    <a:lnTo>
                      <a:pt x="14" y="0"/>
                    </a:lnTo>
                    <a:lnTo>
                      <a:pt x="12" y="0"/>
                    </a:lnTo>
                    <a:lnTo>
                      <a:pt x="8" y="0"/>
                    </a:lnTo>
                    <a:lnTo>
                      <a:pt x="8" y="0"/>
                    </a:lnTo>
                    <a:lnTo>
                      <a:pt x="0" y="2"/>
                    </a:lnTo>
                    <a:lnTo>
                      <a:pt x="0" y="2"/>
                    </a:lnTo>
                    <a:lnTo>
                      <a:pt x="4" y="6"/>
                    </a:lnTo>
                    <a:lnTo>
                      <a:pt x="4" y="6"/>
                    </a:lnTo>
                    <a:lnTo>
                      <a:pt x="14" y="12"/>
                    </a:lnTo>
                    <a:lnTo>
                      <a:pt x="14" y="12"/>
                    </a:lnTo>
                    <a:lnTo>
                      <a:pt x="20" y="18"/>
                    </a:lnTo>
                    <a:lnTo>
                      <a:pt x="20" y="18"/>
                    </a:lnTo>
                    <a:lnTo>
                      <a:pt x="22" y="18"/>
                    </a:lnTo>
                    <a:lnTo>
                      <a:pt x="24" y="16"/>
                    </a:lnTo>
                    <a:lnTo>
                      <a:pt x="28" y="14"/>
                    </a:lnTo>
                    <a:lnTo>
                      <a:pt x="28" y="14"/>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6" name="Freeform 378"/>
              <p:cNvSpPr/>
              <p:nvPr/>
            </p:nvSpPr>
            <p:spPr bwMode="auto">
              <a:xfrm>
                <a:off x="2693" y="755"/>
                <a:ext cx="34" cy="22"/>
              </a:xfrm>
              <a:custGeom>
                <a:avLst/>
                <a:gdLst/>
                <a:ahLst/>
                <a:cxnLst>
                  <a:cxn ang="0">
                    <a:pos x="12" y="0"/>
                  </a:cxn>
                  <a:cxn ang="0">
                    <a:pos x="12" y="0"/>
                  </a:cxn>
                  <a:cxn ang="0">
                    <a:pos x="0" y="0"/>
                  </a:cxn>
                  <a:cxn ang="0">
                    <a:pos x="0" y="0"/>
                  </a:cxn>
                  <a:cxn ang="0">
                    <a:pos x="16" y="14"/>
                  </a:cxn>
                  <a:cxn ang="0">
                    <a:pos x="16" y="14"/>
                  </a:cxn>
                  <a:cxn ang="0">
                    <a:pos x="24" y="20"/>
                  </a:cxn>
                  <a:cxn ang="0">
                    <a:pos x="24" y="20"/>
                  </a:cxn>
                  <a:cxn ang="0">
                    <a:pos x="26" y="22"/>
                  </a:cxn>
                  <a:cxn ang="0">
                    <a:pos x="28" y="20"/>
                  </a:cxn>
                  <a:cxn ang="0">
                    <a:pos x="34" y="18"/>
                  </a:cxn>
                  <a:cxn ang="0">
                    <a:pos x="34" y="18"/>
                  </a:cxn>
                  <a:cxn ang="0">
                    <a:pos x="16" y="2"/>
                  </a:cxn>
                  <a:cxn ang="0">
                    <a:pos x="16" y="2"/>
                  </a:cxn>
                  <a:cxn ang="0">
                    <a:pos x="14" y="0"/>
                  </a:cxn>
                  <a:cxn ang="0">
                    <a:pos x="12" y="0"/>
                  </a:cxn>
                  <a:cxn ang="0">
                    <a:pos x="12" y="0"/>
                  </a:cxn>
                </a:cxnLst>
                <a:rect l="0" t="0" r="r" b="b"/>
                <a:pathLst>
                  <a:path w="34" h="22">
                    <a:moveTo>
                      <a:pt x="12" y="0"/>
                    </a:moveTo>
                    <a:lnTo>
                      <a:pt x="12" y="0"/>
                    </a:lnTo>
                    <a:lnTo>
                      <a:pt x="0" y="0"/>
                    </a:lnTo>
                    <a:lnTo>
                      <a:pt x="0" y="0"/>
                    </a:lnTo>
                    <a:lnTo>
                      <a:pt x="16" y="14"/>
                    </a:lnTo>
                    <a:lnTo>
                      <a:pt x="16" y="14"/>
                    </a:lnTo>
                    <a:lnTo>
                      <a:pt x="24" y="20"/>
                    </a:lnTo>
                    <a:lnTo>
                      <a:pt x="24" y="20"/>
                    </a:lnTo>
                    <a:lnTo>
                      <a:pt x="26" y="22"/>
                    </a:lnTo>
                    <a:lnTo>
                      <a:pt x="28" y="20"/>
                    </a:lnTo>
                    <a:lnTo>
                      <a:pt x="34" y="18"/>
                    </a:lnTo>
                    <a:lnTo>
                      <a:pt x="34" y="18"/>
                    </a:lnTo>
                    <a:lnTo>
                      <a:pt x="16" y="2"/>
                    </a:lnTo>
                    <a:lnTo>
                      <a:pt x="16" y="2"/>
                    </a:lnTo>
                    <a:lnTo>
                      <a:pt x="14" y="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7" name="Freeform 379"/>
              <p:cNvSpPr/>
              <p:nvPr/>
            </p:nvSpPr>
            <p:spPr bwMode="auto">
              <a:xfrm>
                <a:off x="2679" y="755"/>
                <a:ext cx="34" cy="22"/>
              </a:xfrm>
              <a:custGeom>
                <a:avLst/>
                <a:gdLst/>
                <a:ahLst/>
                <a:cxnLst>
                  <a:cxn ang="0">
                    <a:pos x="10" y="0"/>
                  </a:cxn>
                  <a:cxn ang="0">
                    <a:pos x="10" y="0"/>
                  </a:cxn>
                  <a:cxn ang="0">
                    <a:pos x="0" y="2"/>
                  </a:cxn>
                  <a:cxn ang="0">
                    <a:pos x="0" y="2"/>
                  </a:cxn>
                  <a:cxn ang="0">
                    <a:pos x="6" y="10"/>
                  </a:cxn>
                  <a:cxn ang="0">
                    <a:pos x="14" y="18"/>
                  </a:cxn>
                  <a:cxn ang="0">
                    <a:pos x="24" y="22"/>
                  </a:cxn>
                  <a:cxn ang="0">
                    <a:pos x="34" y="22"/>
                  </a:cxn>
                  <a:cxn ang="0">
                    <a:pos x="34" y="22"/>
                  </a:cxn>
                  <a:cxn ang="0">
                    <a:pos x="16" y="6"/>
                  </a:cxn>
                  <a:cxn ang="0">
                    <a:pos x="16" y="6"/>
                  </a:cxn>
                  <a:cxn ang="0">
                    <a:pos x="12" y="2"/>
                  </a:cxn>
                  <a:cxn ang="0">
                    <a:pos x="10" y="0"/>
                  </a:cxn>
                  <a:cxn ang="0">
                    <a:pos x="10" y="0"/>
                  </a:cxn>
                </a:cxnLst>
                <a:rect l="0" t="0" r="r" b="b"/>
                <a:pathLst>
                  <a:path w="34" h="22">
                    <a:moveTo>
                      <a:pt x="10" y="0"/>
                    </a:moveTo>
                    <a:lnTo>
                      <a:pt x="10" y="0"/>
                    </a:lnTo>
                    <a:lnTo>
                      <a:pt x="0" y="2"/>
                    </a:lnTo>
                    <a:lnTo>
                      <a:pt x="0" y="2"/>
                    </a:lnTo>
                    <a:lnTo>
                      <a:pt x="6" y="10"/>
                    </a:lnTo>
                    <a:lnTo>
                      <a:pt x="14" y="18"/>
                    </a:lnTo>
                    <a:lnTo>
                      <a:pt x="24" y="22"/>
                    </a:lnTo>
                    <a:lnTo>
                      <a:pt x="34" y="22"/>
                    </a:lnTo>
                    <a:lnTo>
                      <a:pt x="34" y="22"/>
                    </a:lnTo>
                    <a:lnTo>
                      <a:pt x="16" y="6"/>
                    </a:lnTo>
                    <a:lnTo>
                      <a:pt x="16" y="6"/>
                    </a:lnTo>
                    <a:lnTo>
                      <a:pt x="12"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8" name="Freeform 380"/>
              <p:cNvSpPr/>
              <p:nvPr/>
            </p:nvSpPr>
            <p:spPr bwMode="auto">
              <a:xfrm>
                <a:off x="2571" y="495"/>
                <a:ext cx="14" cy="20"/>
              </a:xfrm>
              <a:custGeom>
                <a:avLst/>
                <a:gdLst/>
                <a:ahLst/>
                <a:cxnLst>
                  <a:cxn ang="0">
                    <a:pos x="0" y="8"/>
                  </a:cxn>
                  <a:cxn ang="0">
                    <a:pos x="0" y="8"/>
                  </a:cxn>
                  <a:cxn ang="0">
                    <a:pos x="2" y="8"/>
                  </a:cxn>
                  <a:cxn ang="0">
                    <a:pos x="2" y="8"/>
                  </a:cxn>
                  <a:cxn ang="0">
                    <a:pos x="4" y="20"/>
                  </a:cxn>
                  <a:cxn ang="0">
                    <a:pos x="4" y="20"/>
                  </a:cxn>
                  <a:cxn ang="0">
                    <a:pos x="14" y="0"/>
                  </a:cxn>
                  <a:cxn ang="0">
                    <a:pos x="14" y="0"/>
                  </a:cxn>
                  <a:cxn ang="0">
                    <a:pos x="6" y="6"/>
                  </a:cxn>
                  <a:cxn ang="0">
                    <a:pos x="6" y="6"/>
                  </a:cxn>
                  <a:cxn ang="0">
                    <a:pos x="0" y="8"/>
                  </a:cxn>
                  <a:cxn ang="0">
                    <a:pos x="0" y="8"/>
                  </a:cxn>
                </a:cxnLst>
                <a:rect l="0" t="0" r="r" b="b"/>
                <a:pathLst>
                  <a:path w="14" h="20">
                    <a:moveTo>
                      <a:pt x="0" y="8"/>
                    </a:moveTo>
                    <a:lnTo>
                      <a:pt x="0" y="8"/>
                    </a:lnTo>
                    <a:lnTo>
                      <a:pt x="2" y="8"/>
                    </a:lnTo>
                    <a:lnTo>
                      <a:pt x="2" y="8"/>
                    </a:lnTo>
                    <a:lnTo>
                      <a:pt x="4" y="20"/>
                    </a:lnTo>
                    <a:lnTo>
                      <a:pt x="4" y="20"/>
                    </a:lnTo>
                    <a:lnTo>
                      <a:pt x="14" y="0"/>
                    </a:lnTo>
                    <a:lnTo>
                      <a:pt x="14" y="0"/>
                    </a:lnTo>
                    <a:lnTo>
                      <a:pt x="6" y="6"/>
                    </a:lnTo>
                    <a:lnTo>
                      <a:pt x="6"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9" name="Freeform 381"/>
              <p:cNvSpPr/>
              <p:nvPr/>
            </p:nvSpPr>
            <p:spPr bwMode="auto">
              <a:xfrm>
                <a:off x="2563" y="505"/>
                <a:ext cx="12" cy="22"/>
              </a:xfrm>
              <a:custGeom>
                <a:avLst/>
                <a:gdLst/>
                <a:ahLst/>
                <a:cxnLst>
                  <a:cxn ang="0">
                    <a:pos x="0" y="4"/>
                  </a:cxn>
                  <a:cxn ang="0">
                    <a:pos x="0" y="4"/>
                  </a:cxn>
                  <a:cxn ang="0">
                    <a:pos x="2" y="10"/>
                  </a:cxn>
                  <a:cxn ang="0">
                    <a:pos x="2" y="10"/>
                  </a:cxn>
                  <a:cxn ang="0">
                    <a:pos x="6" y="18"/>
                  </a:cxn>
                  <a:cxn ang="0">
                    <a:pos x="6" y="18"/>
                  </a:cxn>
                  <a:cxn ang="0">
                    <a:pos x="6" y="22"/>
                  </a:cxn>
                  <a:cxn ang="0">
                    <a:pos x="6" y="22"/>
                  </a:cxn>
                  <a:cxn ang="0">
                    <a:pos x="10" y="16"/>
                  </a:cxn>
                  <a:cxn ang="0">
                    <a:pos x="10" y="16"/>
                  </a:cxn>
                  <a:cxn ang="0">
                    <a:pos x="10" y="14"/>
                  </a:cxn>
                  <a:cxn ang="0">
                    <a:pos x="12" y="12"/>
                  </a:cxn>
                  <a:cxn ang="0">
                    <a:pos x="12" y="12"/>
                  </a:cxn>
                  <a:cxn ang="0">
                    <a:pos x="6" y="0"/>
                  </a:cxn>
                  <a:cxn ang="0">
                    <a:pos x="6" y="0"/>
                  </a:cxn>
                  <a:cxn ang="0">
                    <a:pos x="2" y="2"/>
                  </a:cxn>
                  <a:cxn ang="0">
                    <a:pos x="0" y="4"/>
                  </a:cxn>
                  <a:cxn ang="0">
                    <a:pos x="0" y="4"/>
                  </a:cxn>
                </a:cxnLst>
                <a:rect l="0" t="0" r="r" b="b"/>
                <a:pathLst>
                  <a:path w="12" h="22">
                    <a:moveTo>
                      <a:pt x="0" y="4"/>
                    </a:moveTo>
                    <a:lnTo>
                      <a:pt x="0" y="4"/>
                    </a:lnTo>
                    <a:lnTo>
                      <a:pt x="2" y="10"/>
                    </a:lnTo>
                    <a:lnTo>
                      <a:pt x="2" y="10"/>
                    </a:lnTo>
                    <a:lnTo>
                      <a:pt x="6" y="18"/>
                    </a:lnTo>
                    <a:lnTo>
                      <a:pt x="6" y="18"/>
                    </a:lnTo>
                    <a:lnTo>
                      <a:pt x="6" y="22"/>
                    </a:lnTo>
                    <a:lnTo>
                      <a:pt x="6" y="22"/>
                    </a:lnTo>
                    <a:lnTo>
                      <a:pt x="10" y="16"/>
                    </a:lnTo>
                    <a:lnTo>
                      <a:pt x="10" y="16"/>
                    </a:lnTo>
                    <a:lnTo>
                      <a:pt x="10" y="14"/>
                    </a:lnTo>
                    <a:lnTo>
                      <a:pt x="12" y="12"/>
                    </a:lnTo>
                    <a:lnTo>
                      <a:pt x="12" y="12"/>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0" name="Freeform 382"/>
              <p:cNvSpPr/>
              <p:nvPr/>
            </p:nvSpPr>
            <p:spPr bwMode="auto">
              <a:xfrm>
                <a:off x="2557" y="511"/>
                <a:ext cx="10" cy="28"/>
              </a:xfrm>
              <a:custGeom>
                <a:avLst/>
                <a:gdLst/>
                <a:ahLst/>
                <a:cxnLst>
                  <a:cxn ang="0">
                    <a:pos x="0" y="8"/>
                  </a:cxn>
                  <a:cxn ang="0">
                    <a:pos x="0" y="8"/>
                  </a:cxn>
                  <a:cxn ang="0">
                    <a:pos x="2" y="14"/>
                  </a:cxn>
                  <a:cxn ang="0">
                    <a:pos x="2" y="14"/>
                  </a:cxn>
                  <a:cxn ang="0">
                    <a:pos x="6" y="28"/>
                  </a:cxn>
                  <a:cxn ang="0">
                    <a:pos x="6" y="28"/>
                  </a:cxn>
                  <a:cxn ang="0">
                    <a:pos x="10" y="22"/>
                  </a:cxn>
                  <a:cxn ang="0">
                    <a:pos x="10" y="22"/>
                  </a:cxn>
                  <a:cxn ang="0">
                    <a:pos x="10" y="18"/>
                  </a:cxn>
                  <a:cxn ang="0">
                    <a:pos x="10" y="16"/>
                  </a:cxn>
                  <a:cxn ang="0">
                    <a:pos x="10" y="16"/>
                  </a:cxn>
                  <a:cxn ang="0">
                    <a:pos x="4" y="0"/>
                  </a:cxn>
                  <a:cxn ang="0">
                    <a:pos x="4" y="0"/>
                  </a:cxn>
                  <a:cxn ang="0">
                    <a:pos x="0" y="4"/>
                  </a:cxn>
                  <a:cxn ang="0">
                    <a:pos x="0" y="8"/>
                  </a:cxn>
                  <a:cxn ang="0">
                    <a:pos x="0" y="8"/>
                  </a:cxn>
                </a:cxnLst>
                <a:rect l="0" t="0" r="r" b="b"/>
                <a:pathLst>
                  <a:path w="10" h="28">
                    <a:moveTo>
                      <a:pt x="0" y="8"/>
                    </a:moveTo>
                    <a:lnTo>
                      <a:pt x="0" y="8"/>
                    </a:lnTo>
                    <a:lnTo>
                      <a:pt x="2" y="14"/>
                    </a:lnTo>
                    <a:lnTo>
                      <a:pt x="2" y="14"/>
                    </a:lnTo>
                    <a:lnTo>
                      <a:pt x="6" y="28"/>
                    </a:lnTo>
                    <a:lnTo>
                      <a:pt x="6" y="28"/>
                    </a:lnTo>
                    <a:lnTo>
                      <a:pt x="10" y="22"/>
                    </a:lnTo>
                    <a:lnTo>
                      <a:pt x="10" y="22"/>
                    </a:lnTo>
                    <a:lnTo>
                      <a:pt x="10" y="18"/>
                    </a:lnTo>
                    <a:lnTo>
                      <a:pt x="10" y="16"/>
                    </a:lnTo>
                    <a:lnTo>
                      <a:pt x="10" y="16"/>
                    </a:lnTo>
                    <a:lnTo>
                      <a:pt x="4" y="0"/>
                    </a:lnTo>
                    <a:lnTo>
                      <a:pt x="4"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1" name="Freeform 383"/>
              <p:cNvSpPr/>
              <p:nvPr/>
            </p:nvSpPr>
            <p:spPr bwMode="auto">
              <a:xfrm>
                <a:off x="2551" y="521"/>
                <a:ext cx="12" cy="30"/>
              </a:xfrm>
              <a:custGeom>
                <a:avLst/>
                <a:gdLst/>
                <a:ahLst/>
                <a:cxnLst>
                  <a:cxn ang="0">
                    <a:pos x="8" y="30"/>
                  </a:cxn>
                  <a:cxn ang="0">
                    <a:pos x="8" y="30"/>
                  </a:cxn>
                  <a:cxn ang="0">
                    <a:pos x="12" y="22"/>
                  </a:cxn>
                  <a:cxn ang="0">
                    <a:pos x="12" y="22"/>
                  </a:cxn>
                  <a:cxn ang="0">
                    <a:pos x="10" y="16"/>
                  </a:cxn>
                  <a:cxn ang="0">
                    <a:pos x="10" y="16"/>
                  </a:cxn>
                  <a:cxn ang="0">
                    <a:pos x="4" y="0"/>
                  </a:cxn>
                  <a:cxn ang="0">
                    <a:pos x="4" y="0"/>
                  </a:cxn>
                  <a:cxn ang="0">
                    <a:pos x="2" y="8"/>
                  </a:cxn>
                  <a:cxn ang="0">
                    <a:pos x="0" y="16"/>
                  </a:cxn>
                  <a:cxn ang="0">
                    <a:pos x="4" y="22"/>
                  </a:cxn>
                  <a:cxn ang="0">
                    <a:pos x="8" y="30"/>
                  </a:cxn>
                  <a:cxn ang="0">
                    <a:pos x="8" y="30"/>
                  </a:cxn>
                </a:cxnLst>
                <a:rect l="0" t="0" r="r" b="b"/>
                <a:pathLst>
                  <a:path w="12" h="30">
                    <a:moveTo>
                      <a:pt x="8" y="30"/>
                    </a:moveTo>
                    <a:lnTo>
                      <a:pt x="8" y="30"/>
                    </a:lnTo>
                    <a:lnTo>
                      <a:pt x="12" y="22"/>
                    </a:lnTo>
                    <a:lnTo>
                      <a:pt x="12" y="22"/>
                    </a:lnTo>
                    <a:lnTo>
                      <a:pt x="10" y="16"/>
                    </a:lnTo>
                    <a:lnTo>
                      <a:pt x="10" y="16"/>
                    </a:lnTo>
                    <a:lnTo>
                      <a:pt x="4" y="0"/>
                    </a:lnTo>
                    <a:lnTo>
                      <a:pt x="4" y="0"/>
                    </a:lnTo>
                    <a:lnTo>
                      <a:pt x="2" y="8"/>
                    </a:lnTo>
                    <a:lnTo>
                      <a:pt x="0" y="16"/>
                    </a:lnTo>
                    <a:lnTo>
                      <a:pt x="4" y="22"/>
                    </a:lnTo>
                    <a:lnTo>
                      <a:pt x="8" y="30"/>
                    </a:lnTo>
                    <a:lnTo>
                      <a:pt x="8"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2" name="Freeform 384"/>
              <p:cNvSpPr/>
              <p:nvPr/>
            </p:nvSpPr>
            <p:spPr bwMode="auto">
              <a:xfrm>
                <a:off x="2579" y="497"/>
                <a:ext cx="10" cy="18"/>
              </a:xfrm>
              <a:custGeom>
                <a:avLst/>
                <a:gdLst/>
                <a:ahLst/>
                <a:cxnLst>
                  <a:cxn ang="0">
                    <a:pos x="8" y="0"/>
                  </a:cxn>
                  <a:cxn ang="0">
                    <a:pos x="8" y="0"/>
                  </a:cxn>
                  <a:cxn ang="0">
                    <a:pos x="0" y="18"/>
                  </a:cxn>
                  <a:cxn ang="0">
                    <a:pos x="0" y="18"/>
                  </a:cxn>
                  <a:cxn ang="0">
                    <a:pos x="10" y="14"/>
                  </a:cxn>
                  <a:cxn ang="0">
                    <a:pos x="10" y="14"/>
                  </a:cxn>
                  <a:cxn ang="0">
                    <a:pos x="10" y="14"/>
                  </a:cxn>
                  <a:cxn ang="0">
                    <a:pos x="10" y="14"/>
                  </a:cxn>
                  <a:cxn ang="0">
                    <a:pos x="10" y="8"/>
                  </a:cxn>
                  <a:cxn ang="0">
                    <a:pos x="10" y="8"/>
                  </a:cxn>
                  <a:cxn ang="0">
                    <a:pos x="8" y="0"/>
                  </a:cxn>
                  <a:cxn ang="0">
                    <a:pos x="8" y="0"/>
                  </a:cxn>
                </a:cxnLst>
                <a:rect l="0" t="0" r="r" b="b"/>
                <a:pathLst>
                  <a:path w="10" h="18">
                    <a:moveTo>
                      <a:pt x="8" y="0"/>
                    </a:moveTo>
                    <a:lnTo>
                      <a:pt x="8" y="0"/>
                    </a:lnTo>
                    <a:lnTo>
                      <a:pt x="0" y="18"/>
                    </a:lnTo>
                    <a:lnTo>
                      <a:pt x="0" y="18"/>
                    </a:lnTo>
                    <a:lnTo>
                      <a:pt x="10" y="14"/>
                    </a:lnTo>
                    <a:lnTo>
                      <a:pt x="10" y="14"/>
                    </a:lnTo>
                    <a:lnTo>
                      <a:pt x="10" y="14"/>
                    </a:lnTo>
                    <a:lnTo>
                      <a:pt x="10" y="14"/>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3" name="Freeform 385"/>
              <p:cNvSpPr/>
              <p:nvPr/>
            </p:nvSpPr>
            <p:spPr bwMode="auto">
              <a:xfrm>
                <a:off x="2573" y="513"/>
                <a:ext cx="18" cy="16"/>
              </a:xfrm>
              <a:custGeom>
                <a:avLst/>
                <a:gdLst/>
                <a:ahLst/>
                <a:cxnLst>
                  <a:cxn ang="0">
                    <a:pos x="4" y="6"/>
                  </a:cxn>
                  <a:cxn ang="0">
                    <a:pos x="4" y="6"/>
                  </a:cxn>
                  <a:cxn ang="0">
                    <a:pos x="4" y="8"/>
                  </a:cxn>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8" y="0"/>
                  </a:cxn>
                  <a:cxn ang="0">
                    <a:pos x="18" y="0"/>
                  </a:cxn>
                  <a:cxn ang="0">
                    <a:pos x="4" y="6"/>
                  </a:cxn>
                  <a:cxn ang="0">
                    <a:pos x="4" y="6"/>
                  </a:cxn>
                </a:cxnLst>
                <a:rect l="0" t="0" r="r" b="b"/>
                <a:pathLst>
                  <a:path w="18" h="16">
                    <a:moveTo>
                      <a:pt x="4" y="6"/>
                    </a:moveTo>
                    <a:lnTo>
                      <a:pt x="4" y="6"/>
                    </a:lnTo>
                    <a:lnTo>
                      <a:pt x="4" y="8"/>
                    </a:lnTo>
                    <a:lnTo>
                      <a:pt x="2" y="10"/>
                    </a:lnTo>
                    <a:lnTo>
                      <a:pt x="2" y="10"/>
                    </a:lnTo>
                    <a:lnTo>
                      <a:pt x="0" y="16"/>
                    </a:lnTo>
                    <a:lnTo>
                      <a:pt x="0" y="16"/>
                    </a:lnTo>
                    <a:lnTo>
                      <a:pt x="4" y="14"/>
                    </a:lnTo>
                    <a:lnTo>
                      <a:pt x="4" y="14"/>
                    </a:lnTo>
                    <a:lnTo>
                      <a:pt x="12" y="10"/>
                    </a:lnTo>
                    <a:lnTo>
                      <a:pt x="12" y="10"/>
                    </a:lnTo>
                    <a:lnTo>
                      <a:pt x="18" y="8"/>
                    </a:lnTo>
                    <a:lnTo>
                      <a:pt x="18" y="8"/>
                    </a:lnTo>
                    <a:lnTo>
                      <a:pt x="18" y="4"/>
                    </a:lnTo>
                    <a:lnTo>
                      <a:pt x="18" y="0"/>
                    </a:lnTo>
                    <a:lnTo>
                      <a:pt x="18"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4" name="Freeform 386"/>
              <p:cNvSpPr/>
              <p:nvPr/>
            </p:nvSpPr>
            <p:spPr bwMode="auto">
              <a:xfrm>
                <a:off x="2567" y="525"/>
                <a:ext cx="24" cy="16"/>
              </a:xfrm>
              <a:custGeom>
                <a:avLst/>
                <a:gdLst/>
                <a:ahLst/>
                <a:cxnLst>
                  <a:cxn ang="0">
                    <a:pos x="22" y="8"/>
                  </a:cxn>
                  <a:cxn ang="0">
                    <a:pos x="22" y="8"/>
                  </a:cxn>
                  <a:cxn ang="0">
                    <a:pos x="24" y="4"/>
                  </a:cxn>
                  <a:cxn ang="0">
                    <a:pos x="24" y="0"/>
                  </a:cxn>
                  <a:cxn ang="0">
                    <a:pos x="24" y="0"/>
                  </a:cxn>
                  <a:cxn ang="0">
                    <a:pos x="8" y="6"/>
                  </a:cxn>
                  <a:cxn ang="0">
                    <a:pos x="8" y="6"/>
                  </a:cxn>
                  <a:cxn ang="0">
                    <a:pos x="6" y="6"/>
                  </a:cxn>
                  <a:cxn ang="0">
                    <a:pos x="4" y="8"/>
                  </a:cxn>
                  <a:cxn ang="0">
                    <a:pos x="4" y="8"/>
                  </a:cxn>
                  <a:cxn ang="0">
                    <a:pos x="0" y="16"/>
                  </a:cxn>
                  <a:cxn ang="0">
                    <a:pos x="0" y="16"/>
                  </a:cxn>
                  <a:cxn ang="0">
                    <a:pos x="14" y="10"/>
                  </a:cxn>
                  <a:cxn ang="0">
                    <a:pos x="14" y="10"/>
                  </a:cxn>
                  <a:cxn ang="0">
                    <a:pos x="22" y="8"/>
                  </a:cxn>
                  <a:cxn ang="0">
                    <a:pos x="22" y="8"/>
                  </a:cxn>
                </a:cxnLst>
                <a:rect l="0" t="0" r="r" b="b"/>
                <a:pathLst>
                  <a:path w="24" h="16">
                    <a:moveTo>
                      <a:pt x="22" y="8"/>
                    </a:moveTo>
                    <a:lnTo>
                      <a:pt x="22" y="8"/>
                    </a:lnTo>
                    <a:lnTo>
                      <a:pt x="24" y="4"/>
                    </a:lnTo>
                    <a:lnTo>
                      <a:pt x="24" y="0"/>
                    </a:lnTo>
                    <a:lnTo>
                      <a:pt x="24" y="0"/>
                    </a:lnTo>
                    <a:lnTo>
                      <a:pt x="8" y="6"/>
                    </a:lnTo>
                    <a:lnTo>
                      <a:pt x="8" y="6"/>
                    </a:lnTo>
                    <a:lnTo>
                      <a:pt x="6" y="6"/>
                    </a:lnTo>
                    <a:lnTo>
                      <a:pt x="4" y="8"/>
                    </a:lnTo>
                    <a:lnTo>
                      <a:pt x="4" y="8"/>
                    </a:lnTo>
                    <a:lnTo>
                      <a:pt x="0" y="16"/>
                    </a:lnTo>
                    <a:lnTo>
                      <a:pt x="0" y="16"/>
                    </a:lnTo>
                    <a:lnTo>
                      <a:pt x="14" y="10"/>
                    </a:lnTo>
                    <a:lnTo>
                      <a:pt x="14" y="10"/>
                    </a:lnTo>
                    <a:lnTo>
                      <a:pt x="22" y="8"/>
                    </a:lnTo>
                    <a:lnTo>
                      <a:pt x="2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5" name="Freeform 387"/>
              <p:cNvSpPr/>
              <p:nvPr/>
            </p:nvSpPr>
            <p:spPr bwMode="auto">
              <a:xfrm>
                <a:off x="2563" y="535"/>
                <a:ext cx="24" cy="18"/>
              </a:xfrm>
              <a:custGeom>
                <a:avLst/>
                <a:gdLst/>
                <a:ahLst/>
                <a:cxnLst>
                  <a:cxn ang="0">
                    <a:pos x="4" y="10"/>
                  </a:cxn>
                  <a:cxn ang="0">
                    <a:pos x="4" y="10"/>
                  </a:cxn>
                  <a:cxn ang="0">
                    <a:pos x="0" y="18"/>
                  </a:cxn>
                  <a:cxn ang="0">
                    <a:pos x="0" y="18"/>
                  </a:cxn>
                  <a:cxn ang="0">
                    <a:pos x="8" y="16"/>
                  </a:cxn>
                  <a:cxn ang="0">
                    <a:pos x="16" y="12"/>
                  </a:cxn>
                  <a:cxn ang="0">
                    <a:pos x="20" y="8"/>
                  </a:cxn>
                  <a:cxn ang="0">
                    <a:pos x="24" y="0"/>
                  </a:cxn>
                  <a:cxn ang="0">
                    <a:pos x="24" y="0"/>
                  </a:cxn>
                  <a:cxn ang="0">
                    <a:pos x="8" y="8"/>
                  </a:cxn>
                  <a:cxn ang="0">
                    <a:pos x="8" y="8"/>
                  </a:cxn>
                  <a:cxn ang="0">
                    <a:pos x="4" y="10"/>
                  </a:cxn>
                  <a:cxn ang="0">
                    <a:pos x="4" y="10"/>
                  </a:cxn>
                </a:cxnLst>
                <a:rect l="0" t="0" r="r" b="b"/>
                <a:pathLst>
                  <a:path w="24" h="18">
                    <a:moveTo>
                      <a:pt x="4" y="10"/>
                    </a:moveTo>
                    <a:lnTo>
                      <a:pt x="4" y="10"/>
                    </a:lnTo>
                    <a:lnTo>
                      <a:pt x="0" y="18"/>
                    </a:lnTo>
                    <a:lnTo>
                      <a:pt x="0" y="18"/>
                    </a:lnTo>
                    <a:lnTo>
                      <a:pt x="8" y="16"/>
                    </a:lnTo>
                    <a:lnTo>
                      <a:pt x="16" y="12"/>
                    </a:lnTo>
                    <a:lnTo>
                      <a:pt x="20" y="8"/>
                    </a:lnTo>
                    <a:lnTo>
                      <a:pt x="24" y="0"/>
                    </a:lnTo>
                    <a:lnTo>
                      <a:pt x="24" y="0"/>
                    </a:lnTo>
                    <a:lnTo>
                      <a:pt x="8" y="8"/>
                    </a:lnTo>
                    <a:lnTo>
                      <a:pt x="8" y="8"/>
                    </a:lnTo>
                    <a:lnTo>
                      <a:pt x="4" y="10"/>
                    </a:lnTo>
                    <a:lnTo>
                      <a:pt x="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6" name="Freeform 388"/>
              <p:cNvSpPr/>
              <p:nvPr/>
            </p:nvSpPr>
            <p:spPr bwMode="auto">
              <a:xfrm>
                <a:off x="2655" y="625"/>
                <a:ext cx="18" cy="12"/>
              </a:xfrm>
              <a:custGeom>
                <a:avLst/>
                <a:gdLst/>
                <a:ahLst/>
                <a:cxnLst>
                  <a:cxn ang="0">
                    <a:pos x="18" y="12"/>
                  </a:cxn>
                  <a:cxn ang="0">
                    <a:pos x="18" y="12"/>
                  </a:cxn>
                  <a:cxn ang="0">
                    <a:pos x="14" y="4"/>
                  </a:cxn>
                  <a:cxn ang="0">
                    <a:pos x="14" y="4"/>
                  </a:cxn>
                  <a:cxn ang="0">
                    <a:pos x="10" y="0"/>
                  </a:cxn>
                  <a:cxn ang="0">
                    <a:pos x="10" y="0"/>
                  </a:cxn>
                  <a:cxn ang="0">
                    <a:pos x="10" y="0"/>
                  </a:cxn>
                  <a:cxn ang="0">
                    <a:pos x="10" y="0"/>
                  </a:cxn>
                  <a:cxn ang="0">
                    <a:pos x="0" y="4"/>
                  </a:cxn>
                  <a:cxn ang="0">
                    <a:pos x="0" y="4"/>
                  </a:cxn>
                  <a:cxn ang="0">
                    <a:pos x="18" y="12"/>
                  </a:cxn>
                  <a:cxn ang="0">
                    <a:pos x="18" y="12"/>
                  </a:cxn>
                </a:cxnLst>
                <a:rect l="0" t="0" r="r" b="b"/>
                <a:pathLst>
                  <a:path w="18" h="12">
                    <a:moveTo>
                      <a:pt x="18" y="12"/>
                    </a:moveTo>
                    <a:lnTo>
                      <a:pt x="18" y="12"/>
                    </a:lnTo>
                    <a:lnTo>
                      <a:pt x="14" y="4"/>
                    </a:lnTo>
                    <a:lnTo>
                      <a:pt x="14" y="4"/>
                    </a:lnTo>
                    <a:lnTo>
                      <a:pt x="10" y="0"/>
                    </a:lnTo>
                    <a:lnTo>
                      <a:pt x="10" y="0"/>
                    </a:lnTo>
                    <a:lnTo>
                      <a:pt x="10" y="0"/>
                    </a:lnTo>
                    <a:lnTo>
                      <a:pt x="10" y="0"/>
                    </a:lnTo>
                    <a:lnTo>
                      <a:pt x="0" y="4"/>
                    </a:lnTo>
                    <a:lnTo>
                      <a:pt x="0" y="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7" name="Freeform 389"/>
              <p:cNvSpPr/>
              <p:nvPr/>
            </p:nvSpPr>
            <p:spPr bwMode="auto">
              <a:xfrm>
                <a:off x="2641" y="617"/>
                <a:ext cx="22" cy="10"/>
              </a:xfrm>
              <a:custGeom>
                <a:avLst/>
                <a:gdLst/>
                <a:ahLst/>
                <a:cxnLst>
                  <a:cxn ang="0">
                    <a:pos x="4" y="6"/>
                  </a:cxn>
                  <a:cxn ang="0">
                    <a:pos x="4" y="6"/>
                  </a:cxn>
                  <a:cxn ang="0">
                    <a:pos x="0" y="8"/>
                  </a:cxn>
                  <a:cxn ang="0">
                    <a:pos x="0" y="8"/>
                  </a:cxn>
                  <a:cxn ang="0">
                    <a:pos x="6" y="10"/>
                  </a:cxn>
                  <a:cxn ang="0">
                    <a:pos x="6" y="10"/>
                  </a:cxn>
                  <a:cxn ang="0">
                    <a:pos x="8" y="10"/>
                  </a:cxn>
                  <a:cxn ang="0">
                    <a:pos x="10" y="10"/>
                  </a:cxn>
                  <a:cxn ang="0">
                    <a:pos x="10" y="10"/>
                  </a:cxn>
                  <a:cxn ang="0">
                    <a:pos x="22" y="6"/>
                  </a:cxn>
                  <a:cxn ang="0">
                    <a:pos x="22" y="6"/>
                  </a:cxn>
                  <a:cxn ang="0">
                    <a:pos x="20" y="2"/>
                  </a:cxn>
                  <a:cxn ang="0">
                    <a:pos x="18" y="0"/>
                  </a:cxn>
                  <a:cxn ang="0">
                    <a:pos x="18" y="0"/>
                  </a:cxn>
                  <a:cxn ang="0">
                    <a:pos x="12" y="2"/>
                  </a:cxn>
                  <a:cxn ang="0">
                    <a:pos x="12" y="2"/>
                  </a:cxn>
                  <a:cxn ang="0">
                    <a:pos x="4" y="6"/>
                  </a:cxn>
                  <a:cxn ang="0">
                    <a:pos x="4" y="6"/>
                  </a:cxn>
                </a:cxnLst>
                <a:rect l="0" t="0" r="r" b="b"/>
                <a:pathLst>
                  <a:path w="22" h="10">
                    <a:moveTo>
                      <a:pt x="4" y="6"/>
                    </a:moveTo>
                    <a:lnTo>
                      <a:pt x="4" y="6"/>
                    </a:lnTo>
                    <a:lnTo>
                      <a:pt x="0" y="8"/>
                    </a:lnTo>
                    <a:lnTo>
                      <a:pt x="0" y="8"/>
                    </a:lnTo>
                    <a:lnTo>
                      <a:pt x="6" y="10"/>
                    </a:lnTo>
                    <a:lnTo>
                      <a:pt x="6" y="10"/>
                    </a:lnTo>
                    <a:lnTo>
                      <a:pt x="8" y="10"/>
                    </a:lnTo>
                    <a:lnTo>
                      <a:pt x="10" y="10"/>
                    </a:lnTo>
                    <a:lnTo>
                      <a:pt x="10" y="10"/>
                    </a:lnTo>
                    <a:lnTo>
                      <a:pt x="22" y="6"/>
                    </a:lnTo>
                    <a:lnTo>
                      <a:pt x="22" y="6"/>
                    </a:lnTo>
                    <a:lnTo>
                      <a:pt x="20" y="2"/>
                    </a:lnTo>
                    <a:lnTo>
                      <a:pt x="18" y="0"/>
                    </a:lnTo>
                    <a:lnTo>
                      <a:pt x="18" y="0"/>
                    </a:lnTo>
                    <a:lnTo>
                      <a:pt x="12" y="2"/>
                    </a:lnTo>
                    <a:lnTo>
                      <a:pt x="12" y="2"/>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8" name="Freeform 390"/>
              <p:cNvSpPr/>
              <p:nvPr/>
            </p:nvSpPr>
            <p:spPr bwMode="auto">
              <a:xfrm>
                <a:off x="2629" y="611"/>
                <a:ext cx="26" cy="12"/>
              </a:xfrm>
              <a:custGeom>
                <a:avLst/>
                <a:gdLst/>
                <a:ahLst/>
                <a:cxnLst>
                  <a:cxn ang="0">
                    <a:pos x="0" y="8"/>
                  </a:cxn>
                  <a:cxn ang="0">
                    <a:pos x="0" y="8"/>
                  </a:cxn>
                  <a:cxn ang="0">
                    <a:pos x="6" y="12"/>
                  </a:cxn>
                  <a:cxn ang="0">
                    <a:pos x="6" y="12"/>
                  </a:cxn>
                  <a:cxn ang="0">
                    <a:pos x="10" y="12"/>
                  </a:cxn>
                  <a:cxn ang="0">
                    <a:pos x="12" y="10"/>
                  </a:cxn>
                  <a:cxn ang="0">
                    <a:pos x="12" y="10"/>
                  </a:cxn>
                  <a:cxn ang="0">
                    <a:pos x="26" y="4"/>
                  </a:cxn>
                  <a:cxn ang="0">
                    <a:pos x="26" y="4"/>
                  </a:cxn>
                  <a:cxn ang="0">
                    <a:pos x="24" y="0"/>
                  </a:cxn>
                  <a:cxn ang="0">
                    <a:pos x="20" y="0"/>
                  </a:cxn>
                  <a:cxn ang="0">
                    <a:pos x="20" y="0"/>
                  </a:cxn>
                  <a:cxn ang="0">
                    <a:pos x="12" y="2"/>
                  </a:cxn>
                  <a:cxn ang="0">
                    <a:pos x="12" y="2"/>
                  </a:cxn>
                  <a:cxn ang="0">
                    <a:pos x="0" y="8"/>
                  </a:cxn>
                  <a:cxn ang="0">
                    <a:pos x="0" y="8"/>
                  </a:cxn>
                </a:cxnLst>
                <a:rect l="0" t="0" r="r" b="b"/>
                <a:pathLst>
                  <a:path w="26" h="12">
                    <a:moveTo>
                      <a:pt x="0" y="8"/>
                    </a:moveTo>
                    <a:lnTo>
                      <a:pt x="0" y="8"/>
                    </a:lnTo>
                    <a:lnTo>
                      <a:pt x="6" y="12"/>
                    </a:lnTo>
                    <a:lnTo>
                      <a:pt x="6" y="12"/>
                    </a:lnTo>
                    <a:lnTo>
                      <a:pt x="10" y="12"/>
                    </a:lnTo>
                    <a:lnTo>
                      <a:pt x="12" y="10"/>
                    </a:lnTo>
                    <a:lnTo>
                      <a:pt x="12" y="10"/>
                    </a:lnTo>
                    <a:lnTo>
                      <a:pt x="26" y="4"/>
                    </a:lnTo>
                    <a:lnTo>
                      <a:pt x="26" y="4"/>
                    </a:lnTo>
                    <a:lnTo>
                      <a:pt x="24" y="0"/>
                    </a:lnTo>
                    <a:lnTo>
                      <a:pt x="20" y="0"/>
                    </a:lnTo>
                    <a:lnTo>
                      <a:pt x="20" y="0"/>
                    </a:lnTo>
                    <a:lnTo>
                      <a:pt x="12" y="2"/>
                    </a:lnTo>
                    <a:lnTo>
                      <a:pt x="12"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9" name="Freeform 391"/>
              <p:cNvSpPr/>
              <p:nvPr/>
            </p:nvSpPr>
            <p:spPr bwMode="auto">
              <a:xfrm>
                <a:off x="2617" y="607"/>
                <a:ext cx="28" cy="12"/>
              </a:xfrm>
              <a:custGeom>
                <a:avLst/>
                <a:gdLst/>
                <a:ahLst/>
                <a:cxnLst>
                  <a:cxn ang="0">
                    <a:pos x="0" y="8"/>
                  </a:cxn>
                  <a:cxn ang="0">
                    <a:pos x="0" y="8"/>
                  </a:cxn>
                  <a:cxn ang="0">
                    <a:pos x="8" y="12"/>
                  </a:cxn>
                  <a:cxn ang="0">
                    <a:pos x="8" y="12"/>
                  </a:cxn>
                  <a:cxn ang="0">
                    <a:pos x="12" y="8"/>
                  </a:cxn>
                  <a:cxn ang="0">
                    <a:pos x="12" y="8"/>
                  </a:cxn>
                  <a:cxn ang="0">
                    <a:pos x="28" y="2"/>
                  </a:cxn>
                  <a:cxn ang="0">
                    <a:pos x="28" y="2"/>
                  </a:cxn>
                  <a:cxn ang="0">
                    <a:pos x="22" y="0"/>
                  </a:cxn>
                  <a:cxn ang="0">
                    <a:pos x="14" y="0"/>
                  </a:cxn>
                  <a:cxn ang="0">
                    <a:pos x="6" y="4"/>
                  </a:cxn>
                  <a:cxn ang="0">
                    <a:pos x="0" y="8"/>
                  </a:cxn>
                  <a:cxn ang="0">
                    <a:pos x="0" y="8"/>
                  </a:cxn>
                </a:cxnLst>
                <a:rect l="0" t="0" r="r" b="b"/>
                <a:pathLst>
                  <a:path w="28" h="12">
                    <a:moveTo>
                      <a:pt x="0" y="8"/>
                    </a:moveTo>
                    <a:lnTo>
                      <a:pt x="0" y="8"/>
                    </a:lnTo>
                    <a:lnTo>
                      <a:pt x="8" y="12"/>
                    </a:lnTo>
                    <a:lnTo>
                      <a:pt x="8" y="12"/>
                    </a:lnTo>
                    <a:lnTo>
                      <a:pt x="12" y="8"/>
                    </a:lnTo>
                    <a:lnTo>
                      <a:pt x="12" y="8"/>
                    </a:lnTo>
                    <a:lnTo>
                      <a:pt x="28" y="2"/>
                    </a:lnTo>
                    <a:lnTo>
                      <a:pt x="28" y="2"/>
                    </a:lnTo>
                    <a:lnTo>
                      <a:pt x="22" y="0"/>
                    </a:lnTo>
                    <a:lnTo>
                      <a:pt x="14" y="0"/>
                    </a:lnTo>
                    <a:lnTo>
                      <a:pt x="6"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0" name="Freeform 392"/>
              <p:cNvSpPr/>
              <p:nvPr/>
            </p:nvSpPr>
            <p:spPr bwMode="auto">
              <a:xfrm>
                <a:off x="2653" y="633"/>
                <a:ext cx="20" cy="10"/>
              </a:xfrm>
              <a:custGeom>
                <a:avLst/>
                <a:gdLst/>
                <a:ahLst/>
                <a:cxnLst>
                  <a:cxn ang="0">
                    <a:pos x="20" y="6"/>
                  </a:cxn>
                  <a:cxn ang="0">
                    <a:pos x="20" y="6"/>
                  </a:cxn>
                  <a:cxn ang="0">
                    <a:pos x="0" y="0"/>
                  </a:cxn>
                  <a:cxn ang="0">
                    <a:pos x="0" y="0"/>
                  </a:cxn>
                  <a:cxn ang="0">
                    <a:pos x="6" y="8"/>
                  </a:cxn>
                  <a:cxn ang="0">
                    <a:pos x="6" y="8"/>
                  </a:cxn>
                  <a:cxn ang="0">
                    <a:pos x="6" y="10"/>
                  </a:cxn>
                  <a:cxn ang="0">
                    <a:pos x="6" y="10"/>
                  </a:cxn>
                  <a:cxn ang="0">
                    <a:pos x="10" y="8"/>
                  </a:cxn>
                  <a:cxn ang="0">
                    <a:pos x="10" y="8"/>
                  </a:cxn>
                  <a:cxn ang="0">
                    <a:pos x="20" y="6"/>
                  </a:cxn>
                  <a:cxn ang="0">
                    <a:pos x="20" y="6"/>
                  </a:cxn>
                </a:cxnLst>
                <a:rect l="0" t="0" r="r" b="b"/>
                <a:pathLst>
                  <a:path w="20" h="10">
                    <a:moveTo>
                      <a:pt x="20" y="6"/>
                    </a:moveTo>
                    <a:lnTo>
                      <a:pt x="20" y="6"/>
                    </a:lnTo>
                    <a:lnTo>
                      <a:pt x="0" y="0"/>
                    </a:lnTo>
                    <a:lnTo>
                      <a:pt x="0" y="0"/>
                    </a:lnTo>
                    <a:lnTo>
                      <a:pt x="6" y="8"/>
                    </a:lnTo>
                    <a:lnTo>
                      <a:pt x="6" y="8"/>
                    </a:lnTo>
                    <a:lnTo>
                      <a:pt x="6" y="10"/>
                    </a:lnTo>
                    <a:lnTo>
                      <a:pt x="6" y="10"/>
                    </a:lnTo>
                    <a:lnTo>
                      <a:pt x="10" y="8"/>
                    </a:lnTo>
                    <a:lnTo>
                      <a:pt x="10" y="8"/>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1" name="Freeform 393"/>
              <p:cNvSpPr/>
              <p:nvPr/>
            </p:nvSpPr>
            <p:spPr bwMode="auto">
              <a:xfrm>
                <a:off x="2639" y="627"/>
                <a:ext cx="18" cy="18"/>
              </a:xfrm>
              <a:custGeom>
                <a:avLst/>
                <a:gdLst/>
                <a:ahLst/>
                <a:cxnLst>
                  <a:cxn ang="0">
                    <a:pos x="6" y="2"/>
                  </a:cxn>
                  <a:cxn ang="0">
                    <a:pos x="6" y="2"/>
                  </a:cxn>
                  <a:cxn ang="0">
                    <a:pos x="0" y="0"/>
                  </a:cxn>
                  <a:cxn ang="0">
                    <a:pos x="0" y="0"/>
                  </a:cxn>
                  <a:cxn ang="0">
                    <a:pos x="2" y="4"/>
                  </a:cxn>
                  <a:cxn ang="0">
                    <a:pos x="2" y="4"/>
                  </a:cxn>
                  <a:cxn ang="0">
                    <a:pos x="6" y="12"/>
                  </a:cxn>
                  <a:cxn ang="0">
                    <a:pos x="6" y="12"/>
                  </a:cxn>
                  <a:cxn ang="0">
                    <a:pos x="10" y="18"/>
                  </a:cxn>
                  <a:cxn ang="0">
                    <a:pos x="10" y="18"/>
                  </a:cxn>
                  <a:cxn ang="0">
                    <a:pos x="14" y="18"/>
                  </a:cxn>
                  <a:cxn ang="0">
                    <a:pos x="18" y="16"/>
                  </a:cxn>
                  <a:cxn ang="0">
                    <a:pos x="18" y="16"/>
                  </a:cxn>
                  <a:cxn ang="0">
                    <a:pos x="12" y="4"/>
                  </a:cxn>
                  <a:cxn ang="0">
                    <a:pos x="12" y="4"/>
                  </a:cxn>
                  <a:cxn ang="0">
                    <a:pos x="10" y="4"/>
                  </a:cxn>
                  <a:cxn ang="0">
                    <a:pos x="6" y="2"/>
                  </a:cxn>
                  <a:cxn ang="0">
                    <a:pos x="6" y="2"/>
                  </a:cxn>
                </a:cxnLst>
                <a:rect l="0" t="0" r="r" b="b"/>
                <a:pathLst>
                  <a:path w="18" h="18">
                    <a:moveTo>
                      <a:pt x="6" y="2"/>
                    </a:moveTo>
                    <a:lnTo>
                      <a:pt x="6" y="2"/>
                    </a:lnTo>
                    <a:lnTo>
                      <a:pt x="0" y="0"/>
                    </a:lnTo>
                    <a:lnTo>
                      <a:pt x="0" y="0"/>
                    </a:lnTo>
                    <a:lnTo>
                      <a:pt x="2" y="4"/>
                    </a:lnTo>
                    <a:lnTo>
                      <a:pt x="2" y="4"/>
                    </a:lnTo>
                    <a:lnTo>
                      <a:pt x="6" y="12"/>
                    </a:lnTo>
                    <a:lnTo>
                      <a:pt x="6" y="12"/>
                    </a:lnTo>
                    <a:lnTo>
                      <a:pt x="10" y="18"/>
                    </a:lnTo>
                    <a:lnTo>
                      <a:pt x="10" y="18"/>
                    </a:lnTo>
                    <a:lnTo>
                      <a:pt x="14" y="18"/>
                    </a:lnTo>
                    <a:lnTo>
                      <a:pt x="18" y="16"/>
                    </a:lnTo>
                    <a:lnTo>
                      <a:pt x="18" y="16"/>
                    </a:lnTo>
                    <a:lnTo>
                      <a:pt x="12" y="4"/>
                    </a:lnTo>
                    <a:lnTo>
                      <a:pt x="12" y="4"/>
                    </a:lnTo>
                    <a:lnTo>
                      <a:pt x="10" y="4"/>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2" name="Freeform 394"/>
              <p:cNvSpPr/>
              <p:nvPr/>
            </p:nvSpPr>
            <p:spPr bwMode="auto">
              <a:xfrm>
                <a:off x="2627" y="623"/>
                <a:ext cx="18" cy="22"/>
              </a:xfrm>
              <a:custGeom>
                <a:avLst/>
                <a:gdLst/>
                <a:ahLst/>
                <a:cxnLst>
                  <a:cxn ang="0">
                    <a:pos x="8" y="4"/>
                  </a:cxn>
                  <a:cxn ang="0">
                    <a:pos x="8" y="4"/>
                  </a:cxn>
                  <a:cxn ang="0">
                    <a:pos x="0" y="0"/>
                  </a:cxn>
                  <a:cxn ang="0">
                    <a:pos x="0" y="0"/>
                  </a:cxn>
                  <a:cxn ang="0">
                    <a:pos x="6" y="14"/>
                  </a:cxn>
                  <a:cxn ang="0">
                    <a:pos x="6" y="14"/>
                  </a:cxn>
                  <a:cxn ang="0">
                    <a:pos x="10" y="20"/>
                  </a:cxn>
                  <a:cxn ang="0">
                    <a:pos x="10" y="20"/>
                  </a:cxn>
                  <a:cxn ang="0">
                    <a:pos x="14" y="22"/>
                  </a:cxn>
                  <a:cxn ang="0">
                    <a:pos x="18" y="22"/>
                  </a:cxn>
                  <a:cxn ang="0">
                    <a:pos x="18" y="22"/>
                  </a:cxn>
                  <a:cxn ang="0">
                    <a:pos x="10" y="6"/>
                  </a:cxn>
                  <a:cxn ang="0">
                    <a:pos x="10" y="6"/>
                  </a:cxn>
                  <a:cxn ang="0">
                    <a:pos x="10" y="4"/>
                  </a:cxn>
                  <a:cxn ang="0">
                    <a:pos x="8" y="4"/>
                  </a:cxn>
                  <a:cxn ang="0">
                    <a:pos x="8" y="4"/>
                  </a:cxn>
                </a:cxnLst>
                <a:rect l="0" t="0" r="r" b="b"/>
                <a:pathLst>
                  <a:path w="18" h="22">
                    <a:moveTo>
                      <a:pt x="8" y="4"/>
                    </a:moveTo>
                    <a:lnTo>
                      <a:pt x="8" y="4"/>
                    </a:lnTo>
                    <a:lnTo>
                      <a:pt x="0" y="0"/>
                    </a:lnTo>
                    <a:lnTo>
                      <a:pt x="0" y="0"/>
                    </a:lnTo>
                    <a:lnTo>
                      <a:pt x="6" y="14"/>
                    </a:lnTo>
                    <a:lnTo>
                      <a:pt x="6" y="14"/>
                    </a:lnTo>
                    <a:lnTo>
                      <a:pt x="10" y="20"/>
                    </a:lnTo>
                    <a:lnTo>
                      <a:pt x="10" y="20"/>
                    </a:lnTo>
                    <a:lnTo>
                      <a:pt x="14" y="22"/>
                    </a:lnTo>
                    <a:lnTo>
                      <a:pt x="18" y="22"/>
                    </a:lnTo>
                    <a:lnTo>
                      <a:pt x="18" y="22"/>
                    </a:lnTo>
                    <a:lnTo>
                      <a:pt x="10" y="6"/>
                    </a:lnTo>
                    <a:lnTo>
                      <a:pt x="10" y="6"/>
                    </a:lnTo>
                    <a:lnTo>
                      <a:pt x="10" y="4"/>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3" name="Freeform 395"/>
              <p:cNvSpPr/>
              <p:nvPr/>
            </p:nvSpPr>
            <p:spPr bwMode="auto">
              <a:xfrm>
                <a:off x="2615" y="621"/>
                <a:ext cx="18" cy="22"/>
              </a:xfrm>
              <a:custGeom>
                <a:avLst/>
                <a:gdLst/>
                <a:ahLst/>
                <a:cxnLst>
                  <a:cxn ang="0">
                    <a:pos x="8" y="2"/>
                  </a:cxn>
                  <a:cxn ang="0">
                    <a:pos x="8" y="2"/>
                  </a:cxn>
                  <a:cxn ang="0">
                    <a:pos x="0" y="0"/>
                  </a:cxn>
                  <a:cxn ang="0">
                    <a:pos x="0" y="0"/>
                  </a:cxn>
                  <a:cxn ang="0">
                    <a:pos x="2" y="6"/>
                  </a:cxn>
                  <a:cxn ang="0">
                    <a:pos x="6" y="14"/>
                  </a:cxn>
                  <a:cxn ang="0">
                    <a:pos x="12" y="18"/>
                  </a:cxn>
                  <a:cxn ang="0">
                    <a:pos x="18" y="22"/>
                  </a:cxn>
                  <a:cxn ang="0">
                    <a:pos x="18" y="22"/>
                  </a:cxn>
                  <a:cxn ang="0">
                    <a:pos x="10" y="6"/>
                  </a:cxn>
                  <a:cxn ang="0">
                    <a:pos x="10" y="6"/>
                  </a:cxn>
                  <a:cxn ang="0">
                    <a:pos x="8" y="2"/>
                  </a:cxn>
                  <a:cxn ang="0">
                    <a:pos x="8" y="2"/>
                  </a:cxn>
                </a:cxnLst>
                <a:rect l="0" t="0" r="r" b="b"/>
                <a:pathLst>
                  <a:path w="18" h="22">
                    <a:moveTo>
                      <a:pt x="8" y="2"/>
                    </a:moveTo>
                    <a:lnTo>
                      <a:pt x="8" y="2"/>
                    </a:lnTo>
                    <a:lnTo>
                      <a:pt x="0" y="0"/>
                    </a:lnTo>
                    <a:lnTo>
                      <a:pt x="0" y="0"/>
                    </a:lnTo>
                    <a:lnTo>
                      <a:pt x="2" y="6"/>
                    </a:lnTo>
                    <a:lnTo>
                      <a:pt x="6" y="14"/>
                    </a:lnTo>
                    <a:lnTo>
                      <a:pt x="12" y="18"/>
                    </a:lnTo>
                    <a:lnTo>
                      <a:pt x="18" y="22"/>
                    </a:lnTo>
                    <a:lnTo>
                      <a:pt x="18" y="22"/>
                    </a:lnTo>
                    <a:lnTo>
                      <a:pt x="10" y="6"/>
                    </a:lnTo>
                    <a:lnTo>
                      <a:pt x="10" y="6"/>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4" name="Freeform 396"/>
              <p:cNvSpPr/>
              <p:nvPr/>
            </p:nvSpPr>
            <p:spPr bwMode="auto">
              <a:xfrm>
                <a:off x="2693" y="655"/>
                <a:ext cx="12" cy="20"/>
              </a:xfrm>
              <a:custGeom>
                <a:avLst/>
                <a:gdLst/>
                <a:ahLst/>
                <a:cxnLst>
                  <a:cxn ang="0">
                    <a:pos x="4" y="20"/>
                  </a:cxn>
                  <a:cxn ang="0">
                    <a:pos x="4" y="20"/>
                  </a:cxn>
                  <a:cxn ang="0">
                    <a:pos x="12" y="0"/>
                  </a:cxn>
                  <a:cxn ang="0">
                    <a:pos x="12" y="0"/>
                  </a:cxn>
                  <a:cxn ang="0">
                    <a:pos x="4" y="6"/>
                  </a:cxn>
                  <a:cxn ang="0">
                    <a:pos x="4" y="6"/>
                  </a:cxn>
                  <a:cxn ang="0">
                    <a:pos x="0" y="8"/>
                  </a:cxn>
                  <a:cxn ang="0">
                    <a:pos x="0" y="8"/>
                  </a:cxn>
                  <a:cxn ang="0">
                    <a:pos x="0" y="10"/>
                  </a:cxn>
                  <a:cxn ang="0">
                    <a:pos x="0" y="10"/>
                  </a:cxn>
                  <a:cxn ang="0">
                    <a:pos x="4" y="20"/>
                  </a:cxn>
                  <a:cxn ang="0">
                    <a:pos x="4" y="20"/>
                  </a:cxn>
                </a:cxnLst>
                <a:rect l="0" t="0" r="r" b="b"/>
                <a:pathLst>
                  <a:path w="12" h="20">
                    <a:moveTo>
                      <a:pt x="4" y="20"/>
                    </a:moveTo>
                    <a:lnTo>
                      <a:pt x="4" y="20"/>
                    </a:lnTo>
                    <a:lnTo>
                      <a:pt x="12" y="0"/>
                    </a:lnTo>
                    <a:lnTo>
                      <a:pt x="12" y="0"/>
                    </a:lnTo>
                    <a:lnTo>
                      <a:pt x="4" y="6"/>
                    </a:lnTo>
                    <a:lnTo>
                      <a:pt x="4" y="6"/>
                    </a:lnTo>
                    <a:lnTo>
                      <a:pt x="0" y="8"/>
                    </a:lnTo>
                    <a:lnTo>
                      <a:pt x="0" y="8"/>
                    </a:lnTo>
                    <a:lnTo>
                      <a:pt x="0" y="10"/>
                    </a:lnTo>
                    <a:lnTo>
                      <a:pt x="0" y="10"/>
                    </a:lnTo>
                    <a:lnTo>
                      <a:pt x="4" y="20"/>
                    </a:lnTo>
                    <a:lnTo>
                      <a:pt x="4"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5" name="Freeform 397"/>
              <p:cNvSpPr/>
              <p:nvPr/>
            </p:nvSpPr>
            <p:spPr bwMode="auto">
              <a:xfrm>
                <a:off x="2685" y="665"/>
                <a:ext cx="10" cy="24"/>
              </a:xfrm>
              <a:custGeom>
                <a:avLst/>
                <a:gdLst/>
                <a:ahLst/>
                <a:cxnLst>
                  <a:cxn ang="0">
                    <a:pos x="6" y="20"/>
                  </a:cxn>
                  <a:cxn ang="0">
                    <a:pos x="6" y="20"/>
                  </a:cxn>
                  <a:cxn ang="0">
                    <a:pos x="6" y="24"/>
                  </a:cxn>
                  <a:cxn ang="0">
                    <a:pos x="6" y="24"/>
                  </a:cxn>
                  <a:cxn ang="0">
                    <a:pos x="10" y="18"/>
                  </a:cxn>
                  <a:cxn ang="0">
                    <a:pos x="10" y="18"/>
                  </a:cxn>
                  <a:cxn ang="0">
                    <a:pos x="10" y="16"/>
                  </a:cxn>
                  <a:cxn ang="0">
                    <a:pos x="10" y="12"/>
                  </a:cxn>
                  <a:cxn ang="0">
                    <a:pos x="10" y="12"/>
                  </a:cxn>
                  <a:cxn ang="0">
                    <a:pos x="6" y="0"/>
                  </a:cxn>
                  <a:cxn ang="0">
                    <a:pos x="6" y="0"/>
                  </a:cxn>
                  <a:cxn ang="0">
                    <a:pos x="2" y="2"/>
                  </a:cxn>
                  <a:cxn ang="0">
                    <a:pos x="0" y="6"/>
                  </a:cxn>
                  <a:cxn ang="0">
                    <a:pos x="0" y="6"/>
                  </a:cxn>
                  <a:cxn ang="0">
                    <a:pos x="2" y="12"/>
                  </a:cxn>
                  <a:cxn ang="0">
                    <a:pos x="2" y="12"/>
                  </a:cxn>
                  <a:cxn ang="0">
                    <a:pos x="6" y="20"/>
                  </a:cxn>
                  <a:cxn ang="0">
                    <a:pos x="6" y="20"/>
                  </a:cxn>
                </a:cxnLst>
                <a:rect l="0" t="0" r="r" b="b"/>
                <a:pathLst>
                  <a:path w="10" h="24">
                    <a:moveTo>
                      <a:pt x="6" y="20"/>
                    </a:moveTo>
                    <a:lnTo>
                      <a:pt x="6" y="20"/>
                    </a:lnTo>
                    <a:lnTo>
                      <a:pt x="6" y="24"/>
                    </a:lnTo>
                    <a:lnTo>
                      <a:pt x="6" y="24"/>
                    </a:lnTo>
                    <a:lnTo>
                      <a:pt x="10" y="18"/>
                    </a:lnTo>
                    <a:lnTo>
                      <a:pt x="10" y="18"/>
                    </a:lnTo>
                    <a:lnTo>
                      <a:pt x="10" y="16"/>
                    </a:lnTo>
                    <a:lnTo>
                      <a:pt x="10" y="12"/>
                    </a:lnTo>
                    <a:lnTo>
                      <a:pt x="10" y="12"/>
                    </a:lnTo>
                    <a:lnTo>
                      <a:pt x="6" y="0"/>
                    </a:lnTo>
                    <a:lnTo>
                      <a:pt x="6" y="0"/>
                    </a:lnTo>
                    <a:lnTo>
                      <a:pt x="2" y="2"/>
                    </a:lnTo>
                    <a:lnTo>
                      <a:pt x="0" y="6"/>
                    </a:lnTo>
                    <a:lnTo>
                      <a:pt x="0" y="6"/>
                    </a:lnTo>
                    <a:lnTo>
                      <a:pt x="2" y="12"/>
                    </a:lnTo>
                    <a:lnTo>
                      <a:pt x="2" y="12"/>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6" name="Freeform 398"/>
              <p:cNvSpPr/>
              <p:nvPr/>
            </p:nvSpPr>
            <p:spPr bwMode="auto">
              <a:xfrm>
                <a:off x="2679" y="673"/>
                <a:ext cx="12" cy="28"/>
              </a:xfrm>
              <a:custGeom>
                <a:avLst/>
                <a:gdLst/>
                <a:ahLst/>
                <a:cxnLst>
                  <a:cxn ang="0">
                    <a:pos x="2" y="14"/>
                  </a:cxn>
                  <a:cxn ang="0">
                    <a:pos x="2" y="14"/>
                  </a:cxn>
                  <a:cxn ang="0">
                    <a:pos x="8" y="28"/>
                  </a:cxn>
                  <a:cxn ang="0">
                    <a:pos x="8" y="28"/>
                  </a:cxn>
                  <a:cxn ang="0">
                    <a:pos x="12" y="20"/>
                  </a:cxn>
                  <a:cxn ang="0">
                    <a:pos x="12" y="20"/>
                  </a:cxn>
                  <a:cxn ang="0">
                    <a:pos x="12" y="18"/>
                  </a:cxn>
                  <a:cxn ang="0">
                    <a:pos x="10" y="16"/>
                  </a:cxn>
                  <a:cxn ang="0">
                    <a:pos x="10" y="16"/>
                  </a:cxn>
                  <a:cxn ang="0">
                    <a:pos x="4" y="0"/>
                  </a:cxn>
                  <a:cxn ang="0">
                    <a:pos x="4" y="0"/>
                  </a:cxn>
                  <a:cxn ang="0">
                    <a:pos x="0" y="4"/>
                  </a:cxn>
                  <a:cxn ang="0">
                    <a:pos x="0" y="8"/>
                  </a:cxn>
                  <a:cxn ang="0">
                    <a:pos x="0" y="8"/>
                  </a:cxn>
                  <a:cxn ang="0">
                    <a:pos x="2" y="14"/>
                  </a:cxn>
                  <a:cxn ang="0">
                    <a:pos x="2" y="14"/>
                  </a:cxn>
                </a:cxnLst>
                <a:rect l="0" t="0" r="r" b="b"/>
                <a:pathLst>
                  <a:path w="12" h="28">
                    <a:moveTo>
                      <a:pt x="2" y="14"/>
                    </a:moveTo>
                    <a:lnTo>
                      <a:pt x="2" y="14"/>
                    </a:lnTo>
                    <a:lnTo>
                      <a:pt x="8" y="28"/>
                    </a:lnTo>
                    <a:lnTo>
                      <a:pt x="8" y="28"/>
                    </a:lnTo>
                    <a:lnTo>
                      <a:pt x="12" y="20"/>
                    </a:lnTo>
                    <a:lnTo>
                      <a:pt x="12" y="20"/>
                    </a:lnTo>
                    <a:lnTo>
                      <a:pt x="12" y="18"/>
                    </a:lnTo>
                    <a:lnTo>
                      <a:pt x="10" y="16"/>
                    </a:lnTo>
                    <a:lnTo>
                      <a:pt x="10" y="16"/>
                    </a:lnTo>
                    <a:lnTo>
                      <a:pt x="4" y="0"/>
                    </a:lnTo>
                    <a:lnTo>
                      <a:pt x="4" y="0"/>
                    </a:lnTo>
                    <a:lnTo>
                      <a:pt x="0" y="4"/>
                    </a:lnTo>
                    <a:lnTo>
                      <a:pt x="0" y="8"/>
                    </a:lnTo>
                    <a:lnTo>
                      <a:pt x="0"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7" name="Freeform 399"/>
              <p:cNvSpPr/>
              <p:nvPr/>
            </p:nvSpPr>
            <p:spPr bwMode="auto">
              <a:xfrm>
                <a:off x="2675" y="683"/>
                <a:ext cx="10" cy="28"/>
              </a:xfrm>
              <a:custGeom>
                <a:avLst/>
                <a:gdLst/>
                <a:ahLst/>
                <a:cxnLst>
                  <a:cxn ang="0">
                    <a:pos x="8" y="28"/>
                  </a:cxn>
                  <a:cxn ang="0">
                    <a:pos x="8" y="28"/>
                  </a:cxn>
                  <a:cxn ang="0">
                    <a:pos x="10" y="22"/>
                  </a:cxn>
                  <a:cxn ang="0">
                    <a:pos x="10" y="22"/>
                  </a:cxn>
                  <a:cxn ang="0">
                    <a:pos x="8" y="16"/>
                  </a:cxn>
                  <a:cxn ang="0">
                    <a:pos x="8" y="16"/>
                  </a:cxn>
                  <a:cxn ang="0">
                    <a:pos x="2" y="0"/>
                  </a:cxn>
                  <a:cxn ang="0">
                    <a:pos x="2" y="0"/>
                  </a:cxn>
                  <a:cxn ang="0">
                    <a:pos x="0" y="8"/>
                  </a:cxn>
                  <a:cxn ang="0">
                    <a:pos x="0" y="16"/>
                  </a:cxn>
                  <a:cxn ang="0">
                    <a:pos x="2" y="22"/>
                  </a:cxn>
                  <a:cxn ang="0">
                    <a:pos x="8" y="28"/>
                  </a:cxn>
                  <a:cxn ang="0">
                    <a:pos x="8" y="28"/>
                  </a:cxn>
                </a:cxnLst>
                <a:rect l="0" t="0" r="r" b="b"/>
                <a:pathLst>
                  <a:path w="10" h="28">
                    <a:moveTo>
                      <a:pt x="8" y="28"/>
                    </a:moveTo>
                    <a:lnTo>
                      <a:pt x="8" y="28"/>
                    </a:lnTo>
                    <a:lnTo>
                      <a:pt x="10" y="22"/>
                    </a:lnTo>
                    <a:lnTo>
                      <a:pt x="10" y="22"/>
                    </a:lnTo>
                    <a:lnTo>
                      <a:pt x="8" y="16"/>
                    </a:lnTo>
                    <a:lnTo>
                      <a:pt x="8" y="16"/>
                    </a:lnTo>
                    <a:lnTo>
                      <a:pt x="2" y="0"/>
                    </a:lnTo>
                    <a:lnTo>
                      <a:pt x="2" y="0"/>
                    </a:lnTo>
                    <a:lnTo>
                      <a:pt x="0" y="8"/>
                    </a:lnTo>
                    <a:lnTo>
                      <a:pt x="0" y="16"/>
                    </a:lnTo>
                    <a:lnTo>
                      <a:pt x="2" y="22"/>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8" name="Freeform 400"/>
              <p:cNvSpPr/>
              <p:nvPr/>
            </p:nvSpPr>
            <p:spPr bwMode="auto">
              <a:xfrm>
                <a:off x="2699" y="657"/>
                <a:ext cx="12" cy="18"/>
              </a:xfrm>
              <a:custGeom>
                <a:avLst/>
                <a:gdLst/>
                <a:ahLst/>
                <a:cxnLst>
                  <a:cxn ang="0">
                    <a:pos x="10" y="14"/>
                  </a:cxn>
                  <a:cxn ang="0">
                    <a:pos x="10" y="14"/>
                  </a:cxn>
                  <a:cxn ang="0">
                    <a:pos x="12" y="12"/>
                  </a:cxn>
                  <a:cxn ang="0">
                    <a:pos x="12" y="12"/>
                  </a:cxn>
                  <a:cxn ang="0">
                    <a:pos x="10" y="8"/>
                  </a:cxn>
                  <a:cxn ang="0">
                    <a:pos x="10" y="8"/>
                  </a:cxn>
                  <a:cxn ang="0">
                    <a:pos x="8" y="0"/>
                  </a:cxn>
                  <a:cxn ang="0">
                    <a:pos x="8" y="0"/>
                  </a:cxn>
                  <a:cxn ang="0">
                    <a:pos x="0" y="18"/>
                  </a:cxn>
                  <a:cxn ang="0">
                    <a:pos x="0" y="18"/>
                  </a:cxn>
                  <a:cxn ang="0">
                    <a:pos x="10" y="14"/>
                  </a:cxn>
                  <a:cxn ang="0">
                    <a:pos x="10" y="14"/>
                  </a:cxn>
                </a:cxnLst>
                <a:rect l="0" t="0" r="r" b="b"/>
                <a:pathLst>
                  <a:path w="12" h="18">
                    <a:moveTo>
                      <a:pt x="10" y="14"/>
                    </a:moveTo>
                    <a:lnTo>
                      <a:pt x="10" y="14"/>
                    </a:lnTo>
                    <a:lnTo>
                      <a:pt x="12" y="12"/>
                    </a:lnTo>
                    <a:lnTo>
                      <a:pt x="12" y="12"/>
                    </a:lnTo>
                    <a:lnTo>
                      <a:pt x="10" y="8"/>
                    </a:lnTo>
                    <a:lnTo>
                      <a:pt x="10" y="8"/>
                    </a:lnTo>
                    <a:lnTo>
                      <a:pt x="8" y="0"/>
                    </a:lnTo>
                    <a:lnTo>
                      <a:pt x="8" y="0"/>
                    </a:lnTo>
                    <a:lnTo>
                      <a:pt x="0" y="18"/>
                    </a:lnTo>
                    <a:lnTo>
                      <a:pt x="0" y="18"/>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9" name="Freeform 401"/>
              <p:cNvSpPr/>
              <p:nvPr/>
            </p:nvSpPr>
            <p:spPr bwMode="auto">
              <a:xfrm>
                <a:off x="2695" y="673"/>
                <a:ext cx="18" cy="16"/>
              </a:xfrm>
              <a:custGeom>
                <a:avLst/>
                <a:gdLst/>
                <a:ahLst/>
                <a:cxnLst>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6" y="0"/>
                  </a:cxn>
                  <a:cxn ang="0">
                    <a:pos x="16" y="0"/>
                  </a:cxn>
                  <a:cxn ang="0">
                    <a:pos x="4" y="6"/>
                  </a:cxn>
                  <a:cxn ang="0">
                    <a:pos x="4" y="6"/>
                  </a:cxn>
                  <a:cxn ang="0">
                    <a:pos x="4" y="8"/>
                  </a:cxn>
                  <a:cxn ang="0">
                    <a:pos x="2" y="10"/>
                  </a:cxn>
                  <a:cxn ang="0">
                    <a:pos x="2" y="10"/>
                  </a:cxn>
                </a:cxnLst>
                <a:rect l="0" t="0" r="r" b="b"/>
                <a:pathLst>
                  <a:path w="18" h="16">
                    <a:moveTo>
                      <a:pt x="2" y="10"/>
                    </a:moveTo>
                    <a:lnTo>
                      <a:pt x="2" y="10"/>
                    </a:lnTo>
                    <a:lnTo>
                      <a:pt x="0" y="16"/>
                    </a:lnTo>
                    <a:lnTo>
                      <a:pt x="0" y="16"/>
                    </a:lnTo>
                    <a:lnTo>
                      <a:pt x="4" y="14"/>
                    </a:lnTo>
                    <a:lnTo>
                      <a:pt x="4" y="14"/>
                    </a:lnTo>
                    <a:lnTo>
                      <a:pt x="12" y="10"/>
                    </a:lnTo>
                    <a:lnTo>
                      <a:pt x="12" y="10"/>
                    </a:lnTo>
                    <a:lnTo>
                      <a:pt x="18" y="8"/>
                    </a:lnTo>
                    <a:lnTo>
                      <a:pt x="18" y="8"/>
                    </a:lnTo>
                    <a:lnTo>
                      <a:pt x="18" y="4"/>
                    </a:lnTo>
                    <a:lnTo>
                      <a:pt x="16" y="0"/>
                    </a:lnTo>
                    <a:lnTo>
                      <a:pt x="16" y="0"/>
                    </a:lnTo>
                    <a:lnTo>
                      <a:pt x="4" y="6"/>
                    </a:lnTo>
                    <a:lnTo>
                      <a:pt x="4" y="6"/>
                    </a:lnTo>
                    <a:lnTo>
                      <a:pt x="4"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0" name="Freeform 402"/>
              <p:cNvSpPr/>
              <p:nvPr/>
            </p:nvSpPr>
            <p:spPr bwMode="auto">
              <a:xfrm>
                <a:off x="2691" y="683"/>
                <a:ext cx="22" cy="20"/>
              </a:xfrm>
              <a:custGeom>
                <a:avLst/>
                <a:gdLst/>
                <a:ahLst/>
                <a:cxnLst>
                  <a:cxn ang="0">
                    <a:pos x="6" y="8"/>
                  </a:cxn>
                  <a:cxn ang="0">
                    <a:pos x="6" y="8"/>
                  </a:cxn>
                  <a:cxn ang="0">
                    <a:pos x="4" y="10"/>
                  </a:cxn>
                  <a:cxn ang="0">
                    <a:pos x="2" y="12"/>
                  </a:cxn>
                  <a:cxn ang="0">
                    <a:pos x="2" y="12"/>
                  </a:cxn>
                  <a:cxn ang="0">
                    <a:pos x="0" y="20"/>
                  </a:cxn>
                  <a:cxn ang="0">
                    <a:pos x="0" y="20"/>
                  </a:cxn>
                  <a:cxn ang="0">
                    <a:pos x="14" y="12"/>
                  </a:cxn>
                  <a:cxn ang="0">
                    <a:pos x="14" y="12"/>
                  </a:cxn>
                  <a:cxn ang="0">
                    <a:pos x="20" y="10"/>
                  </a:cxn>
                  <a:cxn ang="0">
                    <a:pos x="20" y="10"/>
                  </a:cxn>
                  <a:cxn ang="0">
                    <a:pos x="22" y="6"/>
                  </a:cxn>
                  <a:cxn ang="0">
                    <a:pos x="22" y="0"/>
                  </a:cxn>
                  <a:cxn ang="0">
                    <a:pos x="22" y="0"/>
                  </a:cxn>
                  <a:cxn ang="0">
                    <a:pos x="6" y="8"/>
                  </a:cxn>
                  <a:cxn ang="0">
                    <a:pos x="6" y="8"/>
                  </a:cxn>
                </a:cxnLst>
                <a:rect l="0" t="0" r="r" b="b"/>
                <a:pathLst>
                  <a:path w="22" h="20">
                    <a:moveTo>
                      <a:pt x="6" y="8"/>
                    </a:moveTo>
                    <a:lnTo>
                      <a:pt x="6" y="8"/>
                    </a:lnTo>
                    <a:lnTo>
                      <a:pt x="4" y="10"/>
                    </a:lnTo>
                    <a:lnTo>
                      <a:pt x="2" y="12"/>
                    </a:lnTo>
                    <a:lnTo>
                      <a:pt x="2" y="12"/>
                    </a:lnTo>
                    <a:lnTo>
                      <a:pt x="0" y="20"/>
                    </a:lnTo>
                    <a:lnTo>
                      <a:pt x="0" y="20"/>
                    </a:lnTo>
                    <a:lnTo>
                      <a:pt x="14" y="12"/>
                    </a:lnTo>
                    <a:lnTo>
                      <a:pt x="14" y="12"/>
                    </a:lnTo>
                    <a:lnTo>
                      <a:pt x="20" y="10"/>
                    </a:lnTo>
                    <a:lnTo>
                      <a:pt x="20" y="10"/>
                    </a:lnTo>
                    <a:lnTo>
                      <a:pt x="22" y="6"/>
                    </a:lnTo>
                    <a:lnTo>
                      <a:pt x="22" y="0"/>
                    </a:lnTo>
                    <a:lnTo>
                      <a:pt x="22" y="0"/>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1" name="Freeform 403"/>
              <p:cNvSpPr/>
              <p:nvPr/>
            </p:nvSpPr>
            <p:spPr bwMode="auto">
              <a:xfrm>
                <a:off x="2687" y="695"/>
                <a:ext cx="24" cy="18"/>
              </a:xfrm>
              <a:custGeom>
                <a:avLst/>
                <a:gdLst/>
                <a:ahLst/>
                <a:cxnLst>
                  <a:cxn ang="0">
                    <a:pos x="8" y="8"/>
                  </a:cxn>
                  <a:cxn ang="0">
                    <a:pos x="8" y="8"/>
                  </a:cxn>
                  <a:cxn ang="0">
                    <a:pos x="4" y="10"/>
                  </a:cxn>
                  <a:cxn ang="0">
                    <a:pos x="4" y="10"/>
                  </a:cxn>
                  <a:cxn ang="0">
                    <a:pos x="0" y="18"/>
                  </a:cxn>
                  <a:cxn ang="0">
                    <a:pos x="0" y="18"/>
                  </a:cxn>
                  <a:cxn ang="0">
                    <a:pos x="8" y="18"/>
                  </a:cxn>
                  <a:cxn ang="0">
                    <a:pos x="16" y="14"/>
                  </a:cxn>
                  <a:cxn ang="0">
                    <a:pos x="20" y="8"/>
                  </a:cxn>
                  <a:cxn ang="0">
                    <a:pos x="24" y="0"/>
                  </a:cxn>
                  <a:cxn ang="0">
                    <a:pos x="24" y="0"/>
                  </a:cxn>
                  <a:cxn ang="0">
                    <a:pos x="8" y="8"/>
                  </a:cxn>
                  <a:cxn ang="0">
                    <a:pos x="8" y="8"/>
                  </a:cxn>
                </a:cxnLst>
                <a:rect l="0" t="0" r="r" b="b"/>
                <a:pathLst>
                  <a:path w="24" h="18">
                    <a:moveTo>
                      <a:pt x="8" y="8"/>
                    </a:moveTo>
                    <a:lnTo>
                      <a:pt x="8" y="8"/>
                    </a:lnTo>
                    <a:lnTo>
                      <a:pt x="4" y="10"/>
                    </a:lnTo>
                    <a:lnTo>
                      <a:pt x="4" y="10"/>
                    </a:lnTo>
                    <a:lnTo>
                      <a:pt x="0" y="18"/>
                    </a:lnTo>
                    <a:lnTo>
                      <a:pt x="0" y="18"/>
                    </a:lnTo>
                    <a:lnTo>
                      <a:pt x="8" y="18"/>
                    </a:lnTo>
                    <a:lnTo>
                      <a:pt x="16" y="14"/>
                    </a:lnTo>
                    <a:lnTo>
                      <a:pt x="20" y="8"/>
                    </a:lnTo>
                    <a:lnTo>
                      <a:pt x="24" y="0"/>
                    </a:lnTo>
                    <a:lnTo>
                      <a:pt x="24" y="0"/>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2" name="Freeform 404"/>
              <p:cNvSpPr/>
              <p:nvPr/>
            </p:nvSpPr>
            <p:spPr bwMode="auto">
              <a:xfrm>
                <a:off x="2437" y="481"/>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3" name="Freeform 405"/>
              <p:cNvSpPr/>
              <p:nvPr/>
            </p:nvSpPr>
            <p:spPr bwMode="auto">
              <a:xfrm>
                <a:off x="2425" y="491"/>
                <a:ext cx="14" cy="30"/>
              </a:xfrm>
              <a:custGeom>
                <a:avLst/>
                <a:gdLst/>
                <a:ahLst/>
                <a:cxnLst>
                  <a:cxn ang="0">
                    <a:pos x="8" y="0"/>
                  </a:cxn>
                  <a:cxn ang="0">
                    <a:pos x="8" y="0"/>
                  </a:cxn>
                  <a:cxn ang="0">
                    <a:pos x="4" y="4"/>
                  </a:cxn>
                  <a:cxn ang="0">
                    <a:pos x="0" y="8"/>
                  </a:cxn>
                  <a:cxn ang="0">
                    <a:pos x="0" y="8"/>
                  </a:cxn>
                  <a:cxn ang="0">
                    <a:pos x="4" y="14"/>
                  </a:cxn>
                  <a:cxn ang="0">
                    <a:pos x="4" y="14"/>
                  </a:cxn>
                  <a:cxn ang="0">
                    <a:pos x="6" y="26"/>
                  </a:cxn>
                  <a:cxn ang="0">
                    <a:pos x="6" y="26"/>
                  </a:cxn>
                  <a:cxn ang="0">
                    <a:pos x="8" y="30"/>
                  </a:cxn>
                  <a:cxn ang="0">
                    <a:pos x="8" y="30"/>
                  </a:cxn>
                  <a:cxn ang="0">
                    <a:pos x="12" y="24"/>
                  </a:cxn>
                  <a:cxn ang="0">
                    <a:pos x="12" y="24"/>
                  </a:cxn>
                  <a:cxn ang="0">
                    <a:pos x="14" y="20"/>
                  </a:cxn>
                  <a:cxn ang="0">
                    <a:pos x="14" y="18"/>
                  </a:cxn>
                  <a:cxn ang="0">
                    <a:pos x="14" y="18"/>
                  </a:cxn>
                  <a:cxn ang="0">
                    <a:pos x="8" y="0"/>
                  </a:cxn>
                  <a:cxn ang="0">
                    <a:pos x="8" y="0"/>
                  </a:cxn>
                </a:cxnLst>
                <a:rect l="0" t="0" r="r" b="b"/>
                <a:pathLst>
                  <a:path w="14" h="30">
                    <a:moveTo>
                      <a:pt x="8" y="0"/>
                    </a:moveTo>
                    <a:lnTo>
                      <a:pt x="8" y="0"/>
                    </a:lnTo>
                    <a:lnTo>
                      <a:pt x="4" y="4"/>
                    </a:lnTo>
                    <a:lnTo>
                      <a:pt x="0" y="8"/>
                    </a:lnTo>
                    <a:lnTo>
                      <a:pt x="0" y="8"/>
                    </a:lnTo>
                    <a:lnTo>
                      <a:pt x="4" y="14"/>
                    </a:lnTo>
                    <a:lnTo>
                      <a:pt x="4" y="14"/>
                    </a:lnTo>
                    <a:lnTo>
                      <a:pt x="6" y="26"/>
                    </a:lnTo>
                    <a:lnTo>
                      <a:pt x="6" y="26"/>
                    </a:lnTo>
                    <a:lnTo>
                      <a:pt x="8" y="30"/>
                    </a:lnTo>
                    <a:lnTo>
                      <a:pt x="8" y="30"/>
                    </a:lnTo>
                    <a:lnTo>
                      <a:pt x="12" y="24"/>
                    </a:lnTo>
                    <a:lnTo>
                      <a:pt x="12" y="24"/>
                    </a:lnTo>
                    <a:lnTo>
                      <a:pt x="14" y="20"/>
                    </a:lnTo>
                    <a:lnTo>
                      <a:pt x="14" y="18"/>
                    </a:lnTo>
                    <a:lnTo>
                      <a:pt x="14" y="1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4" name="Freeform 406"/>
              <p:cNvSpPr/>
              <p:nvPr/>
            </p:nvSpPr>
            <p:spPr bwMode="auto">
              <a:xfrm>
                <a:off x="2417" y="501"/>
                <a:ext cx="14" cy="36"/>
              </a:xfrm>
              <a:custGeom>
                <a:avLst/>
                <a:gdLst/>
                <a:ahLst/>
                <a:cxnLst>
                  <a:cxn ang="0">
                    <a:pos x="0" y="10"/>
                  </a:cxn>
                  <a:cxn ang="0">
                    <a:pos x="0" y="10"/>
                  </a:cxn>
                  <a:cxn ang="0">
                    <a:pos x="2" y="20"/>
                  </a:cxn>
                  <a:cxn ang="0">
                    <a:pos x="2" y="20"/>
                  </a:cxn>
                  <a:cxn ang="0">
                    <a:pos x="8" y="36"/>
                  </a:cxn>
                  <a:cxn ang="0">
                    <a:pos x="8" y="36"/>
                  </a:cxn>
                  <a:cxn ang="0">
                    <a:pos x="14" y="26"/>
                  </a:cxn>
                  <a:cxn ang="0">
                    <a:pos x="14" y="26"/>
                  </a:cxn>
                  <a:cxn ang="0">
                    <a:pos x="14" y="24"/>
                  </a:cxn>
                  <a:cxn ang="0">
                    <a:pos x="12" y="20"/>
                  </a:cxn>
                  <a:cxn ang="0">
                    <a:pos x="12" y="20"/>
                  </a:cxn>
                  <a:cxn ang="0">
                    <a:pos x="6" y="0"/>
                  </a:cxn>
                  <a:cxn ang="0">
                    <a:pos x="6" y="0"/>
                  </a:cxn>
                  <a:cxn ang="0">
                    <a:pos x="2" y="4"/>
                  </a:cxn>
                  <a:cxn ang="0">
                    <a:pos x="0" y="8"/>
                  </a:cxn>
                  <a:cxn ang="0">
                    <a:pos x="0" y="10"/>
                  </a:cxn>
                  <a:cxn ang="0">
                    <a:pos x="0" y="10"/>
                  </a:cxn>
                </a:cxnLst>
                <a:rect l="0" t="0" r="r" b="b"/>
                <a:pathLst>
                  <a:path w="14" h="36">
                    <a:moveTo>
                      <a:pt x="0" y="10"/>
                    </a:moveTo>
                    <a:lnTo>
                      <a:pt x="0" y="10"/>
                    </a:lnTo>
                    <a:lnTo>
                      <a:pt x="2" y="20"/>
                    </a:lnTo>
                    <a:lnTo>
                      <a:pt x="2" y="20"/>
                    </a:lnTo>
                    <a:lnTo>
                      <a:pt x="8" y="36"/>
                    </a:lnTo>
                    <a:lnTo>
                      <a:pt x="8" y="36"/>
                    </a:lnTo>
                    <a:lnTo>
                      <a:pt x="14" y="26"/>
                    </a:lnTo>
                    <a:lnTo>
                      <a:pt x="14" y="26"/>
                    </a:lnTo>
                    <a:lnTo>
                      <a:pt x="14" y="24"/>
                    </a:lnTo>
                    <a:lnTo>
                      <a:pt x="12" y="20"/>
                    </a:lnTo>
                    <a:lnTo>
                      <a:pt x="12" y="20"/>
                    </a:lnTo>
                    <a:lnTo>
                      <a:pt x="6" y="0"/>
                    </a:lnTo>
                    <a:lnTo>
                      <a:pt x="6" y="0"/>
                    </a:lnTo>
                    <a:lnTo>
                      <a:pt x="2"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170" name="Freeform 408"/>
            <p:cNvSpPr/>
            <p:nvPr/>
          </p:nvSpPr>
          <p:spPr bwMode="auto">
            <a:xfrm>
              <a:off x="3827463" y="814388"/>
              <a:ext cx="19050" cy="60325"/>
            </a:xfrm>
            <a:custGeom>
              <a:avLst/>
              <a:gdLst/>
              <a:ahLst/>
              <a:cxnLst>
                <a:cxn ang="0">
                  <a:pos x="12" y="28"/>
                </a:cxn>
                <a:cxn ang="0">
                  <a:pos x="12" y="28"/>
                </a:cxn>
                <a:cxn ang="0">
                  <a:pos x="12" y="26"/>
                </a:cxn>
                <a:cxn ang="0">
                  <a:pos x="10" y="22"/>
                </a:cxn>
                <a:cxn ang="0">
                  <a:pos x="10" y="22"/>
                </a:cxn>
                <a:cxn ang="0">
                  <a:pos x="2" y="0"/>
                </a:cxn>
                <a:cxn ang="0">
                  <a:pos x="2" y="0"/>
                </a:cxn>
                <a:cxn ang="0">
                  <a:pos x="0" y="10"/>
                </a:cxn>
                <a:cxn ang="0">
                  <a:pos x="0" y="20"/>
                </a:cxn>
                <a:cxn ang="0">
                  <a:pos x="2" y="30"/>
                </a:cxn>
                <a:cxn ang="0">
                  <a:pos x="8" y="38"/>
                </a:cxn>
                <a:cxn ang="0">
                  <a:pos x="8" y="38"/>
                </a:cxn>
                <a:cxn ang="0">
                  <a:pos x="12" y="28"/>
                </a:cxn>
                <a:cxn ang="0">
                  <a:pos x="12" y="28"/>
                </a:cxn>
              </a:cxnLst>
              <a:rect l="0" t="0" r="r" b="b"/>
              <a:pathLst>
                <a:path w="12" h="38">
                  <a:moveTo>
                    <a:pt x="12" y="28"/>
                  </a:moveTo>
                  <a:lnTo>
                    <a:pt x="12" y="28"/>
                  </a:lnTo>
                  <a:lnTo>
                    <a:pt x="12" y="26"/>
                  </a:lnTo>
                  <a:lnTo>
                    <a:pt x="10" y="22"/>
                  </a:lnTo>
                  <a:lnTo>
                    <a:pt x="10" y="22"/>
                  </a:lnTo>
                  <a:lnTo>
                    <a:pt x="2" y="0"/>
                  </a:lnTo>
                  <a:lnTo>
                    <a:pt x="2" y="0"/>
                  </a:lnTo>
                  <a:lnTo>
                    <a:pt x="0" y="10"/>
                  </a:lnTo>
                  <a:lnTo>
                    <a:pt x="0" y="20"/>
                  </a:lnTo>
                  <a:lnTo>
                    <a:pt x="2" y="30"/>
                  </a:lnTo>
                  <a:lnTo>
                    <a:pt x="8" y="38"/>
                  </a:lnTo>
                  <a:lnTo>
                    <a:pt x="8" y="38"/>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1" name="Freeform 409"/>
            <p:cNvSpPr/>
            <p:nvPr/>
          </p:nvSpPr>
          <p:spPr bwMode="auto">
            <a:xfrm>
              <a:off x="3881438" y="763588"/>
              <a:ext cx="22225" cy="41275"/>
            </a:xfrm>
            <a:custGeom>
              <a:avLst/>
              <a:gdLst/>
              <a:ahLst/>
              <a:cxnLst>
                <a:cxn ang="0">
                  <a:pos x="0" y="26"/>
                </a:cxn>
                <a:cxn ang="0">
                  <a:pos x="0" y="26"/>
                </a:cxn>
                <a:cxn ang="0">
                  <a:pos x="14" y="20"/>
                </a:cxn>
                <a:cxn ang="0">
                  <a:pos x="14" y="20"/>
                </a:cxn>
                <a:cxn ang="0">
                  <a:pos x="14" y="20"/>
                </a:cxn>
                <a:cxn ang="0">
                  <a:pos x="14" y="20"/>
                </a:cxn>
                <a:cxn ang="0">
                  <a:pos x="14" y="12"/>
                </a:cxn>
                <a:cxn ang="0">
                  <a:pos x="14" y="12"/>
                </a:cxn>
                <a:cxn ang="0">
                  <a:pos x="12" y="6"/>
                </a:cxn>
                <a:cxn ang="0">
                  <a:pos x="10" y="0"/>
                </a:cxn>
                <a:cxn ang="0">
                  <a:pos x="10" y="0"/>
                </a:cxn>
                <a:cxn ang="0">
                  <a:pos x="0" y="26"/>
                </a:cxn>
                <a:cxn ang="0">
                  <a:pos x="0" y="26"/>
                </a:cxn>
              </a:cxnLst>
              <a:rect l="0" t="0" r="r" b="b"/>
              <a:pathLst>
                <a:path w="14" h="26">
                  <a:moveTo>
                    <a:pt x="0" y="26"/>
                  </a:moveTo>
                  <a:lnTo>
                    <a:pt x="0" y="26"/>
                  </a:lnTo>
                  <a:lnTo>
                    <a:pt x="14" y="20"/>
                  </a:lnTo>
                  <a:lnTo>
                    <a:pt x="14" y="20"/>
                  </a:lnTo>
                  <a:lnTo>
                    <a:pt x="14" y="20"/>
                  </a:lnTo>
                  <a:lnTo>
                    <a:pt x="14" y="20"/>
                  </a:lnTo>
                  <a:lnTo>
                    <a:pt x="14" y="12"/>
                  </a:lnTo>
                  <a:lnTo>
                    <a:pt x="14" y="12"/>
                  </a:lnTo>
                  <a:lnTo>
                    <a:pt x="12" y="6"/>
                  </a:lnTo>
                  <a:lnTo>
                    <a:pt x="10" y="0"/>
                  </a:lnTo>
                  <a:lnTo>
                    <a:pt x="10" y="0"/>
                  </a:lnTo>
                  <a:lnTo>
                    <a:pt x="0" y="26"/>
                  </a:lnTo>
                  <a:lnTo>
                    <a:pt x="0"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2" name="Freeform 410"/>
            <p:cNvSpPr/>
            <p:nvPr/>
          </p:nvSpPr>
          <p:spPr bwMode="auto">
            <a:xfrm>
              <a:off x="3871913" y="798513"/>
              <a:ext cx="34925" cy="31750"/>
            </a:xfrm>
            <a:custGeom>
              <a:avLst/>
              <a:gdLst/>
              <a:ahLst/>
              <a:cxnLst>
                <a:cxn ang="0">
                  <a:pos x="4" y="8"/>
                </a:cxn>
                <a:cxn ang="0">
                  <a:pos x="4" y="8"/>
                </a:cxn>
                <a:cxn ang="0">
                  <a:pos x="4" y="10"/>
                </a:cxn>
                <a:cxn ang="0">
                  <a:pos x="2" y="14"/>
                </a:cxn>
                <a:cxn ang="0">
                  <a:pos x="2" y="14"/>
                </a:cxn>
                <a:cxn ang="0">
                  <a:pos x="0" y="20"/>
                </a:cxn>
                <a:cxn ang="0">
                  <a:pos x="0" y="20"/>
                </a:cxn>
                <a:cxn ang="0">
                  <a:pos x="4" y="18"/>
                </a:cxn>
                <a:cxn ang="0">
                  <a:pos x="4" y="18"/>
                </a:cxn>
                <a:cxn ang="0">
                  <a:pos x="14" y="14"/>
                </a:cxn>
                <a:cxn ang="0">
                  <a:pos x="14" y="14"/>
                </a:cxn>
                <a:cxn ang="0">
                  <a:pos x="22" y="12"/>
                </a:cxn>
                <a:cxn ang="0">
                  <a:pos x="22" y="12"/>
                </a:cxn>
                <a:cxn ang="0">
                  <a:pos x="22" y="6"/>
                </a:cxn>
                <a:cxn ang="0">
                  <a:pos x="22" y="0"/>
                </a:cxn>
                <a:cxn ang="0">
                  <a:pos x="22" y="0"/>
                </a:cxn>
                <a:cxn ang="0">
                  <a:pos x="4" y="8"/>
                </a:cxn>
                <a:cxn ang="0">
                  <a:pos x="4" y="8"/>
                </a:cxn>
              </a:cxnLst>
              <a:rect l="0" t="0" r="r" b="b"/>
              <a:pathLst>
                <a:path w="22" h="20">
                  <a:moveTo>
                    <a:pt x="4" y="8"/>
                  </a:moveTo>
                  <a:lnTo>
                    <a:pt x="4" y="8"/>
                  </a:lnTo>
                  <a:lnTo>
                    <a:pt x="4" y="10"/>
                  </a:lnTo>
                  <a:lnTo>
                    <a:pt x="2" y="14"/>
                  </a:lnTo>
                  <a:lnTo>
                    <a:pt x="2" y="14"/>
                  </a:lnTo>
                  <a:lnTo>
                    <a:pt x="0" y="20"/>
                  </a:lnTo>
                  <a:lnTo>
                    <a:pt x="0" y="20"/>
                  </a:lnTo>
                  <a:lnTo>
                    <a:pt x="4" y="18"/>
                  </a:lnTo>
                  <a:lnTo>
                    <a:pt x="4" y="18"/>
                  </a:lnTo>
                  <a:lnTo>
                    <a:pt x="14" y="14"/>
                  </a:lnTo>
                  <a:lnTo>
                    <a:pt x="14" y="14"/>
                  </a:lnTo>
                  <a:lnTo>
                    <a:pt x="22" y="12"/>
                  </a:lnTo>
                  <a:lnTo>
                    <a:pt x="22" y="12"/>
                  </a:lnTo>
                  <a:lnTo>
                    <a:pt x="22" y="6"/>
                  </a:lnTo>
                  <a:lnTo>
                    <a:pt x="22" y="0"/>
                  </a:lnTo>
                  <a:lnTo>
                    <a:pt x="22" y="0"/>
                  </a:lnTo>
                  <a:lnTo>
                    <a:pt x="4" y="8"/>
                  </a:lnTo>
                  <a:lnTo>
                    <a:pt x="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3" name="Freeform 411"/>
            <p:cNvSpPr/>
            <p:nvPr/>
          </p:nvSpPr>
          <p:spPr bwMode="auto">
            <a:xfrm>
              <a:off x="3859213" y="823913"/>
              <a:ext cx="47625" cy="34925"/>
            </a:xfrm>
            <a:custGeom>
              <a:avLst/>
              <a:gdLst/>
              <a:ahLst/>
              <a:cxnLst>
                <a:cxn ang="0">
                  <a:pos x="0" y="22"/>
                </a:cxn>
                <a:cxn ang="0">
                  <a:pos x="0" y="22"/>
                </a:cxn>
                <a:cxn ang="0">
                  <a:pos x="18" y="14"/>
                </a:cxn>
                <a:cxn ang="0">
                  <a:pos x="18" y="14"/>
                </a:cxn>
                <a:cxn ang="0">
                  <a:pos x="26" y="10"/>
                </a:cxn>
                <a:cxn ang="0">
                  <a:pos x="26" y="10"/>
                </a:cxn>
                <a:cxn ang="0">
                  <a:pos x="28" y="8"/>
                </a:cxn>
                <a:cxn ang="0">
                  <a:pos x="30" y="6"/>
                </a:cxn>
                <a:cxn ang="0">
                  <a:pos x="30" y="0"/>
                </a:cxn>
                <a:cxn ang="0">
                  <a:pos x="30" y="0"/>
                </a:cxn>
                <a:cxn ang="0">
                  <a:pos x="10" y="8"/>
                </a:cxn>
                <a:cxn ang="0">
                  <a:pos x="10" y="8"/>
                </a:cxn>
                <a:cxn ang="0">
                  <a:pos x="6" y="8"/>
                </a:cxn>
                <a:cxn ang="0">
                  <a:pos x="4" y="12"/>
                </a:cxn>
                <a:cxn ang="0">
                  <a:pos x="4" y="12"/>
                </a:cxn>
                <a:cxn ang="0">
                  <a:pos x="0" y="22"/>
                </a:cxn>
                <a:cxn ang="0">
                  <a:pos x="0" y="22"/>
                </a:cxn>
              </a:cxnLst>
              <a:rect l="0" t="0" r="r" b="b"/>
              <a:pathLst>
                <a:path w="30" h="22">
                  <a:moveTo>
                    <a:pt x="0" y="22"/>
                  </a:moveTo>
                  <a:lnTo>
                    <a:pt x="0" y="22"/>
                  </a:lnTo>
                  <a:lnTo>
                    <a:pt x="18" y="14"/>
                  </a:lnTo>
                  <a:lnTo>
                    <a:pt x="18" y="14"/>
                  </a:lnTo>
                  <a:lnTo>
                    <a:pt x="26" y="10"/>
                  </a:lnTo>
                  <a:lnTo>
                    <a:pt x="26" y="10"/>
                  </a:lnTo>
                  <a:lnTo>
                    <a:pt x="28" y="8"/>
                  </a:lnTo>
                  <a:lnTo>
                    <a:pt x="30" y="6"/>
                  </a:lnTo>
                  <a:lnTo>
                    <a:pt x="30" y="0"/>
                  </a:lnTo>
                  <a:lnTo>
                    <a:pt x="30" y="0"/>
                  </a:lnTo>
                  <a:lnTo>
                    <a:pt x="10" y="8"/>
                  </a:lnTo>
                  <a:lnTo>
                    <a:pt x="10" y="8"/>
                  </a:lnTo>
                  <a:lnTo>
                    <a:pt x="6" y="8"/>
                  </a:lnTo>
                  <a:lnTo>
                    <a:pt x="4" y="12"/>
                  </a:lnTo>
                  <a:lnTo>
                    <a:pt x="4" y="12"/>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4" name="Freeform 412"/>
            <p:cNvSpPr/>
            <p:nvPr/>
          </p:nvSpPr>
          <p:spPr bwMode="auto">
            <a:xfrm>
              <a:off x="3849688" y="846138"/>
              <a:ext cx="50800" cy="34925"/>
            </a:xfrm>
            <a:custGeom>
              <a:avLst/>
              <a:gdLst/>
              <a:ahLst/>
              <a:cxnLst>
                <a:cxn ang="0">
                  <a:pos x="32" y="0"/>
                </a:cxn>
                <a:cxn ang="0">
                  <a:pos x="32" y="0"/>
                </a:cxn>
                <a:cxn ang="0">
                  <a:pos x="12" y="8"/>
                </a:cxn>
                <a:cxn ang="0">
                  <a:pos x="12" y="8"/>
                </a:cxn>
                <a:cxn ang="0">
                  <a:pos x="8" y="10"/>
                </a:cxn>
                <a:cxn ang="0">
                  <a:pos x="4" y="12"/>
                </a:cxn>
                <a:cxn ang="0">
                  <a:pos x="4" y="12"/>
                </a:cxn>
                <a:cxn ang="0">
                  <a:pos x="0" y="22"/>
                </a:cxn>
                <a:cxn ang="0">
                  <a:pos x="0" y="22"/>
                </a:cxn>
                <a:cxn ang="0">
                  <a:pos x="10" y="20"/>
                </a:cxn>
                <a:cxn ang="0">
                  <a:pos x="20" y="16"/>
                </a:cxn>
                <a:cxn ang="0">
                  <a:pos x="26" y="8"/>
                </a:cxn>
                <a:cxn ang="0">
                  <a:pos x="32" y="0"/>
                </a:cxn>
                <a:cxn ang="0">
                  <a:pos x="32" y="0"/>
                </a:cxn>
              </a:cxnLst>
              <a:rect l="0" t="0" r="r" b="b"/>
              <a:pathLst>
                <a:path w="32" h="22">
                  <a:moveTo>
                    <a:pt x="32" y="0"/>
                  </a:moveTo>
                  <a:lnTo>
                    <a:pt x="32" y="0"/>
                  </a:lnTo>
                  <a:lnTo>
                    <a:pt x="12" y="8"/>
                  </a:lnTo>
                  <a:lnTo>
                    <a:pt x="12" y="8"/>
                  </a:lnTo>
                  <a:lnTo>
                    <a:pt x="8" y="10"/>
                  </a:lnTo>
                  <a:lnTo>
                    <a:pt x="4" y="12"/>
                  </a:lnTo>
                  <a:lnTo>
                    <a:pt x="4" y="12"/>
                  </a:lnTo>
                  <a:lnTo>
                    <a:pt x="0" y="22"/>
                  </a:lnTo>
                  <a:lnTo>
                    <a:pt x="0" y="22"/>
                  </a:lnTo>
                  <a:lnTo>
                    <a:pt x="10" y="20"/>
                  </a:lnTo>
                  <a:lnTo>
                    <a:pt x="20" y="16"/>
                  </a:lnTo>
                  <a:lnTo>
                    <a:pt x="26" y="8"/>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5" name="Freeform 413"/>
            <p:cNvSpPr/>
            <p:nvPr/>
          </p:nvSpPr>
          <p:spPr bwMode="auto">
            <a:xfrm>
              <a:off x="4094163" y="998538"/>
              <a:ext cx="38100" cy="28575"/>
            </a:xfrm>
            <a:custGeom>
              <a:avLst/>
              <a:gdLst/>
              <a:ahLst/>
              <a:cxnLst>
                <a:cxn ang="0">
                  <a:pos x="20" y="6"/>
                </a:cxn>
                <a:cxn ang="0">
                  <a:pos x="20" y="6"/>
                </a:cxn>
                <a:cxn ang="0">
                  <a:pos x="16" y="0"/>
                </a:cxn>
                <a:cxn ang="0">
                  <a:pos x="16" y="0"/>
                </a:cxn>
                <a:cxn ang="0">
                  <a:pos x="14" y="0"/>
                </a:cxn>
                <a:cxn ang="0">
                  <a:pos x="14" y="0"/>
                </a:cxn>
                <a:cxn ang="0">
                  <a:pos x="0" y="4"/>
                </a:cxn>
                <a:cxn ang="0">
                  <a:pos x="0" y="4"/>
                </a:cxn>
                <a:cxn ang="0">
                  <a:pos x="24" y="18"/>
                </a:cxn>
                <a:cxn ang="0">
                  <a:pos x="24" y="18"/>
                </a:cxn>
                <a:cxn ang="0">
                  <a:pos x="22" y="12"/>
                </a:cxn>
                <a:cxn ang="0">
                  <a:pos x="20" y="6"/>
                </a:cxn>
                <a:cxn ang="0">
                  <a:pos x="20" y="6"/>
                </a:cxn>
              </a:cxnLst>
              <a:rect l="0" t="0" r="r" b="b"/>
              <a:pathLst>
                <a:path w="24" h="18">
                  <a:moveTo>
                    <a:pt x="20" y="6"/>
                  </a:moveTo>
                  <a:lnTo>
                    <a:pt x="20" y="6"/>
                  </a:lnTo>
                  <a:lnTo>
                    <a:pt x="16" y="0"/>
                  </a:lnTo>
                  <a:lnTo>
                    <a:pt x="16" y="0"/>
                  </a:lnTo>
                  <a:lnTo>
                    <a:pt x="14" y="0"/>
                  </a:lnTo>
                  <a:lnTo>
                    <a:pt x="14" y="0"/>
                  </a:lnTo>
                  <a:lnTo>
                    <a:pt x="0" y="4"/>
                  </a:lnTo>
                  <a:lnTo>
                    <a:pt x="0" y="4"/>
                  </a:lnTo>
                  <a:lnTo>
                    <a:pt x="24" y="18"/>
                  </a:lnTo>
                  <a:lnTo>
                    <a:pt x="24" y="18"/>
                  </a:lnTo>
                  <a:lnTo>
                    <a:pt x="22" y="12"/>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6" name="Freeform 414"/>
            <p:cNvSpPr/>
            <p:nvPr/>
          </p:nvSpPr>
          <p:spPr bwMode="auto">
            <a:xfrm>
              <a:off x="4065588" y="979488"/>
              <a:ext cx="50800" cy="19050"/>
            </a:xfrm>
            <a:custGeom>
              <a:avLst/>
              <a:gdLst/>
              <a:ahLst/>
              <a:cxnLst>
                <a:cxn ang="0">
                  <a:pos x="26" y="0"/>
                </a:cxn>
                <a:cxn ang="0">
                  <a:pos x="26" y="0"/>
                </a:cxn>
                <a:cxn ang="0">
                  <a:pos x="18" y="0"/>
                </a:cxn>
                <a:cxn ang="0">
                  <a:pos x="18" y="0"/>
                </a:cxn>
                <a:cxn ang="0">
                  <a:pos x="6" y="4"/>
                </a:cxn>
                <a:cxn ang="0">
                  <a:pos x="6" y="4"/>
                </a:cxn>
                <a:cxn ang="0">
                  <a:pos x="0" y="6"/>
                </a:cxn>
                <a:cxn ang="0">
                  <a:pos x="0" y="6"/>
                </a:cxn>
                <a:cxn ang="0">
                  <a:pos x="8" y="10"/>
                </a:cxn>
                <a:cxn ang="0">
                  <a:pos x="8" y="10"/>
                </a:cxn>
                <a:cxn ang="0">
                  <a:pos x="12" y="12"/>
                </a:cxn>
                <a:cxn ang="0">
                  <a:pos x="14" y="12"/>
                </a:cxn>
                <a:cxn ang="0">
                  <a:pos x="14" y="12"/>
                </a:cxn>
                <a:cxn ang="0">
                  <a:pos x="32" y="8"/>
                </a:cxn>
                <a:cxn ang="0">
                  <a:pos x="32" y="8"/>
                </a:cxn>
                <a:cxn ang="0">
                  <a:pos x="30" y="4"/>
                </a:cxn>
                <a:cxn ang="0">
                  <a:pos x="28" y="0"/>
                </a:cxn>
                <a:cxn ang="0">
                  <a:pos x="26" y="0"/>
                </a:cxn>
                <a:cxn ang="0">
                  <a:pos x="26" y="0"/>
                </a:cxn>
              </a:cxnLst>
              <a:rect l="0" t="0" r="r" b="b"/>
              <a:pathLst>
                <a:path w="32" h="12">
                  <a:moveTo>
                    <a:pt x="26" y="0"/>
                  </a:moveTo>
                  <a:lnTo>
                    <a:pt x="26" y="0"/>
                  </a:lnTo>
                  <a:lnTo>
                    <a:pt x="18" y="0"/>
                  </a:lnTo>
                  <a:lnTo>
                    <a:pt x="18" y="0"/>
                  </a:lnTo>
                  <a:lnTo>
                    <a:pt x="6" y="4"/>
                  </a:lnTo>
                  <a:lnTo>
                    <a:pt x="6" y="4"/>
                  </a:lnTo>
                  <a:lnTo>
                    <a:pt x="0" y="6"/>
                  </a:lnTo>
                  <a:lnTo>
                    <a:pt x="0" y="6"/>
                  </a:lnTo>
                  <a:lnTo>
                    <a:pt x="8" y="10"/>
                  </a:lnTo>
                  <a:lnTo>
                    <a:pt x="8" y="10"/>
                  </a:lnTo>
                  <a:lnTo>
                    <a:pt x="12" y="12"/>
                  </a:lnTo>
                  <a:lnTo>
                    <a:pt x="14" y="12"/>
                  </a:lnTo>
                  <a:lnTo>
                    <a:pt x="14" y="12"/>
                  </a:lnTo>
                  <a:lnTo>
                    <a:pt x="32" y="8"/>
                  </a:lnTo>
                  <a:lnTo>
                    <a:pt x="32" y="8"/>
                  </a:lnTo>
                  <a:lnTo>
                    <a:pt x="30" y="4"/>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7" name="Freeform 415"/>
            <p:cNvSpPr/>
            <p:nvPr/>
          </p:nvSpPr>
          <p:spPr bwMode="auto">
            <a:xfrm>
              <a:off x="4040188" y="960438"/>
              <a:ext cx="63500" cy="22225"/>
            </a:xfrm>
            <a:custGeom>
              <a:avLst/>
              <a:gdLst/>
              <a:ahLst/>
              <a:cxnLst>
                <a:cxn ang="0">
                  <a:pos x="18" y="14"/>
                </a:cxn>
                <a:cxn ang="0">
                  <a:pos x="18" y="14"/>
                </a:cxn>
                <a:cxn ang="0">
                  <a:pos x="40" y="8"/>
                </a:cxn>
                <a:cxn ang="0">
                  <a:pos x="40" y="8"/>
                </a:cxn>
                <a:cxn ang="0">
                  <a:pos x="36" y="2"/>
                </a:cxn>
                <a:cxn ang="0">
                  <a:pos x="34" y="0"/>
                </a:cxn>
                <a:cxn ang="0">
                  <a:pos x="30" y="0"/>
                </a:cxn>
                <a:cxn ang="0">
                  <a:pos x="30" y="0"/>
                </a:cxn>
                <a:cxn ang="0">
                  <a:pos x="20" y="2"/>
                </a:cxn>
                <a:cxn ang="0">
                  <a:pos x="20" y="2"/>
                </a:cxn>
                <a:cxn ang="0">
                  <a:pos x="0" y="8"/>
                </a:cxn>
                <a:cxn ang="0">
                  <a:pos x="0" y="8"/>
                </a:cxn>
                <a:cxn ang="0">
                  <a:pos x="10" y="14"/>
                </a:cxn>
                <a:cxn ang="0">
                  <a:pos x="10" y="14"/>
                </a:cxn>
                <a:cxn ang="0">
                  <a:pos x="14" y="14"/>
                </a:cxn>
                <a:cxn ang="0">
                  <a:pos x="18" y="14"/>
                </a:cxn>
                <a:cxn ang="0">
                  <a:pos x="18" y="14"/>
                </a:cxn>
              </a:cxnLst>
              <a:rect l="0" t="0" r="r" b="b"/>
              <a:pathLst>
                <a:path w="40" h="14">
                  <a:moveTo>
                    <a:pt x="18" y="14"/>
                  </a:moveTo>
                  <a:lnTo>
                    <a:pt x="18" y="14"/>
                  </a:lnTo>
                  <a:lnTo>
                    <a:pt x="40" y="8"/>
                  </a:lnTo>
                  <a:lnTo>
                    <a:pt x="40" y="8"/>
                  </a:lnTo>
                  <a:lnTo>
                    <a:pt x="36" y="2"/>
                  </a:lnTo>
                  <a:lnTo>
                    <a:pt x="34" y="0"/>
                  </a:lnTo>
                  <a:lnTo>
                    <a:pt x="30" y="0"/>
                  </a:lnTo>
                  <a:lnTo>
                    <a:pt x="30" y="0"/>
                  </a:lnTo>
                  <a:lnTo>
                    <a:pt x="20" y="2"/>
                  </a:lnTo>
                  <a:lnTo>
                    <a:pt x="20" y="2"/>
                  </a:lnTo>
                  <a:lnTo>
                    <a:pt x="0" y="8"/>
                  </a:lnTo>
                  <a:lnTo>
                    <a:pt x="0" y="8"/>
                  </a:lnTo>
                  <a:lnTo>
                    <a:pt x="10" y="14"/>
                  </a:lnTo>
                  <a:lnTo>
                    <a:pt x="10" y="14"/>
                  </a:lnTo>
                  <a:lnTo>
                    <a:pt x="14" y="14"/>
                  </a:lnTo>
                  <a:lnTo>
                    <a:pt x="18" y="14"/>
                  </a:lnTo>
                  <a:lnTo>
                    <a:pt x="1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8" name="Freeform 416"/>
            <p:cNvSpPr/>
            <p:nvPr/>
          </p:nvSpPr>
          <p:spPr bwMode="auto">
            <a:xfrm>
              <a:off x="4021138" y="947738"/>
              <a:ext cx="63500" cy="19050"/>
            </a:xfrm>
            <a:custGeom>
              <a:avLst/>
              <a:gdLst/>
              <a:ahLst/>
              <a:cxnLst>
                <a:cxn ang="0">
                  <a:pos x="0" y="6"/>
                </a:cxn>
                <a:cxn ang="0">
                  <a:pos x="0" y="6"/>
                </a:cxn>
                <a:cxn ang="0">
                  <a:pos x="8" y="12"/>
                </a:cxn>
                <a:cxn ang="0">
                  <a:pos x="8" y="12"/>
                </a:cxn>
                <a:cxn ang="0">
                  <a:pos x="12" y="12"/>
                </a:cxn>
                <a:cxn ang="0">
                  <a:pos x="16" y="10"/>
                </a:cxn>
                <a:cxn ang="0">
                  <a:pos x="16" y="10"/>
                </a:cxn>
                <a:cxn ang="0">
                  <a:pos x="40" y="6"/>
                </a:cxn>
                <a:cxn ang="0">
                  <a:pos x="40" y="6"/>
                </a:cxn>
                <a:cxn ang="0">
                  <a:pos x="30" y="0"/>
                </a:cxn>
                <a:cxn ang="0">
                  <a:pos x="20" y="0"/>
                </a:cxn>
                <a:cxn ang="0">
                  <a:pos x="8" y="2"/>
                </a:cxn>
                <a:cxn ang="0">
                  <a:pos x="0" y="6"/>
                </a:cxn>
                <a:cxn ang="0">
                  <a:pos x="0" y="6"/>
                </a:cxn>
              </a:cxnLst>
              <a:rect l="0" t="0" r="r" b="b"/>
              <a:pathLst>
                <a:path w="40" h="12">
                  <a:moveTo>
                    <a:pt x="0" y="6"/>
                  </a:moveTo>
                  <a:lnTo>
                    <a:pt x="0" y="6"/>
                  </a:lnTo>
                  <a:lnTo>
                    <a:pt x="8" y="12"/>
                  </a:lnTo>
                  <a:lnTo>
                    <a:pt x="8" y="12"/>
                  </a:lnTo>
                  <a:lnTo>
                    <a:pt x="12" y="12"/>
                  </a:lnTo>
                  <a:lnTo>
                    <a:pt x="16" y="10"/>
                  </a:lnTo>
                  <a:lnTo>
                    <a:pt x="16" y="10"/>
                  </a:lnTo>
                  <a:lnTo>
                    <a:pt x="40" y="6"/>
                  </a:lnTo>
                  <a:lnTo>
                    <a:pt x="40" y="6"/>
                  </a:lnTo>
                  <a:lnTo>
                    <a:pt x="30" y="0"/>
                  </a:lnTo>
                  <a:lnTo>
                    <a:pt x="20" y="0"/>
                  </a:lnTo>
                  <a:lnTo>
                    <a:pt x="8"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9" name="Freeform 417"/>
            <p:cNvSpPr/>
            <p:nvPr/>
          </p:nvSpPr>
          <p:spPr bwMode="auto">
            <a:xfrm>
              <a:off x="4090988" y="1011238"/>
              <a:ext cx="38100" cy="25400"/>
            </a:xfrm>
            <a:custGeom>
              <a:avLst/>
              <a:gdLst/>
              <a:ahLst/>
              <a:cxnLst>
                <a:cxn ang="0">
                  <a:pos x="24" y="12"/>
                </a:cxn>
                <a:cxn ang="0">
                  <a:pos x="24" y="12"/>
                </a:cxn>
                <a:cxn ang="0">
                  <a:pos x="0" y="0"/>
                </a:cxn>
                <a:cxn ang="0">
                  <a:pos x="0" y="0"/>
                </a:cxn>
                <a:cxn ang="0">
                  <a:pos x="4" y="14"/>
                </a:cxn>
                <a:cxn ang="0">
                  <a:pos x="4" y="14"/>
                </a:cxn>
                <a:cxn ang="0">
                  <a:pos x="4" y="16"/>
                </a:cxn>
                <a:cxn ang="0">
                  <a:pos x="4" y="16"/>
                </a:cxn>
                <a:cxn ang="0">
                  <a:pos x="12" y="14"/>
                </a:cxn>
                <a:cxn ang="0">
                  <a:pos x="12" y="14"/>
                </a:cxn>
                <a:cxn ang="0">
                  <a:pos x="18" y="14"/>
                </a:cxn>
                <a:cxn ang="0">
                  <a:pos x="24" y="12"/>
                </a:cxn>
                <a:cxn ang="0">
                  <a:pos x="24" y="12"/>
                </a:cxn>
              </a:cxnLst>
              <a:rect l="0" t="0" r="r" b="b"/>
              <a:pathLst>
                <a:path w="24" h="16">
                  <a:moveTo>
                    <a:pt x="24" y="12"/>
                  </a:moveTo>
                  <a:lnTo>
                    <a:pt x="24" y="12"/>
                  </a:lnTo>
                  <a:lnTo>
                    <a:pt x="0" y="0"/>
                  </a:lnTo>
                  <a:lnTo>
                    <a:pt x="0" y="0"/>
                  </a:lnTo>
                  <a:lnTo>
                    <a:pt x="4" y="14"/>
                  </a:lnTo>
                  <a:lnTo>
                    <a:pt x="4" y="14"/>
                  </a:lnTo>
                  <a:lnTo>
                    <a:pt x="4" y="16"/>
                  </a:lnTo>
                  <a:lnTo>
                    <a:pt x="4" y="16"/>
                  </a:lnTo>
                  <a:lnTo>
                    <a:pt x="12" y="14"/>
                  </a:lnTo>
                  <a:lnTo>
                    <a:pt x="12" y="14"/>
                  </a:lnTo>
                  <a:lnTo>
                    <a:pt x="18" y="14"/>
                  </a:lnTo>
                  <a:lnTo>
                    <a:pt x="24" y="12"/>
                  </a:lnTo>
                  <a:lnTo>
                    <a:pt x="2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0" name="Freeform 418"/>
            <p:cNvSpPr/>
            <p:nvPr/>
          </p:nvSpPr>
          <p:spPr bwMode="auto">
            <a:xfrm>
              <a:off x="4062413" y="995363"/>
              <a:ext cx="31750" cy="41275"/>
            </a:xfrm>
            <a:custGeom>
              <a:avLst/>
              <a:gdLst/>
              <a:ahLst/>
              <a:cxnLst>
                <a:cxn ang="0">
                  <a:pos x="8" y="4"/>
                </a:cxn>
                <a:cxn ang="0">
                  <a:pos x="8" y="4"/>
                </a:cxn>
                <a:cxn ang="0">
                  <a:pos x="0" y="0"/>
                </a:cxn>
                <a:cxn ang="0">
                  <a:pos x="0" y="0"/>
                </a:cxn>
                <a:cxn ang="0">
                  <a:pos x="2" y="6"/>
                </a:cxn>
                <a:cxn ang="0">
                  <a:pos x="2" y="6"/>
                </a:cxn>
                <a:cxn ang="0">
                  <a:pos x="6" y="16"/>
                </a:cxn>
                <a:cxn ang="0">
                  <a:pos x="6" y="16"/>
                </a:cxn>
                <a:cxn ang="0">
                  <a:pos x="8" y="24"/>
                </a:cxn>
                <a:cxn ang="0">
                  <a:pos x="8" y="24"/>
                </a:cxn>
                <a:cxn ang="0">
                  <a:pos x="10" y="26"/>
                </a:cxn>
                <a:cxn ang="0">
                  <a:pos x="14" y="26"/>
                </a:cxn>
                <a:cxn ang="0">
                  <a:pos x="20" y="26"/>
                </a:cxn>
                <a:cxn ang="0">
                  <a:pos x="20" y="26"/>
                </a:cxn>
                <a:cxn ang="0">
                  <a:pos x="14" y="8"/>
                </a:cxn>
                <a:cxn ang="0">
                  <a:pos x="14" y="8"/>
                </a:cxn>
                <a:cxn ang="0">
                  <a:pos x="10" y="6"/>
                </a:cxn>
                <a:cxn ang="0">
                  <a:pos x="8" y="4"/>
                </a:cxn>
                <a:cxn ang="0">
                  <a:pos x="8" y="4"/>
                </a:cxn>
              </a:cxnLst>
              <a:rect l="0" t="0" r="r" b="b"/>
              <a:pathLst>
                <a:path w="20" h="26">
                  <a:moveTo>
                    <a:pt x="8" y="4"/>
                  </a:moveTo>
                  <a:lnTo>
                    <a:pt x="8" y="4"/>
                  </a:lnTo>
                  <a:lnTo>
                    <a:pt x="0" y="0"/>
                  </a:lnTo>
                  <a:lnTo>
                    <a:pt x="0" y="0"/>
                  </a:lnTo>
                  <a:lnTo>
                    <a:pt x="2" y="6"/>
                  </a:lnTo>
                  <a:lnTo>
                    <a:pt x="2" y="6"/>
                  </a:lnTo>
                  <a:lnTo>
                    <a:pt x="6" y="16"/>
                  </a:lnTo>
                  <a:lnTo>
                    <a:pt x="6" y="16"/>
                  </a:lnTo>
                  <a:lnTo>
                    <a:pt x="8" y="24"/>
                  </a:lnTo>
                  <a:lnTo>
                    <a:pt x="8" y="24"/>
                  </a:lnTo>
                  <a:lnTo>
                    <a:pt x="10" y="26"/>
                  </a:lnTo>
                  <a:lnTo>
                    <a:pt x="14" y="26"/>
                  </a:lnTo>
                  <a:lnTo>
                    <a:pt x="20" y="26"/>
                  </a:lnTo>
                  <a:lnTo>
                    <a:pt x="20" y="26"/>
                  </a:lnTo>
                  <a:lnTo>
                    <a:pt x="14" y="8"/>
                  </a:lnTo>
                  <a:lnTo>
                    <a:pt x="14" y="8"/>
                  </a:lnTo>
                  <a:lnTo>
                    <a:pt x="10" y="6"/>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1" name="Freeform 419"/>
            <p:cNvSpPr/>
            <p:nvPr/>
          </p:nvSpPr>
          <p:spPr bwMode="auto">
            <a:xfrm>
              <a:off x="4037013" y="979488"/>
              <a:ext cx="31750" cy="53975"/>
            </a:xfrm>
            <a:custGeom>
              <a:avLst/>
              <a:gdLst/>
              <a:ahLst/>
              <a:cxnLst>
                <a:cxn ang="0">
                  <a:pos x="6" y="20"/>
                </a:cxn>
                <a:cxn ang="0">
                  <a:pos x="6" y="20"/>
                </a:cxn>
                <a:cxn ang="0">
                  <a:pos x="8" y="30"/>
                </a:cxn>
                <a:cxn ang="0">
                  <a:pos x="8" y="30"/>
                </a:cxn>
                <a:cxn ang="0">
                  <a:pos x="10" y="32"/>
                </a:cxn>
                <a:cxn ang="0">
                  <a:pos x="14" y="34"/>
                </a:cxn>
                <a:cxn ang="0">
                  <a:pos x="20" y="34"/>
                </a:cxn>
                <a:cxn ang="0">
                  <a:pos x="20" y="34"/>
                </a:cxn>
                <a:cxn ang="0">
                  <a:pos x="12" y="12"/>
                </a:cxn>
                <a:cxn ang="0">
                  <a:pos x="12" y="12"/>
                </a:cxn>
                <a:cxn ang="0">
                  <a:pos x="12" y="8"/>
                </a:cxn>
                <a:cxn ang="0">
                  <a:pos x="10" y="6"/>
                </a:cxn>
                <a:cxn ang="0">
                  <a:pos x="10" y="6"/>
                </a:cxn>
                <a:cxn ang="0">
                  <a:pos x="0" y="0"/>
                </a:cxn>
                <a:cxn ang="0">
                  <a:pos x="0" y="0"/>
                </a:cxn>
                <a:cxn ang="0">
                  <a:pos x="6" y="20"/>
                </a:cxn>
                <a:cxn ang="0">
                  <a:pos x="6" y="20"/>
                </a:cxn>
              </a:cxnLst>
              <a:rect l="0" t="0" r="r" b="b"/>
              <a:pathLst>
                <a:path w="20" h="34">
                  <a:moveTo>
                    <a:pt x="6" y="20"/>
                  </a:moveTo>
                  <a:lnTo>
                    <a:pt x="6" y="20"/>
                  </a:lnTo>
                  <a:lnTo>
                    <a:pt x="8" y="30"/>
                  </a:lnTo>
                  <a:lnTo>
                    <a:pt x="8" y="30"/>
                  </a:lnTo>
                  <a:lnTo>
                    <a:pt x="10" y="32"/>
                  </a:lnTo>
                  <a:lnTo>
                    <a:pt x="14" y="34"/>
                  </a:lnTo>
                  <a:lnTo>
                    <a:pt x="20" y="34"/>
                  </a:lnTo>
                  <a:lnTo>
                    <a:pt x="20" y="34"/>
                  </a:lnTo>
                  <a:lnTo>
                    <a:pt x="12" y="12"/>
                  </a:lnTo>
                  <a:lnTo>
                    <a:pt x="12" y="12"/>
                  </a:lnTo>
                  <a:lnTo>
                    <a:pt x="12" y="8"/>
                  </a:lnTo>
                  <a:lnTo>
                    <a:pt x="10" y="6"/>
                  </a:lnTo>
                  <a:lnTo>
                    <a:pt x="10" y="6"/>
                  </a:lnTo>
                  <a:lnTo>
                    <a:pt x="0" y="0"/>
                  </a:lnTo>
                  <a:lnTo>
                    <a:pt x="0" y="0"/>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2" name="Freeform 420"/>
            <p:cNvSpPr/>
            <p:nvPr/>
          </p:nvSpPr>
          <p:spPr bwMode="auto">
            <a:xfrm>
              <a:off x="4014788" y="966788"/>
              <a:ext cx="28575" cy="57150"/>
            </a:xfrm>
            <a:custGeom>
              <a:avLst/>
              <a:gdLst/>
              <a:ahLst/>
              <a:cxnLst>
                <a:cxn ang="0">
                  <a:pos x="18" y="36"/>
                </a:cxn>
                <a:cxn ang="0">
                  <a:pos x="18" y="36"/>
                </a:cxn>
                <a:cxn ang="0">
                  <a:pos x="12" y="14"/>
                </a:cxn>
                <a:cxn ang="0">
                  <a:pos x="12" y="14"/>
                </a:cxn>
                <a:cxn ang="0">
                  <a:pos x="10" y="10"/>
                </a:cxn>
                <a:cxn ang="0">
                  <a:pos x="10" y="6"/>
                </a:cxn>
                <a:cxn ang="0">
                  <a:pos x="10" y="6"/>
                </a:cxn>
                <a:cxn ang="0">
                  <a:pos x="0" y="0"/>
                </a:cxn>
                <a:cxn ang="0">
                  <a:pos x="0" y="0"/>
                </a:cxn>
                <a:cxn ang="0">
                  <a:pos x="0" y="12"/>
                </a:cxn>
                <a:cxn ang="0">
                  <a:pos x="4" y="22"/>
                </a:cxn>
                <a:cxn ang="0">
                  <a:pos x="10" y="30"/>
                </a:cxn>
                <a:cxn ang="0">
                  <a:pos x="18" y="36"/>
                </a:cxn>
                <a:cxn ang="0">
                  <a:pos x="18" y="36"/>
                </a:cxn>
              </a:cxnLst>
              <a:rect l="0" t="0" r="r" b="b"/>
              <a:pathLst>
                <a:path w="18" h="36">
                  <a:moveTo>
                    <a:pt x="18" y="36"/>
                  </a:moveTo>
                  <a:lnTo>
                    <a:pt x="18" y="36"/>
                  </a:lnTo>
                  <a:lnTo>
                    <a:pt x="12" y="14"/>
                  </a:lnTo>
                  <a:lnTo>
                    <a:pt x="12" y="14"/>
                  </a:lnTo>
                  <a:lnTo>
                    <a:pt x="10" y="10"/>
                  </a:lnTo>
                  <a:lnTo>
                    <a:pt x="10" y="6"/>
                  </a:lnTo>
                  <a:lnTo>
                    <a:pt x="10" y="6"/>
                  </a:lnTo>
                  <a:lnTo>
                    <a:pt x="0" y="0"/>
                  </a:lnTo>
                  <a:lnTo>
                    <a:pt x="0" y="0"/>
                  </a:lnTo>
                  <a:lnTo>
                    <a:pt x="0" y="12"/>
                  </a:lnTo>
                  <a:lnTo>
                    <a:pt x="4" y="22"/>
                  </a:lnTo>
                  <a:lnTo>
                    <a:pt x="10" y="3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3" name="Freeform 421"/>
            <p:cNvSpPr/>
            <p:nvPr/>
          </p:nvSpPr>
          <p:spPr bwMode="auto">
            <a:xfrm>
              <a:off x="4157663" y="900113"/>
              <a:ext cx="38100" cy="15875"/>
            </a:xfrm>
            <a:custGeom>
              <a:avLst/>
              <a:gdLst/>
              <a:ahLst/>
              <a:cxnLst>
                <a:cxn ang="0">
                  <a:pos x="10" y="0"/>
                </a:cxn>
                <a:cxn ang="0">
                  <a:pos x="10" y="0"/>
                </a:cxn>
                <a:cxn ang="0">
                  <a:pos x="10" y="2"/>
                </a:cxn>
                <a:cxn ang="0">
                  <a:pos x="10" y="2"/>
                </a:cxn>
                <a:cxn ang="0">
                  <a:pos x="0" y="10"/>
                </a:cxn>
                <a:cxn ang="0">
                  <a:pos x="0" y="10"/>
                </a:cxn>
                <a:cxn ang="0">
                  <a:pos x="24" y="10"/>
                </a:cxn>
                <a:cxn ang="0">
                  <a:pos x="24" y="10"/>
                </a:cxn>
                <a:cxn ang="0">
                  <a:pos x="20" y="8"/>
                </a:cxn>
                <a:cxn ang="0">
                  <a:pos x="16" y="4"/>
                </a:cxn>
                <a:cxn ang="0">
                  <a:pos x="16" y="4"/>
                </a:cxn>
                <a:cxn ang="0">
                  <a:pos x="10" y="0"/>
                </a:cxn>
                <a:cxn ang="0">
                  <a:pos x="10" y="0"/>
                </a:cxn>
              </a:cxnLst>
              <a:rect l="0" t="0" r="r" b="b"/>
              <a:pathLst>
                <a:path w="24" h="10">
                  <a:moveTo>
                    <a:pt x="10" y="0"/>
                  </a:moveTo>
                  <a:lnTo>
                    <a:pt x="10" y="0"/>
                  </a:lnTo>
                  <a:lnTo>
                    <a:pt x="10" y="2"/>
                  </a:lnTo>
                  <a:lnTo>
                    <a:pt x="10" y="2"/>
                  </a:lnTo>
                  <a:lnTo>
                    <a:pt x="0" y="10"/>
                  </a:lnTo>
                  <a:lnTo>
                    <a:pt x="0" y="10"/>
                  </a:lnTo>
                  <a:lnTo>
                    <a:pt x="24" y="10"/>
                  </a:lnTo>
                  <a:lnTo>
                    <a:pt x="24" y="10"/>
                  </a:lnTo>
                  <a:lnTo>
                    <a:pt x="20" y="8"/>
                  </a:lnTo>
                  <a:lnTo>
                    <a:pt x="16" y="4"/>
                  </a:lnTo>
                  <a:lnTo>
                    <a:pt x="16"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4" name="Freeform 422"/>
            <p:cNvSpPr/>
            <p:nvPr/>
          </p:nvSpPr>
          <p:spPr bwMode="auto">
            <a:xfrm>
              <a:off x="4132263" y="890588"/>
              <a:ext cx="38100" cy="25400"/>
            </a:xfrm>
            <a:custGeom>
              <a:avLst/>
              <a:gdLst/>
              <a:ahLst/>
              <a:cxnLst>
                <a:cxn ang="0">
                  <a:pos x="16" y="0"/>
                </a:cxn>
                <a:cxn ang="0">
                  <a:pos x="16" y="0"/>
                </a:cxn>
                <a:cxn ang="0">
                  <a:pos x="10" y="4"/>
                </a:cxn>
                <a:cxn ang="0">
                  <a:pos x="10" y="4"/>
                </a:cxn>
                <a:cxn ang="0">
                  <a:pos x="2" y="12"/>
                </a:cxn>
                <a:cxn ang="0">
                  <a:pos x="2" y="12"/>
                </a:cxn>
                <a:cxn ang="0">
                  <a:pos x="0" y="16"/>
                </a:cxn>
                <a:cxn ang="0">
                  <a:pos x="0" y="16"/>
                </a:cxn>
                <a:cxn ang="0">
                  <a:pos x="6" y="16"/>
                </a:cxn>
                <a:cxn ang="0">
                  <a:pos x="6" y="16"/>
                </a:cxn>
                <a:cxn ang="0">
                  <a:pos x="10" y="16"/>
                </a:cxn>
                <a:cxn ang="0">
                  <a:pos x="12" y="16"/>
                </a:cxn>
                <a:cxn ang="0">
                  <a:pos x="12" y="16"/>
                </a:cxn>
                <a:cxn ang="0">
                  <a:pos x="24" y="4"/>
                </a:cxn>
                <a:cxn ang="0">
                  <a:pos x="24" y="4"/>
                </a:cxn>
                <a:cxn ang="0">
                  <a:pos x="20" y="2"/>
                </a:cxn>
                <a:cxn ang="0">
                  <a:pos x="16" y="0"/>
                </a:cxn>
                <a:cxn ang="0">
                  <a:pos x="16" y="0"/>
                </a:cxn>
              </a:cxnLst>
              <a:rect l="0" t="0" r="r" b="b"/>
              <a:pathLst>
                <a:path w="24" h="16">
                  <a:moveTo>
                    <a:pt x="16" y="0"/>
                  </a:moveTo>
                  <a:lnTo>
                    <a:pt x="16" y="0"/>
                  </a:lnTo>
                  <a:lnTo>
                    <a:pt x="10" y="4"/>
                  </a:lnTo>
                  <a:lnTo>
                    <a:pt x="10" y="4"/>
                  </a:lnTo>
                  <a:lnTo>
                    <a:pt x="2" y="12"/>
                  </a:lnTo>
                  <a:lnTo>
                    <a:pt x="2" y="12"/>
                  </a:lnTo>
                  <a:lnTo>
                    <a:pt x="0" y="16"/>
                  </a:lnTo>
                  <a:lnTo>
                    <a:pt x="0" y="16"/>
                  </a:lnTo>
                  <a:lnTo>
                    <a:pt x="6" y="16"/>
                  </a:lnTo>
                  <a:lnTo>
                    <a:pt x="6" y="16"/>
                  </a:lnTo>
                  <a:lnTo>
                    <a:pt x="10" y="16"/>
                  </a:lnTo>
                  <a:lnTo>
                    <a:pt x="12" y="16"/>
                  </a:lnTo>
                  <a:lnTo>
                    <a:pt x="12" y="16"/>
                  </a:lnTo>
                  <a:lnTo>
                    <a:pt x="24" y="4"/>
                  </a:lnTo>
                  <a:lnTo>
                    <a:pt x="24" y="4"/>
                  </a:lnTo>
                  <a:lnTo>
                    <a:pt x="20" y="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5" name="Freeform 423"/>
            <p:cNvSpPr/>
            <p:nvPr/>
          </p:nvSpPr>
          <p:spPr bwMode="auto">
            <a:xfrm>
              <a:off x="4103688" y="884238"/>
              <a:ext cx="47625" cy="31750"/>
            </a:xfrm>
            <a:custGeom>
              <a:avLst/>
              <a:gdLst/>
              <a:ahLst/>
              <a:cxnLst>
                <a:cxn ang="0">
                  <a:pos x="20" y="2"/>
                </a:cxn>
                <a:cxn ang="0">
                  <a:pos x="20" y="2"/>
                </a:cxn>
                <a:cxn ang="0">
                  <a:pos x="14" y="8"/>
                </a:cxn>
                <a:cxn ang="0">
                  <a:pos x="14" y="8"/>
                </a:cxn>
                <a:cxn ang="0">
                  <a:pos x="0" y="18"/>
                </a:cxn>
                <a:cxn ang="0">
                  <a:pos x="0" y="18"/>
                </a:cxn>
                <a:cxn ang="0">
                  <a:pos x="10" y="20"/>
                </a:cxn>
                <a:cxn ang="0">
                  <a:pos x="10" y="20"/>
                </a:cxn>
                <a:cxn ang="0">
                  <a:pos x="14" y="18"/>
                </a:cxn>
                <a:cxn ang="0">
                  <a:pos x="16" y="16"/>
                </a:cxn>
                <a:cxn ang="0">
                  <a:pos x="16" y="16"/>
                </a:cxn>
                <a:cxn ang="0">
                  <a:pos x="30" y="2"/>
                </a:cxn>
                <a:cxn ang="0">
                  <a:pos x="30" y="2"/>
                </a:cxn>
                <a:cxn ang="0">
                  <a:pos x="24" y="0"/>
                </a:cxn>
                <a:cxn ang="0">
                  <a:pos x="22" y="0"/>
                </a:cxn>
                <a:cxn ang="0">
                  <a:pos x="20" y="2"/>
                </a:cxn>
                <a:cxn ang="0">
                  <a:pos x="20" y="2"/>
                </a:cxn>
              </a:cxnLst>
              <a:rect l="0" t="0" r="r" b="b"/>
              <a:pathLst>
                <a:path w="30" h="20">
                  <a:moveTo>
                    <a:pt x="20" y="2"/>
                  </a:moveTo>
                  <a:lnTo>
                    <a:pt x="20" y="2"/>
                  </a:lnTo>
                  <a:lnTo>
                    <a:pt x="14" y="8"/>
                  </a:lnTo>
                  <a:lnTo>
                    <a:pt x="14" y="8"/>
                  </a:lnTo>
                  <a:lnTo>
                    <a:pt x="0" y="18"/>
                  </a:lnTo>
                  <a:lnTo>
                    <a:pt x="0" y="18"/>
                  </a:lnTo>
                  <a:lnTo>
                    <a:pt x="10" y="20"/>
                  </a:lnTo>
                  <a:lnTo>
                    <a:pt x="10" y="20"/>
                  </a:lnTo>
                  <a:lnTo>
                    <a:pt x="14" y="18"/>
                  </a:lnTo>
                  <a:lnTo>
                    <a:pt x="16" y="16"/>
                  </a:lnTo>
                  <a:lnTo>
                    <a:pt x="16" y="16"/>
                  </a:lnTo>
                  <a:lnTo>
                    <a:pt x="30" y="2"/>
                  </a:lnTo>
                  <a:lnTo>
                    <a:pt x="30" y="2"/>
                  </a:lnTo>
                  <a:lnTo>
                    <a:pt x="24"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6" name="Freeform 424"/>
            <p:cNvSpPr/>
            <p:nvPr/>
          </p:nvSpPr>
          <p:spPr bwMode="auto">
            <a:xfrm>
              <a:off x="4084638" y="884238"/>
              <a:ext cx="44450" cy="28575"/>
            </a:xfrm>
            <a:custGeom>
              <a:avLst/>
              <a:gdLst/>
              <a:ahLst/>
              <a:cxnLst>
                <a:cxn ang="0">
                  <a:pos x="0" y="18"/>
                </a:cxn>
                <a:cxn ang="0">
                  <a:pos x="0" y="18"/>
                </a:cxn>
                <a:cxn ang="0">
                  <a:pos x="8" y="18"/>
                </a:cxn>
                <a:cxn ang="0">
                  <a:pos x="8" y="18"/>
                </a:cxn>
                <a:cxn ang="0">
                  <a:pos x="14" y="14"/>
                </a:cxn>
                <a:cxn ang="0">
                  <a:pos x="14" y="14"/>
                </a:cxn>
                <a:cxn ang="0">
                  <a:pos x="28" y="0"/>
                </a:cxn>
                <a:cxn ang="0">
                  <a:pos x="28" y="0"/>
                </a:cxn>
                <a:cxn ang="0">
                  <a:pos x="20" y="2"/>
                </a:cxn>
                <a:cxn ang="0">
                  <a:pos x="10" y="4"/>
                </a:cxn>
                <a:cxn ang="0">
                  <a:pos x="4" y="10"/>
                </a:cxn>
                <a:cxn ang="0">
                  <a:pos x="0" y="18"/>
                </a:cxn>
                <a:cxn ang="0">
                  <a:pos x="0" y="18"/>
                </a:cxn>
              </a:cxnLst>
              <a:rect l="0" t="0" r="r" b="b"/>
              <a:pathLst>
                <a:path w="28" h="18">
                  <a:moveTo>
                    <a:pt x="0" y="18"/>
                  </a:moveTo>
                  <a:lnTo>
                    <a:pt x="0" y="18"/>
                  </a:lnTo>
                  <a:lnTo>
                    <a:pt x="8" y="18"/>
                  </a:lnTo>
                  <a:lnTo>
                    <a:pt x="8" y="18"/>
                  </a:lnTo>
                  <a:lnTo>
                    <a:pt x="14" y="14"/>
                  </a:lnTo>
                  <a:lnTo>
                    <a:pt x="14" y="14"/>
                  </a:lnTo>
                  <a:lnTo>
                    <a:pt x="28" y="0"/>
                  </a:lnTo>
                  <a:lnTo>
                    <a:pt x="28" y="0"/>
                  </a:lnTo>
                  <a:lnTo>
                    <a:pt x="20" y="2"/>
                  </a:lnTo>
                  <a:lnTo>
                    <a:pt x="10" y="4"/>
                  </a:lnTo>
                  <a:lnTo>
                    <a:pt x="4" y="10"/>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7" name="Freeform 425"/>
            <p:cNvSpPr/>
            <p:nvPr/>
          </p:nvSpPr>
          <p:spPr bwMode="auto">
            <a:xfrm>
              <a:off x="4157663" y="922338"/>
              <a:ext cx="38100" cy="15875"/>
            </a:xfrm>
            <a:custGeom>
              <a:avLst/>
              <a:gdLst/>
              <a:ahLst/>
              <a:cxnLst>
                <a:cxn ang="0">
                  <a:pos x="10" y="10"/>
                </a:cxn>
                <a:cxn ang="0">
                  <a:pos x="10" y="10"/>
                </a:cxn>
                <a:cxn ang="0">
                  <a:pos x="16" y="6"/>
                </a:cxn>
                <a:cxn ang="0">
                  <a:pos x="16" y="6"/>
                </a:cxn>
                <a:cxn ang="0">
                  <a:pos x="20" y="2"/>
                </a:cxn>
                <a:cxn ang="0">
                  <a:pos x="24" y="0"/>
                </a:cxn>
                <a:cxn ang="0">
                  <a:pos x="24" y="0"/>
                </a:cxn>
                <a:cxn ang="0">
                  <a:pos x="0" y="0"/>
                </a:cxn>
                <a:cxn ang="0">
                  <a:pos x="0" y="0"/>
                </a:cxn>
                <a:cxn ang="0">
                  <a:pos x="10" y="8"/>
                </a:cxn>
                <a:cxn ang="0">
                  <a:pos x="10" y="8"/>
                </a:cxn>
                <a:cxn ang="0">
                  <a:pos x="10" y="10"/>
                </a:cxn>
                <a:cxn ang="0">
                  <a:pos x="10" y="10"/>
                </a:cxn>
              </a:cxnLst>
              <a:rect l="0" t="0" r="r" b="b"/>
              <a:pathLst>
                <a:path w="24" h="10">
                  <a:moveTo>
                    <a:pt x="10" y="10"/>
                  </a:moveTo>
                  <a:lnTo>
                    <a:pt x="10" y="10"/>
                  </a:lnTo>
                  <a:lnTo>
                    <a:pt x="16" y="6"/>
                  </a:lnTo>
                  <a:lnTo>
                    <a:pt x="16" y="6"/>
                  </a:lnTo>
                  <a:lnTo>
                    <a:pt x="20" y="2"/>
                  </a:lnTo>
                  <a:lnTo>
                    <a:pt x="24" y="0"/>
                  </a:lnTo>
                  <a:lnTo>
                    <a:pt x="24" y="0"/>
                  </a:lnTo>
                  <a:lnTo>
                    <a:pt x="0" y="0"/>
                  </a:lnTo>
                  <a:lnTo>
                    <a:pt x="0" y="0"/>
                  </a:lnTo>
                  <a:lnTo>
                    <a:pt x="10" y="8"/>
                  </a:lnTo>
                  <a:lnTo>
                    <a:pt x="10" y="8"/>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8" name="Freeform 426"/>
            <p:cNvSpPr/>
            <p:nvPr/>
          </p:nvSpPr>
          <p:spPr bwMode="auto">
            <a:xfrm>
              <a:off x="4132263" y="922338"/>
              <a:ext cx="38100" cy="25400"/>
            </a:xfrm>
            <a:custGeom>
              <a:avLst/>
              <a:gdLst/>
              <a:ahLst/>
              <a:cxnLst>
                <a:cxn ang="0">
                  <a:pos x="6" y="0"/>
                </a:cxn>
                <a:cxn ang="0">
                  <a:pos x="6" y="0"/>
                </a:cxn>
                <a:cxn ang="0">
                  <a:pos x="0" y="0"/>
                </a:cxn>
                <a:cxn ang="0">
                  <a:pos x="0" y="0"/>
                </a:cxn>
                <a:cxn ang="0">
                  <a:pos x="2" y="4"/>
                </a:cxn>
                <a:cxn ang="0">
                  <a:pos x="2" y="4"/>
                </a:cxn>
                <a:cxn ang="0">
                  <a:pos x="10" y="10"/>
                </a:cxn>
                <a:cxn ang="0">
                  <a:pos x="10" y="10"/>
                </a:cxn>
                <a:cxn ang="0">
                  <a:pos x="16" y="16"/>
                </a:cxn>
                <a:cxn ang="0">
                  <a:pos x="16" y="16"/>
                </a:cxn>
                <a:cxn ang="0">
                  <a:pos x="20" y="14"/>
                </a:cxn>
                <a:cxn ang="0">
                  <a:pos x="24" y="10"/>
                </a:cxn>
                <a:cxn ang="0">
                  <a:pos x="24" y="10"/>
                </a:cxn>
                <a:cxn ang="0">
                  <a:pos x="12" y="0"/>
                </a:cxn>
                <a:cxn ang="0">
                  <a:pos x="12" y="0"/>
                </a:cxn>
                <a:cxn ang="0">
                  <a:pos x="10" y="0"/>
                </a:cxn>
                <a:cxn ang="0">
                  <a:pos x="6" y="0"/>
                </a:cxn>
                <a:cxn ang="0">
                  <a:pos x="6" y="0"/>
                </a:cxn>
              </a:cxnLst>
              <a:rect l="0" t="0" r="r" b="b"/>
              <a:pathLst>
                <a:path w="24" h="16">
                  <a:moveTo>
                    <a:pt x="6" y="0"/>
                  </a:moveTo>
                  <a:lnTo>
                    <a:pt x="6" y="0"/>
                  </a:lnTo>
                  <a:lnTo>
                    <a:pt x="0" y="0"/>
                  </a:lnTo>
                  <a:lnTo>
                    <a:pt x="0" y="0"/>
                  </a:lnTo>
                  <a:lnTo>
                    <a:pt x="2" y="4"/>
                  </a:lnTo>
                  <a:lnTo>
                    <a:pt x="2" y="4"/>
                  </a:lnTo>
                  <a:lnTo>
                    <a:pt x="10" y="10"/>
                  </a:lnTo>
                  <a:lnTo>
                    <a:pt x="10" y="10"/>
                  </a:lnTo>
                  <a:lnTo>
                    <a:pt x="16" y="16"/>
                  </a:lnTo>
                  <a:lnTo>
                    <a:pt x="16" y="16"/>
                  </a:lnTo>
                  <a:lnTo>
                    <a:pt x="20" y="14"/>
                  </a:lnTo>
                  <a:lnTo>
                    <a:pt x="24" y="10"/>
                  </a:lnTo>
                  <a:lnTo>
                    <a:pt x="24" y="10"/>
                  </a:lnTo>
                  <a:lnTo>
                    <a:pt x="12" y="0"/>
                  </a:lnTo>
                  <a:lnTo>
                    <a:pt x="12" y="0"/>
                  </a:lnTo>
                  <a:lnTo>
                    <a:pt x="10"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9" name="Freeform 427"/>
            <p:cNvSpPr/>
            <p:nvPr/>
          </p:nvSpPr>
          <p:spPr bwMode="auto">
            <a:xfrm>
              <a:off x="4103688" y="922338"/>
              <a:ext cx="47625" cy="28575"/>
            </a:xfrm>
            <a:custGeom>
              <a:avLst/>
              <a:gdLst/>
              <a:ahLst/>
              <a:cxnLst>
                <a:cxn ang="0">
                  <a:pos x="30" y="16"/>
                </a:cxn>
                <a:cxn ang="0">
                  <a:pos x="30" y="16"/>
                </a:cxn>
                <a:cxn ang="0">
                  <a:pos x="16" y="2"/>
                </a:cxn>
                <a:cxn ang="0">
                  <a:pos x="16" y="2"/>
                </a:cxn>
                <a:cxn ang="0">
                  <a:pos x="14" y="0"/>
                </a:cxn>
                <a:cxn ang="0">
                  <a:pos x="10" y="0"/>
                </a:cxn>
                <a:cxn ang="0">
                  <a:pos x="10" y="0"/>
                </a:cxn>
                <a:cxn ang="0">
                  <a:pos x="0" y="0"/>
                </a:cxn>
                <a:cxn ang="0">
                  <a:pos x="0" y="0"/>
                </a:cxn>
                <a:cxn ang="0">
                  <a:pos x="14" y="12"/>
                </a:cxn>
                <a:cxn ang="0">
                  <a:pos x="14" y="12"/>
                </a:cxn>
                <a:cxn ang="0">
                  <a:pos x="20" y="18"/>
                </a:cxn>
                <a:cxn ang="0">
                  <a:pos x="20" y="18"/>
                </a:cxn>
                <a:cxn ang="0">
                  <a:pos x="22" y="18"/>
                </a:cxn>
                <a:cxn ang="0">
                  <a:pos x="24" y="18"/>
                </a:cxn>
                <a:cxn ang="0">
                  <a:pos x="30" y="16"/>
                </a:cxn>
                <a:cxn ang="0">
                  <a:pos x="30" y="16"/>
                </a:cxn>
              </a:cxnLst>
              <a:rect l="0" t="0" r="r" b="b"/>
              <a:pathLst>
                <a:path w="30" h="18">
                  <a:moveTo>
                    <a:pt x="30" y="16"/>
                  </a:moveTo>
                  <a:lnTo>
                    <a:pt x="30" y="16"/>
                  </a:lnTo>
                  <a:lnTo>
                    <a:pt x="16" y="2"/>
                  </a:lnTo>
                  <a:lnTo>
                    <a:pt x="16" y="2"/>
                  </a:lnTo>
                  <a:lnTo>
                    <a:pt x="14" y="0"/>
                  </a:lnTo>
                  <a:lnTo>
                    <a:pt x="10" y="0"/>
                  </a:lnTo>
                  <a:lnTo>
                    <a:pt x="10" y="0"/>
                  </a:lnTo>
                  <a:lnTo>
                    <a:pt x="0" y="0"/>
                  </a:lnTo>
                  <a:lnTo>
                    <a:pt x="0" y="0"/>
                  </a:lnTo>
                  <a:lnTo>
                    <a:pt x="14" y="12"/>
                  </a:lnTo>
                  <a:lnTo>
                    <a:pt x="14" y="12"/>
                  </a:lnTo>
                  <a:lnTo>
                    <a:pt x="20" y="18"/>
                  </a:lnTo>
                  <a:lnTo>
                    <a:pt x="20" y="18"/>
                  </a:lnTo>
                  <a:lnTo>
                    <a:pt x="22" y="18"/>
                  </a:lnTo>
                  <a:lnTo>
                    <a:pt x="24" y="18"/>
                  </a:lnTo>
                  <a:lnTo>
                    <a:pt x="30" y="16"/>
                  </a:lnTo>
                  <a:lnTo>
                    <a:pt x="3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0" name="Freeform 428"/>
            <p:cNvSpPr/>
            <p:nvPr/>
          </p:nvSpPr>
          <p:spPr bwMode="auto">
            <a:xfrm>
              <a:off x="4084638" y="922338"/>
              <a:ext cx="44450" cy="31750"/>
            </a:xfrm>
            <a:custGeom>
              <a:avLst/>
              <a:gdLst/>
              <a:ahLst/>
              <a:cxnLst>
                <a:cxn ang="0">
                  <a:pos x="14" y="4"/>
                </a:cxn>
                <a:cxn ang="0">
                  <a:pos x="14" y="4"/>
                </a:cxn>
                <a:cxn ang="0">
                  <a:pos x="8" y="0"/>
                </a:cxn>
                <a:cxn ang="0">
                  <a:pos x="8" y="0"/>
                </a:cxn>
                <a:cxn ang="0">
                  <a:pos x="0" y="0"/>
                </a:cxn>
                <a:cxn ang="0">
                  <a:pos x="0" y="0"/>
                </a:cxn>
                <a:cxn ang="0">
                  <a:pos x="4" y="8"/>
                </a:cxn>
                <a:cxn ang="0">
                  <a:pos x="10" y="14"/>
                </a:cxn>
                <a:cxn ang="0">
                  <a:pos x="20" y="18"/>
                </a:cxn>
                <a:cxn ang="0">
                  <a:pos x="28" y="20"/>
                </a:cxn>
                <a:cxn ang="0">
                  <a:pos x="28" y="20"/>
                </a:cxn>
                <a:cxn ang="0">
                  <a:pos x="14" y="4"/>
                </a:cxn>
                <a:cxn ang="0">
                  <a:pos x="14" y="4"/>
                </a:cxn>
              </a:cxnLst>
              <a:rect l="0" t="0" r="r" b="b"/>
              <a:pathLst>
                <a:path w="28" h="20">
                  <a:moveTo>
                    <a:pt x="14" y="4"/>
                  </a:moveTo>
                  <a:lnTo>
                    <a:pt x="14" y="4"/>
                  </a:lnTo>
                  <a:lnTo>
                    <a:pt x="8" y="0"/>
                  </a:lnTo>
                  <a:lnTo>
                    <a:pt x="8" y="0"/>
                  </a:lnTo>
                  <a:lnTo>
                    <a:pt x="0" y="0"/>
                  </a:lnTo>
                  <a:lnTo>
                    <a:pt x="0" y="0"/>
                  </a:lnTo>
                  <a:lnTo>
                    <a:pt x="4" y="8"/>
                  </a:lnTo>
                  <a:lnTo>
                    <a:pt x="10" y="14"/>
                  </a:lnTo>
                  <a:lnTo>
                    <a:pt x="20" y="18"/>
                  </a:lnTo>
                  <a:lnTo>
                    <a:pt x="28" y="20"/>
                  </a:lnTo>
                  <a:lnTo>
                    <a:pt x="28" y="20"/>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1" name="Freeform 429"/>
            <p:cNvSpPr/>
            <p:nvPr/>
          </p:nvSpPr>
          <p:spPr bwMode="auto">
            <a:xfrm>
              <a:off x="3992563" y="1081088"/>
              <a:ext cx="44450" cy="25400"/>
            </a:xfrm>
            <a:custGeom>
              <a:avLst/>
              <a:gdLst/>
              <a:ahLst/>
              <a:cxnLst>
                <a:cxn ang="0">
                  <a:pos x="28" y="16"/>
                </a:cxn>
                <a:cxn ang="0">
                  <a:pos x="28" y="16"/>
                </a:cxn>
                <a:cxn ang="0">
                  <a:pos x="24" y="12"/>
                </a:cxn>
                <a:cxn ang="0">
                  <a:pos x="20" y="6"/>
                </a:cxn>
                <a:cxn ang="0">
                  <a:pos x="20" y="6"/>
                </a:cxn>
                <a:cxn ang="0">
                  <a:pos x="16" y="0"/>
                </a:cxn>
                <a:cxn ang="0">
                  <a:pos x="16" y="0"/>
                </a:cxn>
                <a:cxn ang="0">
                  <a:pos x="14" y="2"/>
                </a:cxn>
                <a:cxn ang="0">
                  <a:pos x="14" y="2"/>
                </a:cxn>
                <a:cxn ang="0">
                  <a:pos x="0" y="10"/>
                </a:cxn>
                <a:cxn ang="0">
                  <a:pos x="0" y="10"/>
                </a:cxn>
                <a:cxn ang="0">
                  <a:pos x="28" y="16"/>
                </a:cxn>
                <a:cxn ang="0">
                  <a:pos x="28" y="16"/>
                </a:cxn>
              </a:cxnLst>
              <a:rect l="0" t="0" r="r" b="b"/>
              <a:pathLst>
                <a:path w="28" h="16">
                  <a:moveTo>
                    <a:pt x="28" y="16"/>
                  </a:moveTo>
                  <a:lnTo>
                    <a:pt x="28" y="16"/>
                  </a:lnTo>
                  <a:lnTo>
                    <a:pt x="24" y="12"/>
                  </a:lnTo>
                  <a:lnTo>
                    <a:pt x="20" y="6"/>
                  </a:lnTo>
                  <a:lnTo>
                    <a:pt x="20" y="6"/>
                  </a:lnTo>
                  <a:lnTo>
                    <a:pt x="16" y="0"/>
                  </a:lnTo>
                  <a:lnTo>
                    <a:pt x="16" y="0"/>
                  </a:lnTo>
                  <a:lnTo>
                    <a:pt x="14" y="2"/>
                  </a:lnTo>
                  <a:lnTo>
                    <a:pt x="14" y="2"/>
                  </a:lnTo>
                  <a:lnTo>
                    <a:pt x="0" y="10"/>
                  </a:lnTo>
                  <a:lnTo>
                    <a:pt x="0" y="10"/>
                  </a:lnTo>
                  <a:lnTo>
                    <a:pt x="28" y="16"/>
                  </a:lnTo>
                  <a:lnTo>
                    <a:pt x="2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2" name="Freeform 430"/>
            <p:cNvSpPr/>
            <p:nvPr/>
          </p:nvSpPr>
          <p:spPr bwMode="auto">
            <a:xfrm>
              <a:off x="3963988" y="1068388"/>
              <a:ext cx="47625" cy="25400"/>
            </a:xfrm>
            <a:custGeom>
              <a:avLst/>
              <a:gdLst/>
              <a:ahLst/>
              <a:cxnLst>
                <a:cxn ang="0">
                  <a:pos x="22" y="0"/>
                </a:cxn>
                <a:cxn ang="0">
                  <a:pos x="22" y="0"/>
                </a:cxn>
                <a:cxn ang="0">
                  <a:pos x="14" y="4"/>
                </a:cxn>
                <a:cxn ang="0">
                  <a:pos x="14" y="4"/>
                </a:cxn>
                <a:cxn ang="0">
                  <a:pos x="4" y="10"/>
                </a:cxn>
                <a:cxn ang="0">
                  <a:pos x="4" y="10"/>
                </a:cxn>
                <a:cxn ang="0">
                  <a:pos x="0" y="12"/>
                </a:cxn>
                <a:cxn ang="0">
                  <a:pos x="0" y="12"/>
                </a:cxn>
                <a:cxn ang="0">
                  <a:pos x="8" y="14"/>
                </a:cxn>
                <a:cxn ang="0">
                  <a:pos x="8" y="14"/>
                </a:cxn>
                <a:cxn ang="0">
                  <a:pos x="12" y="16"/>
                </a:cxn>
                <a:cxn ang="0">
                  <a:pos x="14" y="16"/>
                </a:cxn>
                <a:cxn ang="0">
                  <a:pos x="14" y="16"/>
                </a:cxn>
                <a:cxn ang="0">
                  <a:pos x="30" y="6"/>
                </a:cxn>
                <a:cxn ang="0">
                  <a:pos x="30" y="6"/>
                </a:cxn>
                <a:cxn ang="0">
                  <a:pos x="26" y="2"/>
                </a:cxn>
                <a:cxn ang="0">
                  <a:pos x="22" y="0"/>
                </a:cxn>
                <a:cxn ang="0">
                  <a:pos x="22" y="0"/>
                </a:cxn>
              </a:cxnLst>
              <a:rect l="0" t="0" r="r" b="b"/>
              <a:pathLst>
                <a:path w="30" h="16">
                  <a:moveTo>
                    <a:pt x="22" y="0"/>
                  </a:moveTo>
                  <a:lnTo>
                    <a:pt x="22" y="0"/>
                  </a:lnTo>
                  <a:lnTo>
                    <a:pt x="14" y="4"/>
                  </a:lnTo>
                  <a:lnTo>
                    <a:pt x="14" y="4"/>
                  </a:lnTo>
                  <a:lnTo>
                    <a:pt x="4" y="10"/>
                  </a:lnTo>
                  <a:lnTo>
                    <a:pt x="4" y="10"/>
                  </a:lnTo>
                  <a:lnTo>
                    <a:pt x="0" y="12"/>
                  </a:lnTo>
                  <a:lnTo>
                    <a:pt x="0" y="12"/>
                  </a:lnTo>
                  <a:lnTo>
                    <a:pt x="8" y="14"/>
                  </a:lnTo>
                  <a:lnTo>
                    <a:pt x="8" y="14"/>
                  </a:lnTo>
                  <a:lnTo>
                    <a:pt x="12" y="16"/>
                  </a:lnTo>
                  <a:lnTo>
                    <a:pt x="14" y="16"/>
                  </a:lnTo>
                  <a:lnTo>
                    <a:pt x="14" y="16"/>
                  </a:lnTo>
                  <a:lnTo>
                    <a:pt x="30" y="6"/>
                  </a:lnTo>
                  <a:lnTo>
                    <a:pt x="30" y="6"/>
                  </a:lnTo>
                  <a:lnTo>
                    <a:pt x="26" y="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3" name="Freeform 431"/>
            <p:cNvSpPr/>
            <p:nvPr/>
          </p:nvSpPr>
          <p:spPr bwMode="auto">
            <a:xfrm>
              <a:off x="3935413" y="1055688"/>
              <a:ext cx="57150" cy="31750"/>
            </a:xfrm>
            <a:custGeom>
              <a:avLst/>
              <a:gdLst/>
              <a:ahLst/>
              <a:cxnLst>
                <a:cxn ang="0">
                  <a:pos x="26" y="0"/>
                </a:cxn>
                <a:cxn ang="0">
                  <a:pos x="26" y="0"/>
                </a:cxn>
                <a:cxn ang="0">
                  <a:pos x="16" y="6"/>
                </a:cxn>
                <a:cxn ang="0">
                  <a:pos x="16" y="6"/>
                </a:cxn>
                <a:cxn ang="0">
                  <a:pos x="0" y="16"/>
                </a:cxn>
                <a:cxn ang="0">
                  <a:pos x="0" y="16"/>
                </a:cxn>
                <a:cxn ang="0">
                  <a:pos x="10" y="20"/>
                </a:cxn>
                <a:cxn ang="0">
                  <a:pos x="10" y="20"/>
                </a:cxn>
                <a:cxn ang="0">
                  <a:pos x="14" y="20"/>
                </a:cxn>
                <a:cxn ang="0">
                  <a:pos x="16" y="18"/>
                </a:cxn>
                <a:cxn ang="0">
                  <a:pos x="16" y="18"/>
                </a:cxn>
                <a:cxn ang="0">
                  <a:pos x="36" y="4"/>
                </a:cxn>
                <a:cxn ang="0">
                  <a:pos x="36" y="4"/>
                </a:cxn>
                <a:cxn ang="0">
                  <a:pos x="32" y="2"/>
                </a:cxn>
                <a:cxn ang="0">
                  <a:pos x="28" y="0"/>
                </a:cxn>
                <a:cxn ang="0">
                  <a:pos x="26" y="0"/>
                </a:cxn>
                <a:cxn ang="0">
                  <a:pos x="26" y="0"/>
                </a:cxn>
              </a:cxnLst>
              <a:rect l="0" t="0" r="r" b="b"/>
              <a:pathLst>
                <a:path w="36" h="20">
                  <a:moveTo>
                    <a:pt x="26" y="0"/>
                  </a:moveTo>
                  <a:lnTo>
                    <a:pt x="26" y="0"/>
                  </a:lnTo>
                  <a:lnTo>
                    <a:pt x="16" y="6"/>
                  </a:lnTo>
                  <a:lnTo>
                    <a:pt x="16" y="6"/>
                  </a:lnTo>
                  <a:lnTo>
                    <a:pt x="0" y="16"/>
                  </a:lnTo>
                  <a:lnTo>
                    <a:pt x="0" y="16"/>
                  </a:lnTo>
                  <a:lnTo>
                    <a:pt x="10" y="20"/>
                  </a:lnTo>
                  <a:lnTo>
                    <a:pt x="10" y="20"/>
                  </a:lnTo>
                  <a:lnTo>
                    <a:pt x="14" y="20"/>
                  </a:lnTo>
                  <a:lnTo>
                    <a:pt x="16" y="18"/>
                  </a:lnTo>
                  <a:lnTo>
                    <a:pt x="16" y="18"/>
                  </a:lnTo>
                  <a:lnTo>
                    <a:pt x="36" y="4"/>
                  </a:lnTo>
                  <a:lnTo>
                    <a:pt x="36" y="4"/>
                  </a:lnTo>
                  <a:lnTo>
                    <a:pt x="32" y="2"/>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4" name="Freeform 432"/>
            <p:cNvSpPr/>
            <p:nvPr/>
          </p:nvSpPr>
          <p:spPr bwMode="auto">
            <a:xfrm>
              <a:off x="3910013" y="1052513"/>
              <a:ext cx="60325" cy="28575"/>
            </a:xfrm>
            <a:custGeom>
              <a:avLst/>
              <a:gdLst/>
              <a:ahLst/>
              <a:cxnLst>
                <a:cxn ang="0">
                  <a:pos x="0" y="14"/>
                </a:cxn>
                <a:cxn ang="0">
                  <a:pos x="0" y="14"/>
                </a:cxn>
                <a:cxn ang="0">
                  <a:pos x="10" y="18"/>
                </a:cxn>
                <a:cxn ang="0">
                  <a:pos x="10" y="18"/>
                </a:cxn>
                <a:cxn ang="0">
                  <a:pos x="14" y="16"/>
                </a:cxn>
                <a:cxn ang="0">
                  <a:pos x="16" y="14"/>
                </a:cxn>
                <a:cxn ang="0">
                  <a:pos x="16" y="14"/>
                </a:cxn>
                <a:cxn ang="0">
                  <a:pos x="38" y="0"/>
                </a:cxn>
                <a:cxn ang="0">
                  <a:pos x="38" y="0"/>
                </a:cxn>
                <a:cxn ang="0">
                  <a:pos x="26" y="0"/>
                </a:cxn>
                <a:cxn ang="0">
                  <a:pos x="16" y="2"/>
                </a:cxn>
                <a:cxn ang="0">
                  <a:pos x="6" y="6"/>
                </a:cxn>
                <a:cxn ang="0">
                  <a:pos x="0" y="14"/>
                </a:cxn>
                <a:cxn ang="0">
                  <a:pos x="0" y="14"/>
                </a:cxn>
              </a:cxnLst>
              <a:rect l="0" t="0" r="r" b="b"/>
              <a:pathLst>
                <a:path w="38" h="18">
                  <a:moveTo>
                    <a:pt x="0" y="14"/>
                  </a:moveTo>
                  <a:lnTo>
                    <a:pt x="0" y="14"/>
                  </a:lnTo>
                  <a:lnTo>
                    <a:pt x="10" y="18"/>
                  </a:lnTo>
                  <a:lnTo>
                    <a:pt x="10" y="18"/>
                  </a:lnTo>
                  <a:lnTo>
                    <a:pt x="14" y="16"/>
                  </a:lnTo>
                  <a:lnTo>
                    <a:pt x="16" y="14"/>
                  </a:lnTo>
                  <a:lnTo>
                    <a:pt x="16" y="14"/>
                  </a:lnTo>
                  <a:lnTo>
                    <a:pt x="38" y="0"/>
                  </a:lnTo>
                  <a:lnTo>
                    <a:pt x="38" y="0"/>
                  </a:lnTo>
                  <a:lnTo>
                    <a:pt x="26" y="0"/>
                  </a:lnTo>
                  <a:lnTo>
                    <a:pt x="16"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5" name="Freeform 433"/>
            <p:cNvSpPr/>
            <p:nvPr/>
          </p:nvSpPr>
          <p:spPr bwMode="auto">
            <a:xfrm>
              <a:off x="3992563" y="1103313"/>
              <a:ext cx="44450" cy="22225"/>
            </a:xfrm>
            <a:custGeom>
              <a:avLst/>
              <a:gdLst/>
              <a:ahLst/>
              <a:cxnLst>
                <a:cxn ang="0">
                  <a:pos x="10" y="14"/>
                </a:cxn>
                <a:cxn ang="0">
                  <a:pos x="10" y="14"/>
                </a:cxn>
                <a:cxn ang="0">
                  <a:pos x="16" y="10"/>
                </a:cxn>
                <a:cxn ang="0">
                  <a:pos x="16" y="10"/>
                </a:cxn>
                <a:cxn ang="0">
                  <a:pos x="22" y="8"/>
                </a:cxn>
                <a:cxn ang="0">
                  <a:pos x="28" y="6"/>
                </a:cxn>
                <a:cxn ang="0">
                  <a:pos x="28" y="6"/>
                </a:cxn>
                <a:cxn ang="0">
                  <a:pos x="0" y="0"/>
                </a:cxn>
                <a:cxn ang="0">
                  <a:pos x="0" y="0"/>
                </a:cxn>
                <a:cxn ang="0">
                  <a:pos x="8" y="12"/>
                </a:cxn>
                <a:cxn ang="0">
                  <a:pos x="8" y="12"/>
                </a:cxn>
                <a:cxn ang="0">
                  <a:pos x="10" y="14"/>
                </a:cxn>
                <a:cxn ang="0">
                  <a:pos x="10" y="14"/>
                </a:cxn>
              </a:cxnLst>
              <a:rect l="0" t="0" r="r" b="b"/>
              <a:pathLst>
                <a:path w="28" h="14">
                  <a:moveTo>
                    <a:pt x="10" y="14"/>
                  </a:moveTo>
                  <a:lnTo>
                    <a:pt x="10" y="14"/>
                  </a:lnTo>
                  <a:lnTo>
                    <a:pt x="16" y="10"/>
                  </a:lnTo>
                  <a:lnTo>
                    <a:pt x="16" y="10"/>
                  </a:lnTo>
                  <a:lnTo>
                    <a:pt x="22" y="8"/>
                  </a:lnTo>
                  <a:lnTo>
                    <a:pt x="28" y="6"/>
                  </a:lnTo>
                  <a:lnTo>
                    <a:pt x="28" y="6"/>
                  </a:lnTo>
                  <a:lnTo>
                    <a:pt x="0" y="0"/>
                  </a:lnTo>
                  <a:lnTo>
                    <a:pt x="0" y="0"/>
                  </a:lnTo>
                  <a:lnTo>
                    <a:pt x="8" y="12"/>
                  </a:lnTo>
                  <a:lnTo>
                    <a:pt x="8" y="12"/>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6" name="Freeform 434"/>
            <p:cNvSpPr/>
            <p:nvPr/>
          </p:nvSpPr>
          <p:spPr bwMode="auto">
            <a:xfrm>
              <a:off x="3960813" y="1096963"/>
              <a:ext cx="41275" cy="34925"/>
            </a:xfrm>
            <a:custGeom>
              <a:avLst/>
              <a:gdLst/>
              <a:ahLst/>
              <a:cxnLst>
                <a:cxn ang="0">
                  <a:pos x="26" y="18"/>
                </a:cxn>
                <a:cxn ang="0">
                  <a:pos x="26" y="18"/>
                </a:cxn>
                <a:cxn ang="0">
                  <a:pos x="16" y="4"/>
                </a:cxn>
                <a:cxn ang="0">
                  <a:pos x="16" y="4"/>
                </a:cxn>
                <a:cxn ang="0">
                  <a:pos x="12" y="2"/>
                </a:cxn>
                <a:cxn ang="0">
                  <a:pos x="10" y="2"/>
                </a:cxn>
                <a:cxn ang="0">
                  <a:pos x="10" y="2"/>
                </a:cxn>
                <a:cxn ang="0">
                  <a:pos x="0" y="0"/>
                </a:cxn>
                <a:cxn ang="0">
                  <a:pos x="0" y="0"/>
                </a:cxn>
                <a:cxn ang="0">
                  <a:pos x="4" y="4"/>
                </a:cxn>
                <a:cxn ang="0">
                  <a:pos x="4" y="4"/>
                </a:cxn>
                <a:cxn ang="0">
                  <a:pos x="10" y="14"/>
                </a:cxn>
                <a:cxn ang="0">
                  <a:pos x="10" y="14"/>
                </a:cxn>
                <a:cxn ang="0">
                  <a:pos x="16" y="22"/>
                </a:cxn>
                <a:cxn ang="0">
                  <a:pos x="16" y="22"/>
                </a:cxn>
                <a:cxn ang="0">
                  <a:pos x="20" y="20"/>
                </a:cxn>
                <a:cxn ang="0">
                  <a:pos x="26" y="18"/>
                </a:cxn>
                <a:cxn ang="0">
                  <a:pos x="26" y="18"/>
                </a:cxn>
              </a:cxnLst>
              <a:rect l="0" t="0" r="r" b="b"/>
              <a:pathLst>
                <a:path w="26" h="22">
                  <a:moveTo>
                    <a:pt x="26" y="18"/>
                  </a:moveTo>
                  <a:lnTo>
                    <a:pt x="26" y="18"/>
                  </a:lnTo>
                  <a:lnTo>
                    <a:pt x="16" y="4"/>
                  </a:lnTo>
                  <a:lnTo>
                    <a:pt x="16" y="4"/>
                  </a:lnTo>
                  <a:lnTo>
                    <a:pt x="12" y="2"/>
                  </a:lnTo>
                  <a:lnTo>
                    <a:pt x="10" y="2"/>
                  </a:lnTo>
                  <a:lnTo>
                    <a:pt x="10" y="2"/>
                  </a:lnTo>
                  <a:lnTo>
                    <a:pt x="0" y="0"/>
                  </a:lnTo>
                  <a:lnTo>
                    <a:pt x="0" y="0"/>
                  </a:lnTo>
                  <a:lnTo>
                    <a:pt x="4" y="4"/>
                  </a:lnTo>
                  <a:lnTo>
                    <a:pt x="4" y="4"/>
                  </a:lnTo>
                  <a:lnTo>
                    <a:pt x="10" y="14"/>
                  </a:lnTo>
                  <a:lnTo>
                    <a:pt x="10" y="14"/>
                  </a:lnTo>
                  <a:lnTo>
                    <a:pt x="16" y="22"/>
                  </a:lnTo>
                  <a:lnTo>
                    <a:pt x="16" y="22"/>
                  </a:lnTo>
                  <a:lnTo>
                    <a:pt x="20" y="20"/>
                  </a:lnTo>
                  <a:lnTo>
                    <a:pt x="26" y="18"/>
                  </a:lnTo>
                  <a:lnTo>
                    <a:pt x="2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7" name="Freeform 435"/>
            <p:cNvSpPr/>
            <p:nvPr/>
          </p:nvSpPr>
          <p:spPr bwMode="auto">
            <a:xfrm>
              <a:off x="3932238" y="1090613"/>
              <a:ext cx="47625" cy="44450"/>
            </a:xfrm>
            <a:custGeom>
              <a:avLst/>
              <a:gdLst/>
              <a:ahLst/>
              <a:cxnLst>
                <a:cxn ang="0">
                  <a:pos x="16" y="8"/>
                </a:cxn>
                <a:cxn ang="0">
                  <a:pos x="16" y="8"/>
                </a:cxn>
                <a:cxn ang="0">
                  <a:pos x="14" y="4"/>
                </a:cxn>
                <a:cxn ang="0">
                  <a:pos x="12" y="2"/>
                </a:cxn>
                <a:cxn ang="0">
                  <a:pos x="12" y="2"/>
                </a:cxn>
                <a:cxn ang="0">
                  <a:pos x="0" y="0"/>
                </a:cxn>
                <a:cxn ang="0">
                  <a:pos x="0" y="0"/>
                </a:cxn>
                <a:cxn ang="0">
                  <a:pos x="12" y="18"/>
                </a:cxn>
                <a:cxn ang="0">
                  <a:pos x="12" y="18"/>
                </a:cxn>
                <a:cxn ang="0">
                  <a:pos x="18" y="26"/>
                </a:cxn>
                <a:cxn ang="0">
                  <a:pos x="18" y="26"/>
                </a:cxn>
                <a:cxn ang="0">
                  <a:pos x="20" y="28"/>
                </a:cxn>
                <a:cxn ang="0">
                  <a:pos x="24" y="28"/>
                </a:cxn>
                <a:cxn ang="0">
                  <a:pos x="30" y="26"/>
                </a:cxn>
                <a:cxn ang="0">
                  <a:pos x="30" y="26"/>
                </a:cxn>
                <a:cxn ang="0">
                  <a:pos x="16" y="8"/>
                </a:cxn>
                <a:cxn ang="0">
                  <a:pos x="16" y="8"/>
                </a:cxn>
              </a:cxnLst>
              <a:rect l="0" t="0" r="r" b="b"/>
              <a:pathLst>
                <a:path w="30" h="28">
                  <a:moveTo>
                    <a:pt x="16" y="8"/>
                  </a:moveTo>
                  <a:lnTo>
                    <a:pt x="16" y="8"/>
                  </a:lnTo>
                  <a:lnTo>
                    <a:pt x="14" y="4"/>
                  </a:lnTo>
                  <a:lnTo>
                    <a:pt x="12" y="2"/>
                  </a:lnTo>
                  <a:lnTo>
                    <a:pt x="12" y="2"/>
                  </a:lnTo>
                  <a:lnTo>
                    <a:pt x="0" y="0"/>
                  </a:lnTo>
                  <a:lnTo>
                    <a:pt x="0" y="0"/>
                  </a:lnTo>
                  <a:lnTo>
                    <a:pt x="12" y="18"/>
                  </a:lnTo>
                  <a:lnTo>
                    <a:pt x="12" y="18"/>
                  </a:lnTo>
                  <a:lnTo>
                    <a:pt x="18" y="26"/>
                  </a:lnTo>
                  <a:lnTo>
                    <a:pt x="18" y="26"/>
                  </a:lnTo>
                  <a:lnTo>
                    <a:pt x="20" y="28"/>
                  </a:lnTo>
                  <a:lnTo>
                    <a:pt x="24" y="28"/>
                  </a:lnTo>
                  <a:lnTo>
                    <a:pt x="30" y="26"/>
                  </a:lnTo>
                  <a:lnTo>
                    <a:pt x="30" y="26"/>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8" name="Freeform 436"/>
            <p:cNvSpPr/>
            <p:nvPr/>
          </p:nvSpPr>
          <p:spPr bwMode="auto">
            <a:xfrm>
              <a:off x="3906838" y="1087438"/>
              <a:ext cx="47625" cy="44450"/>
            </a:xfrm>
            <a:custGeom>
              <a:avLst/>
              <a:gdLst/>
              <a:ahLst/>
              <a:cxnLst>
                <a:cxn ang="0">
                  <a:pos x="30" y="28"/>
                </a:cxn>
                <a:cxn ang="0">
                  <a:pos x="30" y="28"/>
                </a:cxn>
                <a:cxn ang="0">
                  <a:pos x="16" y="8"/>
                </a:cxn>
                <a:cxn ang="0">
                  <a:pos x="16" y="8"/>
                </a:cxn>
                <a:cxn ang="0">
                  <a:pos x="14" y="4"/>
                </a:cxn>
                <a:cxn ang="0">
                  <a:pos x="12" y="2"/>
                </a:cxn>
                <a:cxn ang="0">
                  <a:pos x="12" y="2"/>
                </a:cxn>
                <a:cxn ang="0">
                  <a:pos x="0" y="0"/>
                </a:cxn>
                <a:cxn ang="0">
                  <a:pos x="0" y="0"/>
                </a:cxn>
                <a:cxn ang="0">
                  <a:pos x="4" y="10"/>
                </a:cxn>
                <a:cxn ang="0">
                  <a:pos x="10" y="18"/>
                </a:cxn>
                <a:cxn ang="0">
                  <a:pos x="20" y="24"/>
                </a:cxn>
                <a:cxn ang="0">
                  <a:pos x="30" y="28"/>
                </a:cxn>
                <a:cxn ang="0">
                  <a:pos x="30" y="28"/>
                </a:cxn>
              </a:cxnLst>
              <a:rect l="0" t="0" r="r" b="b"/>
              <a:pathLst>
                <a:path w="30" h="28">
                  <a:moveTo>
                    <a:pt x="30" y="28"/>
                  </a:moveTo>
                  <a:lnTo>
                    <a:pt x="30" y="28"/>
                  </a:lnTo>
                  <a:lnTo>
                    <a:pt x="16" y="8"/>
                  </a:lnTo>
                  <a:lnTo>
                    <a:pt x="16" y="8"/>
                  </a:lnTo>
                  <a:lnTo>
                    <a:pt x="14" y="4"/>
                  </a:lnTo>
                  <a:lnTo>
                    <a:pt x="12" y="2"/>
                  </a:lnTo>
                  <a:lnTo>
                    <a:pt x="12" y="2"/>
                  </a:lnTo>
                  <a:lnTo>
                    <a:pt x="0" y="0"/>
                  </a:lnTo>
                  <a:lnTo>
                    <a:pt x="0" y="0"/>
                  </a:lnTo>
                  <a:lnTo>
                    <a:pt x="4" y="10"/>
                  </a:lnTo>
                  <a:lnTo>
                    <a:pt x="10" y="18"/>
                  </a:lnTo>
                  <a:lnTo>
                    <a:pt x="20" y="24"/>
                  </a:lnTo>
                  <a:lnTo>
                    <a:pt x="30" y="28"/>
                  </a:lnTo>
                  <a:lnTo>
                    <a:pt x="3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9" name="Freeform 437"/>
            <p:cNvSpPr/>
            <p:nvPr/>
          </p:nvSpPr>
          <p:spPr bwMode="auto">
            <a:xfrm>
              <a:off x="4259263" y="1290638"/>
              <a:ext cx="38100" cy="28575"/>
            </a:xfrm>
            <a:custGeom>
              <a:avLst/>
              <a:gdLst/>
              <a:ahLst/>
              <a:cxnLst>
                <a:cxn ang="0">
                  <a:pos x="24" y="18"/>
                </a:cxn>
                <a:cxn ang="0">
                  <a:pos x="24" y="18"/>
                </a:cxn>
                <a:cxn ang="0">
                  <a:pos x="22" y="12"/>
                </a:cxn>
                <a:cxn ang="0">
                  <a:pos x="20" y="6"/>
                </a:cxn>
                <a:cxn ang="0">
                  <a:pos x="20" y="6"/>
                </a:cxn>
                <a:cxn ang="0">
                  <a:pos x="16" y="0"/>
                </a:cxn>
                <a:cxn ang="0">
                  <a:pos x="16" y="0"/>
                </a:cxn>
                <a:cxn ang="0">
                  <a:pos x="14" y="0"/>
                </a:cxn>
                <a:cxn ang="0">
                  <a:pos x="14" y="0"/>
                </a:cxn>
                <a:cxn ang="0">
                  <a:pos x="0" y="4"/>
                </a:cxn>
                <a:cxn ang="0">
                  <a:pos x="0" y="4"/>
                </a:cxn>
                <a:cxn ang="0">
                  <a:pos x="24" y="18"/>
                </a:cxn>
                <a:cxn ang="0">
                  <a:pos x="24" y="18"/>
                </a:cxn>
              </a:cxnLst>
              <a:rect l="0" t="0" r="r" b="b"/>
              <a:pathLst>
                <a:path w="24" h="18">
                  <a:moveTo>
                    <a:pt x="24" y="18"/>
                  </a:moveTo>
                  <a:lnTo>
                    <a:pt x="24" y="18"/>
                  </a:lnTo>
                  <a:lnTo>
                    <a:pt x="22" y="12"/>
                  </a:lnTo>
                  <a:lnTo>
                    <a:pt x="20" y="6"/>
                  </a:lnTo>
                  <a:lnTo>
                    <a:pt x="20" y="6"/>
                  </a:lnTo>
                  <a:lnTo>
                    <a:pt x="16" y="0"/>
                  </a:lnTo>
                  <a:lnTo>
                    <a:pt x="16" y="0"/>
                  </a:lnTo>
                  <a:lnTo>
                    <a:pt x="14" y="0"/>
                  </a:lnTo>
                  <a:lnTo>
                    <a:pt x="14" y="0"/>
                  </a:lnTo>
                  <a:lnTo>
                    <a:pt x="0" y="4"/>
                  </a:lnTo>
                  <a:lnTo>
                    <a:pt x="0" y="4"/>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0" name="Freeform 438"/>
            <p:cNvSpPr/>
            <p:nvPr/>
          </p:nvSpPr>
          <p:spPr bwMode="auto">
            <a:xfrm>
              <a:off x="4233863" y="1271588"/>
              <a:ext cx="47625" cy="22225"/>
            </a:xfrm>
            <a:custGeom>
              <a:avLst/>
              <a:gdLst/>
              <a:ahLst/>
              <a:cxnLst>
                <a:cxn ang="0">
                  <a:pos x="24" y="0"/>
                </a:cxn>
                <a:cxn ang="0">
                  <a:pos x="24" y="0"/>
                </a:cxn>
                <a:cxn ang="0">
                  <a:pos x="16" y="2"/>
                </a:cxn>
                <a:cxn ang="0">
                  <a:pos x="16" y="2"/>
                </a:cxn>
                <a:cxn ang="0">
                  <a:pos x="6" y="4"/>
                </a:cxn>
                <a:cxn ang="0">
                  <a:pos x="6" y="4"/>
                </a:cxn>
                <a:cxn ang="0">
                  <a:pos x="0" y="6"/>
                </a:cxn>
                <a:cxn ang="0">
                  <a:pos x="0" y="6"/>
                </a:cxn>
                <a:cxn ang="0">
                  <a:pos x="6" y="10"/>
                </a:cxn>
                <a:cxn ang="0">
                  <a:pos x="6" y="10"/>
                </a:cxn>
                <a:cxn ang="0">
                  <a:pos x="10" y="12"/>
                </a:cxn>
                <a:cxn ang="0">
                  <a:pos x="12" y="14"/>
                </a:cxn>
                <a:cxn ang="0">
                  <a:pos x="12" y="14"/>
                </a:cxn>
                <a:cxn ang="0">
                  <a:pos x="30" y="10"/>
                </a:cxn>
                <a:cxn ang="0">
                  <a:pos x="30" y="10"/>
                </a:cxn>
                <a:cxn ang="0">
                  <a:pos x="28" y="4"/>
                </a:cxn>
                <a:cxn ang="0">
                  <a:pos x="26" y="0"/>
                </a:cxn>
                <a:cxn ang="0">
                  <a:pos x="24" y="0"/>
                </a:cxn>
                <a:cxn ang="0">
                  <a:pos x="24" y="0"/>
                </a:cxn>
              </a:cxnLst>
              <a:rect l="0" t="0" r="r" b="b"/>
              <a:pathLst>
                <a:path w="30" h="14">
                  <a:moveTo>
                    <a:pt x="24" y="0"/>
                  </a:moveTo>
                  <a:lnTo>
                    <a:pt x="24" y="0"/>
                  </a:lnTo>
                  <a:lnTo>
                    <a:pt x="16" y="2"/>
                  </a:lnTo>
                  <a:lnTo>
                    <a:pt x="16" y="2"/>
                  </a:lnTo>
                  <a:lnTo>
                    <a:pt x="6" y="4"/>
                  </a:lnTo>
                  <a:lnTo>
                    <a:pt x="6" y="4"/>
                  </a:lnTo>
                  <a:lnTo>
                    <a:pt x="0" y="6"/>
                  </a:lnTo>
                  <a:lnTo>
                    <a:pt x="0" y="6"/>
                  </a:lnTo>
                  <a:lnTo>
                    <a:pt x="6" y="10"/>
                  </a:lnTo>
                  <a:lnTo>
                    <a:pt x="6" y="10"/>
                  </a:lnTo>
                  <a:lnTo>
                    <a:pt x="10" y="12"/>
                  </a:lnTo>
                  <a:lnTo>
                    <a:pt x="12" y="14"/>
                  </a:lnTo>
                  <a:lnTo>
                    <a:pt x="12" y="14"/>
                  </a:lnTo>
                  <a:lnTo>
                    <a:pt x="30" y="10"/>
                  </a:lnTo>
                  <a:lnTo>
                    <a:pt x="30" y="10"/>
                  </a:lnTo>
                  <a:lnTo>
                    <a:pt x="28" y="4"/>
                  </a:lnTo>
                  <a:lnTo>
                    <a:pt x="26" y="0"/>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1" name="Freeform 439"/>
            <p:cNvSpPr/>
            <p:nvPr/>
          </p:nvSpPr>
          <p:spPr bwMode="auto">
            <a:xfrm>
              <a:off x="4208463" y="1252538"/>
              <a:ext cx="60325" cy="22225"/>
            </a:xfrm>
            <a:custGeom>
              <a:avLst/>
              <a:gdLst/>
              <a:ahLst/>
              <a:cxnLst>
                <a:cxn ang="0">
                  <a:pos x="0" y="8"/>
                </a:cxn>
                <a:cxn ang="0">
                  <a:pos x="0" y="8"/>
                </a:cxn>
                <a:cxn ang="0">
                  <a:pos x="10" y="14"/>
                </a:cxn>
                <a:cxn ang="0">
                  <a:pos x="10" y="14"/>
                </a:cxn>
                <a:cxn ang="0">
                  <a:pos x="12" y="14"/>
                </a:cxn>
                <a:cxn ang="0">
                  <a:pos x="16" y="14"/>
                </a:cxn>
                <a:cxn ang="0">
                  <a:pos x="16" y="14"/>
                </a:cxn>
                <a:cxn ang="0">
                  <a:pos x="38" y="8"/>
                </a:cxn>
                <a:cxn ang="0">
                  <a:pos x="38" y="8"/>
                </a:cxn>
                <a:cxn ang="0">
                  <a:pos x="34" y="4"/>
                </a:cxn>
                <a:cxn ang="0">
                  <a:pos x="32" y="2"/>
                </a:cxn>
                <a:cxn ang="0">
                  <a:pos x="28" y="0"/>
                </a:cxn>
                <a:cxn ang="0">
                  <a:pos x="28" y="0"/>
                </a:cxn>
                <a:cxn ang="0">
                  <a:pos x="18" y="4"/>
                </a:cxn>
                <a:cxn ang="0">
                  <a:pos x="18" y="4"/>
                </a:cxn>
                <a:cxn ang="0">
                  <a:pos x="0" y="8"/>
                </a:cxn>
                <a:cxn ang="0">
                  <a:pos x="0" y="8"/>
                </a:cxn>
              </a:cxnLst>
              <a:rect l="0" t="0" r="r" b="b"/>
              <a:pathLst>
                <a:path w="38" h="14">
                  <a:moveTo>
                    <a:pt x="0" y="8"/>
                  </a:moveTo>
                  <a:lnTo>
                    <a:pt x="0" y="8"/>
                  </a:lnTo>
                  <a:lnTo>
                    <a:pt x="10" y="14"/>
                  </a:lnTo>
                  <a:lnTo>
                    <a:pt x="10" y="14"/>
                  </a:lnTo>
                  <a:lnTo>
                    <a:pt x="12" y="14"/>
                  </a:lnTo>
                  <a:lnTo>
                    <a:pt x="16" y="14"/>
                  </a:lnTo>
                  <a:lnTo>
                    <a:pt x="16" y="14"/>
                  </a:lnTo>
                  <a:lnTo>
                    <a:pt x="38" y="8"/>
                  </a:lnTo>
                  <a:lnTo>
                    <a:pt x="38" y="8"/>
                  </a:lnTo>
                  <a:lnTo>
                    <a:pt x="34" y="4"/>
                  </a:lnTo>
                  <a:lnTo>
                    <a:pt x="32" y="2"/>
                  </a:lnTo>
                  <a:lnTo>
                    <a:pt x="28" y="0"/>
                  </a:lnTo>
                  <a:lnTo>
                    <a:pt x="28" y="0"/>
                  </a:lnTo>
                  <a:lnTo>
                    <a:pt x="18" y="4"/>
                  </a:lnTo>
                  <a:lnTo>
                    <a:pt x="18"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2" name="Freeform 440"/>
            <p:cNvSpPr/>
            <p:nvPr/>
          </p:nvSpPr>
          <p:spPr bwMode="auto">
            <a:xfrm>
              <a:off x="4186238" y="1239838"/>
              <a:ext cx="63500" cy="22225"/>
            </a:xfrm>
            <a:custGeom>
              <a:avLst/>
              <a:gdLst/>
              <a:ahLst/>
              <a:cxnLst>
                <a:cxn ang="0">
                  <a:pos x="0" y="8"/>
                </a:cxn>
                <a:cxn ang="0">
                  <a:pos x="0" y="8"/>
                </a:cxn>
                <a:cxn ang="0">
                  <a:pos x="10" y="14"/>
                </a:cxn>
                <a:cxn ang="0">
                  <a:pos x="10" y="14"/>
                </a:cxn>
                <a:cxn ang="0">
                  <a:pos x="12" y="12"/>
                </a:cxn>
                <a:cxn ang="0">
                  <a:pos x="16" y="12"/>
                </a:cxn>
                <a:cxn ang="0">
                  <a:pos x="16" y="12"/>
                </a:cxn>
                <a:cxn ang="0">
                  <a:pos x="40" y="6"/>
                </a:cxn>
                <a:cxn ang="0">
                  <a:pos x="40" y="6"/>
                </a:cxn>
                <a:cxn ang="0">
                  <a:pos x="30" y="2"/>
                </a:cxn>
                <a:cxn ang="0">
                  <a:pos x="20" y="0"/>
                </a:cxn>
                <a:cxn ang="0">
                  <a:pos x="10" y="2"/>
                </a:cxn>
                <a:cxn ang="0">
                  <a:pos x="0" y="8"/>
                </a:cxn>
                <a:cxn ang="0">
                  <a:pos x="0" y="8"/>
                </a:cxn>
              </a:cxnLst>
              <a:rect l="0" t="0" r="r" b="b"/>
              <a:pathLst>
                <a:path w="40" h="14">
                  <a:moveTo>
                    <a:pt x="0" y="8"/>
                  </a:moveTo>
                  <a:lnTo>
                    <a:pt x="0" y="8"/>
                  </a:lnTo>
                  <a:lnTo>
                    <a:pt x="10" y="14"/>
                  </a:lnTo>
                  <a:lnTo>
                    <a:pt x="10" y="14"/>
                  </a:lnTo>
                  <a:lnTo>
                    <a:pt x="12" y="12"/>
                  </a:lnTo>
                  <a:lnTo>
                    <a:pt x="16" y="12"/>
                  </a:lnTo>
                  <a:lnTo>
                    <a:pt x="16" y="12"/>
                  </a:lnTo>
                  <a:lnTo>
                    <a:pt x="40" y="6"/>
                  </a:lnTo>
                  <a:lnTo>
                    <a:pt x="40" y="6"/>
                  </a:lnTo>
                  <a:lnTo>
                    <a:pt x="30" y="2"/>
                  </a:lnTo>
                  <a:lnTo>
                    <a:pt x="20" y="0"/>
                  </a:lnTo>
                  <a:lnTo>
                    <a:pt x="10"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3" name="Freeform 441"/>
            <p:cNvSpPr/>
            <p:nvPr/>
          </p:nvSpPr>
          <p:spPr bwMode="auto">
            <a:xfrm>
              <a:off x="4256088" y="1303338"/>
              <a:ext cx="41275" cy="25400"/>
            </a:xfrm>
            <a:custGeom>
              <a:avLst/>
              <a:gdLst/>
              <a:ahLst/>
              <a:cxnLst>
                <a:cxn ang="0">
                  <a:pos x="6" y="16"/>
                </a:cxn>
                <a:cxn ang="0">
                  <a:pos x="6" y="16"/>
                </a:cxn>
                <a:cxn ang="0">
                  <a:pos x="12" y="16"/>
                </a:cxn>
                <a:cxn ang="0">
                  <a:pos x="12" y="16"/>
                </a:cxn>
                <a:cxn ang="0">
                  <a:pos x="18" y="14"/>
                </a:cxn>
                <a:cxn ang="0">
                  <a:pos x="26" y="14"/>
                </a:cxn>
                <a:cxn ang="0">
                  <a:pos x="26" y="14"/>
                </a:cxn>
                <a:cxn ang="0">
                  <a:pos x="0" y="0"/>
                </a:cxn>
                <a:cxn ang="0">
                  <a:pos x="0" y="0"/>
                </a:cxn>
                <a:cxn ang="0">
                  <a:pos x="4" y="14"/>
                </a:cxn>
                <a:cxn ang="0">
                  <a:pos x="4" y="14"/>
                </a:cxn>
                <a:cxn ang="0">
                  <a:pos x="6" y="16"/>
                </a:cxn>
                <a:cxn ang="0">
                  <a:pos x="6" y="16"/>
                </a:cxn>
              </a:cxnLst>
              <a:rect l="0" t="0" r="r" b="b"/>
              <a:pathLst>
                <a:path w="26" h="16">
                  <a:moveTo>
                    <a:pt x="6" y="16"/>
                  </a:moveTo>
                  <a:lnTo>
                    <a:pt x="6" y="16"/>
                  </a:lnTo>
                  <a:lnTo>
                    <a:pt x="12" y="16"/>
                  </a:lnTo>
                  <a:lnTo>
                    <a:pt x="12" y="16"/>
                  </a:lnTo>
                  <a:lnTo>
                    <a:pt x="18" y="14"/>
                  </a:lnTo>
                  <a:lnTo>
                    <a:pt x="26" y="14"/>
                  </a:lnTo>
                  <a:lnTo>
                    <a:pt x="26" y="14"/>
                  </a:lnTo>
                  <a:lnTo>
                    <a:pt x="0" y="0"/>
                  </a:lnTo>
                  <a:lnTo>
                    <a:pt x="0" y="0"/>
                  </a:lnTo>
                  <a:lnTo>
                    <a:pt x="4" y="14"/>
                  </a:lnTo>
                  <a:lnTo>
                    <a:pt x="4"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4" name="Freeform 442"/>
            <p:cNvSpPr/>
            <p:nvPr/>
          </p:nvSpPr>
          <p:spPr bwMode="auto">
            <a:xfrm>
              <a:off x="4227513" y="1287463"/>
              <a:ext cx="31750" cy="41275"/>
            </a:xfrm>
            <a:custGeom>
              <a:avLst/>
              <a:gdLst/>
              <a:ahLst/>
              <a:cxnLst>
                <a:cxn ang="0">
                  <a:pos x="2" y="6"/>
                </a:cxn>
                <a:cxn ang="0">
                  <a:pos x="2" y="6"/>
                </a:cxn>
                <a:cxn ang="0">
                  <a:pos x="6" y="18"/>
                </a:cxn>
                <a:cxn ang="0">
                  <a:pos x="6" y="18"/>
                </a:cxn>
                <a:cxn ang="0">
                  <a:pos x="8" y="26"/>
                </a:cxn>
                <a:cxn ang="0">
                  <a:pos x="8" y="26"/>
                </a:cxn>
                <a:cxn ang="0">
                  <a:pos x="10" y="26"/>
                </a:cxn>
                <a:cxn ang="0">
                  <a:pos x="14" y="26"/>
                </a:cxn>
                <a:cxn ang="0">
                  <a:pos x="20" y="26"/>
                </a:cxn>
                <a:cxn ang="0">
                  <a:pos x="20" y="26"/>
                </a:cxn>
                <a:cxn ang="0">
                  <a:pos x="14" y="8"/>
                </a:cxn>
                <a:cxn ang="0">
                  <a:pos x="14" y="8"/>
                </a:cxn>
                <a:cxn ang="0">
                  <a:pos x="12" y="6"/>
                </a:cxn>
                <a:cxn ang="0">
                  <a:pos x="8" y="4"/>
                </a:cxn>
                <a:cxn ang="0">
                  <a:pos x="8" y="4"/>
                </a:cxn>
                <a:cxn ang="0">
                  <a:pos x="0" y="0"/>
                </a:cxn>
                <a:cxn ang="0">
                  <a:pos x="0" y="0"/>
                </a:cxn>
                <a:cxn ang="0">
                  <a:pos x="2" y="6"/>
                </a:cxn>
                <a:cxn ang="0">
                  <a:pos x="2" y="6"/>
                </a:cxn>
              </a:cxnLst>
              <a:rect l="0" t="0" r="r" b="b"/>
              <a:pathLst>
                <a:path w="20" h="26">
                  <a:moveTo>
                    <a:pt x="2" y="6"/>
                  </a:moveTo>
                  <a:lnTo>
                    <a:pt x="2" y="6"/>
                  </a:lnTo>
                  <a:lnTo>
                    <a:pt x="6" y="18"/>
                  </a:lnTo>
                  <a:lnTo>
                    <a:pt x="6" y="18"/>
                  </a:lnTo>
                  <a:lnTo>
                    <a:pt x="8" y="26"/>
                  </a:lnTo>
                  <a:lnTo>
                    <a:pt x="8" y="26"/>
                  </a:lnTo>
                  <a:lnTo>
                    <a:pt x="10" y="26"/>
                  </a:lnTo>
                  <a:lnTo>
                    <a:pt x="14" y="26"/>
                  </a:lnTo>
                  <a:lnTo>
                    <a:pt x="20" y="26"/>
                  </a:lnTo>
                  <a:lnTo>
                    <a:pt x="20" y="26"/>
                  </a:lnTo>
                  <a:lnTo>
                    <a:pt x="14" y="8"/>
                  </a:lnTo>
                  <a:lnTo>
                    <a:pt x="14" y="8"/>
                  </a:lnTo>
                  <a:lnTo>
                    <a:pt x="12" y="6"/>
                  </a:lnTo>
                  <a:lnTo>
                    <a:pt x="8" y="4"/>
                  </a:lnTo>
                  <a:lnTo>
                    <a:pt x="8" y="4"/>
                  </a:lnTo>
                  <a:lnTo>
                    <a:pt x="0" y="0"/>
                  </a:lnTo>
                  <a:lnTo>
                    <a:pt x="0" y="0"/>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5" name="Freeform 443"/>
            <p:cNvSpPr/>
            <p:nvPr/>
          </p:nvSpPr>
          <p:spPr bwMode="auto">
            <a:xfrm>
              <a:off x="4202113" y="1274763"/>
              <a:ext cx="31750" cy="50800"/>
            </a:xfrm>
            <a:custGeom>
              <a:avLst/>
              <a:gdLst/>
              <a:ahLst/>
              <a:cxnLst>
                <a:cxn ang="0">
                  <a:pos x="8" y="28"/>
                </a:cxn>
                <a:cxn ang="0">
                  <a:pos x="8" y="28"/>
                </a:cxn>
                <a:cxn ang="0">
                  <a:pos x="10" y="30"/>
                </a:cxn>
                <a:cxn ang="0">
                  <a:pos x="14" y="32"/>
                </a:cxn>
                <a:cxn ang="0">
                  <a:pos x="20" y="32"/>
                </a:cxn>
                <a:cxn ang="0">
                  <a:pos x="20" y="32"/>
                </a:cxn>
                <a:cxn ang="0">
                  <a:pos x="14" y="10"/>
                </a:cxn>
                <a:cxn ang="0">
                  <a:pos x="14" y="10"/>
                </a:cxn>
                <a:cxn ang="0">
                  <a:pos x="12" y="6"/>
                </a:cxn>
                <a:cxn ang="0">
                  <a:pos x="10" y="4"/>
                </a:cxn>
                <a:cxn ang="0">
                  <a:pos x="10" y="4"/>
                </a:cxn>
                <a:cxn ang="0">
                  <a:pos x="0" y="0"/>
                </a:cxn>
                <a:cxn ang="0">
                  <a:pos x="0" y="0"/>
                </a:cxn>
                <a:cxn ang="0">
                  <a:pos x="6" y="18"/>
                </a:cxn>
                <a:cxn ang="0">
                  <a:pos x="6" y="18"/>
                </a:cxn>
                <a:cxn ang="0">
                  <a:pos x="8" y="28"/>
                </a:cxn>
                <a:cxn ang="0">
                  <a:pos x="8" y="28"/>
                </a:cxn>
              </a:cxnLst>
              <a:rect l="0" t="0" r="r" b="b"/>
              <a:pathLst>
                <a:path w="20" h="32">
                  <a:moveTo>
                    <a:pt x="8" y="28"/>
                  </a:moveTo>
                  <a:lnTo>
                    <a:pt x="8" y="28"/>
                  </a:lnTo>
                  <a:lnTo>
                    <a:pt x="10" y="30"/>
                  </a:lnTo>
                  <a:lnTo>
                    <a:pt x="14" y="32"/>
                  </a:lnTo>
                  <a:lnTo>
                    <a:pt x="20" y="32"/>
                  </a:lnTo>
                  <a:lnTo>
                    <a:pt x="20" y="32"/>
                  </a:lnTo>
                  <a:lnTo>
                    <a:pt x="14" y="10"/>
                  </a:lnTo>
                  <a:lnTo>
                    <a:pt x="14" y="10"/>
                  </a:lnTo>
                  <a:lnTo>
                    <a:pt x="12" y="6"/>
                  </a:lnTo>
                  <a:lnTo>
                    <a:pt x="10" y="4"/>
                  </a:lnTo>
                  <a:lnTo>
                    <a:pt x="10" y="4"/>
                  </a:lnTo>
                  <a:lnTo>
                    <a:pt x="0" y="0"/>
                  </a:lnTo>
                  <a:lnTo>
                    <a:pt x="0" y="0"/>
                  </a:lnTo>
                  <a:lnTo>
                    <a:pt x="6" y="18"/>
                  </a:lnTo>
                  <a:lnTo>
                    <a:pt x="6" y="18"/>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6" name="Freeform 444"/>
            <p:cNvSpPr/>
            <p:nvPr/>
          </p:nvSpPr>
          <p:spPr bwMode="auto">
            <a:xfrm>
              <a:off x="4179888" y="1262063"/>
              <a:ext cx="28575" cy="57150"/>
            </a:xfrm>
            <a:custGeom>
              <a:avLst/>
              <a:gdLst/>
              <a:ahLst/>
              <a:cxnLst>
                <a:cxn ang="0">
                  <a:pos x="18" y="36"/>
                </a:cxn>
                <a:cxn ang="0">
                  <a:pos x="18" y="36"/>
                </a:cxn>
                <a:cxn ang="0">
                  <a:pos x="12" y="12"/>
                </a:cxn>
                <a:cxn ang="0">
                  <a:pos x="12" y="12"/>
                </a:cxn>
                <a:cxn ang="0">
                  <a:pos x="12" y="8"/>
                </a:cxn>
                <a:cxn ang="0">
                  <a:pos x="10" y="4"/>
                </a:cxn>
                <a:cxn ang="0">
                  <a:pos x="10" y="4"/>
                </a:cxn>
                <a:cxn ang="0">
                  <a:pos x="0" y="0"/>
                </a:cxn>
                <a:cxn ang="0">
                  <a:pos x="0" y="0"/>
                </a:cxn>
                <a:cxn ang="0">
                  <a:pos x="0" y="10"/>
                </a:cxn>
                <a:cxn ang="0">
                  <a:pos x="4" y="20"/>
                </a:cxn>
                <a:cxn ang="0">
                  <a:pos x="10" y="28"/>
                </a:cxn>
                <a:cxn ang="0">
                  <a:pos x="18" y="36"/>
                </a:cxn>
                <a:cxn ang="0">
                  <a:pos x="18" y="36"/>
                </a:cxn>
              </a:cxnLst>
              <a:rect l="0" t="0" r="r" b="b"/>
              <a:pathLst>
                <a:path w="18" h="36">
                  <a:moveTo>
                    <a:pt x="18" y="36"/>
                  </a:moveTo>
                  <a:lnTo>
                    <a:pt x="18" y="36"/>
                  </a:lnTo>
                  <a:lnTo>
                    <a:pt x="12" y="12"/>
                  </a:lnTo>
                  <a:lnTo>
                    <a:pt x="12" y="12"/>
                  </a:lnTo>
                  <a:lnTo>
                    <a:pt x="12" y="8"/>
                  </a:lnTo>
                  <a:lnTo>
                    <a:pt x="10" y="4"/>
                  </a:lnTo>
                  <a:lnTo>
                    <a:pt x="10" y="4"/>
                  </a:lnTo>
                  <a:lnTo>
                    <a:pt x="0" y="0"/>
                  </a:lnTo>
                  <a:lnTo>
                    <a:pt x="0" y="0"/>
                  </a:lnTo>
                  <a:lnTo>
                    <a:pt x="0" y="10"/>
                  </a:lnTo>
                  <a:lnTo>
                    <a:pt x="4" y="20"/>
                  </a:lnTo>
                  <a:lnTo>
                    <a:pt x="10" y="2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7" name="Freeform 445"/>
            <p:cNvSpPr/>
            <p:nvPr/>
          </p:nvSpPr>
          <p:spPr bwMode="auto">
            <a:xfrm>
              <a:off x="4110038" y="1931988"/>
              <a:ext cx="76200" cy="53975"/>
            </a:xfrm>
            <a:custGeom>
              <a:avLst/>
              <a:gdLst/>
              <a:ahLst/>
              <a:cxnLst>
                <a:cxn ang="0">
                  <a:pos x="6" y="30"/>
                </a:cxn>
                <a:cxn ang="0">
                  <a:pos x="6" y="30"/>
                </a:cxn>
                <a:cxn ang="0">
                  <a:pos x="6" y="34"/>
                </a:cxn>
                <a:cxn ang="0">
                  <a:pos x="6" y="34"/>
                </a:cxn>
                <a:cxn ang="0">
                  <a:pos x="22" y="34"/>
                </a:cxn>
                <a:cxn ang="0">
                  <a:pos x="22" y="34"/>
                </a:cxn>
                <a:cxn ang="0">
                  <a:pos x="34" y="34"/>
                </a:cxn>
                <a:cxn ang="0">
                  <a:pos x="48" y="34"/>
                </a:cxn>
                <a:cxn ang="0">
                  <a:pos x="48" y="34"/>
                </a:cxn>
                <a:cxn ang="0">
                  <a:pos x="0" y="0"/>
                </a:cxn>
                <a:cxn ang="0">
                  <a:pos x="0" y="0"/>
                </a:cxn>
                <a:cxn ang="0">
                  <a:pos x="6" y="30"/>
                </a:cxn>
                <a:cxn ang="0">
                  <a:pos x="6" y="30"/>
                </a:cxn>
              </a:cxnLst>
              <a:rect l="0" t="0" r="r" b="b"/>
              <a:pathLst>
                <a:path w="48" h="34">
                  <a:moveTo>
                    <a:pt x="6" y="30"/>
                  </a:moveTo>
                  <a:lnTo>
                    <a:pt x="6" y="30"/>
                  </a:lnTo>
                  <a:lnTo>
                    <a:pt x="6" y="34"/>
                  </a:lnTo>
                  <a:lnTo>
                    <a:pt x="6" y="34"/>
                  </a:lnTo>
                  <a:lnTo>
                    <a:pt x="22" y="34"/>
                  </a:lnTo>
                  <a:lnTo>
                    <a:pt x="22" y="34"/>
                  </a:lnTo>
                  <a:lnTo>
                    <a:pt x="34" y="34"/>
                  </a:lnTo>
                  <a:lnTo>
                    <a:pt x="48" y="34"/>
                  </a:lnTo>
                  <a:lnTo>
                    <a:pt x="48" y="34"/>
                  </a:lnTo>
                  <a:lnTo>
                    <a:pt x="0" y="0"/>
                  </a:lnTo>
                  <a:lnTo>
                    <a:pt x="0" y="0"/>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8" name="Freeform 446"/>
            <p:cNvSpPr/>
            <p:nvPr/>
          </p:nvSpPr>
          <p:spPr bwMode="auto">
            <a:xfrm>
              <a:off x="4056063" y="1893888"/>
              <a:ext cx="50800" cy="88900"/>
            </a:xfrm>
            <a:custGeom>
              <a:avLst/>
              <a:gdLst/>
              <a:ahLst/>
              <a:cxnLst>
                <a:cxn ang="0">
                  <a:pos x="14" y="10"/>
                </a:cxn>
                <a:cxn ang="0">
                  <a:pos x="14" y="10"/>
                </a:cxn>
                <a:cxn ang="0">
                  <a:pos x="0" y="0"/>
                </a:cxn>
                <a:cxn ang="0">
                  <a:pos x="0" y="0"/>
                </a:cxn>
                <a:cxn ang="0">
                  <a:pos x="0" y="6"/>
                </a:cxn>
                <a:cxn ang="0">
                  <a:pos x="2" y="12"/>
                </a:cxn>
                <a:cxn ang="0">
                  <a:pos x="2" y="12"/>
                </a:cxn>
                <a:cxn ang="0">
                  <a:pos x="6" y="36"/>
                </a:cxn>
                <a:cxn ang="0">
                  <a:pos x="6" y="36"/>
                </a:cxn>
                <a:cxn ang="0">
                  <a:pos x="10" y="52"/>
                </a:cxn>
                <a:cxn ang="0">
                  <a:pos x="10" y="52"/>
                </a:cxn>
                <a:cxn ang="0">
                  <a:pos x="14" y="56"/>
                </a:cxn>
                <a:cxn ang="0">
                  <a:pos x="20" y="56"/>
                </a:cxn>
                <a:cxn ang="0">
                  <a:pos x="32" y="56"/>
                </a:cxn>
                <a:cxn ang="0">
                  <a:pos x="32" y="56"/>
                </a:cxn>
                <a:cxn ang="0">
                  <a:pos x="26" y="18"/>
                </a:cxn>
                <a:cxn ang="0">
                  <a:pos x="26" y="18"/>
                </a:cxn>
                <a:cxn ang="0">
                  <a:pos x="24" y="16"/>
                </a:cxn>
                <a:cxn ang="0">
                  <a:pos x="20" y="14"/>
                </a:cxn>
                <a:cxn ang="0">
                  <a:pos x="14" y="10"/>
                </a:cxn>
                <a:cxn ang="0">
                  <a:pos x="14" y="10"/>
                </a:cxn>
              </a:cxnLst>
              <a:rect l="0" t="0" r="r" b="b"/>
              <a:pathLst>
                <a:path w="32" h="56">
                  <a:moveTo>
                    <a:pt x="14" y="10"/>
                  </a:moveTo>
                  <a:lnTo>
                    <a:pt x="14" y="10"/>
                  </a:lnTo>
                  <a:lnTo>
                    <a:pt x="0" y="0"/>
                  </a:lnTo>
                  <a:lnTo>
                    <a:pt x="0" y="0"/>
                  </a:lnTo>
                  <a:lnTo>
                    <a:pt x="0" y="6"/>
                  </a:lnTo>
                  <a:lnTo>
                    <a:pt x="2" y="12"/>
                  </a:lnTo>
                  <a:lnTo>
                    <a:pt x="2" y="12"/>
                  </a:lnTo>
                  <a:lnTo>
                    <a:pt x="6" y="36"/>
                  </a:lnTo>
                  <a:lnTo>
                    <a:pt x="6" y="36"/>
                  </a:lnTo>
                  <a:lnTo>
                    <a:pt x="10" y="52"/>
                  </a:lnTo>
                  <a:lnTo>
                    <a:pt x="10" y="52"/>
                  </a:lnTo>
                  <a:lnTo>
                    <a:pt x="14" y="56"/>
                  </a:lnTo>
                  <a:lnTo>
                    <a:pt x="20" y="56"/>
                  </a:lnTo>
                  <a:lnTo>
                    <a:pt x="32" y="56"/>
                  </a:lnTo>
                  <a:lnTo>
                    <a:pt x="32" y="56"/>
                  </a:lnTo>
                  <a:lnTo>
                    <a:pt x="26" y="18"/>
                  </a:lnTo>
                  <a:lnTo>
                    <a:pt x="26" y="18"/>
                  </a:lnTo>
                  <a:lnTo>
                    <a:pt x="24" y="16"/>
                  </a:lnTo>
                  <a:lnTo>
                    <a:pt x="20" y="14"/>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9" name="Freeform 447"/>
            <p:cNvSpPr/>
            <p:nvPr/>
          </p:nvSpPr>
          <p:spPr bwMode="auto">
            <a:xfrm>
              <a:off x="4005263" y="1858963"/>
              <a:ext cx="50800" cy="117475"/>
            </a:xfrm>
            <a:custGeom>
              <a:avLst/>
              <a:gdLst/>
              <a:ahLst/>
              <a:cxnLst>
                <a:cxn ang="0">
                  <a:pos x="20" y="14"/>
                </a:cxn>
                <a:cxn ang="0">
                  <a:pos x="20" y="14"/>
                </a:cxn>
                <a:cxn ang="0">
                  <a:pos x="0" y="0"/>
                </a:cxn>
                <a:cxn ang="0">
                  <a:pos x="0" y="0"/>
                </a:cxn>
                <a:cxn ang="0">
                  <a:pos x="8" y="40"/>
                </a:cxn>
                <a:cxn ang="0">
                  <a:pos x="8" y="40"/>
                </a:cxn>
                <a:cxn ang="0">
                  <a:pos x="12" y="62"/>
                </a:cxn>
                <a:cxn ang="0">
                  <a:pos x="12" y="62"/>
                </a:cxn>
                <a:cxn ang="0">
                  <a:pos x="14" y="66"/>
                </a:cxn>
                <a:cxn ang="0">
                  <a:pos x="20" y="70"/>
                </a:cxn>
                <a:cxn ang="0">
                  <a:pos x="32" y="74"/>
                </a:cxn>
                <a:cxn ang="0">
                  <a:pos x="32" y="74"/>
                </a:cxn>
                <a:cxn ang="0">
                  <a:pos x="24" y="26"/>
                </a:cxn>
                <a:cxn ang="0">
                  <a:pos x="24" y="26"/>
                </a:cxn>
                <a:cxn ang="0">
                  <a:pos x="24" y="18"/>
                </a:cxn>
                <a:cxn ang="0">
                  <a:pos x="22" y="16"/>
                </a:cxn>
                <a:cxn ang="0">
                  <a:pos x="20" y="14"/>
                </a:cxn>
                <a:cxn ang="0">
                  <a:pos x="20" y="14"/>
                </a:cxn>
              </a:cxnLst>
              <a:rect l="0" t="0" r="r" b="b"/>
              <a:pathLst>
                <a:path w="32" h="74">
                  <a:moveTo>
                    <a:pt x="20" y="14"/>
                  </a:moveTo>
                  <a:lnTo>
                    <a:pt x="20" y="14"/>
                  </a:lnTo>
                  <a:lnTo>
                    <a:pt x="0" y="0"/>
                  </a:lnTo>
                  <a:lnTo>
                    <a:pt x="0" y="0"/>
                  </a:lnTo>
                  <a:lnTo>
                    <a:pt x="8" y="40"/>
                  </a:lnTo>
                  <a:lnTo>
                    <a:pt x="8" y="40"/>
                  </a:lnTo>
                  <a:lnTo>
                    <a:pt x="12" y="62"/>
                  </a:lnTo>
                  <a:lnTo>
                    <a:pt x="12" y="62"/>
                  </a:lnTo>
                  <a:lnTo>
                    <a:pt x="14" y="66"/>
                  </a:lnTo>
                  <a:lnTo>
                    <a:pt x="20" y="70"/>
                  </a:lnTo>
                  <a:lnTo>
                    <a:pt x="32" y="74"/>
                  </a:lnTo>
                  <a:lnTo>
                    <a:pt x="32" y="74"/>
                  </a:lnTo>
                  <a:lnTo>
                    <a:pt x="24" y="26"/>
                  </a:lnTo>
                  <a:lnTo>
                    <a:pt x="24" y="26"/>
                  </a:lnTo>
                  <a:lnTo>
                    <a:pt x="24" y="18"/>
                  </a:lnTo>
                  <a:lnTo>
                    <a:pt x="22" y="16"/>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0" name="Freeform 448"/>
            <p:cNvSpPr/>
            <p:nvPr/>
          </p:nvSpPr>
          <p:spPr bwMode="auto">
            <a:xfrm>
              <a:off x="3957638" y="1827213"/>
              <a:ext cx="53975" cy="123825"/>
            </a:xfrm>
            <a:custGeom>
              <a:avLst/>
              <a:gdLst/>
              <a:ahLst/>
              <a:cxnLst>
                <a:cxn ang="0">
                  <a:pos x="22" y="14"/>
                </a:cxn>
                <a:cxn ang="0">
                  <a:pos x="22" y="14"/>
                </a:cxn>
                <a:cxn ang="0">
                  <a:pos x="2" y="0"/>
                </a:cxn>
                <a:cxn ang="0">
                  <a:pos x="2" y="0"/>
                </a:cxn>
                <a:cxn ang="0">
                  <a:pos x="0" y="12"/>
                </a:cxn>
                <a:cxn ang="0">
                  <a:pos x="0" y="22"/>
                </a:cxn>
                <a:cxn ang="0">
                  <a:pos x="2" y="34"/>
                </a:cxn>
                <a:cxn ang="0">
                  <a:pos x="6" y="44"/>
                </a:cxn>
                <a:cxn ang="0">
                  <a:pos x="10" y="54"/>
                </a:cxn>
                <a:cxn ang="0">
                  <a:pos x="16" y="64"/>
                </a:cxn>
                <a:cxn ang="0">
                  <a:pos x="24" y="72"/>
                </a:cxn>
                <a:cxn ang="0">
                  <a:pos x="34" y="78"/>
                </a:cxn>
                <a:cxn ang="0">
                  <a:pos x="34" y="78"/>
                </a:cxn>
                <a:cxn ang="0">
                  <a:pos x="24" y="30"/>
                </a:cxn>
                <a:cxn ang="0">
                  <a:pos x="24" y="30"/>
                </a:cxn>
                <a:cxn ang="0">
                  <a:pos x="24" y="20"/>
                </a:cxn>
                <a:cxn ang="0">
                  <a:pos x="22" y="16"/>
                </a:cxn>
                <a:cxn ang="0">
                  <a:pos x="22" y="14"/>
                </a:cxn>
                <a:cxn ang="0">
                  <a:pos x="22" y="14"/>
                </a:cxn>
              </a:cxnLst>
              <a:rect l="0" t="0" r="r" b="b"/>
              <a:pathLst>
                <a:path w="34" h="78">
                  <a:moveTo>
                    <a:pt x="22" y="14"/>
                  </a:moveTo>
                  <a:lnTo>
                    <a:pt x="22" y="14"/>
                  </a:lnTo>
                  <a:lnTo>
                    <a:pt x="2" y="0"/>
                  </a:lnTo>
                  <a:lnTo>
                    <a:pt x="2" y="0"/>
                  </a:lnTo>
                  <a:lnTo>
                    <a:pt x="0" y="12"/>
                  </a:lnTo>
                  <a:lnTo>
                    <a:pt x="0" y="22"/>
                  </a:lnTo>
                  <a:lnTo>
                    <a:pt x="2" y="34"/>
                  </a:lnTo>
                  <a:lnTo>
                    <a:pt x="6" y="44"/>
                  </a:lnTo>
                  <a:lnTo>
                    <a:pt x="10" y="54"/>
                  </a:lnTo>
                  <a:lnTo>
                    <a:pt x="16" y="64"/>
                  </a:lnTo>
                  <a:lnTo>
                    <a:pt x="24" y="72"/>
                  </a:lnTo>
                  <a:lnTo>
                    <a:pt x="34" y="78"/>
                  </a:lnTo>
                  <a:lnTo>
                    <a:pt x="34" y="78"/>
                  </a:lnTo>
                  <a:lnTo>
                    <a:pt x="24" y="30"/>
                  </a:lnTo>
                  <a:lnTo>
                    <a:pt x="24" y="30"/>
                  </a:lnTo>
                  <a:lnTo>
                    <a:pt x="24" y="20"/>
                  </a:lnTo>
                  <a:lnTo>
                    <a:pt x="22" y="16"/>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1" name="Freeform 449"/>
            <p:cNvSpPr/>
            <p:nvPr/>
          </p:nvSpPr>
          <p:spPr bwMode="auto">
            <a:xfrm>
              <a:off x="4116388" y="1912938"/>
              <a:ext cx="76200" cy="63500"/>
            </a:xfrm>
            <a:custGeom>
              <a:avLst/>
              <a:gdLst/>
              <a:ahLst/>
              <a:cxnLst>
                <a:cxn ang="0">
                  <a:pos x="36" y="0"/>
                </a:cxn>
                <a:cxn ang="0">
                  <a:pos x="36" y="0"/>
                </a:cxn>
                <a:cxn ang="0">
                  <a:pos x="32" y="2"/>
                </a:cxn>
                <a:cxn ang="0">
                  <a:pos x="32" y="2"/>
                </a:cxn>
                <a:cxn ang="0">
                  <a:pos x="0" y="4"/>
                </a:cxn>
                <a:cxn ang="0">
                  <a:pos x="0" y="4"/>
                </a:cxn>
                <a:cxn ang="0">
                  <a:pos x="48" y="40"/>
                </a:cxn>
                <a:cxn ang="0">
                  <a:pos x="48" y="40"/>
                </a:cxn>
                <a:cxn ang="0">
                  <a:pos x="44" y="28"/>
                </a:cxn>
                <a:cxn ang="0">
                  <a:pos x="40" y="14"/>
                </a:cxn>
                <a:cxn ang="0">
                  <a:pos x="40" y="14"/>
                </a:cxn>
                <a:cxn ang="0">
                  <a:pos x="36" y="0"/>
                </a:cxn>
                <a:cxn ang="0">
                  <a:pos x="36" y="0"/>
                </a:cxn>
              </a:cxnLst>
              <a:rect l="0" t="0" r="r" b="b"/>
              <a:pathLst>
                <a:path w="48" h="40">
                  <a:moveTo>
                    <a:pt x="36" y="0"/>
                  </a:moveTo>
                  <a:lnTo>
                    <a:pt x="36" y="0"/>
                  </a:lnTo>
                  <a:lnTo>
                    <a:pt x="32" y="2"/>
                  </a:lnTo>
                  <a:lnTo>
                    <a:pt x="32" y="2"/>
                  </a:lnTo>
                  <a:lnTo>
                    <a:pt x="0" y="4"/>
                  </a:lnTo>
                  <a:lnTo>
                    <a:pt x="0" y="4"/>
                  </a:lnTo>
                  <a:lnTo>
                    <a:pt x="48" y="40"/>
                  </a:lnTo>
                  <a:lnTo>
                    <a:pt x="48" y="40"/>
                  </a:lnTo>
                  <a:lnTo>
                    <a:pt x="44" y="28"/>
                  </a:lnTo>
                  <a:lnTo>
                    <a:pt x="40" y="14"/>
                  </a:lnTo>
                  <a:lnTo>
                    <a:pt x="40" y="14"/>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2" name="Freeform 450"/>
            <p:cNvSpPr/>
            <p:nvPr/>
          </p:nvSpPr>
          <p:spPr bwMode="auto">
            <a:xfrm>
              <a:off x="4065588" y="1868488"/>
              <a:ext cx="101600" cy="41275"/>
            </a:xfrm>
            <a:custGeom>
              <a:avLst/>
              <a:gdLst/>
              <a:ahLst/>
              <a:cxnLst>
                <a:cxn ang="0">
                  <a:pos x="26" y="26"/>
                </a:cxn>
                <a:cxn ang="0">
                  <a:pos x="26" y="26"/>
                </a:cxn>
                <a:cxn ang="0">
                  <a:pos x="64" y="22"/>
                </a:cxn>
                <a:cxn ang="0">
                  <a:pos x="64" y="22"/>
                </a:cxn>
                <a:cxn ang="0">
                  <a:pos x="60" y="10"/>
                </a:cxn>
                <a:cxn ang="0">
                  <a:pos x="58" y="4"/>
                </a:cxn>
                <a:cxn ang="0">
                  <a:pos x="54" y="0"/>
                </a:cxn>
                <a:cxn ang="0">
                  <a:pos x="54" y="0"/>
                </a:cxn>
                <a:cxn ang="0">
                  <a:pos x="38" y="2"/>
                </a:cxn>
                <a:cxn ang="0">
                  <a:pos x="38" y="2"/>
                </a:cxn>
                <a:cxn ang="0">
                  <a:pos x="12" y="6"/>
                </a:cxn>
                <a:cxn ang="0">
                  <a:pos x="12" y="6"/>
                </a:cxn>
                <a:cxn ang="0">
                  <a:pos x="6" y="6"/>
                </a:cxn>
                <a:cxn ang="0">
                  <a:pos x="0" y="8"/>
                </a:cxn>
                <a:cxn ang="0">
                  <a:pos x="0" y="8"/>
                </a:cxn>
                <a:cxn ang="0">
                  <a:pos x="14" y="18"/>
                </a:cxn>
                <a:cxn ang="0">
                  <a:pos x="14" y="18"/>
                </a:cxn>
                <a:cxn ang="0">
                  <a:pos x="20" y="22"/>
                </a:cxn>
                <a:cxn ang="0">
                  <a:pos x="24" y="26"/>
                </a:cxn>
                <a:cxn ang="0">
                  <a:pos x="26" y="26"/>
                </a:cxn>
                <a:cxn ang="0">
                  <a:pos x="26" y="26"/>
                </a:cxn>
              </a:cxnLst>
              <a:rect l="0" t="0" r="r" b="b"/>
              <a:pathLst>
                <a:path w="64" h="26">
                  <a:moveTo>
                    <a:pt x="26" y="26"/>
                  </a:moveTo>
                  <a:lnTo>
                    <a:pt x="26" y="26"/>
                  </a:lnTo>
                  <a:lnTo>
                    <a:pt x="64" y="22"/>
                  </a:lnTo>
                  <a:lnTo>
                    <a:pt x="64" y="22"/>
                  </a:lnTo>
                  <a:lnTo>
                    <a:pt x="60" y="10"/>
                  </a:lnTo>
                  <a:lnTo>
                    <a:pt x="58" y="4"/>
                  </a:lnTo>
                  <a:lnTo>
                    <a:pt x="54" y="0"/>
                  </a:lnTo>
                  <a:lnTo>
                    <a:pt x="54" y="0"/>
                  </a:lnTo>
                  <a:lnTo>
                    <a:pt x="38" y="2"/>
                  </a:lnTo>
                  <a:lnTo>
                    <a:pt x="38" y="2"/>
                  </a:lnTo>
                  <a:lnTo>
                    <a:pt x="12" y="6"/>
                  </a:lnTo>
                  <a:lnTo>
                    <a:pt x="12" y="6"/>
                  </a:lnTo>
                  <a:lnTo>
                    <a:pt x="6" y="6"/>
                  </a:lnTo>
                  <a:lnTo>
                    <a:pt x="0" y="8"/>
                  </a:lnTo>
                  <a:lnTo>
                    <a:pt x="0" y="8"/>
                  </a:lnTo>
                  <a:lnTo>
                    <a:pt x="14" y="18"/>
                  </a:lnTo>
                  <a:lnTo>
                    <a:pt x="14" y="18"/>
                  </a:lnTo>
                  <a:lnTo>
                    <a:pt x="20" y="22"/>
                  </a:lnTo>
                  <a:lnTo>
                    <a:pt x="24" y="26"/>
                  </a:lnTo>
                  <a:lnTo>
                    <a:pt x="26" y="26"/>
                  </a:lnTo>
                  <a:lnTo>
                    <a:pt x="2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3" name="Freeform 451"/>
            <p:cNvSpPr/>
            <p:nvPr/>
          </p:nvSpPr>
          <p:spPr bwMode="auto">
            <a:xfrm>
              <a:off x="4017963" y="1830388"/>
              <a:ext cx="127000" cy="38100"/>
            </a:xfrm>
            <a:custGeom>
              <a:avLst/>
              <a:gdLst/>
              <a:ahLst/>
              <a:cxnLst>
                <a:cxn ang="0">
                  <a:pos x="32" y="24"/>
                </a:cxn>
                <a:cxn ang="0">
                  <a:pos x="32" y="24"/>
                </a:cxn>
                <a:cxn ang="0">
                  <a:pos x="80" y="16"/>
                </a:cxn>
                <a:cxn ang="0">
                  <a:pos x="80" y="16"/>
                </a:cxn>
                <a:cxn ang="0">
                  <a:pos x="72" y="6"/>
                </a:cxn>
                <a:cxn ang="0">
                  <a:pos x="68" y="2"/>
                </a:cxn>
                <a:cxn ang="0">
                  <a:pos x="62" y="0"/>
                </a:cxn>
                <a:cxn ang="0">
                  <a:pos x="62" y="0"/>
                </a:cxn>
                <a:cxn ang="0">
                  <a:pos x="40" y="2"/>
                </a:cxn>
                <a:cxn ang="0">
                  <a:pos x="40" y="2"/>
                </a:cxn>
                <a:cxn ang="0">
                  <a:pos x="0" y="6"/>
                </a:cxn>
                <a:cxn ang="0">
                  <a:pos x="0" y="6"/>
                </a:cxn>
                <a:cxn ang="0">
                  <a:pos x="18" y="22"/>
                </a:cxn>
                <a:cxn ang="0">
                  <a:pos x="18" y="22"/>
                </a:cxn>
                <a:cxn ang="0">
                  <a:pos x="22" y="24"/>
                </a:cxn>
                <a:cxn ang="0">
                  <a:pos x="24" y="24"/>
                </a:cxn>
                <a:cxn ang="0">
                  <a:pos x="32" y="24"/>
                </a:cxn>
                <a:cxn ang="0">
                  <a:pos x="32" y="24"/>
                </a:cxn>
              </a:cxnLst>
              <a:rect l="0" t="0" r="r" b="b"/>
              <a:pathLst>
                <a:path w="80" h="24">
                  <a:moveTo>
                    <a:pt x="32" y="24"/>
                  </a:moveTo>
                  <a:lnTo>
                    <a:pt x="32" y="24"/>
                  </a:lnTo>
                  <a:lnTo>
                    <a:pt x="80" y="16"/>
                  </a:lnTo>
                  <a:lnTo>
                    <a:pt x="80" y="16"/>
                  </a:lnTo>
                  <a:lnTo>
                    <a:pt x="72" y="6"/>
                  </a:lnTo>
                  <a:lnTo>
                    <a:pt x="68" y="2"/>
                  </a:lnTo>
                  <a:lnTo>
                    <a:pt x="62" y="0"/>
                  </a:lnTo>
                  <a:lnTo>
                    <a:pt x="62" y="0"/>
                  </a:lnTo>
                  <a:lnTo>
                    <a:pt x="40" y="2"/>
                  </a:lnTo>
                  <a:lnTo>
                    <a:pt x="40" y="2"/>
                  </a:lnTo>
                  <a:lnTo>
                    <a:pt x="0" y="6"/>
                  </a:lnTo>
                  <a:lnTo>
                    <a:pt x="0" y="6"/>
                  </a:lnTo>
                  <a:lnTo>
                    <a:pt x="18" y="22"/>
                  </a:lnTo>
                  <a:lnTo>
                    <a:pt x="18" y="22"/>
                  </a:lnTo>
                  <a:lnTo>
                    <a:pt x="22" y="24"/>
                  </a:lnTo>
                  <a:lnTo>
                    <a:pt x="24" y="24"/>
                  </a:lnTo>
                  <a:lnTo>
                    <a:pt x="32" y="24"/>
                  </a:lnTo>
                  <a:lnTo>
                    <a:pt x="3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4" name="Freeform 452"/>
            <p:cNvSpPr/>
            <p:nvPr/>
          </p:nvSpPr>
          <p:spPr bwMode="auto">
            <a:xfrm>
              <a:off x="3976688" y="1792288"/>
              <a:ext cx="133350" cy="41275"/>
            </a:xfrm>
            <a:custGeom>
              <a:avLst/>
              <a:gdLst/>
              <a:ahLst/>
              <a:cxnLst>
                <a:cxn ang="0">
                  <a:pos x="0" y="10"/>
                </a:cxn>
                <a:cxn ang="0">
                  <a:pos x="0" y="10"/>
                </a:cxn>
                <a:cxn ang="0">
                  <a:pos x="18" y="24"/>
                </a:cxn>
                <a:cxn ang="0">
                  <a:pos x="18" y="24"/>
                </a:cxn>
                <a:cxn ang="0">
                  <a:pos x="20" y="26"/>
                </a:cxn>
                <a:cxn ang="0">
                  <a:pos x="26" y="24"/>
                </a:cxn>
                <a:cxn ang="0">
                  <a:pos x="34" y="22"/>
                </a:cxn>
                <a:cxn ang="0">
                  <a:pos x="34" y="22"/>
                </a:cxn>
                <a:cxn ang="0">
                  <a:pos x="84" y="16"/>
                </a:cxn>
                <a:cxn ang="0">
                  <a:pos x="84" y="16"/>
                </a:cxn>
                <a:cxn ang="0">
                  <a:pos x="74" y="10"/>
                </a:cxn>
                <a:cxn ang="0">
                  <a:pos x="64" y="6"/>
                </a:cxn>
                <a:cxn ang="0">
                  <a:pos x="54" y="2"/>
                </a:cxn>
                <a:cxn ang="0">
                  <a:pos x="42" y="0"/>
                </a:cxn>
                <a:cxn ang="0">
                  <a:pos x="32" y="0"/>
                </a:cxn>
                <a:cxn ang="0">
                  <a:pos x="20" y="2"/>
                </a:cxn>
                <a:cxn ang="0">
                  <a:pos x="10" y="4"/>
                </a:cxn>
                <a:cxn ang="0">
                  <a:pos x="0" y="10"/>
                </a:cxn>
                <a:cxn ang="0">
                  <a:pos x="0" y="10"/>
                </a:cxn>
              </a:cxnLst>
              <a:rect l="0" t="0" r="r" b="b"/>
              <a:pathLst>
                <a:path w="84" h="26">
                  <a:moveTo>
                    <a:pt x="0" y="10"/>
                  </a:moveTo>
                  <a:lnTo>
                    <a:pt x="0" y="10"/>
                  </a:lnTo>
                  <a:lnTo>
                    <a:pt x="18" y="24"/>
                  </a:lnTo>
                  <a:lnTo>
                    <a:pt x="18" y="24"/>
                  </a:lnTo>
                  <a:lnTo>
                    <a:pt x="20" y="26"/>
                  </a:lnTo>
                  <a:lnTo>
                    <a:pt x="26" y="24"/>
                  </a:lnTo>
                  <a:lnTo>
                    <a:pt x="34" y="22"/>
                  </a:lnTo>
                  <a:lnTo>
                    <a:pt x="34" y="22"/>
                  </a:lnTo>
                  <a:lnTo>
                    <a:pt x="84" y="16"/>
                  </a:lnTo>
                  <a:lnTo>
                    <a:pt x="84" y="16"/>
                  </a:lnTo>
                  <a:lnTo>
                    <a:pt x="74" y="10"/>
                  </a:lnTo>
                  <a:lnTo>
                    <a:pt x="64" y="6"/>
                  </a:lnTo>
                  <a:lnTo>
                    <a:pt x="54" y="2"/>
                  </a:lnTo>
                  <a:lnTo>
                    <a:pt x="42" y="0"/>
                  </a:lnTo>
                  <a:lnTo>
                    <a:pt x="32" y="0"/>
                  </a:lnTo>
                  <a:lnTo>
                    <a:pt x="20" y="2"/>
                  </a:lnTo>
                  <a:lnTo>
                    <a:pt x="10" y="4"/>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extLst>
      <p:ext uri="{BB962C8B-B14F-4D97-AF65-F5344CB8AC3E}">
        <p14:creationId xmlns:p14="http://schemas.microsoft.com/office/powerpoint/2010/main" val="15891584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a:solidFill>
                  <a:srgbClr val="22272C"/>
                </a:solidFill>
                <a:ea typeface="微软雅黑" panose="020B0503020204020204" charset="-122"/>
                <a:cs typeface="Arial" panose="020B0604020202020204"/>
              </a:rPr>
              <a:t>1</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6225006" y="576018"/>
            <a:ext cx="6186332" cy="1095463"/>
          </a:xfrm>
        </p:spPr>
        <p:txBody>
          <a:bodyPr/>
          <a:lstStyle/>
          <a:p>
            <a:r>
              <a:rPr kumimoji="1" lang="zh-CN" altLang="en-US" dirty="0"/>
              <a:t>基本概况</a:t>
            </a:r>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
        <p:nvSpPr>
          <p:cNvPr id="36" name="文本框 35">
            <a:extLst>
              <a:ext uri="{FF2B5EF4-FFF2-40B4-BE49-F238E27FC236}">
                <a16:creationId xmlns:a16="http://schemas.microsoft.com/office/drawing/2014/main" id="{691C40FD-D04A-4864-833A-28CADFB5415A}"/>
              </a:ext>
            </a:extLst>
          </p:cNvPr>
          <p:cNvSpPr txBox="1"/>
          <p:nvPr/>
        </p:nvSpPr>
        <p:spPr>
          <a:xfrm>
            <a:off x="4533823" y="2183459"/>
            <a:ext cx="6383516" cy="3268587"/>
          </a:xfrm>
          <a:prstGeom prst="rect">
            <a:avLst/>
          </a:prstGeom>
          <a:solidFill>
            <a:srgbClr val="FB5F63"/>
          </a:solidFill>
        </p:spPr>
        <p:txBody>
          <a:bodyPr wrap="square" rtlCol="0">
            <a:spAutoFit/>
          </a:bodyPr>
          <a:lstStyle/>
          <a:p>
            <a:pPr algn="just">
              <a:lnSpc>
                <a:spcPct val="130000"/>
              </a:lnSpc>
            </a:pPr>
            <a:r>
              <a:rPr lang="zh-CN" altLang="en-US" spc="100" dirty="0">
                <a:solidFill>
                  <a:schemeClr val="bg1"/>
                </a:solidFill>
              </a:rPr>
              <a:t>       </a:t>
            </a:r>
            <a:r>
              <a:rPr lang="zh-CN" altLang="en-US" sz="2400" b="1" spc="100" dirty="0">
                <a:solidFill>
                  <a:schemeClr val="bg1"/>
                </a:solidFill>
              </a:rPr>
              <a:t>揭阳市</a:t>
            </a:r>
            <a:r>
              <a:rPr lang="zh-CN" altLang="en-US" spc="100" dirty="0">
                <a:solidFill>
                  <a:schemeClr val="bg1"/>
                </a:solidFill>
              </a:rPr>
              <a:t>是中华人民共和国广东省下辖的</a:t>
            </a:r>
            <a:r>
              <a:rPr lang="zh-CN" altLang="en-US" u="sng" spc="100" dirty="0">
                <a:solidFill>
                  <a:schemeClr val="bg1"/>
                </a:solidFill>
              </a:rPr>
              <a:t>地级市</a:t>
            </a:r>
            <a:r>
              <a:rPr lang="zh-CN" altLang="en-US" spc="100" dirty="0">
                <a:solidFill>
                  <a:schemeClr val="bg1"/>
                </a:solidFill>
              </a:rPr>
              <a:t>，位于</a:t>
            </a:r>
            <a:r>
              <a:rPr lang="zh-CN" altLang="en-US" u="sng" spc="100" dirty="0">
                <a:solidFill>
                  <a:schemeClr val="bg1"/>
                </a:solidFill>
              </a:rPr>
              <a:t>广东省东部</a:t>
            </a:r>
            <a:r>
              <a:rPr lang="zh-CN" altLang="en-US" spc="100" dirty="0">
                <a:solidFill>
                  <a:schemeClr val="bg1"/>
                </a:solidFill>
              </a:rPr>
              <a:t>。市境</a:t>
            </a:r>
            <a:r>
              <a:rPr lang="zh-CN" altLang="en-US" u="sng" spc="100" dirty="0">
                <a:solidFill>
                  <a:schemeClr val="bg1"/>
                </a:solidFill>
              </a:rPr>
              <a:t>东接汕头市、潮州市，北连梅州市，西邻汕尾市，南临南海</a:t>
            </a:r>
            <a:r>
              <a:rPr lang="zh-CN" altLang="en-US" spc="100" dirty="0">
                <a:solidFill>
                  <a:schemeClr val="bg1"/>
                </a:solidFill>
              </a:rPr>
              <a:t>。</a:t>
            </a:r>
            <a:endParaRPr lang="en-US" altLang="zh-CN" spc="100" dirty="0">
              <a:solidFill>
                <a:schemeClr val="bg1"/>
              </a:solidFill>
            </a:endParaRPr>
          </a:p>
          <a:p>
            <a:pPr algn="just">
              <a:lnSpc>
                <a:spcPct val="50000"/>
              </a:lnSpc>
            </a:pPr>
            <a:endParaRPr lang="en-US" altLang="zh-CN" spc="100" dirty="0">
              <a:solidFill>
                <a:schemeClr val="bg1"/>
              </a:solidFill>
            </a:endParaRPr>
          </a:p>
          <a:p>
            <a:pPr algn="just">
              <a:lnSpc>
                <a:spcPct val="50000"/>
              </a:lnSpc>
            </a:pPr>
            <a:endParaRPr lang="en-US" altLang="zh-CN" spc="100" dirty="0">
              <a:solidFill>
                <a:schemeClr val="bg1"/>
              </a:solidFill>
            </a:endParaRPr>
          </a:p>
          <a:p>
            <a:pPr algn="just">
              <a:lnSpc>
                <a:spcPct val="130000"/>
              </a:lnSpc>
            </a:pPr>
            <a:r>
              <a:rPr lang="zh-CN" altLang="en-US" spc="100" dirty="0">
                <a:solidFill>
                  <a:schemeClr val="bg1"/>
                </a:solidFill>
              </a:rPr>
              <a:t>       全市总面积</a:t>
            </a:r>
            <a:r>
              <a:rPr lang="en-US" altLang="zh-CN" sz="2000" spc="100" dirty="0">
                <a:solidFill>
                  <a:schemeClr val="bg1"/>
                </a:solidFill>
              </a:rPr>
              <a:t>5265</a:t>
            </a:r>
            <a:r>
              <a:rPr lang="zh-CN" altLang="en-US" spc="100" dirty="0">
                <a:solidFill>
                  <a:schemeClr val="bg1"/>
                </a:solidFill>
              </a:rPr>
              <a:t>平方公里，人口</a:t>
            </a:r>
            <a:r>
              <a:rPr lang="en-US" altLang="zh-CN" sz="2000" spc="100" dirty="0">
                <a:solidFill>
                  <a:schemeClr val="bg1"/>
                </a:solidFill>
              </a:rPr>
              <a:t>605.89</a:t>
            </a:r>
            <a:r>
              <a:rPr lang="zh-CN" altLang="en-US" spc="100" dirty="0">
                <a:solidFill>
                  <a:schemeClr val="bg1"/>
                </a:solidFill>
              </a:rPr>
              <a:t>万。</a:t>
            </a:r>
            <a:endParaRPr lang="en-US" altLang="zh-CN" spc="100" dirty="0">
              <a:solidFill>
                <a:schemeClr val="bg1"/>
              </a:solidFill>
            </a:endParaRPr>
          </a:p>
          <a:p>
            <a:pPr algn="just">
              <a:lnSpc>
                <a:spcPct val="50000"/>
              </a:lnSpc>
            </a:pPr>
            <a:endParaRPr lang="en-US" altLang="zh-CN" spc="100" dirty="0">
              <a:solidFill>
                <a:schemeClr val="bg1"/>
              </a:solidFill>
            </a:endParaRPr>
          </a:p>
          <a:p>
            <a:pPr algn="just">
              <a:lnSpc>
                <a:spcPct val="130000"/>
              </a:lnSpc>
            </a:pPr>
            <a:r>
              <a:rPr lang="zh-CN" altLang="en-US" spc="100" dirty="0">
                <a:solidFill>
                  <a:schemeClr val="bg1"/>
                </a:solidFill>
              </a:rPr>
              <a:t>       揭阳是粤东古邑，广东省历史文化名城，全国著名侨乡，有华侨</a:t>
            </a:r>
            <a:r>
              <a:rPr lang="en-US" altLang="zh-CN" sz="2000" spc="100" dirty="0">
                <a:solidFill>
                  <a:schemeClr val="bg1"/>
                </a:solidFill>
              </a:rPr>
              <a:t>320</a:t>
            </a:r>
            <a:r>
              <a:rPr lang="zh-CN" altLang="en-US" spc="100" dirty="0">
                <a:solidFill>
                  <a:schemeClr val="bg1"/>
                </a:solidFill>
              </a:rPr>
              <a:t>多万人，遍居世界各地，还有归侨、侨眷</a:t>
            </a:r>
            <a:r>
              <a:rPr lang="en-US" altLang="zh-CN" sz="2000" spc="100" dirty="0">
                <a:solidFill>
                  <a:schemeClr val="bg1"/>
                </a:solidFill>
              </a:rPr>
              <a:t>180</a:t>
            </a:r>
            <a:r>
              <a:rPr lang="zh-CN" altLang="en-US" spc="100" dirty="0">
                <a:solidFill>
                  <a:schemeClr val="bg1"/>
                </a:solidFill>
              </a:rPr>
              <a:t>万人，亦是海峡西岸经济区成员城市。</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a:t>基本概况</a:t>
            </a:r>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13924" y="2268259"/>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67888" y="231744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26175" y="3428722"/>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14775" y="3508151"/>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26175" y="461943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0139" y="469886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69366" y="2555556"/>
            <a:ext cx="494636" cy="396860"/>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095063" y="4936975"/>
            <a:ext cx="443242" cy="39686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66899" y="3746266"/>
            <a:ext cx="368843" cy="39686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690018" y="994203"/>
            <a:ext cx="4618476" cy="10926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1218565">
              <a:lnSpc>
                <a:spcPct val="130000"/>
              </a:lnSpc>
              <a:defRPr/>
            </a:pPr>
            <a:r>
              <a:rPr lang="zh-CN" altLang="en-US" sz="2400" b="1" dirty="0">
                <a:solidFill>
                  <a:sysClr val="window" lastClr="FFFFFF"/>
                </a:solidFill>
                <a:latin typeface="Arial" panose="020B0604020202020204"/>
                <a:ea typeface="微软雅黑" panose="020B0503020204020204" charset="-122"/>
              </a:rPr>
              <a:t>人 口</a:t>
            </a:r>
            <a:endParaRPr lang="en-US" altLang="zh-CN" sz="2400" b="1" dirty="0">
              <a:solidFill>
                <a:sysClr val="window" lastClr="FFFFFF"/>
              </a:solidFill>
              <a:latin typeface="Arial" panose="020B0604020202020204"/>
              <a:ea typeface="微软雅黑" panose="020B0503020204020204" charset="-122"/>
            </a:endParaRPr>
          </a:p>
          <a:p>
            <a:pPr algn="just" defTabSz="1218565">
              <a:lnSpc>
                <a:spcPct val="130000"/>
              </a:lnSpc>
              <a:defRPr/>
            </a:pPr>
            <a:r>
              <a:rPr lang="zh-CN" altLang="en-US" sz="1200" spc="50" dirty="0">
                <a:solidFill>
                  <a:srgbClr val="FFFFFF"/>
                </a:solidFill>
                <a:latin typeface="微软雅黑" panose="020B0503020204020204" charset="-122"/>
                <a:ea typeface="微软雅黑" panose="020B0503020204020204" charset="-122"/>
              </a:rPr>
              <a:t>揭阳市是广东省人口较多且较为稠密的地区之一。根据</a:t>
            </a:r>
            <a:r>
              <a:rPr lang="en-US" altLang="zh-CN" sz="1200" spc="50" dirty="0">
                <a:solidFill>
                  <a:srgbClr val="FFFFFF"/>
                </a:solidFill>
                <a:latin typeface="微软雅黑" panose="020B0503020204020204" charset="-122"/>
                <a:ea typeface="微软雅黑" panose="020B0503020204020204" charset="-122"/>
              </a:rPr>
              <a:t>2010</a:t>
            </a:r>
            <a:r>
              <a:rPr lang="zh-CN" altLang="en-US" sz="1200" spc="50" dirty="0">
                <a:solidFill>
                  <a:srgbClr val="FFFFFF"/>
                </a:solidFill>
                <a:latin typeface="微软雅黑" panose="020B0503020204020204" charset="-122"/>
                <a:ea typeface="微软雅黑" panose="020B0503020204020204" charset="-122"/>
              </a:rPr>
              <a:t>年第六次全国人口普查，全市常住人口为</a:t>
            </a:r>
            <a:r>
              <a:rPr lang="en-US" altLang="zh-CN" sz="1400" spc="50" dirty="0">
                <a:solidFill>
                  <a:srgbClr val="FFFFFF"/>
                </a:solidFill>
                <a:latin typeface="微软雅黑" panose="020B0503020204020204" charset="-122"/>
                <a:ea typeface="微软雅黑" panose="020B0503020204020204" charset="-122"/>
              </a:rPr>
              <a:t>587.70</a:t>
            </a:r>
            <a:r>
              <a:rPr lang="zh-CN" altLang="en-US" sz="1400" spc="50" dirty="0">
                <a:solidFill>
                  <a:srgbClr val="FFFFFF"/>
                </a:solidFill>
                <a:latin typeface="微软雅黑" panose="020B0503020204020204" charset="-122"/>
                <a:ea typeface="微软雅黑" panose="020B0503020204020204" charset="-122"/>
              </a:rPr>
              <a:t>万</a:t>
            </a:r>
            <a:r>
              <a:rPr lang="zh-CN" altLang="en-US" sz="1200" spc="50" dirty="0">
                <a:solidFill>
                  <a:srgbClr val="FFFFFF"/>
                </a:solidFill>
                <a:latin typeface="微软雅黑" panose="020B0503020204020204" charset="-122"/>
                <a:ea typeface="微软雅黑" panose="020B0503020204020204" charset="-122"/>
              </a:rPr>
              <a:t>人。</a:t>
            </a:r>
            <a:endParaRPr lang="en-US" altLang="zh-CN" sz="1200" spc="5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093890" y="2191106"/>
            <a:ext cx="4695606" cy="113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defRPr/>
            </a:pPr>
            <a:r>
              <a:rPr lang="zh-CN" altLang="en-US" sz="2400" b="1" dirty="0">
                <a:solidFill>
                  <a:sysClr val="window" lastClr="FFFFFF"/>
                </a:solidFill>
                <a:latin typeface="Arial" panose="020B0604020202020204"/>
                <a:ea typeface="微软雅黑" panose="020B0503020204020204" charset="-122"/>
              </a:rPr>
              <a:t>侨 乡</a:t>
            </a:r>
            <a:endParaRPr lang="en-US" altLang="zh-CN" sz="2400" b="1" dirty="0">
              <a:solidFill>
                <a:sysClr val="window" lastClr="FFFFFF"/>
              </a:solidFill>
              <a:latin typeface="Arial" panose="020B0604020202020204"/>
              <a:ea typeface="微软雅黑" panose="020B0503020204020204" charset="-122"/>
            </a:endParaRPr>
          </a:p>
          <a:p>
            <a:pPr algn="r">
              <a:lnSpc>
                <a:spcPct val="130000"/>
              </a:lnSpc>
              <a:defRPr/>
            </a:pPr>
            <a:r>
              <a:rPr lang="zh-CN" altLang="en-US" sz="1200" spc="50" dirty="0">
                <a:solidFill>
                  <a:srgbClr val="FFFFFF"/>
                </a:solidFill>
                <a:latin typeface="微软雅黑" panose="020B0503020204020204" charset="-122"/>
                <a:ea typeface="微软雅黑" panose="020B0503020204020204" charset="-122"/>
              </a:rPr>
              <a:t>       揭阳是全国著名侨乡，港澳台同胞和旅外华侨</a:t>
            </a:r>
            <a:r>
              <a:rPr lang="en-US" altLang="zh-CN" sz="1400" spc="50" dirty="0">
                <a:solidFill>
                  <a:srgbClr val="FFFFFF"/>
                </a:solidFill>
                <a:latin typeface="微软雅黑" panose="020B0503020204020204" charset="-122"/>
                <a:ea typeface="微软雅黑" panose="020B0503020204020204" charset="-122"/>
              </a:rPr>
              <a:t>320</a:t>
            </a:r>
            <a:r>
              <a:rPr lang="zh-CN" altLang="en-US" sz="1200" spc="50" dirty="0">
                <a:solidFill>
                  <a:srgbClr val="FFFFFF"/>
                </a:solidFill>
                <a:latin typeface="微软雅黑" panose="020B0503020204020204" charset="-122"/>
                <a:ea typeface="微软雅黑" panose="020B0503020204020204" charset="-122"/>
              </a:rPr>
              <a:t>多万人，</a:t>
            </a:r>
            <a:endParaRPr lang="en-US" altLang="zh-CN" sz="1200" spc="50" dirty="0">
              <a:solidFill>
                <a:srgbClr val="FFFFFF"/>
              </a:solidFill>
              <a:latin typeface="微软雅黑" panose="020B0503020204020204" charset="-122"/>
              <a:ea typeface="微软雅黑" panose="020B0503020204020204" charset="-122"/>
            </a:endParaRPr>
          </a:p>
          <a:p>
            <a:pPr algn="r">
              <a:lnSpc>
                <a:spcPct val="130000"/>
              </a:lnSpc>
              <a:defRPr/>
            </a:pPr>
            <a:r>
              <a:rPr lang="zh-CN" altLang="en-US" sz="1200" spc="50" dirty="0">
                <a:solidFill>
                  <a:srgbClr val="FFFFFF"/>
                </a:solidFill>
                <a:latin typeface="微软雅黑" panose="020B0503020204020204" charset="-122"/>
                <a:ea typeface="微软雅黑" panose="020B0503020204020204" charset="-122"/>
              </a:rPr>
              <a:t> 遍居世界各地，还有归侨、侨眷</a:t>
            </a:r>
            <a:r>
              <a:rPr lang="en-US" altLang="zh-CN" sz="1400" spc="50" dirty="0">
                <a:solidFill>
                  <a:srgbClr val="FFFFFF"/>
                </a:solidFill>
                <a:latin typeface="微软雅黑" panose="020B0503020204020204" charset="-122"/>
                <a:ea typeface="微软雅黑" panose="020B0503020204020204" charset="-122"/>
              </a:rPr>
              <a:t>180</a:t>
            </a:r>
            <a:r>
              <a:rPr lang="zh-CN" altLang="en-US" sz="1200" spc="50" dirty="0">
                <a:solidFill>
                  <a:srgbClr val="FFFFFF"/>
                </a:solidFill>
                <a:latin typeface="微软雅黑" panose="020B0503020204020204" charset="-122"/>
                <a:ea typeface="微软雅黑" panose="020B0503020204020204" charset="-122"/>
              </a:rPr>
              <a:t>万人。</a:t>
            </a:r>
            <a:endParaRPr lang="en-US" altLang="zh-CN" sz="1200" spc="5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830817" y="3398392"/>
            <a:ext cx="4477677" cy="10926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2400" b="1" dirty="0">
                <a:solidFill>
                  <a:sysClr val="window" lastClr="FFFFFF"/>
                </a:solidFill>
                <a:latin typeface="Arial" panose="020B0604020202020204"/>
                <a:ea typeface="微软雅黑" panose="020B0503020204020204" charset="-122"/>
              </a:rPr>
              <a:t>民 族</a:t>
            </a:r>
            <a:endParaRPr lang="en-US" altLang="zh-CN" sz="2400" b="1" dirty="0">
              <a:solidFill>
                <a:sysClr val="window" lastClr="FFFFFF"/>
              </a:solidFill>
              <a:latin typeface="Arial" panose="020B0604020202020204"/>
              <a:ea typeface="微软雅黑" panose="020B0503020204020204" charset="-122"/>
            </a:endParaRPr>
          </a:p>
          <a:p>
            <a:pPr algn="just" defTabSz="1218565">
              <a:lnSpc>
                <a:spcPct val="130000"/>
              </a:lnSpc>
              <a:defRPr/>
            </a:pPr>
            <a:r>
              <a:rPr lang="zh-CN" altLang="en-US" sz="1200" spc="50" dirty="0">
                <a:solidFill>
                  <a:srgbClr val="FFFFFF"/>
                </a:solidFill>
                <a:latin typeface="微软雅黑" panose="020B0503020204020204" charset="-122"/>
                <a:ea typeface="微软雅黑" panose="020B0503020204020204" charset="-122"/>
              </a:rPr>
              <a:t>汉族人口占总人口的</a:t>
            </a:r>
            <a:r>
              <a:rPr lang="en-US" altLang="zh-CN" sz="1400" spc="50" dirty="0">
                <a:solidFill>
                  <a:srgbClr val="FFFFFF"/>
                </a:solidFill>
                <a:latin typeface="微软雅黑" panose="020B0503020204020204" charset="-122"/>
                <a:ea typeface="微软雅黑" panose="020B0503020204020204" charset="-122"/>
              </a:rPr>
              <a:t>99.99</a:t>
            </a:r>
            <a:r>
              <a:rPr lang="zh-CN" altLang="en-US" sz="1400" spc="50" dirty="0">
                <a:solidFill>
                  <a:srgbClr val="FFFFFF"/>
                </a:solidFill>
                <a:latin typeface="微软雅黑" panose="020B0503020204020204" charset="-122"/>
                <a:ea typeface="微软雅黑" panose="020B0503020204020204" charset="-122"/>
              </a:rPr>
              <a:t>％</a:t>
            </a:r>
            <a:r>
              <a:rPr lang="zh-CN" altLang="en-US" sz="1200" spc="50" dirty="0">
                <a:solidFill>
                  <a:srgbClr val="FFFFFF"/>
                </a:solidFill>
                <a:latin typeface="微软雅黑" panose="020B0503020204020204" charset="-122"/>
                <a:ea typeface="微软雅黑" panose="020B0503020204020204" charset="-122"/>
              </a:rPr>
              <a:t>以上，另有极少数的回、满、苗、壮、黎、傣、京等少数民族。</a:t>
            </a:r>
            <a:endParaRPr lang="en-US" altLang="zh-CN" sz="1200" spc="50" dirty="0">
              <a:solidFill>
                <a:srgbClr val="FFFFFF"/>
              </a:solidFill>
              <a:latin typeface="微软雅黑" panose="020B0503020204020204" charset="-122"/>
              <a:ea typeface="微软雅黑" panose="020B0503020204020204" charset="-122"/>
            </a:endParaRPr>
          </a:p>
        </p:txBody>
      </p:sp>
      <p:sp>
        <p:nvSpPr>
          <p:cNvPr id="55" name="文本框 8"/>
          <p:cNvSpPr txBox="1"/>
          <p:nvPr/>
        </p:nvSpPr>
        <p:spPr>
          <a:xfrm>
            <a:off x="5435741" y="4620990"/>
            <a:ext cx="4444399" cy="9417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2400" b="1" dirty="0">
                <a:solidFill>
                  <a:sysClr val="window" lastClr="FFFFFF"/>
                </a:solidFill>
                <a:latin typeface="Arial" panose="020B0604020202020204"/>
                <a:ea typeface="微软雅黑" panose="020B0503020204020204" charset="-122"/>
              </a:rPr>
              <a:t>语 言</a:t>
            </a:r>
            <a:endParaRPr lang="en-US" altLang="zh-CN" sz="2400" b="1" dirty="0">
              <a:solidFill>
                <a:sysClr val="window" lastClr="FFFFFF"/>
              </a:solidFill>
              <a:latin typeface="Arial" panose="020B0604020202020204"/>
              <a:ea typeface="微软雅黑" panose="020B0503020204020204" charset="-122"/>
            </a:endParaRPr>
          </a:p>
          <a:p>
            <a:pPr algn="r">
              <a:lnSpc>
                <a:spcPct val="130000"/>
              </a:lnSpc>
              <a:defRPr/>
            </a:pPr>
            <a:r>
              <a:rPr lang="zh-CN" altLang="en-US" sz="1200" spc="50" dirty="0">
                <a:solidFill>
                  <a:srgbClr val="FFFFFF"/>
                </a:solidFill>
                <a:latin typeface="微软雅黑" panose="020B0503020204020204" charset="-122"/>
                <a:ea typeface="微软雅黑" panose="020B0503020204020204" charset="-122"/>
              </a:rPr>
              <a:t>地方语言主要是潮汕话，也有部分客家语。其中潮汕话分布在大部分县区而客家语则主要分布在揭西县和揭东县西北部。</a:t>
            </a:r>
          </a:p>
        </p:txBody>
      </p:sp>
      <p:pic>
        <p:nvPicPr>
          <p:cNvPr id="57" name="图片 5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grpSp>
        <p:nvGrpSpPr>
          <p:cNvPr id="58" name="组 57"/>
          <p:cNvGrpSpPr/>
          <p:nvPr/>
        </p:nvGrpSpPr>
        <p:grpSpPr>
          <a:xfrm rot="18181241">
            <a:off x="896824" y="1471975"/>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 calcmode="lin" valueType="num">
                                      <p:cBhvr>
                                        <p:cTn id="21" dur="500" fill="hold"/>
                                        <p:tgtEl>
                                          <p:spTgt spid="54"/>
                                        </p:tgtEl>
                                        <p:attrNameLst>
                                          <p:attrName>ppt_w</p:attrName>
                                        </p:attrNameLst>
                                      </p:cBhvr>
                                      <p:tavLst>
                                        <p:tav tm="0">
                                          <p:val>
                                            <p:fltVal val="0"/>
                                          </p:val>
                                        </p:tav>
                                        <p:tav tm="100000">
                                          <p:val>
                                            <p:strVal val="#ppt_w"/>
                                          </p:val>
                                        </p:tav>
                                      </p:tavLst>
                                    </p:anim>
                                    <p:anim calcmode="lin" valueType="num">
                                      <p:cBhvr>
                                        <p:cTn id="22" dur="500" fill="hold"/>
                                        <p:tgtEl>
                                          <p:spTgt spid="54"/>
                                        </p:tgtEl>
                                        <p:attrNameLst>
                                          <p:attrName>ppt_h</p:attrName>
                                        </p:attrNameLst>
                                      </p:cBhvr>
                                      <p:tavLst>
                                        <p:tav tm="0">
                                          <p:val>
                                            <p:fltVal val="0"/>
                                          </p:val>
                                        </p:tav>
                                        <p:tav tm="100000">
                                          <p:val>
                                            <p:strVal val="#ppt_h"/>
                                          </p:val>
                                        </p:tav>
                                      </p:tavLst>
                                    </p:anim>
                                    <p:animEffect transition="in" filter="fade">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cBhvr>
                                        <p:cTn id="28" dur="500" fill="hold"/>
                                        <p:tgtEl>
                                          <p:spTgt spid="55"/>
                                        </p:tgtEl>
                                        <p:attrNameLst>
                                          <p:attrName>ppt_w</p:attrName>
                                        </p:attrNameLst>
                                      </p:cBhvr>
                                      <p:tavLst>
                                        <p:tav tm="0">
                                          <p:val>
                                            <p:fltVal val="0"/>
                                          </p:val>
                                        </p:tav>
                                        <p:tav tm="100000">
                                          <p:val>
                                            <p:strVal val="#ppt_w"/>
                                          </p:val>
                                        </p:tav>
                                      </p:tavLst>
                                    </p:anim>
                                    <p:anim calcmode="lin" valueType="num">
                                      <p:cBhvr>
                                        <p:cTn id="29" dur="500" fill="hold"/>
                                        <p:tgtEl>
                                          <p:spTgt spid="55"/>
                                        </p:tgtEl>
                                        <p:attrNameLst>
                                          <p:attrName>ppt_h</p:attrName>
                                        </p:attrNameLst>
                                      </p:cBhvr>
                                      <p:tavLst>
                                        <p:tav tm="0">
                                          <p:val>
                                            <p:fltVal val="0"/>
                                          </p:val>
                                        </p:tav>
                                        <p:tav tm="100000">
                                          <p:val>
                                            <p:strVal val="#ppt_h"/>
                                          </p:val>
                                        </p:tav>
                                      </p:tavLst>
                                    </p:anim>
                                    <p:animEffect transition="in" filter="fade">
                                      <p:cBhvr>
                                        <p:cTn id="3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a:t>自然地理</a:t>
            </a:r>
          </a:p>
        </p:txBody>
      </p:sp>
      <p:sp>
        <p:nvSpPr>
          <p:cNvPr id="12" name="文本框 11"/>
          <p:cNvSpPr txBox="1"/>
          <p:nvPr/>
        </p:nvSpPr>
        <p:spPr>
          <a:xfrm>
            <a:off x="867265" y="920146"/>
            <a:ext cx="5408839" cy="2790764"/>
          </a:xfrm>
          <a:prstGeom prst="rect">
            <a:avLst/>
          </a:prstGeom>
          <a:noFill/>
        </p:spPr>
        <p:txBody>
          <a:bodyPr wrap="square" rtlCol="0">
            <a:spAutoFit/>
          </a:bodyPr>
          <a:lstStyle/>
          <a:p>
            <a:pPr algn="ctr" defTabSz="608965">
              <a:lnSpc>
                <a:spcPct val="130000"/>
              </a:lnSpc>
            </a:pPr>
            <a:r>
              <a:rPr lang="zh-CN" altLang="en-US" sz="2400" dirty="0">
                <a:solidFill>
                  <a:schemeClr val="bg1"/>
                </a:solidFill>
                <a:latin typeface="微软雅黑" panose="020B0503020204020204" charset="-122"/>
                <a:ea typeface="微软雅黑" panose="020B0503020204020204" charset="-122"/>
              </a:rPr>
              <a:t>行政区划</a:t>
            </a:r>
            <a:endParaRPr lang="en-US" altLang="zh-CN" sz="2400" dirty="0">
              <a:solidFill>
                <a:schemeClr val="bg1"/>
              </a:solidFill>
              <a:latin typeface="微软雅黑" panose="020B0503020204020204" charset="-122"/>
              <a:ea typeface="微软雅黑" panose="020B0503020204020204" charset="-122"/>
            </a:endParaRPr>
          </a:p>
          <a:p>
            <a:pPr defTabSz="608965">
              <a:lnSpc>
                <a:spcPct val="150000"/>
              </a:lnSpc>
            </a:pPr>
            <a:r>
              <a:rPr lang="zh-CN" altLang="en-US" sz="1400" dirty="0">
                <a:solidFill>
                  <a:schemeClr val="bg1"/>
                </a:solidFill>
                <a:latin typeface="微软雅黑" panose="020B0503020204020204" charset="-122"/>
                <a:ea typeface="微软雅黑" panose="020B0503020204020204" charset="-122"/>
              </a:rPr>
              <a:t>揭阳市</a:t>
            </a:r>
            <a:r>
              <a:rPr lang="zh-CN" altLang="en-US" sz="1335" dirty="0">
                <a:solidFill>
                  <a:schemeClr val="bg1"/>
                </a:solidFill>
                <a:latin typeface="微软雅黑" panose="020B0503020204020204" charset="-122"/>
                <a:ea typeface="微软雅黑" panose="020B0503020204020204" charset="-122"/>
              </a:rPr>
              <a:t>下辖</a:t>
            </a:r>
            <a:r>
              <a:rPr lang="en-US" altLang="zh-CN" sz="1335" dirty="0">
                <a:solidFill>
                  <a:schemeClr val="bg1"/>
                </a:solidFill>
                <a:latin typeface="微软雅黑" panose="020B0503020204020204" charset="-122"/>
                <a:ea typeface="微软雅黑" panose="020B0503020204020204" charset="-122"/>
              </a:rPr>
              <a:t>2</a:t>
            </a:r>
            <a:r>
              <a:rPr lang="zh-CN" altLang="en-US" sz="1335" dirty="0">
                <a:solidFill>
                  <a:schemeClr val="bg1"/>
                </a:solidFill>
                <a:latin typeface="微软雅黑" panose="020B0503020204020204" charset="-122"/>
                <a:ea typeface="微软雅黑" panose="020B0503020204020204" charset="-122"/>
              </a:rPr>
              <a:t>个市辖区、</a:t>
            </a:r>
            <a:r>
              <a:rPr lang="en-US" altLang="zh-CN" sz="1335" dirty="0">
                <a:solidFill>
                  <a:schemeClr val="bg1"/>
                </a:solidFill>
                <a:latin typeface="微软雅黑" panose="020B0503020204020204" charset="-122"/>
                <a:ea typeface="微软雅黑" panose="020B0503020204020204" charset="-122"/>
              </a:rPr>
              <a:t>2</a:t>
            </a:r>
            <a:r>
              <a:rPr lang="zh-CN" altLang="en-US" sz="1335" dirty="0">
                <a:solidFill>
                  <a:schemeClr val="bg1"/>
                </a:solidFill>
                <a:latin typeface="微软雅黑" panose="020B0503020204020204" charset="-122"/>
                <a:ea typeface="微软雅黑" panose="020B0503020204020204" charset="-122"/>
              </a:rPr>
              <a:t>个县，代管</a:t>
            </a:r>
            <a:r>
              <a:rPr lang="en-US" altLang="zh-CN" sz="1335" dirty="0">
                <a:solidFill>
                  <a:schemeClr val="bg1"/>
                </a:solidFill>
                <a:latin typeface="微软雅黑" panose="020B0503020204020204" charset="-122"/>
                <a:ea typeface="微软雅黑" panose="020B0503020204020204" charset="-122"/>
              </a:rPr>
              <a:t>1</a:t>
            </a:r>
            <a:r>
              <a:rPr lang="zh-CN" altLang="en-US" sz="1335" dirty="0">
                <a:solidFill>
                  <a:schemeClr val="bg1"/>
                </a:solidFill>
                <a:latin typeface="微软雅黑" panose="020B0503020204020204" charset="-122"/>
                <a:ea typeface="微软雅黑" panose="020B0503020204020204" charset="-122"/>
              </a:rPr>
              <a:t>个县级市。</a:t>
            </a:r>
          </a:p>
          <a:p>
            <a:pPr defTabSz="608965">
              <a:lnSpc>
                <a:spcPct val="150000"/>
              </a:lnSpc>
            </a:pPr>
            <a:r>
              <a:rPr lang="zh-CN" altLang="en-US" sz="1335" dirty="0">
                <a:solidFill>
                  <a:schemeClr val="bg1"/>
                </a:solidFill>
                <a:latin typeface="微软雅黑" panose="020B0503020204020204" charset="-122"/>
                <a:ea typeface="微软雅黑" panose="020B0503020204020204" charset="-122"/>
              </a:rPr>
              <a:t>     市辖区：榕城区、揭东区</a:t>
            </a:r>
          </a:p>
          <a:p>
            <a:pPr defTabSz="608965">
              <a:lnSpc>
                <a:spcPct val="150000"/>
              </a:lnSpc>
            </a:pPr>
            <a:r>
              <a:rPr lang="zh-CN" altLang="en-US" sz="1335" dirty="0">
                <a:solidFill>
                  <a:schemeClr val="bg1"/>
                </a:solidFill>
                <a:latin typeface="微软雅黑" panose="020B0503020204020204" charset="-122"/>
                <a:ea typeface="微软雅黑" panose="020B0503020204020204" charset="-122"/>
              </a:rPr>
              <a:t>     县级市：普宁市</a:t>
            </a:r>
          </a:p>
          <a:p>
            <a:pPr defTabSz="608965">
              <a:lnSpc>
                <a:spcPct val="150000"/>
              </a:lnSpc>
            </a:pPr>
            <a:r>
              <a:rPr lang="zh-CN" altLang="en-US" sz="1335" dirty="0">
                <a:solidFill>
                  <a:schemeClr val="bg1"/>
                </a:solidFill>
                <a:latin typeface="微软雅黑" panose="020B0503020204020204" charset="-122"/>
                <a:ea typeface="微软雅黑" panose="020B0503020204020204" charset="-122"/>
              </a:rPr>
              <a:t>     县：惠来县、揭西县</a:t>
            </a:r>
          </a:p>
          <a:p>
            <a:pPr defTabSz="608965">
              <a:lnSpc>
                <a:spcPct val="150000"/>
              </a:lnSpc>
            </a:pPr>
            <a:r>
              <a:rPr lang="zh-CN" altLang="en-US" sz="1335" dirty="0">
                <a:latin typeface="微软雅黑" panose="020B0503020204020204" charset="-122"/>
                <a:ea typeface="微软雅黑" panose="020B0503020204020204" charset="-122"/>
              </a:rPr>
              <a:t>另外，揭阳市设立了</a:t>
            </a:r>
            <a:r>
              <a:rPr lang="en-US" altLang="zh-CN" sz="1335" dirty="0">
                <a:latin typeface="微软雅黑" panose="020B0503020204020204" charset="-122"/>
                <a:ea typeface="微软雅黑" panose="020B0503020204020204" charset="-122"/>
              </a:rPr>
              <a:t>4</a:t>
            </a:r>
            <a:r>
              <a:rPr lang="zh-CN" altLang="en-US" sz="1335" dirty="0">
                <a:latin typeface="微软雅黑" panose="020B0503020204020204" charset="-122"/>
                <a:ea typeface="微软雅黑" panose="020B0503020204020204" charset="-122"/>
              </a:rPr>
              <a:t>个具有部分县级权限的行政单位：蓝城区（原东山区）、揭阳空港经济区（原揭阳经济开发试验区）、普宁华侨管理区和大南山华侨管理区。</a:t>
            </a:r>
            <a:endParaRPr lang="zh-CN" altLang="zh-CN" sz="1335" dirty="0">
              <a:latin typeface="微软雅黑" panose="020B0503020204020204" charset="-122"/>
              <a:ea typeface="微软雅黑" panose="020B0503020204020204" charset="-122"/>
            </a:endParaRPr>
          </a:p>
        </p:txBody>
      </p:sp>
      <p:sp>
        <p:nvSpPr>
          <p:cNvPr id="13" name="文本框 12"/>
          <p:cNvSpPr txBox="1"/>
          <p:nvPr/>
        </p:nvSpPr>
        <p:spPr>
          <a:xfrm>
            <a:off x="765513" y="3744349"/>
            <a:ext cx="5899238" cy="2789610"/>
          </a:xfrm>
          <a:prstGeom prst="rect">
            <a:avLst/>
          </a:prstGeom>
          <a:noFill/>
        </p:spPr>
        <p:txBody>
          <a:bodyPr wrap="square" rtlCol="0">
            <a:spAutoFit/>
          </a:bodyPr>
          <a:lstStyle/>
          <a:p>
            <a:pPr algn="ctr" defTabSz="608965">
              <a:lnSpc>
                <a:spcPct val="130000"/>
              </a:lnSpc>
            </a:pPr>
            <a:r>
              <a:rPr lang="zh-CN" altLang="en-US" sz="2400" dirty="0">
                <a:latin typeface="微软雅黑" panose="020B0503020204020204" charset="-122"/>
                <a:ea typeface="微软雅黑" panose="020B0503020204020204" charset="-122"/>
              </a:rPr>
              <a:t>地理环境</a:t>
            </a:r>
            <a:endParaRPr lang="en-US" altLang="zh-CN" sz="2400" dirty="0">
              <a:latin typeface="微软雅黑" panose="020B0503020204020204" charset="-122"/>
              <a:ea typeface="微软雅黑" panose="020B0503020204020204" charset="-122"/>
            </a:endParaRPr>
          </a:p>
          <a:p>
            <a:pPr defTabSz="608965">
              <a:lnSpc>
                <a:spcPct val="150000"/>
              </a:lnSpc>
            </a:pPr>
            <a:r>
              <a:rPr lang="zh-CN" altLang="en-US" sz="1400" spc="30" dirty="0">
                <a:latin typeface="微软雅黑" panose="020B0503020204020204" charset="-122"/>
                <a:ea typeface="微软雅黑" panose="020B0503020204020204" charset="-122"/>
              </a:rPr>
              <a:t>揭阳市</a:t>
            </a:r>
            <a:r>
              <a:rPr lang="zh-CN" altLang="en-US" sz="1335" spc="30" dirty="0">
                <a:latin typeface="微软雅黑" panose="020B0503020204020204" charset="-122"/>
                <a:ea typeface="微软雅黑" panose="020B0503020204020204" charset="-122"/>
              </a:rPr>
              <a:t>地处广东省东部，</a:t>
            </a:r>
            <a:r>
              <a:rPr lang="zh-CN" altLang="en-US" sz="1335" u="sng" spc="30" dirty="0">
                <a:latin typeface="微软雅黑" panose="020B0503020204020204" charset="-122"/>
                <a:ea typeface="微软雅黑" panose="020B0503020204020204" charset="-122"/>
              </a:rPr>
              <a:t>东邻汕头、潮州，西接汕尾，南濒南海，北靠梅州</a:t>
            </a:r>
            <a:r>
              <a:rPr lang="zh-CN" altLang="en-US" sz="1335" spc="30" dirty="0">
                <a:latin typeface="微软雅黑" panose="020B0503020204020204" charset="-122"/>
                <a:ea typeface="微软雅黑" panose="020B0503020204020204" charset="-122"/>
              </a:rPr>
              <a:t>，北回归线从南部穿过。陆地面积</a:t>
            </a:r>
            <a:r>
              <a:rPr lang="en-US" altLang="zh-CN" sz="1400" spc="30" dirty="0">
                <a:latin typeface="微软雅黑" panose="020B0503020204020204" charset="-122"/>
                <a:ea typeface="微软雅黑" panose="020B0503020204020204" charset="-122"/>
              </a:rPr>
              <a:t>5240.5</a:t>
            </a:r>
            <a:r>
              <a:rPr lang="zh-CN" altLang="en-US" sz="1335" spc="30" dirty="0">
                <a:latin typeface="微软雅黑" panose="020B0503020204020204" charset="-122"/>
                <a:ea typeface="微软雅黑" panose="020B0503020204020204" charset="-122"/>
              </a:rPr>
              <a:t>平方公里。大陆海岸线长</a:t>
            </a:r>
            <a:r>
              <a:rPr lang="en-US" altLang="zh-CN" sz="1400" spc="30" dirty="0">
                <a:latin typeface="微软雅黑" panose="020B0503020204020204" charset="-122"/>
                <a:ea typeface="微软雅黑" panose="020B0503020204020204" charset="-122"/>
              </a:rPr>
              <a:t>136.9</a:t>
            </a:r>
            <a:r>
              <a:rPr lang="zh-CN" altLang="en-US" sz="1335" spc="30" dirty="0">
                <a:latin typeface="微软雅黑" panose="020B0503020204020204" charset="-122"/>
                <a:ea typeface="微软雅黑" panose="020B0503020204020204" charset="-122"/>
              </a:rPr>
              <a:t>公里，沿海岛屿</a:t>
            </a:r>
            <a:r>
              <a:rPr lang="en-US" altLang="zh-CN" sz="1400" spc="30" dirty="0">
                <a:latin typeface="微软雅黑" panose="020B0503020204020204" charset="-122"/>
                <a:ea typeface="微软雅黑" panose="020B0503020204020204" charset="-122"/>
              </a:rPr>
              <a:t>30</a:t>
            </a:r>
            <a:r>
              <a:rPr lang="zh-CN" altLang="en-US" sz="1335" spc="30" dirty="0">
                <a:latin typeface="微软雅黑" panose="020B0503020204020204" charset="-122"/>
                <a:ea typeface="微软雅黑" panose="020B0503020204020204" charset="-122"/>
              </a:rPr>
              <a:t>多个。地势自西向东倾斜，</a:t>
            </a:r>
            <a:r>
              <a:rPr lang="zh-CN" altLang="en-US" sz="1335" u="sng" spc="30" dirty="0">
                <a:latin typeface="微软雅黑" panose="020B0503020204020204" charset="-122"/>
                <a:ea typeface="微软雅黑" panose="020B0503020204020204" charset="-122"/>
              </a:rPr>
              <a:t>低山高丘与谷地平原交错相间，分布不均</a:t>
            </a:r>
            <a:r>
              <a:rPr lang="zh-CN" altLang="en-US" sz="1335" spc="30" dirty="0">
                <a:latin typeface="微软雅黑" panose="020B0503020204020204" charset="-122"/>
                <a:ea typeface="微软雅黑" panose="020B0503020204020204" charset="-122"/>
              </a:rPr>
              <a:t>，</a:t>
            </a:r>
            <a:r>
              <a:rPr lang="zh-CN" altLang="en-US" sz="1335" u="sng" spc="30" dirty="0">
                <a:latin typeface="微软雅黑" panose="020B0503020204020204" charset="-122"/>
                <a:ea typeface="微软雅黑" panose="020B0503020204020204" charset="-122"/>
              </a:rPr>
              <a:t>西北部和西南部多为丘陵、山地，中部、南部和东南部都是广阔肥沃的榕江冲积平原和滨海沉积平原</a:t>
            </a:r>
            <a:r>
              <a:rPr lang="zh-CN" altLang="en-US" sz="1335" spc="30" dirty="0">
                <a:latin typeface="微软雅黑" panose="020B0503020204020204" charset="-122"/>
                <a:ea typeface="微软雅黑" panose="020B0503020204020204" charset="-122"/>
              </a:rPr>
              <a:t>。 最高峰李望嶂海拔</a:t>
            </a:r>
            <a:r>
              <a:rPr lang="en-US" altLang="zh-CN" sz="1400" spc="30" dirty="0">
                <a:latin typeface="微软雅黑" panose="020B0503020204020204" charset="-122"/>
                <a:ea typeface="微软雅黑" panose="020B0503020204020204" charset="-122"/>
              </a:rPr>
              <a:t>1222</a:t>
            </a:r>
            <a:r>
              <a:rPr lang="zh-CN" altLang="en-US" sz="1335" spc="30" dirty="0">
                <a:latin typeface="微软雅黑" panose="020B0503020204020204" charset="-122"/>
                <a:ea typeface="微软雅黑" panose="020B0503020204020204" charset="-122"/>
              </a:rPr>
              <a:t>米，位于揭西北部和梅州五华交界处，东经</a:t>
            </a:r>
            <a:r>
              <a:rPr lang="en-US" altLang="zh-CN" sz="1400" spc="30" dirty="0">
                <a:latin typeface="微软雅黑" panose="020B0503020204020204" charset="-122"/>
                <a:ea typeface="微软雅黑" panose="020B0503020204020204" charset="-122"/>
              </a:rPr>
              <a:t>115°51'</a:t>
            </a:r>
            <a:r>
              <a:rPr lang="zh-CN" altLang="en-US" sz="1335" spc="30" dirty="0">
                <a:latin typeface="微软雅黑" panose="020B0503020204020204" charset="-122"/>
                <a:ea typeface="微软雅黑" panose="020B0503020204020204" charset="-122"/>
              </a:rPr>
              <a:t>，北纬</a:t>
            </a:r>
            <a:r>
              <a:rPr lang="en-US" altLang="zh-CN" sz="1400" spc="30" dirty="0">
                <a:latin typeface="微软雅黑" panose="020B0503020204020204" charset="-122"/>
                <a:ea typeface="微软雅黑" panose="020B0503020204020204" charset="-122"/>
              </a:rPr>
              <a:t>23°40'</a:t>
            </a:r>
            <a:r>
              <a:rPr lang="zh-CN" altLang="en-US" sz="1335" spc="30" dirty="0">
                <a:latin typeface="微软雅黑" panose="020B0503020204020204" charset="-122"/>
                <a:ea typeface="微软雅黑" panose="020B0503020204020204" charset="-122"/>
              </a:rPr>
              <a:t>，为莲花山脉东段支脉大北山主峰，东北方向与鸿图嶂相望。</a:t>
            </a:r>
            <a:endParaRPr lang="zh-CN" altLang="zh-CN" sz="1335" spc="30" dirty="0">
              <a:latin typeface="微软雅黑" panose="020B0503020204020204" charset="-122"/>
              <a:ea typeface="微软雅黑" panose="020B0503020204020204" charset="-122"/>
            </a:endParaRPr>
          </a:p>
        </p:txBody>
      </p:sp>
      <p:pic>
        <p:nvPicPr>
          <p:cNvPr id="15" name="图片 1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pic>
        <p:nvPicPr>
          <p:cNvPr id="6" name="图片 5">
            <a:extLst>
              <a:ext uri="{FF2B5EF4-FFF2-40B4-BE49-F238E27FC236}">
                <a16:creationId xmlns:a16="http://schemas.microsoft.com/office/drawing/2014/main" id="{0992802C-0993-45EF-8B2E-F84E9B99BDC0}"/>
              </a:ext>
            </a:extLst>
          </p:cNvPr>
          <p:cNvPicPr>
            <a:picLocks noChangeAspect="1"/>
          </p:cNvPicPr>
          <p:nvPr/>
        </p:nvPicPr>
        <p:blipFill>
          <a:blip r:embed="rId4"/>
          <a:stretch>
            <a:fillRect/>
          </a:stretch>
        </p:blipFill>
        <p:spPr>
          <a:xfrm>
            <a:off x="6495410" y="776695"/>
            <a:ext cx="5143780" cy="4800862"/>
          </a:xfrm>
          <a:prstGeom prst="rect">
            <a:avLst/>
          </a:prstGeom>
        </p:spPr>
      </p:pic>
      <p:sp>
        <p:nvSpPr>
          <p:cNvPr id="7" name="文本框 6">
            <a:extLst>
              <a:ext uri="{FF2B5EF4-FFF2-40B4-BE49-F238E27FC236}">
                <a16:creationId xmlns:a16="http://schemas.microsoft.com/office/drawing/2014/main" id="{2335E560-ED3D-4475-871B-20245142011F}"/>
              </a:ext>
            </a:extLst>
          </p:cNvPr>
          <p:cNvSpPr txBox="1"/>
          <p:nvPr/>
        </p:nvSpPr>
        <p:spPr>
          <a:xfrm>
            <a:off x="10461811" y="2057137"/>
            <a:ext cx="958074" cy="338554"/>
          </a:xfrm>
          <a:prstGeom prst="rect">
            <a:avLst/>
          </a:prstGeom>
          <a:noFill/>
        </p:spPr>
        <p:txBody>
          <a:bodyPr wrap="square" rtlCol="0">
            <a:spAutoFit/>
          </a:bodyPr>
          <a:lstStyle/>
          <a:p>
            <a:r>
              <a:rPr lang="zh-CN" altLang="en-US" sz="1600" dirty="0">
                <a:latin typeface="华文行楷" panose="02010800040101010101" pitchFamily="2" charset="-122"/>
                <a:ea typeface="华文行楷" panose="02010800040101010101" pitchFamily="2" charset="-122"/>
              </a:rPr>
              <a:t>榕城区</a:t>
            </a:r>
          </a:p>
        </p:txBody>
      </p:sp>
      <p:sp>
        <p:nvSpPr>
          <p:cNvPr id="16" name="文本框 15">
            <a:extLst>
              <a:ext uri="{FF2B5EF4-FFF2-40B4-BE49-F238E27FC236}">
                <a16:creationId xmlns:a16="http://schemas.microsoft.com/office/drawing/2014/main" id="{883EA14F-8E5C-462C-B52D-7DFF8F933A03}"/>
              </a:ext>
            </a:extLst>
          </p:cNvPr>
          <p:cNvSpPr txBox="1"/>
          <p:nvPr/>
        </p:nvSpPr>
        <p:spPr>
          <a:xfrm>
            <a:off x="7801891" y="2185900"/>
            <a:ext cx="958074" cy="338554"/>
          </a:xfrm>
          <a:prstGeom prst="rect">
            <a:avLst/>
          </a:prstGeom>
          <a:noFill/>
        </p:spPr>
        <p:txBody>
          <a:bodyPr wrap="square" rtlCol="0">
            <a:spAutoFit/>
          </a:bodyPr>
          <a:lstStyle/>
          <a:p>
            <a:r>
              <a:rPr lang="zh-CN" altLang="en-US" sz="1600" dirty="0">
                <a:latin typeface="华文行楷" panose="02010800040101010101" pitchFamily="2" charset="-122"/>
                <a:ea typeface="华文行楷" panose="02010800040101010101" pitchFamily="2" charset="-122"/>
              </a:rPr>
              <a:t>揭西县</a:t>
            </a:r>
          </a:p>
        </p:txBody>
      </p:sp>
      <p:sp>
        <p:nvSpPr>
          <p:cNvPr id="17" name="文本框 16">
            <a:extLst>
              <a:ext uri="{FF2B5EF4-FFF2-40B4-BE49-F238E27FC236}">
                <a16:creationId xmlns:a16="http://schemas.microsoft.com/office/drawing/2014/main" id="{CD2C437A-9C0C-4DED-AC0C-84088A3FA40D}"/>
              </a:ext>
            </a:extLst>
          </p:cNvPr>
          <p:cNvSpPr txBox="1"/>
          <p:nvPr/>
        </p:nvSpPr>
        <p:spPr>
          <a:xfrm>
            <a:off x="9626286" y="1308777"/>
            <a:ext cx="958074" cy="338554"/>
          </a:xfrm>
          <a:prstGeom prst="rect">
            <a:avLst/>
          </a:prstGeom>
          <a:noFill/>
        </p:spPr>
        <p:txBody>
          <a:bodyPr wrap="square" rtlCol="0">
            <a:spAutoFit/>
          </a:bodyPr>
          <a:lstStyle/>
          <a:p>
            <a:r>
              <a:rPr lang="zh-CN" altLang="en-US" sz="1600" dirty="0">
                <a:latin typeface="华文行楷" panose="02010800040101010101" pitchFamily="2" charset="-122"/>
                <a:ea typeface="华文行楷" panose="02010800040101010101" pitchFamily="2" charset="-122"/>
              </a:rPr>
              <a:t>揭东区</a:t>
            </a:r>
          </a:p>
        </p:txBody>
      </p:sp>
      <p:sp>
        <p:nvSpPr>
          <p:cNvPr id="18" name="文本框 17">
            <a:extLst>
              <a:ext uri="{FF2B5EF4-FFF2-40B4-BE49-F238E27FC236}">
                <a16:creationId xmlns:a16="http://schemas.microsoft.com/office/drawing/2014/main" id="{1FA63194-A50A-4C7E-A5B8-1A63159B4E11}"/>
              </a:ext>
            </a:extLst>
          </p:cNvPr>
          <p:cNvSpPr txBox="1"/>
          <p:nvPr/>
        </p:nvSpPr>
        <p:spPr>
          <a:xfrm>
            <a:off x="8298889" y="3314885"/>
            <a:ext cx="958074" cy="338554"/>
          </a:xfrm>
          <a:prstGeom prst="rect">
            <a:avLst/>
          </a:prstGeom>
          <a:noFill/>
        </p:spPr>
        <p:txBody>
          <a:bodyPr wrap="square" rtlCol="0">
            <a:spAutoFit/>
          </a:bodyPr>
          <a:lstStyle/>
          <a:p>
            <a:r>
              <a:rPr lang="zh-CN" altLang="en-US" sz="1600" dirty="0">
                <a:latin typeface="华文行楷" panose="02010800040101010101" pitchFamily="2" charset="-122"/>
                <a:ea typeface="华文行楷" panose="02010800040101010101" pitchFamily="2" charset="-122"/>
              </a:rPr>
              <a:t>普宁市</a:t>
            </a:r>
          </a:p>
        </p:txBody>
      </p:sp>
      <p:sp>
        <p:nvSpPr>
          <p:cNvPr id="19" name="文本框 18">
            <a:extLst>
              <a:ext uri="{FF2B5EF4-FFF2-40B4-BE49-F238E27FC236}">
                <a16:creationId xmlns:a16="http://schemas.microsoft.com/office/drawing/2014/main" id="{5195CD9C-EBED-45CF-9A25-C2EEFC6DADED}"/>
              </a:ext>
            </a:extLst>
          </p:cNvPr>
          <p:cNvSpPr txBox="1"/>
          <p:nvPr/>
        </p:nvSpPr>
        <p:spPr>
          <a:xfrm>
            <a:off x="9067300" y="4613147"/>
            <a:ext cx="958074" cy="338554"/>
          </a:xfrm>
          <a:prstGeom prst="rect">
            <a:avLst/>
          </a:prstGeom>
          <a:noFill/>
        </p:spPr>
        <p:txBody>
          <a:bodyPr wrap="square" rtlCol="0">
            <a:spAutoFit/>
          </a:bodyPr>
          <a:lstStyle/>
          <a:p>
            <a:r>
              <a:rPr lang="zh-CN" altLang="en-US" sz="1600" dirty="0">
                <a:latin typeface="华文行楷" panose="02010800040101010101" pitchFamily="2" charset="-122"/>
                <a:ea typeface="华文行楷" panose="02010800040101010101" pitchFamily="2" charset="-122"/>
              </a:rPr>
              <a:t>惠来县</a:t>
            </a:r>
          </a:p>
        </p:txBody>
      </p:sp>
      <p:sp>
        <p:nvSpPr>
          <p:cNvPr id="22" name="星形: 七角 21">
            <a:extLst>
              <a:ext uri="{FF2B5EF4-FFF2-40B4-BE49-F238E27FC236}">
                <a16:creationId xmlns:a16="http://schemas.microsoft.com/office/drawing/2014/main" id="{9B982D06-BE62-4CB3-AE5F-B9F220660793}"/>
              </a:ext>
            </a:extLst>
          </p:cNvPr>
          <p:cNvSpPr/>
          <p:nvPr/>
        </p:nvSpPr>
        <p:spPr>
          <a:xfrm>
            <a:off x="1004594" y="1840320"/>
            <a:ext cx="134162" cy="128763"/>
          </a:xfrm>
          <a:prstGeom prst="star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星形: 七角 22">
            <a:extLst>
              <a:ext uri="{FF2B5EF4-FFF2-40B4-BE49-F238E27FC236}">
                <a16:creationId xmlns:a16="http://schemas.microsoft.com/office/drawing/2014/main" id="{A330756A-2B50-4368-A5E9-0C43E64F47A1}"/>
              </a:ext>
            </a:extLst>
          </p:cNvPr>
          <p:cNvSpPr/>
          <p:nvPr/>
        </p:nvSpPr>
        <p:spPr>
          <a:xfrm>
            <a:off x="1004594" y="2133162"/>
            <a:ext cx="134162" cy="128763"/>
          </a:xfrm>
          <a:prstGeom prst="star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星形: 七角 23">
            <a:extLst>
              <a:ext uri="{FF2B5EF4-FFF2-40B4-BE49-F238E27FC236}">
                <a16:creationId xmlns:a16="http://schemas.microsoft.com/office/drawing/2014/main" id="{9317786A-702B-43E9-B425-4C3E7EF4B332}"/>
              </a:ext>
            </a:extLst>
          </p:cNvPr>
          <p:cNvSpPr/>
          <p:nvPr/>
        </p:nvSpPr>
        <p:spPr>
          <a:xfrm>
            <a:off x="1020467" y="2455634"/>
            <a:ext cx="134162" cy="128763"/>
          </a:xfrm>
          <a:prstGeom prst="star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a:t>历史长流</a:t>
            </a:r>
          </a:p>
        </p:txBody>
      </p:sp>
      <p:sp>
        <p:nvSpPr>
          <p:cNvPr id="25" name="矩形 24"/>
          <p:cNvSpPr/>
          <p:nvPr/>
        </p:nvSpPr>
        <p:spPr>
          <a:xfrm>
            <a:off x="2386134" y="2322921"/>
            <a:ext cx="6334685" cy="386825"/>
          </a:xfrm>
          <a:prstGeom prst="rect">
            <a:avLst/>
          </a:prstGeom>
          <a:solidFill>
            <a:srgbClr val="FFFFFF">
              <a:lumMod val="50000"/>
            </a:srgbClr>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26" name="空心弧 25"/>
          <p:cNvSpPr>
            <a:spLocks noChangeAspect="1"/>
          </p:cNvSpPr>
          <p:nvPr/>
        </p:nvSpPr>
        <p:spPr>
          <a:xfrm rot="5400000">
            <a:off x="7921997" y="2316512"/>
            <a:ext cx="1589753" cy="1602563"/>
          </a:xfrm>
          <a:prstGeom prst="blockArc">
            <a:avLst>
              <a:gd name="adj1" fmla="val 10800000"/>
              <a:gd name="adj2" fmla="val 114192"/>
              <a:gd name="adj3" fmla="val 24433"/>
            </a:avLst>
          </a:prstGeom>
          <a:solidFill>
            <a:srgbClr val="FFFFFF">
              <a:lumMod val="50000"/>
            </a:srgbClr>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27" name="矩形 26"/>
          <p:cNvSpPr/>
          <p:nvPr/>
        </p:nvSpPr>
        <p:spPr>
          <a:xfrm>
            <a:off x="3874992" y="3525847"/>
            <a:ext cx="4845824" cy="386825"/>
          </a:xfrm>
          <a:prstGeom prst="rect">
            <a:avLst/>
          </a:prstGeom>
          <a:solidFill>
            <a:srgbClr val="FFFFFF">
              <a:lumMod val="50000"/>
            </a:srgbClr>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28" name="空心弧 27"/>
          <p:cNvSpPr>
            <a:spLocks noChangeAspect="1"/>
          </p:cNvSpPr>
          <p:nvPr/>
        </p:nvSpPr>
        <p:spPr>
          <a:xfrm rot="16200000" flipH="1">
            <a:off x="3094905" y="3519440"/>
            <a:ext cx="1589753" cy="1602563"/>
          </a:xfrm>
          <a:prstGeom prst="blockArc">
            <a:avLst>
              <a:gd name="adj1" fmla="val 10800000"/>
              <a:gd name="adj2" fmla="val 114192"/>
              <a:gd name="adj3" fmla="val 24433"/>
            </a:avLst>
          </a:prstGeom>
          <a:solidFill>
            <a:srgbClr val="FFFFFF">
              <a:lumMod val="50000"/>
            </a:srgbClr>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29" name="矩形 28"/>
          <p:cNvSpPr/>
          <p:nvPr/>
        </p:nvSpPr>
        <p:spPr>
          <a:xfrm>
            <a:off x="3874993" y="4728775"/>
            <a:ext cx="4346428" cy="386825"/>
          </a:xfrm>
          <a:prstGeom prst="rect">
            <a:avLst/>
          </a:prstGeom>
          <a:solidFill>
            <a:srgbClr val="FFFFFF">
              <a:lumMod val="50000"/>
            </a:srgbClr>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30" name="椭圆 24"/>
          <p:cNvSpPr/>
          <p:nvPr/>
        </p:nvSpPr>
        <p:spPr>
          <a:xfrm>
            <a:off x="2982320" y="1636196"/>
            <a:ext cx="583407" cy="845248"/>
          </a:xfrm>
          <a:custGeom>
            <a:avLst/>
            <a:gdLst/>
            <a:ahLst/>
            <a:cxnLst/>
            <a:rect l="l" t="t" r="r" b="b"/>
            <a:pathLst>
              <a:path w="1868337" h="2706875">
                <a:moveTo>
                  <a:pt x="934169" y="319622"/>
                </a:moveTo>
                <a:cubicBezTo>
                  <a:pt x="650101" y="319622"/>
                  <a:pt x="419819" y="549904"/>
                  <a:pt x="419819" y="833972"/>
                </a:cubicBezTo>
                <a:cubicBezTo>
                  <a:pt x="419819" y="1118040"/>
                  <a:pt x="650101" y="1348322"/>
                  <a:pt x="934169" y="1348322"/>
                </a:cubicBezTo>
                <a:cubicBezTo>
                  <a:pt x="1218237" y="1348322"/>
                  <a:pt x="1448519" y="1118040"/>
                  <a:pt x="1448519" y="833972"/>
                </a:cubicBezTo>
                <a:cubicBezTo>
                  <a:pt x="1448519" y="549904"/>
                  <a:pt x="1218237" y="319622"/>
                  <a:pt x="934169" y="319622"/>
                </a:cubicBezTo>
                <a:close/>
                <a:moveTo>
                  <a:pt x="934065" y="0"/>
                </a:moveTo>
                <a:lnTo>
                  <a:pt x="934169" y="5"/>
                </a:lnTo>
                <a:lnTo>
                  <a:pt x="934272" y="0"/>
                </a:lnTo>
                <a:lnTo>
                  <a:pt x="934272" y="11"/>
                </a:lnTo>
                <a:lnTo>
                  <a:pt x="1018057" y="4241"/>
                </a:lnTo>
                <a:cubicBezTo>
                  <a:pt x="1495647" y="52743"/>
                  <a:pt x="1868337" y="456083"/>
                  <a:pt x="1868337" y="946468"/>
                </a:cubicBezTo>
                <a:cubicBezTo>
                  <a:pt x="1868337" y="1175315"/>
                  <a:pt x="1787175" y="1374709"/>
                  <a:pt x="1683548" y="1569916"/>
                </a:cubicBezTo>
                <a:cubicBezTo>
                  <a:pt x="1454040" y="1965463"/>
                  <a:pt x="1232566" y="2248496"/>
                  <a:pt x="1019128" y="2573722"/>
                </a:cubicBezTo>
                <a:lnTo>
                  <a:pt x="934272" y="2706551"/>
                </a:lnTo>
                <a:lnTo>
                  <a:pt x="934272" y="2706875"/>
                </a:lnTo>
                <a:lnTo>
                  <a:pt x="934169" y="2706713"/>
                </a:lnTo>
                <a:lnTo>
                  <a:pt x="934065" y="2706875"/>
                </a:lnTo>
                <a:lnTo>
                  <a:pt x="934065" y="2706551"/>
                </a:lnTo>
                <a:lnTo>
                  <a:pt x="849209" y="2573722"/>
                </a:lnTo>
                <a:cubicBezTo>
                  <a:pt x="635771" y="2248496"/>
                  <a:pt x="414297" y="1965463"/>
                  <a:pt x="184789" y="1569916"/>
                </a:cubicBezTo>
                <a:cubicBezTo>
                  <a:pt x="81162" y="1374709"/>
                  <a:pt x="0" y="1175315"/>
                  <a:pt x="0" y="946468"/>
                </a:cubicBezTo>
                <a:cubicBezTo>
                  <a:pt x="0" y="456083"/>
                  <a:pt x="372690" y="52743"/>
                  <a:pt x="850280" y="4241"/>
                </a:cubicBezTo>
                <a:lnTo>
                  <a:pt x="934065" y="11"/>
                </a:lnTo>
                <a:close/>
              </a:path>
            </a:pathLst>
          </a:cu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31" name="矩形 30"/>
          <p:cNvSpPr/>
          <p:nvPr/>
        </p:nvSpPr>
        <p:spPr>
          <a:xfrm>
            <a:off x="3465903" y="1128994"/>
            <a:ext cx="1140056" cy="379335"/>
          </a:xfrm>
          <a:prstGeom prst="rect">
            <a:avLst/>
          </a:prstGeom>
        </p:spPr>
        <p:txBody>
          <a:bodyPr wrap="none">
            <a:spAutoFit/>
          </a:bodyPr>
          <a:lstStyle/>
          <a:p>
            <a:pPr defTabSz="608965"/>
            <a:r>
              <a:rPr kumimoji="1" lang="zh-CN" altLang="en-US" sz="1865" b="1" dirty="0">
                <a:solidFill>
                  <a:srgbClr val="F9F5EE"/>
                </a:solidFill>
                <a:ea typeface="微软雅黑" panose="020B0503020204020204" charset="-122"/>
              </a:rPr>
              <a:t>春秋战国</a:t>
            </a:r>
          </a:p>
        </p:txBody>
      </p:sp>
      <p:sp>
        <p:nvSpPr>
          <p:cNvPr id="32" name="文本框 31"/>
          <p:cNvSpPr txBox="1"/>
          <p:nvPr/>
        </p:nvSpPr>
        <p:spPr>
          <a:xfrm>
            <a:off x="3510047" y="1499266"/>
            <a:ext cx="1678330" cy="308995"/>
          </a:xfrm>
          <a:prstGeom prst="rect">
            <a:avLst/>
          </a:prstGeom>
          <a:noFill/>
        </p:spPr>
        <p:txBody>
          <a:bodyPr wrap="square" rtlCol="0">
            <a:spAutoFit/>
          </a:bodyPr>
          <a:lstStyle/>
          <a:p>
            <a:pPr defTabSz="608965">
              <a:lnSpc>
                <a:spcPct val="130000"/>
              </a:lnSpc>
            </a:pPr>
            <a:r>
              <a:rPr lang="zh-CN" altLang="en-US" sz="1200" dirty="0">
                <a:solidFill>
                  <a:srgbClr val="FFFFFF"/>
                </a:solidFill>
                <a:latin typeface="微软雅黑" panose="020B0503020204020204" charset="-122"/>
                <a:ea typeface="微软雅黑" panose="020B0503020204020204" charset="-122"/>
              </a:rPr>
              <a:t>隶属百越地</a:t>
            </a:r>
            <a:endParaRPr lang="zh-CN" altLang="zh-CN" sz="1200" dirty="0">
              <a:solidFill>
                <a:srgbClr val="FFFFFF"/>
              </a:solidFill>
              <a:latin typeface="微软雅黑" panose="020B0503020204020204" charset="-122"/>
              <a:ea typeface="微软雅黑" panose="020B0503020204020204" charset="-122"/>
            </a:endParaRPr>
          </a:p>
        </p:txBody>
      </p:sp>
      <p:sp>
        <p:nvSpPr>
          <p:cNvPr id="33" name="椭圆 24"/>
          <p:cNvSpPr/>
          <p:nvPr/>
        </p:nvSpPr>
        <p:spPr>
          <a:xfrm>
            <a:off x="4808442" y="1636196"/>
            <a:ext cx="583407" cy="845248"/>
          </a:xfrm>
          <a:custGeom>
            <a:avLst/>
            <a:gdLst/>
            <a:ahLst/>
            <a:cxnLst/>
            <a:rect l="l" t="t" r="r" b="b"/>
            <a:pathLst>
              <a:path w="1868337" h="2706875">
                <a:moveTo>
                  <a:pt x="934169" y="319622"/>
                </a:moveTo>
                <a:cubicBezTo>
                  <a:pt x="650101" y="319622"/>
                  <a:pt x="419819" y="549904"/>
                  <a:pt x="419819" y="833972"/>
                </a:cubicBezTo>
                <a:cubicBezTo>
                  <a:pt x="419819" y="1118040"/>
                  <a:pt x="650101" y="1348322"/>
                  <a:pt x="934169" y="1348322"/>
                </a:cubicBezTo>
                <a:cubicBezTo>
                  <a:pt x="1218237" y="1348322"/>
                  <a:pt x="1448519" y="1118040"/>
                  <a:pt x="1448519" y="833972"/>
                </a:cubicBezTo>
                <a:cubicBezTo>
                  <a:pt x="1448519" y="549904"/>
                  <a:pt x="1218237" y="319622"/>
                  <a:pt x="934169" y="319622"/>
                </a:cubicBezTo>
                <a:close/>
                <a:moveTo>
                  <a:pt x="934065" y="0"/>
                </a:moveTo>
                <a:lnTo>
                  <a:pt x="934169" y="5"/>
                </a:lnTo>
                <a:lnTo>
                  <a:pt x="934272" y="0"/>
                </a:lnTo>
                <a:lnTo>
                  <a:pt x="934272" y="11"/>
                </a:lnTo>
                <a:lnTo>
                  <a:pt x="1018057" y="4241"/>
                </a:lnTo>
                <a:cubicBezTo>
                  <a:pt x="1495647" y="52743"/>
                  <a:pt x="1868337" y="456083"/>
                  <a:pt x="1868337" y="946468"/>
                </a:cubicBezTo>
                <a:cubicBezTo>
                  <a:pt x="1868337" y="1175315"/>
                  <a:pt x="1787175" y="1374709"/>
                  <a:pt x="1683548" y="1569916"/>
                </a:cubicBezTo>
                <a:cubicBezTo>
                  <a:pt x="1454040" y="1965463"/>
                  <a:pt x="1232566" y="2248496"/>
                  <a:pt x="1019128" y="2573722"/>
                </a:cubicBezTo>
                <a:lnTo>
                  <a:pt x="934272" y="2706551"/>
                </a:lnTo>
                <a:lnTo>
                  <a:pt x="934272" y="2706875"/>
                </a:lnTo>
                <a:lnTo>
                  <a:pt x="934169" y="2706713"/>
                </a:lnTo>
                <a:lnTo>
                  <a:pt x="934065" y="2706875"/>
                </a:lnTo>
                <a:lnTo>
                  <a:pt x="934065" y="2706551"/>
                </a:lnTo>
                <a:lnTo>
                  <a:pt x="849209" y="2573722"/>
                </a:lnTo>
                <a:cubicBezTo>
                  <a:pt x="635771" y="2248496"/>
                  <a:pt x="414297" y="1965463"/>
                  <a:pt x="184789" y="1569916"/>
                </a:cubicBezTo>
                <a:cubicBezTo>
                  <a:pt x="81162" y="1374709"/>
                  <a:pt x="0" y="1175315"/>
                  <a:pt x="0" y="946468"/>
                </a:cubicBezTo>
                <a:cubicBezTo>
                  <a:pt x="0" y="456083"/>
                  <a:pt x="372690" y="52743"/>
                  <a:pt x="850280" y="4241"/>
                </a:cubicBezTo>
                <a:lnTo>
                  <a:pt x="934065" y="11"/>
                </a:lnTo>
                <a:close/>
              </a:path>
            </a:pathLst>
          </a:cu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34" name="矩形 33"/>
          <p:cNvSpPr/>
          <p:nvPr/>
        </p:nvSpPr>
        <p:spPr>
          <a:xfrm>
            <a:off x="5391849" y="1121480"/>
            <a:ext cx="3693640" cy="379335"/>
          </a:xfrm>
          <a:prstGeom prst="rect">
            <a:avLst/>
          </a:prstGeom>
        </p:spPr>
        <p:txBody>
          <a:bodyPr wrap="none">
            <a:spAutoFit/>
          </a:bodyPr>
          <a:lstStyle/>
          <a:p>
            <a:pPr defTabSz="608965"/>
            <a:r>
              <a:rPr kumimoji="1" lang="zh-CN" altLang="en-US" sz="1865" b="1" dirty="0">
                <a:solidFill>
                  <a:srgbClr val="F9F5EE"/>
                </a:solidFill>
                <a:ea typeface="微软雅黑" panose="020B0503020204020204" charset="-122"/>
              </a:rPr>
              <a:t>秦始皇三十三年（公元前</a:t>
            </a:r>
            <a:r>
              <a:rPr kumimoji="1" lang="en-US" altLang="zh-CN" sz="1865" b="1" dirty="0">
                <a:solidFill>
                  <a:srgbClr val="F9F5EE"/>
                </a:solidFill>
                <a:ea typeface="微软雅黑" panose="020B0503020204020204" charset="-122"/>
              </a:rPr>
              <a:t>214</a:t>
            </a:r>
            <a:r>
              <a:rPr kumimoji="1" lang="zh-CN" altLang="en-US" sz="1865" b="1" dirty="0">
                <a:solidFill>
                  <a:srgbClr val="F9F5EE"/>
                </a:solidFill>
                <a:ea typeface="微软雅黑" panose="020B0503020204020204" charset="-122"/>
              </a:rPr>
              <a:t>年）</a:t>
            </a:r>
          </a:p>
        </p:txBody>
      </p:sp>
      <p:sp>
        <p:nvSpPr>
          <p:cNvPr id="35" name="文本框 34"/>
          <p:cNvSpPr txBox="1"/>
          <p:nvPr/>
        </p:nvSpPr>
        <p:spPr>
          <a:xfrm>
            <a:off x="5432426" y="1494046"/>
            <a:ext cx="3284447" cy="812530"/>
          </a:xfrm>
          <a:prstGeom prst="rect">
            <a:avLst/>
          </a:prstGeom>
          <a:noFill/>
        </p:spPr>
        <p:txBody>
          <a:bodyPr wrap="square" rtlCol="0">
            <a:spAutoFit/>
          </a:bodyPr>
          <a:lstStyle/>
          <a:p>
            <a:pPr defTabSz="608965">
              <a:lnSpc>
                <a:spcPct val="130000"/>
              </a:lnSpc>
            </a:pPr>
            <a:r>
              <a:rPr lang="zh-CN" altLang="en-US" sz="1200" dirty="0">
                <a:solidFill>
                  <a:srgbClr val="FFFFFF"/>
                </a:solidFill>
                <a:latin typeface="微软雅黑" panose="020B0503020204020204" charset="-122"/>
                <a:ea typeface="微软雅黑" panose="020B0503020204020204" charset="-122"/>
              </a:rPr>
              <a:t>遣任嚣、赵佗，攻取陆梁地，置桂林、象、南海三郡，并派兵戍守五岭。南海郡辖揭阳等六县。揭阳县因揭阳岭而得名</a:t>
            </a:r>
            <a:endParaRPr lang="zh-CN" altLang="zh-CN" sz="1200" dirty="0">
              <a:solidFill>
                <a:srgbClr val="FFFFFF"/>
              </a:solidFill>
              <a:latin typeface="微软雅黑" panose="020B0503020204020204" charset="-122"/>
              <a:ea typeface="微软雅黑" panose="020B0503020204020204" charset="-122"/>
            </a:endParaRPr>
          </a:p>
        </p:txBody>
      </p:sp>
      <p:sp>
        <p:nvSpPr>
          <p:cNvPr id="36" name="椭圆 24"/>
          <p:cNvSpPr/>
          <p:nvPr/>
        </p:nvSpPr>
        <p:spPr>
          <a:xfrm>
            <a:off x="8976213" y="2179075"/>
            <a:ext cx="583407" cy="845248"/>
          </a:xfrm>
          <a:custGeom>
            <a:avLst/>
            <a:gdLst/>
            <a:ahLst/>
            <a:cxnLst/>
            <a:rect l="l" t="t" r="r" b="b"/>
            <a:pathLst>
              <a:path w="1868337" h="2706875">
                <a:moveTo>
                  <a:pt x="934169" y="319622"/>
                </a:moveTo>
                <a:cubicBezTo>
                  <a:pt x="650101" y="319622"/>
                  <a:pt x="419819" y="549904"/>
                  <a:pt x="419819" y="833972"/>
                </a:cubicBezTo>
                <a:cubicBezTo>
                  <a:pt x="419819" y="1118040"/>
                  <a:pt x="650101" y="1348322"/>
                  <a:pt x="934169" y="1348322"/>
                </a:cubicBezTo>
                <a:cubicBezTo>
                  <a:pt x="1218237" y="1348322"/>
                  <a:pt x="1448519" y="1118040"/>
                  <a:pt x="1448519" y="833972"/>
                </a:cubicBezTo>
                <a:cubicBezTo>
                  <a:pt x="1448519" y="549904"/>
                  <a:pt x="1218237" y="319622"/>
                  <a:pt x="934169" y="319622"/>
                </a:cubicBezTo>
                <a:close/>
                <a:moveTo>
                  <a:pt x="934065" y="0"/>
                </a:moveTo>
                <a:lnTo>
                  <a:pt x="934169" y="5"/>
                </a:lnTo>
                <a:lnTo>
                  <a:pt x="934272" y="0"/>
                </a:lnTo>
                <a:lnTo>
                  <a:pt x="934272" y="11"/>
                </a:lnTo>
                <a:lnTo>
                  <a:pt x="1018057" y="4241"/>
                </a:lnTo>
                <a:cubicBezTo>
                  <a:pt x="1495647" y="52743"/>
                  <a:pt x="1868337" y="456083"/>
                  <a:pt x="1868337" y="946468"/>
                </a:cubicBezTo>
                <a:cubicBezTo>
                  <a:pt x="1868337" y="1175315"/>
                  <a:pt x="1787175" y="1374709"/>
                  <a:pt x="1683548" y="1569916"/>
                </a:cubicBezTo>
                <a:cubicBezTo>
                  <a:pt x="1454040" y="1965463"/>
                  <a:pt x="1232566" y="2248496"/>
                  <a:pt x="1019128" y="2573722"/>
                </a:cubicBezTo>
                <a:lnTo>
                  <a:pt x="934272" y="2706551"/>
                </a:lnTo>
                <a:lnTo>
                  <a:pt x="934272" y="2706875"/>
                </a:lnTo>
                <a:lnTo>
                  <a:pt x="934169" y="2706713"/>
                </a:lnTo>
                <a:lnTo>
                  <a:pt x="934065" y="2706875"/>
                </a:lnTo>
                <a:lnTo>
                  <a:pt x="934065" y="2706551"/>
                </a:lnTo>
                <a:lnTo>
                  <a:pt x="849209" y="2573722"/>
                </a:lnTo>
                <a:cubicBezTo>
                  <a:pt x="635771" y="2248496"/>
                  <a:pt x="414297" y="1965463"/>
                  <a:pt x="184789" y="1569916"/>
                </a:cubicBezTo>
                <a:cubicBezTo>
                  <a:pt x="81162" y="1374709"/>
                  <a:pt x="0" y="1175315"/>
                  <a:pt x="0" y="946468"/>
                </a:cubicBezTo>
                <a:cubicBezTo>
                  <a:pt x="0" y="456083"/>
                  <a:pt x="372690" y="52743"/>
                  <a:pt x="850280" y="4241"/>
                </a:cubicBezTo>
                <a:lnTo>
                  <a:pt x="934065" y="11"/>
                </a:lnTo>
                <a:close/>
              </a:path>
            </a:pathLst>
          </a:cu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dirty="0">
              <a:ln>
                <a:noFill/>
              </a:ln>
              <a:solidFill>
                <a:srgbClr val="F9F5EE"/>
              </a:solidFill>
              <a:effectLst/>
              <a:uLnTx/>
              <a:uFillTx/>
              <a:latin typeface="Century Gothic" panose="020B0502020202020204"/>
              <a:ea typeface="微软雅黑" panose="020B0503020204020204" charset="-122"/>
            </a:endParaRPr>
          </a:p>
        </p:txBody>
      </p:sp>
      <p:sp>
        <p:nvSpPr>
          <p:cNvPr id="37" name="矩形 36"/>
          <p:cNvSpPr/>
          <p:nvPr/>
        </p:nvSpPr>
        <p:spPr>
          <a:xfrm>
            <a:off x="9143772" y="1802570"/>
            <a:ext cx="3215945" cy="379335"/>
          </a:xfrm>
          <a:prstGeom prst="rect">
            <a:avLst/>
          </a:prstGeom>
        </p:spPr>
        <p:txBody>
          <a:bodyPr wrap="none">
            <a:spAutoFit/>
          </a:bodyPr>
          <a:lstStyle/>
          <a:p>
            <a:pPr defTabSz="608965"/>
            <a:r>
              <a:rPr kumimoji="1" lang="zh-CN" altLang="en-US" sz="1865" b="1" dirty="0">
                <a:solidFill>
                  <a:srgbClr val="F9F5EE"/>
                </a:solidFill>
                <a:ea typeface="微软雅黑" panose="020B0503020204020204" charset="-122"/>
              </a:rPr>
              <a:t>汉武帝元鼎六年（前</a:t>
            </a:r>
            <a:r>
              <a:rPr kumimoji="1" lang="en-US" altLang="zh-CN" sz="1865" b="1" dirty="0">
                <a:solidFill>
                  <a:srgbClr val="F9F5EE"/>
                </a:solidFill>
                <a:ea typeface="微软雅黑" panose="020B0503020204020204" charset="-122"/>
              </a:rPr>
              <a:t>111</a:t>
            </a:r>
            <a:r>
              <a:rPr kumimoji="1" lang="zh-CN" altLang="en-US" sz="1865" b="1" dirty="0">
                <a:solidFill>
                  <a:srgbClr val="F9F5EE"/>
                </a:solidFill>
                <a:ea typeface="微软雅黑" panose="020B0503020204020204" charset="-122"/>
              </a:rPr>
              <a:t>年）</a:t>
            </a:r>
          </a:p>
        </p:txBody>
      </p:sp>
      <p:sp>
        <p:nvSpPr>
          <p:cNvPr id="38" name="文本框 37"/>
          <p:cNvSpPr txBox="1"/>
          <p:nvPr/>
        </p:nvSpPr>
        <p:spPr>
          <a:xfrm>
            <a:off x="9625044" y="2195212"/>
            <a:ext cx="2566956" cy="572464"/>
          </a:xfrm>
          <a:prstGeom prst="rect">
            <a:avLst/>
          </a:prstGeom>
          <a:noFill/>
        </p:spPr>
        <p:txBody>
          <a:bodyPr wrap="square" rtlCol="0">
            <a:spAutoFit/>
          </a:bodyPr>
          <a:lstStyle/>
          <a:p>
            <a:pPr defTabSz="608965">
              <a:lnSpc>
                <a:spcPct val="130000"/>
              </a:lnSpc>
            </a:pPr>
            <a:r>
              <a:rPr lang="zh-CN" altLang="en-US" sz="1200" dirty="0">
                <a:solidFill>
                  <a:srgbClr val="FFFFFF"/>
                </a:solidFill>
                <a:latin typeface="微软雅黑" panose="020B0503020204020204" charset="-122"/>
                <a:ea typeface="微软雅黑" panose="020B0503020204020204" charset="-122"/>
              </a:rPr>
              <a:t>建制揭阳县，管辖现潮汕、兴梅和闽南的龙溪、漳浦等地方</a:t>
            </a:r>
            <a:endParaRPr lang="zh-CN" altLang="zh-CN" sz="1200" dirty="0">
              <a:solidFill>
                <a:srgbClr val="FFFFFF"/>
              </a:solidFill>
              <a:latin typeface="微软雅黑" panose="020B0503020204020204" charset="-122"/>
              <a:ea typeface="微软雅黑" panose="020B0503020204020204" charset="-122"/>
            </a:endParaRPr>
          </a:p>
        </p:txBody>
      </p:sp>
      <p:sp>
        <p:nvSpPr>
          <p:cNvPr id="39" name="椭圆 24"/>
          <p:cNvSpPr/>
          <p:nvPr/>
        </p:nvSpPr>
        <p:spPr>
          <a:xfrm>
            <a:off x="4399359" y="4216941"/>
            <a:ext cx="583407" cy="845248"/>
          </a:xfrm>
          <a:custGeom>
            <a:avLst/>
            <a:gdLst/>
            <a:ahLst/>
            <a:cxnLst/>
            <a:rect l="l" t="t" r="r" b="b"/>
            <a:pathLst>
              <a:path w="1868337" h="2706875">
                <a:moveTo>
                  <a:pt x="934169" y="319622"/>
                </a:moveTo>
                <a:cubicBezTo>
                  <a:pt x="650101" y="319622"/>
                  <a:pt x="419819" y="549904"/>
                  <a:pt x="419819" y="833972"/>
                </a:cubicBezTo>
                <a:cubicBezTo>
                  <a:pt x="419819" y="1118040"/>
                  <a:pt x="650101" y="1348322"/>
                  <a:pt x="934169" y="1348322"/>
                </a:cubicBezTo>
                <a:cubicBezTo>
                  <a:pt x="1218237" y="1348322"/>
                  <a:pt x="1448519" y="1118040"/>
                  <a:pt x="1448519" y="833972"/>
                </a:cubicBezTo>
                <a:cubicBezTo>
                  <a:pt x="1448519" y="549904"/>
                  <a:pt x="1218237" y="319622"/>
                  <a:pt x="934169" y="319622"/>
                </a:cubicBezTo>
                <a:close/>
                <a:moveTo>
                  <a:pt x="934065" y="0"/>
                </a:moveTo>
                <a:lnTo>
                  <a:pt x="934169" y="5"/>
                </a:lnTo>
                <a:lnTo>
                  <a:pt x="934272" y="0"/>
                </a:lnTo>
                <a:lnTo>
                  <a:pt x="934272" y="11"/>
                </a:lnTo>
                <a:lnTo>
                  <a:pt x="1018057" y="4241"/>
                </a:lnTo>
                <a:cubicBezTo>
                  <a:pt x="1495647" y="52743"/>
                  <a:pt x="1868337" y="456083"/>
                  <a:pt x="1868337" y="946468"/>
                </a:cubicBezTo>
                <a:cubicBezTo>
                  <a:pt x="1868337" y="1175315"/>
                  <a:pt x="1787175" y="1374709"/>
                  <a:pt x="1683548" y="1569916"/>
                </a:cubicBezTo>
                <a:cubicBezTo>
                  <a:pt x="1454040" y="1965463"/>
                  <a:pt x="1232566" y="2248496"/>
                  <a:pt x="1019128" y="2573722"/>
                </a:cubicBezTo>
                <a:lnTo>
                  <a:pt x="934272" y="2706551"/>
                </a:lnTo>
                <a:lnTo>
                  <a:pt x="934272" y="2706875"/>
                </a:lnTo>
                <a:lnTo>
                  <a:pt x="934169" y="2706713"/>
                </a:lnTo>
                <a:lnTo>
                  <a:pt x="934065" y="2706875"/>
                </a:lnTo>
                <a:lnTo>
                  <a:pt x="934065" y="2706551"/>
                </a:lnTo>
                <a:lnTo>
                  <a:pt x="849209" y="2573722"/>
                </a:lnTo>
                <a:cubicBezTo>
                  <a:pt x="635771" y="2248496"/>
                  <a:pt x="414297" y="1965463"/>
                  <a:pt x="184789" y="1569916"/>
                </a:cubicBezTo>
                <a:cubicBezTo>
                  <a:pt x="81162" y="1374709"/>
                  <a:pt x="0" y="1175315"/>
                  <a:pt x="0" y="946468"/>
                </a:cubicBezTo>
                <a:cubicBezTo>
                  <a:pt x="0" y="456083"/>
                  <a:pt x="372690" y="52743"/>
                  <a:pt x="850280" y="4241"/>
                </a:cubicBezTo>
                <a:lnTo>
                  <a:pt x="934065" y="11"/>
                </a:lnTo>
                <a:close/>
              </a:path>
            </a:pathLst>
          </a:cu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40" name="矩形 39"/>
          <p:cNvSpPr/>
          <p:nvPr/>
        </p:nvSpPr>
        <p:spPr>
          <a:xfrm flipH="1">
            <a:off x="3977013" y="5135284"/>
            <a:ext cx="1378904" cy="379335"/>
          </a:xfrm>
          <a:prstGeom prst="rect">
            <a:avLst/>
          </a:prstGeom>
        </p:spPr>
        <p:txBody>
          <a:bodyPr wrap="none">
            <a:spAutoFit/>
          </a:bodyPr>
          <a:lstStyle/>
          <a:p>
            <a:pPr algn="r" defTabSz="608965"/>
            <a:r>
              <a:rPr kumimoji="1" lang="zh-CN" altLang="en-US" sz="1865" b="1" dirty="0">
                <a:solidFill>
                  <a:srgbClr val="F9F5EE"/>
                </a:solidFill>
                <a:ea typeface="微软雅黑" panose="020B0503020204020204" charset="-122"/>
              </a:rPr>
              <a:t>新中国成立</a:t>
            </a:r>
          </a:p>
        </p:txBody>
      </p:sp>
      <p:sp>
        <p:nvSpPr>
          <p:cNvPr id="41" name="文本框 40"/>
          <p:cNvSpPr txBox="1"/>
          <p:nvPr/>
        </p:nvSpPr>
        <p:spPr>
          <a:xfrm flipH="1">
            <a:off x="3768157" y="5536632"/>
            <a:ext cx="1979922" cy="812530"/>
          </a:xfrm>
          <a:prstGeom prst="rect">
            <a:avLst/>
          </a:prstGeom>
          <a:noFill/>
        </p:spPr>
        <p:txBody>
          <a:bodyPr wrap="square" rtlCol="0">
            <a:spAutoFit/>
          </a:bodyPr>
          <a:lstStyle/>
          <a:p>
            <a:pPr defTabSz="608965">
              <a:lnSpc>
                <a:spcPct val="130000"/>
              </a:lnSpc>
            </a:pPr>
            <a:r>
              <a:rPr lang="zh-CN" altLang="en-US" sz="1200" dirty="0">
                <a:solidFill>
                  <a:srgbClr val="FFFFFF"/>
                </a:solidFill>
                <a:latin typeface="微软雅黑" panose="020B0503020204020204" charset="-122"/>
                <a:ea typeface="微软雅黑" panose="020B0503020204020204" charset="-122"/>
              </a:rPr>
              <a:t>揭阳县先后隶属潮汕专区、粤东行政区、汕头专区、汕头市</a:t>
            </a:r>
            <a:endParaRPr lang="zh-CN" altLang="zh-CN" sz="1200" dirty="0">
              <a:solidFill>
                <a:srgbClr val="FFFFFF"/>
              </a:solidFill>
              <a:latin typeface="微软雅黑" panose="020B0503020204020204" charset="-122"/>
              <a:ea typeface="微软雅黑" panose="020B0503020204020204" charset="-122"/>
            </a:endParaRPr>
          </a:p>
        </p:txBody>
      </p:sp>
      <p:sp>
        <p:nvSpPr>
          <p:cNvPr id="42" name="椭圆 24"/>
          <p:cNvSpPr/>
          <p:nvPr/>
        </p:nvSpPr>
        <p:spPr>
          <a:xfrm flipH="1">
            <a:off x="3328942" y="2924247"/>
            <a:ext cx="583407" cy="845248"/>
          </a:xfrm>
          <a:custGeom>
            <a:avLst/>
            <a:gdLst/>
            <a:ahLst/>
            <a:cxnLst/>
            <a:rect l="l" t="t" r="r" b="b"/>
            <a:pathLst>
              <a:path w="1868337" h="2706875">
                <a:moveTo>
                  <a:pt x="934169" y="319622"/>
                </a:moveTo>
                <a:cubicBezTo>
                  <a:pt x="650101" y="319622"/>
                  <a:pt x="419819" y="549904"/>
                  <a:pt x="419819" y="833972"/>
                </a:cubicBezTo>
                <a:cubicBezTo>
                  <a:pt x="419819" y="1118040"/>
                  <a:pt x="650101" y="1348322"/>
                  <a:pt x="934169" y="1348322"/>
                </a:cubicBezTo>
                <a:cubicBezTo>
                  <a:pt x="1218237" y="1348322"/>
                  <a:pt x="1448519" y="1118040"/>
                  <a:pt x="1448519" y="833972"/>
                </a:cubicBezTo>
                <a:cubicBezTo>
                  <a:pt x="1448519" y="549904"/>
                  <a:pt x="1218237" y="319622"/>
                  <a:pt x="934169" y="319622"/>
                </a:cubicBezTo>
                <a:close/>
                <a:moveTo>
                  <a:pt x="934065" y="0"/>
                </a:moveTo>
                <a:lnTo>
                  <a:pt x="934169" y="5"/>
                </a:lnTo>
                <a:lnTo>
                  <a:pt x="934272" y="0"/>
                </a:lnTo>
                <a:lnTo>
                  <a:pt x="934272" y="11"/>
                </a:lnTo>
                <a:lnTo>
                  <a:pt x="1018057" y="4241"/>
                </a:lnTo>
                <a:cubicBezTo>
                  <a:pt x="1495647" y="52743"/>
                  <a:pt x="1868337" y="456083"/>
                  <a:pt x="1868337" y="946468"/>
                </a:cubicBezTo>
                <a:cubicBezTo>
                  <a:pt x="1868337" y="1175315"/>
                  <a:pt x="1787175" y="1374709"/>
                  <a:pt x="1683548" y="1569916"/>
                </a:cubicBezTo>
                <a:cubicBezTo>
                  <a:pt x="1454040" y="1965463"/>
                  <a:pt x="1232566" y="2248496"/>
                  <a:pt x="1019128" y="2573722"/>
                </a:cubicBezTo>
                <a:lnTo>
                  <a:pt x="934272" y="2706551"/>
                </a:lnTo>
                <a:lnTo>
                  <a:pt x="934272" y="2706875"/>
                </a:lnTo>
                <a:lnTo>
                  <a:pt x="934169" y="2706713"/>
                </a:lnTo>
                <a:lnTo>
                  <a:pt x="934065" y="2706875"/>
                </a:lnTo>
                <a:lnTo>
                  <a:pt x="934065" y="2706551"/>
                </a:lnTo>
                <a:lnTo>
                  <a:pt x="849209" y="2573722"/>
                </a:lnTo>
                <a:cubicBezTo>
                  <a:pt x="635771" y="2248496"/>
                  <a:pt x="414297" y="1965463"/>
                  <a:pt x="184789" y="1569916"/>
                </a:cubicBezTo>
                <a:cubicBezTo>
                  <a:pt x="81162" y="1374709"/>
                  <a:pt x="0" y="1175315"/>
                  <a:pt x="0" y="946468"/>
                </a:cubicBezTo>
                <a:cubicBezTo>
                  <a:pt x="0" y="456083"/>
                  <a:pt x="372690" y="52743"/>
                  <a:pt x="850280" y="4241"/>
                </a:cubicBezTo>
                <a:lnTo>
                  <a:pt x="934065" y="11"/>
                </a:lnTo>
                <a:close/>
              </a:path>
            </a:pathLst>
          </a:cu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43" name="矩形 42"/>
          <p:cNvSpPr/>
          <p:nvPr/>
        </p:nvSpPr>
        <p:spPr>
          <a:xfrm flipH="1">
            <a:off x="3914231" y="2842241"/>
            <a:ext cx="2872902" cy="379335"/>
          </a:xfrm>
          <a:prstGeom prst="rect">
            <a:avLst/>
          </a:prstGeom>
        </p:spPr>
        <p:txBody>
          <a:bodyPr wrap="none">
            <a:spAutoFit/>
          </a:bodyPr>
          <a:lstStyle/>
          <a:p>
            <a:pPr algn="r" defTabSz="608965"/>
            <a:r>
              <a:rPr kumimoji="1" lang="zh-CN" altLang="en-US" sz="1865" b="1" dirty="0">
                <a:solidFill>
                  <a:srgbClr val="F9F5EE"/>
                </a:solidFill>
                <a:ea typeface="微软雅黑" panose="020B0503020204020204" charset="-122"/>
              </a:rPr>
              <a:t>北宋绍兴十年（</a:t>
            </a:r>
            <a:r>
              <a:rPr kumimoji="1" lang="en-US" altLang="zh-CN" sz="1865" b="1" dirty="0">
                <a:solidFill>
                  <a:srgbClr val="F9F5EE"/>
                </a:solidFill>
                <a:ea typeface="微软雅黑" panose="020B0503020204020204" charset="-122"/>
              </a:rPr>
              <a:t>1140</a:t>
            </a:r>
            <a:r>
              <a:rPr kumimoji="1" lang="zh-CN" altLang="en-US" sz="1865" b="1" dirty="0">
                <a:solidFill>
                  <a:srgbClr val="F9F5EE"/>
                </a:solidFill>
                <a:ea typeface="微软雅黑" panose="020B0503020204020204" charset="-122"/>
              </a:rPr>
              <a:t>年）</a:t>
            </a:r>
          </a:p>
        </p:txBody>
      </p:sp>
      <p:sp>
        <p:nvSpPr>
          <p:cNvPr id="44" name="椭圆 43"/>
          <p:cNvSpPr/>
          <p:nvPr/>
        </p:nvSpPr>
        <p:spPr>
          <a:xfrm>
            <a:off x="928609" y="1740652"/>
            <a:ext cx="1539551" cy="1539551"/>
          </a:xfrm>
          <a:prstGeom prst="ellipse">
            <a:avLst/>
          </a:pr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zh-CN" altLang="en-US" sz="6400" b="1" i="0" u="none" strike="noStrike" kern="0" cap="none" spc="0" normalizeH="0" baseline="0" noProof="0" dirty="0">
                <a:ln>
                  <a:noFill/>
                </a:ln>
                <a:solidFill>
                  <a:srgbClr val="F9F5EE"/>
                </a:solidFill>
                <a:effectLst/>
                <a:uLnTx/>
                <a:uFillTx/>
                <a:latin typeface="Century Gothic" panose="020B0502020202020204"/>
                <a:ea typeface="微软雅黑" panose="020B0503020204020204" charset="-122"/>
              </a:rPr>
              <a:t>古</a:t>
            </a:r>
          </a:p>
        </p:txBody>
      </p:sp>
      <p:sp>
        <p:nvSpPr>
          <p:cNvPr id="45" name="椭圆 44"/>
          <p:cNvSpPr/>
          <p:nvPr/>
        </p:nvSpPr>
        <p:spPr>
          <a:xfrm>
            <a:off x="8102145" y="4152411"/>
            <a:ext cx="1539551" cy="1539551"/>
          </a:xfrm>
          <a:prstGeom prst="ellipse">
            <a:avLst/>
          </a:pr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zh-CN" altLang="en-US" sz="6400" b="1" i="0" u="none" strike="noStrike" kern="0" cap="none" spc="0" normalizeH="0" baseline="0" noProof="0" dirty="0">
                <a:ln>
                  <a:noFill/>
                </a:ln>
                <a:solidFill>
                  <a:srgbClr val="F9F5EE"/>
                </a:solidFill>
                <a:effectLst/>
                <a:uLnTx/>
                <a:uFillTx/>
                <a:latin typeface="Century Gothic" panose="020B0502020202020204"/>
                <a:ea typeface="微软雅黑" panose="020B0503020204020204" charset="-122"/>
              </a:rPr>
              <a:t>今</a:t>
            </a:r>
          </a:p>
        </p:txBody>
      </p:sp>
      <p:pic>
        <p:nvPicPr>
          <p:cNvPr id="46" name="图片 4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pic>
        <p:nvPicPr>
          <p:cNvPr id="3" name="图片 2">
            <a:extLst>
              <a:ext uri="{FF2B5EF4-FFF2-40B4-BE49-F238E27FC236}">
                <a16:creationId xmlns:a16="http://schemas.microsoft.com/office/drawing/2014/main" id="{6B5E07A6-8001-4900-806F-4B70D38C262E}"/>
              </a:ext>
            </a:extLst>
          </p:cNvPr>
          <p:cNvPicPr>
            <a:picLocks noChangeAspect="1"/>
          </p:cNvPicPr>
          <p:nvPr/>
        </p:nvPicPr>
        <p:blipFill>
          <a:blip r:embed="rId4"/>
          <a:stretch>
            <a:fillRect/>
          </a:stretch>
        </p:blipFill>
        <p:spPr>
          <a:xfrm>
            <a:off x="6858277" y="2954448"/>
            <a:ext cx="585267" cy="847417"/>
          </a:xfrm>
          <a:prstGeom prst="rect">
            <a:avLst/>
          </a:prstGeom>
        </p:spPr>
      </p:pic>
      <p:sp>
        <p:nvSpPr>
          <p:cNvPr id="47" name="矩形 46">
            <a:extLst>
              <a:ext uri="{FF2B5EF4-FFF2-40B4-BE49-F238E27FC236}">
                <a16:creationId xmlns:a16="http://schemas.microsoft.com/office/drawing/2014/main" id="{46F19D06-2D74-46AB-B81A-D74E67D60858}"/>
              </a:ext>
            </a:extLst>
          </p:cNvPr>
          <p:cNvSpPr/>
          <p:nvPr/>
        </p:nvSpPr>
        <p:spPr>
          <a:xfrm>
            <a:off x="7428267" y="2788559"/>
            <a:ext cx="1140056" cy="379335"/>
          </a:xfrm>
          <a:prstGeom prst="rect">
            <a:avLst/>
          </a:prstGeom>
        </p:spPr>
        <p:txBody>
          <a:bodyPr wrap="none">
            <a:spAutoFit/>
          </a:bodyPr>
          <a:lstStyle/>
          <a:p>
            <a:pPr defTabSz="608965"/>
            <a:r>
              <a:rPr kumimoji="1" lang="zh-CN" altLang="en-US" sz="1865" b="1" dirty="0">
                <a:solidFill>
                  <a:srgbClr val="F9F5EE"/>
                </a:solidFill>
                <a:ea typeface="微软雅黑" panose="020B0503020204020204" charset="-122"/>
              </a:rPr>
              <a:t>东晋以后</a:t>
            </a:r>
          </a:p>
        </p:txBody>
      </p:sp>
      <p:sp>
        <p:nvSpPr>
          <p:cNvPr id="48" name="文本框 47">
            <a:extLst>
              <a:ext uri="{FF2B5EF4-FFF2-40B4-BE49-F238E27FC236}">
                <a16:creationId xmlns:a16="http://schemas.microsoft.com/office/drawing/2014/main" id="{39E43720-631A-4629-BF28-3509F1BFFB0C}"/>
              </a:ext>
            </a:extLst>
          </p:cNvPr>
          <p:cNvSpPr txBox="1"/>
          <p:nvPr/>
        </p:nvSpPr>
        <p:spPr>
          <a:xfrm>
            <a:off x="7495368" y="3165335"/>
            <a:ext cx="1678330" cy="308995"/>
          </a:xfrm>
          <a:prstGeom prst="rect">
            <a:avLst/>
          </a:prstGeom>
          <a:noFill/>
        </p:spPr>
        <p:txBody>
          <a:bodyPr wrap="square" rtlCol="0">
            <a:spAutoFit/>
          </a:bodyPr>
          <a:lstStyle/>
          <a:p>
            <a:pPr defTabSz="608965">
              <a:lnSpc>
                <a:spcPct val="130000"/>
              </a:lnSpc>
            </a:pPr>
            <a:r>
              <a:rPr lang="zh-CN" altLang="en-US" sz="1200" dirty="0">
                <a:solidFill>
                  <a:srgbClr val="FFFFFF"/>
                </a:solidFill>
                <a:latin typeface="微软雅黑" panose="020B0503020204020204" charset="-122"/>
                <a:ea typeface="微软雅黑" panose="020B0503020204020204" charset="-122"/>
              </a:rPr>
              <a:t>几经复废</a:t>
            </a:r>
            <a:endParaRPr lang="zh-CN" altLang="zh-CN" sz="1200" dirty="0">
              <a:solidFill>
                <a:srgbClr val="FFFFFF"/>
              </a:solidFill>
              <a:latin typeface="微软雅黑" panose="020B0503020204020204" charset="-122"/>
              <a:ea typeface="微软雅黑" panose="020B0503020204020204" charset="-122"/>
            </a:endParaRPr>
          </a:p>
        </p:txBody>
      </p:sp>
      <p:sp>
        <p:nvSpPr>
          <p:cNvPr id="49" name="文本框 48">
            <a:extLst>
              <a:ext uri="{FF2B5EF4-FFF2-40B4-BE49-F238E27FC236}">
                <a16:creationId xmlns:a16="http://schemas.microsoft.com/office/drawing/2014/main" id="{AE3995DB-EC28-40E4-A22D-CE99FEF44FE1}"/>
              </a:ext>
            </a:extLst>
          </p:cNvPr>
          <p:cNvSpPr txBox="1"/>
          <p:nvPr/>
        </p:nvSpPr>
        <p:spPr>
          <a:xfrm>
            <a:off x="3977013" y="3157344"/>
            <a:ext cx="1678330" cy="308995"/>
          </a:xfrm>
          <a:prstGeom prst="rect">
            <a:avLst/>
          </a:prstGeom>
          <a:noFill/>
        </p:spPr>
        <p:txBody>
          <a:bodyPr wrap="square" rtlCol="0">
            <a:spAutoFit/>
          </a:bodyPr>
          <a:lstStyle/>
          <a:p>
            <a:pPr defTabSz="608965">
              <a:lnSpc>
                <a:spcPct val="130000"/>
              </a:lnSpc>
            </a:pPr>
            <a:r>
              <a:rPr lang="zh-CN" altLang="en-US" sz="1200" dirty="0">
                <a:solidFill>
                  <a:srgbClr val="FFFFFF"/>
                </a:solidFill>
                <a:latin typeface="微软雅黑" panose="020B0503020204020204" charset="-122"/>
                <a:ea typeface="微软雅黑" panose="020B0503020204020204" charset="-122"/>
              </a:rPr>
              <a:t>又设立揭阳县</a:t>
            </a:r>
            <a:endParaRPr lang="zh-CN" altLang="zh-CN" sz="1200" dirty="0">
              <a:solidFill>
                <a:srgbClr val="FFFFFF"/>
              </a:solidFill>
              <a:latin typeface="微软雅黑" panose="020B0503020204020204" charset="-122"/>
              <a:ea typeface="微软雅黑" panose="020B0503020204020204" charset="-122"/>
            </a:endParaRPr>
          </a:p>
        </p:txBody>
      </p:sp>
      <p:sp>
        <p:nvSpPr>
          <p:cNvPr id="50" name="椭圆 24">
            <a:extLst>
              <a:ext uri="{FF2B5EF4-FFF2-40B4-BE49-F238E27FC236}">
                <a16:creationId xmlns:a16="http://schemas.microsoft.com/office/drawing/2014/main" id="{491258A3-0C85-4B25-B3FF-1782F6C76086}"/>
              </a:ext>
            </a:extLst>
          </p:cNvPr>
          <p:cNvSpPr/>
          <p:nvPr/>
        </p:nvSpPr>
        <p:spPr>
          <a:xfrm>
            <a:off x="3101203" y="3983996"/>
            <a:ext cx="583407" cy="845248"/>
          </a:xfrm>
          <a:custGeom>
            <a:avLst/>
            <a:gdLst/>
            <a:ahLst/>
            <a:cxnLst/>
            <a:rect l="l" t="t" r="r" b="b"/>
            <a:pathLst>
              <a:path w="1868337" h="2706875">
                <a:moveTo>
                  <a:pt x="934169" y="319622"/>
                </a:moveTo>
                <a:cubicBezTo>
                  <a:pt x="650101" y="319622"/>
                  <a:pt x="419819" y="549904"/>
                  <a:pt x="419819" y="833972"/>
                </a:cubicBezTo>
                <a:cubicBezTo>
                  <a:pt x="419819" y="1118040"/>
                  <a:pt x="650101" y="1348322"/>
                  <a:pt x="934169" y="1348322"/>
                </a:cubicBezTo>
                <a:cubicBezTo>
                  <a:pt x="1218237" y="1348322"/>
                  <a:pt x="1448519" y="1118040"/>
                  <a:pt x="1448519" y="833972"/>
                </a:cubicBezTo>
                <a:cubicBezTo>
                  <a:pt x="1448519" y="549904"/>
                  <a:pt x="1218237" y="319622"/>
                  <a:pt x="934169" y="319622"/>
                </a:cubicBezTo>
                <a:close/>
                <a:moveTo>
                  <a:pt x="934065" y="0"/>
                </a:moveTo>
                <a:lnTo>
                  <a:pt x="934169" y="5"/>
                </a:lnTo>
                <a:lnTo>
                  <a:pt x="934272" y="0"/>
                </a:lnTo>
                <a:lnTo>
                  <a:pt x="934272" y="11"/>
                </a:lnTo>
                <a:lnTo>
                  <a:pt x="1018057" y="4241"/>
                </a:lnTo>
                <a:cubicBezTo>
                  <a:pt x="1495647" y="52743"/>
                  <a:pt x="1868337" y="456083"/>
                  <a:pt x="1868337" y="946468"/>
                </a:cubicBezTo>
                <a:cubicBezTo>
                  <a:pt x="1868337" y="1175315"/>
                  <a:pt x="1787175" y="1374709"/>
                  <a:pt x="1683548" y="1569916"/>
                </a:cubicBezTo>
                <a:cubicBezTo>
                  <a:pt x="1454040" y="1965463"/>
                  <a:pt x="1232566" y="2248496"/>
                  <a:pt x="1019128" y="2573722"/>
                </a:cubicBezTo>
                <a:lnTo>
                  <a:pt x="934272" y="2706551"/>
                </a:lnTo>
                <a:lnTo>
                  <a:pt x="934272" y="2706875"/>
                </a:lnTo>
                <a:lnTo>
                  <a:pt x="934169" y="2706713"/>
                </a:lnTo>
                <a:lnTo>
                  <a:pt x="934065" y="2706875"/>
                </a:lnTo>
                <a:lnTo>
                  <a:pt x="934065" y="2706551"/>
                </a:lnTo>
                <a:lnTo>
                  <a:pt x="849209" y="2573722"/>
                </a:lnTo>
                <a:cubicBezTo>
                  <a:pt x="635771" y="2248496"/>
                  <a:pt x="414297" y="1965463"/>
                  <a:pt x="184789" y="1569916"/>
                </a:cubicBezTo>
                <a:cubicBezTo>
                  <a:pt x="81162" y="1374709"/>
                  <a:pt x="0" y="1175315"/>
                  <a:pt x="0" y="946468"/>
                </a:cubicBezTo>
                <a:cubicBezTo>
                  <a:pt x="0" y="456083"/>
                  <a:pt x="372690" y="52743"/>
                  <a:pt x="850280" y="4241"/>
                </a:cubicBezTo>
                <a:lnTo>
                  <a:pt x="934065" y="11"/>
                </a:lnTo>
                <a:close/>
              </a:path>
            </a:pathLst>
          </a:cu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
        <p:nvSpPr>
          <p:cNvPr id="51" name="矩形 50">
            <a:extLst>
              <a:ext uri="{FF2B5EF4-FFF2-40B4-BE49-F238E27FC236}">
                <a16:creationId xmlns:a16="http://schemas.microsoft.com/office/drawing/2014/main" id="{077EA8D9-932D-4038-A65C-352ED9760DD3}"/>
              </a:ext>
            </a:extLst>
          </p:cNvPr>
          <p:cNvSpPr/>
          <p:nvPr/>
        </p:nvSpPr>
        <p:spPr>
          <a:xfrm flipH="1">
            <a:off x="1651428" y="3983996"/>
            <a:ext cx="1375491" cy="379656"/>
          </a:xfrm>
          <a:prstGeom prst="rect">
            <a:avLst/>
          </a:prstGeom>
        </p:spPr>
        <p:txBody>
          <a:bodyPr wrap="square">
            <a:spAutoFit/>
          </a:bodyPr>
          <a:lstStyle/>
          <a:p>
            <a:pPr algn="r" defTabSz="608965"/>
            <a:r>
              <a:rPr kumimoji="1" lang="zh-CN" altLang="en-US" sz="1865" b="1" dirty="0">
                <a:solidFill>
                  <a:srgbClr val="F9F5EE"/>
                </a:solidFill>
                <a:ea typeface="微软雅黑" panose="020B0503020204020204" charset="-122"/>
              </a:rPr>
              <a:t>南宋末年</a:t>
            </a:r>
          </a:p>
        </p:txBody>
      </p:sp>
      <p:sp>
        <p:nvSpPr>
          <p:cNvPr id="52" name="文本框 51">
            <a:extLst>
              <a:ext uri="{FF2B5EF4-FFF2-40B4-BE49-F238E27FC236}">
                <a16:creationId xmlns:a16="http://schemas.microsoft.com/office/drawing/2014/main" id="{005ACAE7-25DB-4154-895C-2B7E10963807}"/>
              </a:ext>
            </a:extLst>
          </p:cNvPr>
          <p:cNvSpPr txBox="1"/>
          <p:nvPr/>
        </p:nvSpPr>
        <p:spPr>
          <a:xfrm flipH="1">
            <a:off x="928608" y="4349722"/>
            <a:ext cx="2184356" cy="572464"/>
          </a:xfrm>
          <a:prstGeom prst="rect">
            <a:avLst/>
          </a:prstGeom>
          <a:noFill/>
        </p:spPr>
        <p:txBody>
          <a:bodyPr wrap="square" rtlCol="0">
            <a:spAutoFit/>
          </a:bodyPr>
          <a:lstStyle/>
          <a:p>
            <a:pPr algn="r" defTabSz="608965">
              <a:lnSpc>
                <a:spcPct val="130000"/>
              </a:lnSpc>
            </a:pPr>
            <a:r>
              <a:rPr lang="zh-CN" altLang="en-US" sz="1200" dirty="0">
                <a:solidFill>
                  <a:srgbClr val="FFFFFF"/>
                </a:solidFill>
                <a:latin typeface="微软雅黑" panose="020B0503020204020204" charset="-122"/>
                <a:ea typeface="微软雅黑" panose="020B0503020204020204" charset="-122"/>
              </a:rPr>
              <a:t>因逃避战乱，十几万福建的莆田人移民到潮州、汕头一带</a:t>
            </a:r>
            <a:endParaRPr lang="zh-CN" altLang="zh-CN" sz="1200" dirty="0">
              <a:solidFill>
                <a:srgbClr val="FFFFFF"/>
              </a:solidFill>
              <a:latin typeface="微软雅黑" panose="020B0503020204020204" charset="-122"/>
              <a:ea typeface="微软雅黑" panose="020B0503020204020204" charset="-122"/>
            </a:endParaRPr>
          </a:p>
        </p:txBody>
      </p:sp>
      <p:sp>
        <p:nvSpPr>
          <p:cNvPr id="53" name="矩形 52">
            <a:extLst>
              <a:ext uri="{FF2B5EF4-FFF2-40B4-BE49-F238E27FC236}">
                <a16:creationId xmlns:a16="http://schemas.microsoft.com/office/drawing/2014/main" id="{70E2D385-B030-4CCA-B168-DEEB568B552C}"/>
              </a:ext>
            </a:extLst>
          </p:cNvPr>
          <p:cNvSpPr/>
          <p:nvPr/>
        </p:nvSpPr>
        <p:spPr>
          <a:xfrm flipH="1">
            <a:off x="6724917" y="5133592"/>
            <a:ext cx="662362" cy="379335"/>
          </a:xfrm>
          <a:prstGeom prst="rect">
            <a:avLst/>
          </a:prstGeom>
        </p:spPr>
        <p:txBody>
          <a:bodyPr wrap="none">
            <a:spAutoFit/>
          </a:bodyPr>
          <a:lstStyle/>
          <a:p>
            <a:pPr algn="r" defTabSz="608965"/>
            <a:r>
              <a:rPr kumimoji="1" lang="zh-CN" altLang="en-US" sz="1865" b="1" dirty="0">
                <a:solidFill>
                  <a:srgbClr val="F9F5EE"/>
                </a:solidFill>
                <a:ea typeface="微软雅黑" panose="020B0503020204020204" charset="-122"/>
              </a:rPr>
              <a:t>如今</a:t>
            </a:r>
          </a:p>
        </p:txBody>
      </p:sp>
      <p:sp>
        <p:nvSpPr>
          <p:cNvPr id="54" name="文本框 53">
            <a:extLst>
              <a:ext uri="{FF2B5EF4-FFF2-40B4-BE49-F238E27FC236}">
                <a16:creationId xmlns:a16="http://schemas.microsoft.com/office/drawing/2014/main" id="{E4BDE16A-8DFB-4DCE-9F34-16B418107C76}"/>
              </a:ext>
            </a:extLst>
          </p:cNvPr>
          <p:cNvSpPr txBox="1"/>
          <p:nvPr/>
        </p:nvSpPr>
        <p:spPr>
          <a:xfrm flipH="1">
            <a:off x="6096000" y="5536632"/>
            <a:ext cx="2163765" cy="812530"/>
          </a:xfrm>
          <a:prstGeom prst="rect">
            <a:avLst/>
          </a:prstGeom>
          <a:noFill/>
        </p:spPr>
        <p:txBody>
          <a:bodyPr wrap="square" rtlCol="0">
            <a:spAutoFit/>
          </a:bodyPr>
          <a:lstStyle/>
          <a:p>
            <a:pPr defTabSz="608965">
              <a:lnSpc>
                <a:spcPct val="130000"/>
              </a:lnSpc>
            </a:pPr>
            <a:r>
              <a:rPr lang="zh-CN" altLang="en-US" sz="1200" dirty="0">
                <a:solidFill>
                  <a:srgbClr val="FFFFFF"/>
                </a:solidFill>
                <a:latin typeface="微软雅黑" panose="020B0503020204020204" charset="-122"/>
                <a:ea typeface="微软雅黑" panose="020B0503020204020204" charset="-122"/>
              </a:rPr>
              <a:t>揭阳市现辖榕城区、揭东区、揭西县、惠来县，代管普宁市（县级市）</a:t>
            </a:r>
            <a:endParaRPr lang="zh-CN" altLang="zh-CN" sz="1200" dirty="0">
              <a:solidFill>
                <a:srgbClr val="FFFFFF"/>
              </a:solidFill>
              <a:latin typeface="微软雅黑" panose="020B0503020204020204" charset="-122"/>
              <a:ea typeface="微软雅黑" panose="020B0503020204020204" charset="-122"/>
            </a:endParaRPr>
          </a:p>
        </p:txBody>
      </p:sp>
      <p:sp>
        <p:nvSpPr>
          <p:cNvPr id="55" name="椭圆 24">
            <a:extLst>
              <a:ext uri="{FF2B5EF4-FFF2-40B4-BE49-F238E27FC236}">
                <a16:creationId xmlns:a16="http://schemas.microsoft.com/office/drawing/2014/main" id="{85947E72-C8AC-4A85-AAD5-9F82F7D0B883}"/>
              </a:ext>
            </a:extLst>
          </p:cNvPr>
          <p:cNvSpPr/>
          <p:nvPr/>
        </p:nvSpPr>
        <p:spPr>
          <a:xfrm>
            <a:off x="6763111" y="4213228"/>
            <a:ext cx="560071" cy="809476"/>
          </a:xfrm>
          <a:custGeom>
            <a:avLst/>
            <a:gdLst/>
            <a:ahLst/>
            <a:cxnLst/>
            <a:rect l="l" t="t" r="r" b="b"/>
            <a:pathLst>
              <a:path w="1868337" h="2706875">
                <a:moveTo>
                  <a:pt x="934169" y="319622"/>
                </a:moveTo>
                <a:cubicBezTo>
                  <a:pt x="650101" y="319622"/>
                  <a:pt x="419819" y="549904"/>
                  <a:pt x="419819" y="833972"/>
                </a:cubicBezTo>
                <a:cubicBezTo>
                  <a:pt x="419819" y="1118040"/>
                  <a:pt x="650101" y="1348322"/>
                  <a:pt x="934169" y="1348322"/>
                </a:cubicBezTo>
                <a:cubicBezTo>
                  <a:pt x="1218237" y="1348322"/>
                  <a:pt x="1448519" y="1118040"/>
                  <a:pt x="1448519" y="833972"/>
                </a:cubicBezTo>
                <a:cubicBezTo>
                  <a:pt x="1448519" y="549904"/>
                  <a:pt x="1218237" y="319622"/>
                  <a:pt x="934169" y="319622"/>
                </a:cubicBezTo>
                <a:close/>
                <a:moveTo>
                  <a:pt x="934065" y="0"/>
                </a:moveTo>
                <a:lnTo>
                  <a:pt x="934169" y="5"/>
                </a:lnTo>
                <a:lnTo>
                  <a:pt x="934272" y="0"/>
                </a:lnTo>
                <a:lnTo>
                  <a:pt x="934272" y="11"/>
                </a:lnTo>
                <a:lnTo>
                  <a:pt x="1018057" y="4241"/>
                </a:lnTo>
                <a:cubicBezTo>
                  <a:pt x="1495647" y="52743"/>
                  <a:pt x="1868337" y="456083"/>
                  <a:pt x="1868337" y="946468"/>
                </a:cubicBezTo>
                <a:cubicBezTo>
                  <a:pt x="1868337" y="1175315"/>
                  <a:pt x="1787175" y="1374709"/>
                  <a:pt x="1683548" y="1569916"/>
                </a:cubicBezTo>
                <a:cubicBezTo>
                  <a:pt x="1454040" y="1965463"/>
                  <a:pt x="1232566" y="2248496"/>
                  <a:pt x="1019128" y="2573722"/>
                </a:cubicBezTo>
                <a:lnTo>
                  <a:pt x="934272" y="2706551"/>
                </a:lnTo>
                <a:lnTo>
                  <a:pt x="934272" y="2706875"/>
                </a:lnTo>
                <a:lnTo>
                  <a:pt x="934169" y="2706713"/>
                </a:lnTo>
                <a:lnTo>
                  <a:pt x="934065" y="2706875"/>
                </a:lnTo>
                <a:lnTo>
                  <a:pt x="934065" y="2706551"/>
                </a:lnTo>
                <a:lnTo>
                  <a:pt x="849209" y="2573722"/>
                </a:lnTo>
                <a:cubicBezTo>
                  <a:pt x="635771" y="2248496"/>
                  <a:pt x="414297" y="1965463"/>
                  <a:pt x="184789" y="1569916"/>
                </a:cubicBezTo>
                <a:cubicBezTo>
                  <a:pt x="81162" y="1374709"/>
                  <a:pt x="0" y="1175315"/>
                  <a:pt x="0" y="946468"/>
                </a:cubicBezTo>
                <a:cubicBezTo>
                  <a:pt x="0" y="456083"/>
                  <a:pt x="372690" y="52743"/>
                  <a:pt x="850280" y="4241"/>
                </a:cubicBezTo>
                <a:lnTo>
                  <a:pt x="934065" y="11"/>
                </a:lnTo>
                <a:close/>
              </a:path>
            </a:pathLst>
          </a:custGeom>
          <a:solidFill>
            <a:srgbClr val="FB5F63"/>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9F5EE"/>
              </a:solidFill>
              <a:effectLst/>
              <a:uLnTx/>
              <a:uFillTx/>
              <a:latin typeface="Century Gothic" panose="020B0502020202020204"/>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6128014"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pic>
        <p:nvPicPr>
          <p:cNvPr id="8" name="图片 7">
            <a:extLst>
              <a:ext uri="{FF2B5EF4-FFF2-40B4-BE49-F238E27FC236}">
                <a16:creationId xmlns:a16="http://schemas.microsoft.com/office/drawing/2014/main" id="{8BCC836E-4ABA-4B03-A6D5-5BD27DE1407D}"/>
              </a:ext>
            </a:extLst>
          </p:cNvPr>
          <p:cNvPicPr>
            <a:picLocks noChangeAspect="1"/>
          </p:cNvPicPr>
          <p:nvPr/>
        </p:nvPicPr>
        <p:blipFill>
          <a:blip r:embed="rId2"/>
          <a:stretch>
            <a:fillRect/>
          </a:stretch>
        </p:blipFill>
        <p:spPr>
          <a:xfrm>
            <a:off x="6317056" y="809398"/>
            <a:ext cx="2183605" cy="1636554"/>
          </a:xfrm>
          <a:prstGeom prst="rect">
            <a:avLst/>
          </a:prstGeom>
        </p:spPr>
      </p:pic>
      <p:sp>
        <p:nvSpPr>
          <p:cNvPr id="2" name="文本占位符 1"/>
          <p:cNvSpPr>
            <a:spLocks noGrp="1"/>
          </p:cNvSpPr>
          <p:nvPr>
            <p:ph type="body" sz="quarter" idx="14"/>
          </p:nvPr>
        </p:nvSpPr>
        <p:spPr/>
        <p:txBody>
          <a:bodyPr/>
          <a:lstStyle/>
          <a:p>
            <a:r>
              <a:rPr kumimoji="1" lang="zh-CN" altLang="en-US" dirty="0"/>
              <a:t>饮食文化</a:t>
            </a:r>
          </a:p>
        </p:txBody>
      </p:sp>
      <p:sp>
        <p:nvSpPr>
          <p:cNvPr id="24" name="矩形 23"/>
          <p:cNvSpPr/>
          <p:nvPr/>
        </p:nvSpPr>
        <p:spPr>
          <a:xfrm>
            <a:off x="623395"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800481"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623394"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861288" y="3083046"/>
            <a:ext cx="2064229" cy="2401876"/>
          </a:xfrm>
          <a:prstGeom prst="rect">
            <a:avLst/>
          </a:prstGeom>
        </p:spPr>
        <p:txBody>
          <a:bodyPr wrap="square">
            <a:spAutoFit/>
          </a:bodyPr>
          <a:lstStyle/>
          <a:p>
            <a:pPr defTabSz="608965">
              <a:lnSpc>
                <a:spcPct val="130000"/>
              </a:lnSpc>
            </a:pPr>
            <a:r>
              <a:rPr lang="zh-CN" altLang="en-US" sz="1400" dirty="0">
                <a:solidFill>
                  <a:srgbClr val="FFFFFF"/>
                </a:solidFill>
                <a:latin typeface="微软雅黑" panose="020B0503020204020204" charset="-122"/>
                <a:ea typeface="微软雅黑" panose="020B0503020204020204" charset="-122"/>
              </a:rPr>
              <a:t>蚝烙</a:t>
            </a:r>
            <a:r>
              <a:rPr lang="en-US" altLang="zh-CN" sz="1100" dirty="0">
                <a:solidFill>
                  <a:srgbClr val="FFFFFF"/>
                </a:solidFill>
                <a:latin typeface="微软雅黑" panose="020B0503020204020204" charset="-122"/>
                <a:ea typeface="微软雅黑" panose="020B0503020204020204" charset="-122"/>
              </a:rPr>
              <a:t>(</a:t>
            </a:r>
            <a:r>
              <a:rPr lang="zh-CN" altLang="en-US" sz="1100" dirty="0">
                <a:solidFill>
                  <a:srgbClr val="FFFFFF"/>
                </a:solidFill>
                <a:latin typeface="微软雅黑" panose="020B0503020204020204" charset="-122"/>
                <a:ea typeface="微软雅黑" panose="020B0503020204020204" charset="-122"/>
              </a:rPr>
              <a:t>潮汕话为</a:t>
            </a:r>
            <a:r>
              <a:rPr lang="en-US" altLang="zh-CN" sz="1100" dirty="0">
                <a:solidFill>
                  <a:srgbClr val="FFFFFF"/>
                </a:solidFill>
                <a:latin typeface="微软雅黑" panose="020B0503020204020204" charset="-122"/>
                <a:ea typeface="微软雅黑" panose="020B0503020204020204" charset="-122"/>
              </a:rPr>
              <a:t>o </a:t>
            </a:r>
            <a:r>
              <a:rPr lang="en-US" altLang="zh-CN" sz="1100" dirty="0" err="1">
                <a:solidFill>
                  <a:srgbClr val="FFFFFF"/>
                </a:solidFill>
                <a:latin typeface="微软雅黑" panose="020B0503020204020204" charset="-122"/>
                <a:ea typeface="微软雅黑" panose="020B0503020204020204" charset="-122"/>
              </a:rPr>
              <a:t>lua</a:t>
            </a:r>
            <a:r>
              <a:rPr lang="zh-CN" altLang="en-US" sz="1100" dirty="0">
                <a:solidFill>
                  <a:srgbClr val="FFFFFF"/>
                </a:solidFill>
                <a:latin typeface="微软雅黑" panose="020B0503020204020204" charset="-122"/>
                <a:ea typeface="微软雅黑" panose="020B0503020204020204" charset="-122"/>
              </a:rPr>
              <a:t>，潮汕话属闽南语方言，</a:t>
            </a:r>
            <a:r>
              <a:rPr lang="en-US" altLang="zh-CN" sz="1100" dirty="0">
                <a:solidFill>
                  <a:srgbClr val="FFFFFF"/>
                </a:solidFill>
                <a:latin typeface="微软雅黑" panose="020B0503020204020204" charset="-122"/>
                <a:ea typeface="微软雅黑" panose="020B0503020204020204" charset="-122"/>
              </a:rPr>
              <a:t>o</a:t>
            </a:r>
            <a:r>
              <a:rPr lang="zh-CN" altLang="en-US" sz="1100" dirty="0">
                <a:solidFill>
                  <a:srgbClr val="FFFFFF"/>
                </a:solidFill>
                <a:latin typeface="微软雅黑" panose="020B0503020204020204" charset="-122"/>
                <a:ea typeface="微软雅黑" panose="020B0503020204020204" charset="-122"/>
              </a:rPr>
              <a:t>对应的字是</a:t>
            </a:r>
            <a:r>
              <a:rPr lang="en-US" altLang="zh-CN" sz="1100" dirty="0">
                <a:solidFill>
                  <a:srgbClr val="FFFFFF"/>
                </a:solidFill>
                <a:latin typeface="微软雅黑" panose="020B0503020204020204" charset="-122"/>
                <a:ea typeface="微软雅黑" panose="020B0503020204020204" charset="-122"/>
              </a:rPr>
              <a:t>"</a:t>
            </a:r>
            <a:r>
              <a:rPr lang="zh-CN" altLang="en-US" sz="1100" dirty="0">
                <a:solidFill>
                  <a:srgbClr val="FFFFFF"/>
                </a:solidFill>
                <a:latin typeface="微软雅黑" panose="020B0503020204020204" charset="-122"/>
                <a:ea typeface="微软雅黑" panose="020B0503020204020204" charset="-122"/>
              </a:rPr>
              <a:t>蚵</a:t>
            </a:r>
            <a:r>
              <a:rPr lang="en-US" altLang="zh-CN" sz="1100" dirty="0">
                <a:solidFill>
                  <a:srgbClr val="FFFFFF"/>
                </a:solidFill>
                <a:latin typeface="微软雅黑" panose="020B0503020204020204" charset="-122"/>
                <a:ea typeface="微软雅黑" panose="020B0503020204020204" charset="-122"/>
              </a:rPr>
              <a:t>"</a:t>
            </a:r>
            <a:r>
              <a:rPr lang="zh-CN" altLang="en-US" sz="1100" dirty="0">
                <a:solidFill>
                  <a:srgbClr val="FFFFFF"/>
                </a:solidFill>
                <a:latin typeface="微软雅黑" panose="020B0503020204020204" charset="-122"/>
                <a:ea typeface="微软雅黑" panose="020B0503020204020204" charset="-122"/>
              </a:rPr>
              <a:t>，所以潮汕也沿用了这个字</a:t>
            </a:r>
            <a:r>
              <a:rPr lang="en-US" altLang="zh-CN" sz="1100"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是广东省潮汕地方特色小食，台湾地区称为蚵仔煎。这种蚝烙，是用地瓜粉溶于水，拌葱珠，在一个平底的铁锅上煎，加上海蛎，再下蛋花，取起蘸鱼露吃。</a:t>
            </a:r>
            <a:endParaRPr lang="zh-CN" altLang="zh-CN" sz="1335" dirty="0">
              <a:solidFill>
                <a:srgbClr val="FFFFFF"/>
              </a:solidFill>
              <a:latin typeface="微软雅黑" panose="020B0503020204020204" charset="-122"/>
              <a:ea typeface="微软雅黑" panose="020B0503020204020204" charset="-122"/>
            </a:endParaRPr>
          </a:p>
        </p:txBody>
      </p:sp>
      <p:sp>
        <p:nvSpPr>
          <p:cNvPr id="28" name="矩形 27"/>
          <p:cNvSpPr/>
          <p:nvPr/>
        </p:nvSpPr>
        <p:spPr>
          <a:xfrm>
            <a:off x="3375707"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9" name="矩形 28"/>
          <p:cNvSpPr/>
          <p:nvPr/>
        </p:nvSpPr>
        <p:spPr>
          <a:xfrm>
            <a:off x="3552793"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0" name="梯形 29"/>
          <p:cNvSpPr/>
          <p:nvPr/>
        </p:nvSpPr>
        <p:spPr>
          <a:xfrm rot="10800000" flipV="1">
            <a:off x="3375702"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1" name="矩形 30"/>
          <p:cNvSpPr/>
          <p:nvPr/>
        </p:nvSpPr>
        <p:spPr>
          <a:xfrm>
            <a:off x="3655739" y="1625481"/>
            <a:ext cx="2108182" cy="2728952"/>
          </a:xfrm>
          <a:prstGeom prst="rect">
            <a:avLst/>
          </a:prstGeom>
        </p:spPr>
        <p:txBody>
          <a:bodyPr wrap="square">
            <a:spAutoFit/>
          </a:bodyPr>
          <a:lstStyle/>
          <a:p>
            <a:pPr defTabSz="608965">
              <a:lnSpc>
                <a:spcPct val="130000"/>
              </a:lnSpc>
            </a:pPr>
            <a:r>
              <a:rPr lang="zh-CN" altLang="en-US" sz="1400" dirty="0">
                <a:solidFill>
                  <a:srgbClr val="FFFFFF"/>
                </a:solidFill>
                <a:latin typeface="微软雅黑" panose="020B0503020204020204" charset="-122"/>
                <a:ea typeface="微软雅黑" panose="020B0503020204020204" charset="-122"/>
              </a:rPr>
              <a:t>肠粉</a:t>
            </a:r>
            <a:r>
              <a:rPr lang="zh-CN" altLang="en-US" sz="1100" dirty="0">
                <a:solidFill>
                  <a:srgbClr val="FFFFFF"/>
                </a:solidFill>
                <a:latin typeface="微软雅黑" panose="020B0503020204020204" charset="-122"/>
                <a:ea typeface="微软雅黑" panose="020B0503020204020204" charset="-122"/>
              </a:rPr>
              <a:t>（又叫布拉蒸肠粉，是一种米制品，亦称拉粉、卷粉、猪肠粉）</a:t>
            </a:r>
            <a:r>
              <a:rPr lang="en-US" altLang="zh-CN" sz="1100" dirty="0">
                <a:solidFill>
                  <a:srgbClr val="FFFFFF"/>
                </a:solidFill>
                <a:latin typeface="微软雅黑" panose="020B0503020204020204" charset="-122"/>
                <a:ea typeface="微软雅黑" panose="020B0503020204020204" charset="-122"/>
              </a:rPr>
              <a:t> </a:t>
            </a:r>
            <a:r>
              <a:rPr lang="zh-CN" altLang="en-US" sz="1335" dirty="0">
                <a:solidFill>
                  <a:srgbClr val="FFFFFF"/>
                </a:solidFill>
                <a:latin typeface="微软雅黑" panose="020B0503020204020204" charset="-122"/>
                <a:ea typeface="微软雅黑" panose="020B0503020204020204" charset="-122"/>
              </a:rPr>
              <a:t>因为早市销量大，多数店家又供不应求，人们常常是排队候吃，因此又被戏称为</a:t>
            </a:r>
            <a:r>
              <a:rPr lang="en-US" altLang="zh-CN" sz="1335"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抢粉</a:t>
            </a:r>
            <a:r>
              <a:rPr lang="en-US" altLang="zh-CN" sz="1335"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。以</a:t>
            </a:r>
            <a:r>
              <a:rPr lang="en-US" altLang="zh-CN" sz="1335"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白如雪，薄如纸，油光闪亮，香滑可口</a:t>
            </a:r>
            <a:r>
              <a:rPr lang="en-US" altLang="zh-CN" sz="1335"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著称。在广东，它价廉、美味，老少咸宜，妇孺皆知。</a:t>
            </a:r>
            <a:endParaRPr lang="zh-CN" altLang="zh-CN" sz="1335" dirty="0">
              <a:solidFill>
                <a:srgbClr val="FFFFFF"/>
              </a:solidFill>
              <a:latin typeface="微软雅黑" panose="020B0503020204020204" charset="-122"/>
              <a:ea typeface="微软雅黑" panose="020B0503020204020204" charset="-122"/>
            </a:endParaRPr>
          </a:p>
        </p:txBody>
      </p:sp>
      <p:sp>
        <p:nvSpPr>
          <p:cNvPr id="33" name="矩形 32"/>
          <p:cNvSpPr/>
          <p:nvPr/>
        </p:nvSpPr>
        <p:spPr>
          <a:xfrm>
            <a:off x="6305100"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6128013"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6396095" y="2868171"/>
            <a:ext cx="2064229" cy="2762936"/>
          </a:xfrm>
          <a:prstGeom prst="rect">
            <a:avLst/>
          </a:prstGeom>
        </p:spPr>
        <p:txBody>
          <a:bodyPr wrap="square">
            <a:spAutoFit/>
          </a:bodyPr>
          <a:lstStyle/>
          <a:p>
            <a:pPr defTabSz="608965">
              <a:lnSpc>
                <a:spcPct val="130000"/>
              </a:lnSpc>
            </a:pPr>
            <a:r>
              <a:rPr lang="zh-CN" altLang="en-US" sz="1335" dirty="0">
                <a:solidFill>
                  <a:srgbClr val="FFFFFF"/>
                </a:solidFill>
                <a:latin typeface="微软雅黑" panose="020B0503020204020204" charset="-122"/>
                <a:ea typeface="微软雅黑" panose="020B0503020204020204" charset="-122"/>
              </a:rPr>
              <a:t>潮汕工夫茶</a:t>
            </a:r>
            <a:r>
              <a:rPr lang="zh-CN" altLang="en-US" sz="1100" dirty="0">
                <a:solidFill>
                  <a:srgbClr val="FFFFFF"/>
                </a:solidFill>
                <a:latin typeface="微软雅黑" panose="020B0503020204020204" charset="-122"/>
                <a:ea typeface="微软雅黑" panose="020B0503020204020204" charset="-122"/>
              </a:rPr>
              <a:t>（即潮汕茶道，亦称</a:t>
            </a:r>
            <a:r>
              <a:rPr lang="en-US" altLang="zh-CN" sz="1100" dirty="0">
                <a:solidFill>
                  <a:srgbClr val="FFFFFF"/>
                </a:solidFill>
                <a:latin typeface="微软雅黑" panose="020B0503020204020204" charset="-122"/>
                <a:ea typeface="微软雅黑" panose="020B0503020204020204" charset="-122"/>
              </a:rPr>
              <a:t>“</a:t>
            </a:r>
            <a:r>
              <a:rPr lang="zh-CN" altLang="en-US" sz="1100" dirty="0">
                <a:solidFill>
                  <a:srgbClr val="FFFFFF"/>
                </a:solidFill>
                <a:latin typeface="微软雅黑" panose="020B0503020204020204" charset="-122"/>
                <a:ea typeface="微软雅黑" panose="020B0503020204020204" charset="-122"/>
              </a:rPr>
              <a:t>潮州功夫茶</a:t>
            </a:r>
            <a:r>
              <a:rPr lang="en-US" altLang="zh-CN" sz="1100" dirty="0">
                <a:solidFill>
                  <a:srgbClr val="FFFFFF"/>
                </a:solidFill>
                <a:latin typeface="微软雅黑" panose="020B0503020204020204" charset="-122"/>
                <a:ea typeface="微软雅黑" panose="020B0503020204020204" charset="-122"/>
              </a:rPr>
              <a:t>”)</a:t>
            </a:r>
            <a:r>
              <a:rPr lang="zh-CN" altLang="en-US" sz="1100"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是中国古老的汉族茶文化中最有代表性的茶道。在潮汕当地把茶做为了待客的最佳礼仪并加以完善，这不仅是因为茶在许多方面有着养生的作用，更因为自古以来茶就有</a:t>
            </a:r>
            <a:r>
              <a:rPr lang="en-US" altLang="zh-CN" sz="1335"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待君子，清心身</a:t>
            </a:r>
            <a:r>
              <a:rPr lang="en-US" altLang="zh-CN" sz="1335" dirty="0">
                <a:solidFill>
                  <a:srgbClr val="FFFFFF"/>
                </a:solidFill>
                <a:latin typeface="微软雅黑" panose="020B0503020204020204" charset="-122"/>
                <a:ea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rPr>
              <a:t>的意境。</a:t>
            </a:r>
          </a:p>
        </p:txBody>
      </p:sp>
      <p:sp>
        <p:nvSpPr>
          <p:cNvPr id="36" name="矩形 35"/>
          <p:cNvSpPr/>
          <p:nvPr/>
        </p:nvSpPr>
        <p:spPr>
          <a:xfrm>
            <a:off x="8912323"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7" name="矩形 36"/>
          <p:cNvSpPr/>
          <p:nvPr/>
        </p:nvSpPr>
        <p:spPr>
          <a:xfrm>
            <a:off x="9088387"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8" name="梯形 37"/>
          <p:cNvSpPr/>
          <p:nvPr/>
        </p:nvSpPr>
        <p:spPr>
          <a:xfrm rot="10800000" flipV="1">
            <a:off x="8912318"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9" name="矩形 38"/>
          <p:cNvSpPr/>
          <p:nvPr/>
        </p:nvSpPr>
        <p:spPr>
          <a:xfrm>
            <a:off x="9172424" y="1630512"/>
            <a:ext cx="2064229" cy="2495876"/>
          </a:xfrm>
          <a:prstGeom prst="rect">
            <a:avLst/>
          </a:prstGeom>
        </p:spPr>
        <p:txBody>
          <a:bodyPr wrap="square">
            <a:spAutoFit/>
          </a:bodyPr>
          <a:lstStyle/>
          <a:p>
            <a:pPr defTabSz="608965">
              <a:lnSpc>
                <a:spcPct val="130000"/>
              </a:lnSpc>
            </a:pPr>
            <a:r>
              <a:rPr lang="zh-CN" altLang="en-US" sz="1335" dirty="0">
                <a:solidFill>
                  <a:srgbClr val="FFFFFF"/>
                </a:solidFill>
                <a:latin typeface="微软雅黑" panose="020B0503020204020204" charset="-122"/>
                <a:ea typeface="微软雅黑" panose="020B0503020204020204" charset="-122"/>
              </a:rPr>
              <a:t>揭西的客家人素有煮擂茶的习俗，夏秋季节，天气酷暑，人们劳作之后，经常不大想吃饭，往往以擂茶为午餐。揭西擂茶具有咸、香、甜、苦、甘等多种味道，喝之觉得喉咙清爽，荡气回肠，别有一番韵味。</a:t>
            </a:r>
            <a:endParaRPr lang="zh-CN" altLang="zh-CN" sz="1335" dirty="0">
              <a:solidFill>
                <a:srgbClr val="FFFFFF"/>
              </a:solidFill>
              <a:latin typeface="微软雅黑" panose="020B0503020204020204" charset="-122"/>
              <a:ea typeface="微软雅黑" panose="020B0503020204020204" charset="-122"/>
            </a:endParaRPr>
          </a:p>
        </p:txBody>
      </p:sp>
      <p:sp>
        <p:nvSpPr>
          <p:cNvPr id="40" name="文本框 39"/>
          <p:cNvSpPr txBox="1"/>
          <p:nvPr/>
        </p:nvSpPr>
        <p:spPr>
          <a:xfrm>
            <a:off x="1267238" y="2424710"/>
            <a:ext cx="1262190" cy="420884"/>
          </a:xfrm>
          <a:prstGeom prst="rect">
            <a:avLst/>
          </a:prstGeom>
          <a:noFill/>
        </p:spPr>
        <p:txBody>
          <a:bodyPr wrap="square" rtlCol="0">
            <a:spAutoFit/>
          </a:bodyPr>
          <a:lstStyle/>
          <a:p>
            <a:pPr algn="ctr" defTabSz="608965"/>
            <a:r>
              <a:rPr kumimoji="1" lang="zh-CN" altLang="en-US" sz="2135" dirty="0">
                <a:solidFill>
                  <a:srgbClr val="FFFFFF"/>
                </a:solidFill>
                <a:ea typeface="微软雅黑" panose="020B0503020204020204" charset="-122"/>
              </a:rPr>
              <a:t>蚝烙</a:t>
            </a:r>
          </a:p>
        </p:txBody>
      </p:sp>
      <p:sp>
        <p:nvSpPr>
          <p:cNvPr id="41" name="文本框 40"/>
          <p:cNvSpPr txBox="1"/>
          <p:nvPr/>
        </p:nvSpPr>
        <p:spPr>
          <a:xfrm>
            <a:off x="6650592" y="2466571"/>
            <a:ext cx="1555234" cy="420884"/>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潮汕功夫茶</a:t>
            </a:r>
          </a:p>
        </p:txBody>
      </p:sp>
      <p:sp>
        <p:nvSpPr>
          <p:cNvPr id="42" name="文本框 41"/>
          <p:cNvSpPr txBox="1"/>
          <p:nvPr/>
        </p:nvSpPr>
        <p:spPr>
          <a:xfrm>
            <a:off x="4337402" y="4330658"/>
            <a:ext cx="732893" cy="420884"/>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肠粉</a:t>
            </a:r>
          </a:p>
        </p:txBody>
      </p:sp>
      <p:sp>
        <p:nvSpPr>
          <p:cNvPr id="43" name="文本框 42"/>
          <p:cNvSpPr txBox="1"/>
          <p:nvPr/>
        </p:nvSpPr>
        <p:spPr>
          <a:xfrm>
            <a:off x="9563978" y="4309704"/>
            <a:ext cx="1281120" cy="420884"/>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揭西擂茶</a:t>
            </a:r>
          </a:p>
        </p:txBody>
      </p:sp>
      <p:pic>
        <p:nvPicPr>
          <p:cNvPr id="44" name="图片 4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pic>
        <p:nvPicPr>
          <p:cNvPr id="4" name="图片 3">
            <a:extLst>
              <a:ext uri="{FF2B5EF4-FFF2-40B4-BE49-F238E27FC236}">
                <a16:creationId xmlns:a16="http://schemas.microsoft.com/office/drawing/2014/main" id="{B8D6A6D9-DD12-4539-875A-E4B4FE986138}"/>
              </a:ext>
            </a:extLst>
          </p:cNvPr>
          <p:cNvPicPr>
            <a:picLocks noChangeAspect="1"/>
          </p:cNvPicPr>
          <p:nvPr/>
        </p:nvPicPr>
        <p:blipFill>
          <a:blip r:embed="rId5"/>
          <a:stretch>
            <a:fillRect/>
          </a:stretch>
        </p:blipFill>
        <p:spPr>
          <a:xfrm>
            <a:off x="490864" y="793835"/>
            <a:ext cx="2881227" cy="1641494"/>
          </a:xfrm>
          <a:prstGeom prst="rect">
            <a:avLst/>
          </a:prstGeom>
        </p:spPr>
      </p:pic>
      <p:pic>
        <p:nvPicPr>
          <p:cNvPr id="6" name="图片 5">
            <a:extLst>
              <a:ext uri="{FF2B5EF4-FFF2-40B4-BE49-F238E27FC236}">
                <a16:creationId xmlns:a16="http://schemas.microsoft.com/office/drawing/2014/main" id="{E00ECE17-2E6F-4ACC-A564-6A708A1C181B}"/>
              </a:ext>
            </a:extLst>
          </p:cNvPr>
          <p:cNvPicPr>
            <a:picLocks noChangeAspect="1"/>
          </p:cNvPicPr>
          <p:nvPr/>
        </p:nvPicPr>
        <p:blipFill>
          <a:blip r:embed="rId6"/>
          <a:stretch>
            <a:fillRect/>
          </a:stretch>
        </p:blipFill>
        <p:spPr>
          <a:xfrm>
            <a:off x="3305188" y="4751542"/>
            <a:ext cx="2792422" cy="1519577"/>
          </a:xfrm>
          <a:prstGeom prst="rect">
            <a:avLst/>
          </a:prstGeom>
        </p:spPr>
      </p:pic>
      <p:pic>
        <p:nvPicPr>
          <p:cNvPr id="10" name="图片 9">
            <a:extLst>
              <a:ext uri="{FF2B5EF4-FFF2-40B4-BE49-F238E27FC236}">
                <a16:creationId xmlns:a16="http://schemas.microsoft.com/office/drawing/2014/main" id="{9F0F0C3C-0909-4A6F-AA62-E29A249389DD}"/>
              </a:ext>
            </a:extLst>
          </p:cNvPr>
          <p:cNvPicPr>
            <a:picLocks noChangeAspect="1"/>
          </p:cNvPicPr>
          <p:nvPr/>
        </p:nvPicPr>
        <p:blipFill>
          <a:blip r:embed="rId7"/>
          <a:stretch>
            <a:fillRect/>
          </a:stretch>
        </p:blipFill>
        <p:spPr>
          <a:xfrm>
            <a:off x="8875304" y="4741498"/>
            <a:ext cx="2723275" cy="1946007"/>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randombar(horizontal)">
                                      <p:cBhvr>
                                        <p:cTn id="27" dur="500"/>
                                        <p:tgtEl>
                                          <p:spTgt spid="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32" dur="500"/>
                                        <p:tgtEl>
                                          <p:spTgt spid="3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37" dur="500"/>
                                        <p:tgtEl>
                                          <p:spTgt spid="3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6128014"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 name="文本占位符 1"/>
          <p:cNvSpPr>
            <a:spLocks noGrp="1"/>
          </p:cNvSpPr>
          <p:nvPr>
            <p:ph type="body" sz="quarter" idx="14"/>
          </p:nvPr>
        </p:nvSpPr>
        <p:spPr/>
        <p:txBody>
          <a:bodyPr/>
          <a:lstStyle/>
          <a:p>
            <a:r>
              <a:rPr kumimoji="1" lang="zh-CN" altLang="en-US" dirty="0"/>
              <a:t>饮食文化</a:t>
            </a:r>
          </a:p>
        </p:txBody>
      </p:sp>
      <p:sp>
        <p:nvSpPr>
          <p:cNvPr id="24" name="矩形 23"/>
          <p:cNvSpPr/>
          <p:nvPr/>
        </p:nvSpPr>
        <p:spPr>
          <a:xfrm>
            <a:off x="623395"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800481"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623394"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861288" y="2911920"/>
            <a:ext cx="2064229" cy="2773067"/>
          </a:xfrm>
          <a:prstGeom prst="rect">
            <a:avLst/>
          </a:prstGeom>
        </p:spPr>
        <p:txBody>
          <a:bodyPr wrap="square">
            <a:spAutoFit/>
          </a:bodyPr>
          <a:lstStyle/>
          <a:p>
            <a:pPr defTabSz="608965">
              <a:lnSpc>
                <a:spcPct val="130000"/>
              </a:lnSpc>
            </a:pPr>
            <a:r>
              <a:rPr lang="zh-CN" altLang="en-US" sz="1400" dirty="0">
                <a:solidFill>
                  <a:srgbClr val="FFFFFF"/>
                </a:solidFill>
                <a:latin typeface="微软雅黑" panose="020B0503020204020204" charset="-122"/>
                <a:ea typeface="微软雅黑" panose="020B0503020204020204" charset="-122"/>
              </a:rPr>
              <a:t>乒乓粿</a:t>
            </a:r>
            <a:r>
              <a:rPr lang="zh-CN" altLang="en-US" sz="1100" dirty="0">
                <a:solidFill>
                  <a:srgbClr val="FFFFFF"/>
                </a:solidFill>
                <a:latin typeface="微软雅黑" panose="020B0503020204020204" charset="-122"/>
                <a:ea typeface="微软雅黑" panose="020B0503020204020204" charset="-122"/>
              </a:rPr>
              <a:t>（也称槟醅粿，是揭阳的传统小吃。由于潮汕话发音上的相近，潮汕民众大致称为“乒乓粿”）</a:t>
            </a:r>
            <a:r>
              <a:rPr lang="zh-CN" altLang="en-US" sz="1400" dirty="0">
                <a:solidFill>
                  <a:srgbClr val="FFFFFF"/>
                </a:solidFill>
                <a:latin typeface="微软雅黑" panose="020B0503020204020204" charset="-122"/>
                <a:ea typeface="微软雅黑" panose="020B0503020204020204" charset="-122"/>
              </a:rPr>
              <a:t>相传南宋末年战乱四起，民不聊生，揭阳从民为抵御饥饿，用鼠曲草混合糯米碾成糯粉，制成粿品充饥。</a:t>
            </a:r>
            <a:r>
              <a:rPr lang="en-US" altLang="zh-CN" sz="1400" dirty="0">
                <a:solidFill>
                  <a:srgbClr val="FFFFFF"/>
                </a:solidFill>
                <a:latin typeface="微软雅黑" panose="020B0503020204020204" charset="-122"/>
                <a:ea typeface="微软雅黑" panose="020B0503020204020204" charset="-122"/>
              </a:rPr>
              <a:t>1997</a:t>
            </a:r>
            <a:r>
              <a:rPr lang="zh-CN" altLang="en-US" sz="1400" dirty="0">
                <a:solidFill>
                  <a:srgbClr val="FFFFFF"/>
                </a:solidFill>
                <a:latin typeface="微软雅黑" panose="020B0503020204020204" charset="-122"/>
                <a:ea typeface="微软雅黑" panose="020B0503020204020204" charset="-122"/>
              </a:rPr>
              <a:t>年，被认定为全国首批“中华名小吃”。</a:t>
            </a:r>
            <a:endParaRPr lang="zh-CN" altLang="zh-CN" sz="1335" dirty="0">
              <a:solidFill>
                <a:srgbClr val="FFFFFF"/>
              </a:solidFill>
              <a:latin typeface="微软雅黑" panose="020B0503020204020204" charset="-122"/>
              <a:ea typeface="微软雅黑" panose="020B0503020204020204" charset="-122"/>
            </a:endParaRPr>
          </a:p>
        </p:txBody>
      </p:sp>
      <p:sp>
        <p:nvSpPr>
          <p:cNvPr id="28" name="矩形 27"/>
          <p:cNvSpPr/>
          <p:nvPr/>
        </p:nvSpPr>
        <p:spPr>
          <a:xfrm>
            <a:off x="3375707"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29" name="矩形 28"/>
          <p:cNvSpPr/>
          <p:nvPr/>
        </p:nvSpPr>
        <p:spPr>
          <a:xfrm>
            <a:off x="3552793"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0" name="梯形 29"/>
          <p:cNvSpPr/>
          <p:nvPr/>
        </p:nvSpPr>
        <p:spPr>
          <a:xfrm rot="10800000" flipV="1">
            <a:off x="3375702"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1" name="矩形 30"/>
          <p:cNvSpPr/>
          <p:nvPr/>
        </p:nvSpPr>
        <p:spPr>
          <a:xfrm>
            <a:off x="3655739" y="1625481"/>
            <a:ext cx="2108182" cy="2613023"/>
          </a:xfrm>
          <a:prstGeom prst="rect">
            <a:avLst/>
          </a:prstGeom>
        </p:spPr>
        <p:txBody>
          <a:bodyPr wrap="square">
            <a:spAutoFit/>
          </a:bodyPr>
          <a:lstStyle/>
          <a:p>
            <a:pPr defTabSz="608965">
              <a:lnSpc>
                <a:spcPct val="130000"/>
              </a:lnSpc>
            </a:pPr>
            <a:r>
              <a:rPr lang="zh-CN" altLang="en-US" sz="1400" dirty="0">
                <a:solidFill>
                  <a:srgbClr val="FFFFFF"/>
                </a:solidFill>
                <a:latin typeface="微软雅黑" panose="020B0503020204020204" charset="-122"/>
                <a:ea typeface="微软雅黑" panose="020B0503020204020204" charset="-122"/>
              </a:rPr>
              <a:t>炮台南糖</a:t>
            </a:r>
            <a:r>
              <a:rPr lang="zh-CN" altLang="en-US" sz="1100" dirty="0">
                <a:solidFill>
                  <a:srgbClr val="FFFFFF"/>
                </a:solidFill>
                <a:latin typeface="微软雅黑" panose="020B0503020204020204" charset="-122"/>
                <a:ea typeface="微软雅黑" panose="020B0503020204020204" charset="-122"/>
              </a:rPr>
              <a:t>（产于揭东县炮台镇，又名蛋面南糖）</a:t>
            </a:r>
            <a:r>
              <a:rPr lang="zh-CN" altLang="en-US" sz="1400" dirty="0">
                <a:solidFill>
                  <a:srgbClr val="FFFFFF"/>
                </a:solidFill>
                <a:latin typeface="微软雅黑" panose="020B0503020204020204" charset="-122"/>
                <a:ea typeface="微软雅黑" panose="020B0503020204020204" charset="-122"/>
              </a:rPr>
              <a:t>是潮汕名优食品，已有近百年生产历史。炮台南糖选料上乘，松软爽口，清甜醇香，肥而不腻，为佐茶佳品。</a:t>
            </a:r>
            <a:r>
              <a:rPr lang="en-US" altLang="zh-CN" sz="1400" dirty="0">
                <a:solidFill>
                  <a:srgbClr val="FFFFFF"/>
                </a:solidFill>
                <a:latin typeface="微软雅黑" panose="020B0503020204020204" charset="-122"/>
                <a:ea typeface="微软雅黑" panose="020B0503020204020204" charset="-122"/>
              </a:rPr>
              <a:t>2011</a:t>
            </a:r>
            <a:r>
              <a:rPr lang="zh-CN" altLang="en-US" sz="1400" dirty="0">
                <a:solidFill>
                  <a:srgbClr val="FFFFFF"/>
                </a:solidFill>
                <a:latin typeface="微软雅黑" panose="020B0503020204020204" charset="-122"/>
                <a:ea typeface="微软雅黑" panose="020B0503020204020204" charset="-122"/>
              </a:rPr>
              <a:t>年，炮台南糖制作技艺被评为市非物质文化遗产。</a:t>
            </a:r>
            <a:endParaRPr lang="zh-CN" altLang="zh-CN" sz="1335" dirty="0">
              <a:solidFill>
                <a:srgbClr val="FFFFFF"/>
              </a:solidFill>
              <a:latin typeface="微软雅黑" panose="020B0503020204020204" charset="-122"/>
              <a:ea typeface="微软雅黑" panose="020B0503020204020204" charset="-122"/>
            </a:endParaRPr>
          </a:p>
        </p:txBody>
      </p:sp>
      <p:sp>
        <p:nvSpPr>
          <p:cNvPr id="33" name="矩形 32"/>
          <p:cNvSpPr/>
          <p:nvPr/>
        </p:nvSpPr>
        <p:spPr>
          <a:xfrm>
            <a:off x="6305100"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6128013"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6396095" y="2868171"/>
            <a:ext cx="2064229" cy="3043013"/>
          </a:xfrm>
          <a:prstGeom prst="rect">
            <a:avLst/>
          </a:prstGeom>
        </p:spPr>
        <p:txBody>
          <a:bodyPr wrap="square">
            <a:spAutoFit/>
          </a:bodyPr>
          <a:lstStyle/>
          <a:p>
            <a:pPr defTabSz="608965">
              <a:lnSpc>
                <a:spcPct val="130000"/>
              </a:lnSpc>
            </a:pPr>
            <a:r>
              <a:rPr lang="zh-CN" altLang="en-US" sz="1400" dirty="0">
                <a:solidFill>
                  <a:srgbClr val="FFFFFF"/>
                </a:solidFill>
                <a:latin typeface="微软雅黑" panose="020B0503020204020204" charset="-122"/>
                <a:ea typeface="微软雅黑" panose="020B0503020204020204" charset="-122"/>
              </a:rPr>
              <a:t>牛肉粿条</a:t>
            </a:r>
            <a:r>
              <a:rPr lang="zh-CN" altLang="en-US" sz="1335" dirty="0">
                <a:solidFill>
                  <a:srgbClr val="FFFFFF"/>
                </a:solidFill>
                <a:latin typeface="微软雅黑" panose="020B0503020204020204" charset="-122"/>
                <a:ea typeface="微软雅黑" panose="020B0503020204020204" charset="-122"/>
              </a:rPr>
              <a:t>是广东潮汕地区著名的小吃。以汕头牛肉粿和揭阳牛肉粿闻名。潮汕人简称牛肉粿，在潮汕地区和珠三角的潮汕牛肉店都可吃到，鲜绿的芥蓝，加入嫩嫩的牛肉片，和那入口滚烫的粿条，绝妙的搭配，营造出让人念念不忘的口味，真是美味可口。</a:t>
            </a:r>
          </a:p>
        </p:txBody>
      </p:sp>
      <p:sp>
        <p:nvSpPr>
          <p:cNvPr id="36" name="矩形 35"/>
          <p:cNvSpPr/>
          <p:nvPr/>
        </p:nvSpPr>
        <p:spPr>
          <a:xfrm>
            <a:off x="8912323"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7" name="矩形 36"/>
          <p:cNvSpPr/>
          <p:nvPr/>
        </p:nvSpPr>
        <p:spPr>
          <a:xfrm>
            <a:off x="9088387"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8" name="梯形 37"/>
          <p:cNvSpPr/>
          <p:nvPr/>
        </p:nvSpPr>
        <p:spPr>
          <a:xfrm rot="10800000" flipV="1">
            <a:off x="8912318"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endParaRPr>
          </a:p>
        </p:txBody>
      </p:sp>
      <p:sp>
        <p:nvSpPr>
          <p:cNvPr id="39" name="矩形 38"/>
          <p:cNvSpPr/>
          <p:nvPr/>
        </p:nvSpPr>
        <p:spPr>
          <a:xfrm>
            <a:off x="9172424" y="1630512"/>
            <a:ext cx="2064229" cy="2495876"/>
          </a:xfrm>
          <a:prstGeom prst="rect">
            <a:avLst/>
          </a:prstGeom>
        </p:spPr>
        <p:txBody>
          <a:bodyPr wrap="square">
            <a:spAutoFit/>
          </a:bodyPr>
          <a:lstStyle/>
          <a:p>
            <a:pPr defTabSz="608965">
              <a:lnSpc>
                <a:spcPct val="130000"/>
              </a:lnSpc>
            </a:pPr>
            <a:r>
              <a:rPr lang="zh-CN" altLang="en-US" sz="1400" dirty="0">
                <a:solidFill>
                  <a:srgbClr val="FFFFFF"/>
                </a:solidFill>
                <a:latin typeface="微软雅黑" panose="020B0503020204020204" charset="-122"/>
                <a:ea typeface="微软雅黑" panose="020B0503020204020204" charset="-122"/>
              </a:rPr>
              <a:t>小米粿</a:t>
            </a:r>
            <a:r>
              <a:rPr lang="zh-CN" altLang="en-US" sz="1335" dirty="0">
                <a:solidFill>
                  <a:srgbClr val="FFFFFF"/>
                </a:solidFill>
                <a:latin typeface="微软雅黑" panose="020B0503020204020204" charset="-122"/>
                <a:ea typeface="微软雅黑" panose="020B0503020204020204" charset="-122"/>
              </a:rPr>
              <a:t>是潮汕的一种著名地方小吃，小米粿的形状很独特，粿皮是银白色的，在粿皮外还雕有许多精致的花纹。粿的中间是一个金黄色的小虾米，咋一看，好像一朵白色的花朵在春天里绽放开来。吃起来口感柔滑，香而不腻。</a:t>
            </a:r>
            <a:endParaRPr lang="zh-CN" altLang="zh-CN" sz="1335" dirty="0">
              <a:solidFill>
                <a:srgbClr val="FFFFFF"/>
              </a:solidFill>
              <a:latin typeface="微软雅黑" panose="020B0503020204020204" charset="-122"/>
              <a:ea typeface="微软雅黑" panose="020B0503020204020204" charset="-122"/>
            </a:endParaRPr>
          </a:p>
        </p:txBody>
      </p:sp>
      <p:sp>
        <p:nvSpPr>
          <p:cNvPr id="40" name="文本框 39"/>
          <p:cNvSpPr txBox="1"/>
          <p:nvPr/>
        </p:nvSpPr>
        <p:spPr>
          <a:xfrm>
            <a:off x="1267238" y="2424710"/>
            <a:ext cx="1262190" cy="420884"/>
          </a:xfrm>
          <a:prstGeom prst="rect">
            <a:avLst/>
          </a:prstGeom>
          <a:noFill/>
        </p:spPr>
        <p:txBody>
          <a:bodyPr wrap="square" rtlCol="0">
            <a:spAutoFit/>
          </a:bodyPr>
          <a:lstStyle/>
          <a:p>
            <a:pPr algn="ctr" defTabSz="608965"/>
            <a:r>
              <a:rPr kumimoji="1" lang="zh-CN" altLang="en-US" sz="2135" dirty="0">
                <a:solidFill>
                  <a:srgbClr val="FFFFFF"/>
                </a:solidFill>
                <a:ea typeface="微软雅黑" panose="020B0503020204020204" charset="-122"/>
              </a:rPr>
              <a:t>乒乓粿</a:t>
            </a:r>
          </a:p>
        </p:txBody>
      </p:sp>
      <p:sp>
        <p:nvSpPr>
          <p:cNvPr id="41" name="文本框 40"/>
          <p:cNvSpPr txBox="1"/>
          <p:nvPr/>
        </p:nvSpPr>
        <p:spPr>
          <a:xfrm>
            <a:off x="6787649" y="2466571"/>
            <a:ext cx="1281120" cy="420884"/>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牛肉粿条</a:t>
            </a:r>
          </a:p>
        </p:txBody>
      </p:sp>
      <p:sp>
        <p:nvSpPr>
          <p:cNvPr id="42" name="文本框 41"/>
          <p:cNvSpPr txBox="1"/>
          <p:nvPr/>
        </p:nvSpPr>
        <p:spPr>
          <a:xfrm>
            <a:off x="4063288" y="4330658"/>
            <a:ext cx="1281121" cy="420884"/>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炮台南糖</a:t>
            </a:r>
          </a:p>
        </p:txBody>
      </p:sp>
      <p:sp>
        <p:nvSpPr>
          <p:cNvPr id="43" name="文本框 42"/>
          <p:cNvSpPr txBox="1"/>
          <p:nvPr/>
        </p:nvSpPr>
        <p:spPr>
          <a:xfrm>
            <a:off x="9701034" y="4309704"/>
            <a:ext cx="1007007" cy="420884"/>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小米粿</a:t>
            </a:r>
          </a:p>
        </p:txBody>
      </p:sp>
      <p:pic>
        <p:nvPicPr>
          <p:cNvPr id="5" name="图片 4">
            <a:extLst>
              <a:ext uri="{FF2B5EF4-FFF2-40B4-BE49-F238E27FC236}">
                <a16:creationId xmlns:a16="http://schemas.microsoft.com/office/drawing/2014/main" id="{A7568C20-402F-4983-958E-8A25FBDC55E2}"/>
              </a:ext>
            </a:extLst>
          </p:cNvPr>
          <p:cNvPicPr>
            <a:picLocks noChangeAspect="1"/>
          </p:cNvPicPr>
          <p:nvPr/>
        </p:nvPicPr>
        <p:blipFill>
          <a:blip r:embed="rId2"/>
          <a:stretch>
            <a:fillRect/>
          </a:stretch>
        </p:blipFill>
        <p:spPr>
          <a:xfrm>
            <a:off x="8880321" y="4748079"/>
            <a:ext cx="2716422" cy="2242817"/>
          </a:xfrm>
          <a:prstGeom prst="rect">
            <a:avLst/>
          </a:prstGeom>
        </p:spPr>
      </p:pic>
      <p:pic>
        <p:nvPicPr>
          <p:cNvPr id="9" name="图片 8">
            <a:extLst>
              <a:ext uri="{FF2B5EF4-FFF2-40B4-BE49-F238E27FC236}">
                <a16:creationId xmlns:a16="http://schemas.microsoft.com/office/drawing/2014/main" id="{925149E7-231D-4846-88B2-98EC794ED932}"/>
              </a:ext>
            </a:extLst>
          </p:cNvPr>
          <p:cNvPicPr>
            <a:picLocks noChangeAspect="1"/>
          </p:cNvPicPr>
          <p:nvPr/>
        </p:nvPicPr>
        <p:blipFill>
          <a:blip r:embed="rId3"/>
          <a:stretch>
            <a:fillRect/>
          </a:stretch>
        </p:blipFill>
        <p:spPr>
          <a:xfrm>
            <a:off x="623391" y="474387"/>
            <a:ext cx="2656298" cy="1950323"/>
          </a:xfrm>
          <a:prstGeom prst="rect">
            <a:avLst/>
          </a:prstGeom>
        </p:spPr>
      </p:pic>
      <p:pic>
        <p:nvPicPr>
          <p:cNvPr id="12" name="图片 11">
            <a:extLst>
              <a:ext uri="{FF2B5EF4-FFF2-40B4-BE49-F238E27FC236}">
                <a16:creationId xmlns:a16="http://schemas.microsoft.com/office/drawing/2014/main" id="{F2A9465A-207F-4313-99B8-771BA6FF7DC2}"/>
              </a:ext>
            </a:extLst>
          </p:cNvPr>
          <p:cNvPicPr>
            <a:picLocks noChangeAspect="1"/>
          </p:cNvPicPr>
          <p:nvPr/>
        </p:nvPicPr>
        <p:blipFill>
          <a:blip r:embed="rId4"/>
          <a:stretch>
            <a:fillRect/>
          </a:stretch>
        </p:blipFill>
        <p:spPr>
          <a:xfrm>
            <a:off x="3375701" y="4730588"/>
            <a:ext cx="2656301" cy="2475803"/>
          </a:xfrm>
          <a:prstGeom prst="rect">
            <a:avLst/>
          </a:prstGeom>
        </p:spPr>
      </p:pic>
      <p:pic>
        <p:nvPicPr>
          <p:cNvPr id="14" name="图片 13">
            <a:extLst>
              <a:ext uri="{FF2B5EF4-FFF2-40B4-BE49-F238E27FC236}">
                <a16:creationId xmlns:a16="http://schemas.microsoft.com/office/drawing/2014/main" id="{778B8D1E-7C00-4201-AA95-AD49D9E109DF}"/>
              </a:ext>
            </a:extLst>
          </p:cNvPr>
          <p:cNvPicPr>
            <a:picLocks noChangeAspect="1"/>
          </p:cNvPicPr>
          <p:nvPr/>
        </p:nvPicPr>
        <p:blipFill>
          <a:blip r:embed="rId5"/>
          <a:stretch>
            <a:fillRect/>
          </a:stretch>
        </p:blipFill>
        <p:spPr>
          <a:xfrm>
            <a:off x="6109559" y="687681"/>
            <a:ext cx="2674747" cy="1772020"/>
          </a:xfrm>
          <a:prstGeom prst="rect">
            <a:avLst/>
          </a:prstGeom>
        </p:spPr>
      </p:pic>
    </p:spTree>
    <p:extLst>
      <p:ext uri="{BB962C8B-B14F-4D97-AF65-F5344CB8AC3E}">
        <p14:creationId xmlns:p14="http://schemas.microsoft.com/office/powerpoint/2010/main" val="28100698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randombar(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randombar(horizont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42"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39" grpId="0"/>
    </p:bldLst>
  </p:timing>
</p:sld>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2345</Words>
  <Application>Microsoft Office PowerPoint</Application>
  <PresentationFormat>宽屏</PresentationFormat>
  <Paragraphs>158</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华文行楷</vt:lpstr>
      <vt:lpstr>宋体</vt:lpstr>
      <vt:lpstr>微软雅黑</vt:lpstr>
      <vt:lpstr>Arial</vt:lpstr>
      <vt:lpstr>Calibri</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xbany</cp:lastModifiedBy>
  <cp:revision>79</cp:revision>
  <dcterms:created xsi:type="dcterms:W3CDTF">2015-08-18T02:51:00Z</dcterms:created>
  <dcterms:modified xsi:type="dcterms:W3CDTF">2017-11-19T17:04:13Z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