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4"/>
  </p:notesMasterIdLst>
  <p:sldIdLst>
    <p:sldId id="256" r:id="rId2"/>
    <p:sldId id="257" r:id="rId3"/>
    <p:sldId id="262" r:id="rId4"/>
    <p:sldId id="260" r:id="rId5"/>
    <p:sldId id="263" r:id="rId6"/>
    <p:sldId id="305" r:id="rId7"/>
    <p:sldId id="267" r:id="rId8"/>
    <p:sldId id="306" r:id="rId9"/>
    <p:sldId id="264" r:id="rId10"/>
    <p:sldId id="307" r:id="rId11"/>
    <p:sldId id="274" r:id="rId12"/>
    <p:sldId id="308" r:id="rId13"/>
  </p:sldIdLst>
  <p:sldSz cx="9144000" cy="5143500" type="screen16x9"/>
  <p:notesSz cx="6858000" cy="9144000"/>
  <p:embeddedFontLst>
    <p:embeddedFont>
      <p:font typeface="Montserrat ExtraBold" panose="020B0604020202020204" charset="0"/>
      <p:bold r:id="rId15"/>
      <p:boldItalic r:id="rId16"/>
    </p:embeddedFont>
    <p:embeddedFont>
      <p:font typeface="Montserrat"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2738"/>
    <a:srgbClr val="433256"/>
    <a:srgbClr val="F3DFC2"/>
    <a:srgbClr val="D1832F"/>
    <a:srgbClr val="29555B"/>
    <a:srgbClr val="E45E5E"/>
    <a:srgbClr val="8C92AC"/>
    <a:srgbClr val="E6E6E6"/>
    <a:srgbClr val="FEAB40"/>
    <a:srgbClr val="71BD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43" d="100"/>
          <a:sy n="143" d="100"/>
        </p:scale>
        <p:origin x="6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f9262ee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f9262ee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6363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7f9262ee2f_0_26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7f9262ee2f_0_26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7f9262ee2f_0_26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7f9262ee2f_0_26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413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3672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f9262ee2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f9262ee2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f9262ee2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f9262ee2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7514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f9262ee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f9262ee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ext">
  <p:cSld name="TITLE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9"/>
          <p:cNvSpPr txBox="1">
            <a:spLocks noGrp="1"/>
          </p:cNvSpPr>
          <p:nvPr>
            <p:ph type="ctrTitle"/>
          </p:nvPr>
        </p:nvSpPr>
        <p:spPr>
          <a:xfrm>
            <a:off x="1273500" y="1369000"/>
            <a:ext cx="6597000" cy="2109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500"/>
              <a:buNone/>
              <a:defRPr sz="45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76" name="Google Shape;76;p19"/>
          <p:cNvSpPr txBox="1">
            <a:spLocks noGrp="1"/>
          </p:cNvSpPr>
          <p:nvPr>
            <p:ph type="subTitle" idx="1"/>
          </p:nvPr>
        </p:nvSpPr>
        <p:spPr>
          <a:xfrm>
            <a:off x="2481900" y="2519525"/>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920750" y="1634425"/>
            <a:ext cx="5302500" cy="1116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7200"/>
              <a:buNone/>
              <a:defRPr sz="7200">
                <a:solidFill>
                  <a:schemeClr val="lt1"/>
                </a:solidFill>
              </a:defRPr>
            </a:lvl1pPr>
            <a:lvl2pPr lvl="1" algn="ctr">
              <a:spcBef>
                <a:spcPts val="0"/>
              </a:spcBef>
              <a:spcAft>
                <a:spcPts val="0"/>
              </a:spcAft>
              <a:buClr>
                <a:schemeClr val="lt1"/>
              </a:buClr>
              <a:buSzPts val="7200"/>
              <a:buNone/>
              <a:defRPr sz="7200">
                <a:solidFill>
                  <a:schemeClr val="lt1"/>
                </a:solidFill>
              </a:defRPr>
            </a:lvl2pPr>
            <a:lvl3pPr lvl="2" algn="ctr">
              <a:spcBef>
                <a:spcPts val="0"/>
              </a:spcBef>
              <a:spcAft>
                <a:spcPts val="0"/>
              </a:spcAft>
              <a:buClr>
                <a:schemeClr val="lt1"/>
              </a:buClr>
              <a:buSzPts val="7200"/>
              <a:buNone/>
              <a:defRPr sz="7200">
                <a:solidFill>
                  <a:schemeClr val="lt1"/>
                </a:solidFill>
              </a:defRPr>
            </a:lvl3pPr>
            <a:lvl4pPr lvl="3" algn="ctr">
              <a:spcBef>
                <a:spcPts val="0"/>
              </a:spcBef>
              <a:spcAft>
                <a:spcPts val="0"/>
              </a:spcAft>
              <a:buClr>
                <a:schemeClr val="lt1"/>
              </a:buClr>
              <a:buSzPts val="7200"/>
              <a:buNone/>
              <a:defRPr sz="7200">
                <a:solidFill>
                  <a:schemeClr val="lt1"/>
                </a:solidFill>
              </a:defRPr>
            </a:lvl4pPr>
            <a:lvl5pPr lvl="4" algn="ctr">
              <a:spcBef>
                <a:spcPts val="0"/>
              </a:spcBef>
              <a:spcAft>
                <a:spcPts val="0"/>
              </a:spcAft>
              <a:buClr>
                <a:schemeClr val="lt1"/>
              </a:buClr>
              <a:buSzPts val="7200"/>
              <a:buNone/>
              <a:defRPr sz="7200">
                <a:solidFill>
                  <a:schemeClr val="lt1"/>
                </a:solidFill>
              </a:defRPr>
            </a:lvl5pPr>
            <a:lvl6pPr lvl="5" algn="ctr">
              <a:spcBef>
                <a:spcPts val="0"/>
              </a:spcBef>
              <a:spcAft>
                <a:spcPts val="0"/>
              </a:spcAft>
              <a:buClr>
                <a:schemeClr val="lt1"/>
              </a:buClr>
              <a:buSzPts val="7200"/>
              <a:buNone/>
              <a:defRPr sz="7200">
                <a:solidFill>
                  <a:schemeClr val="lt1"/>
                </a:solidFill>
              </a:defRPr>
            </a:lvl6pPr>
            <a:lvl7pPr lvl="6" algn="ctr">
              <a:spcBef>
                <a:spcPts val="0"/>
              </a:spcBef>
              <a:spcAft>
                <a:spcPts val="0"/>
              </a:spcAft>
              <a:buClr>
                <a:schemeClr val="lt1"/>
              </a:buClr>
              <a:buSzPts val="7200"/>
              <a:buNone/>
              <a:defRPr sz="7200">
                <a:solidFill>
                  <a:schemeClr val="lt1"/>
                </a:solidFill>
              </a:defRPr>
            </a:lvl7pPr>
            <a:lvl8pPr lvl="7" algn="ctr">
              <a:spcBef>
                <a:spcPts val="0"/>
              </a:spcBef>
              <a:spcAft>
                <a:spcPts val="0"/>
              </a:spcAft>
              <a:buClr>
                <a:schemeClr val="lt1"/>
              </a:buClr>
              <a:buSzPts val="7200"/>
              <a:buNone/>
              <a:defRPr sz="7200">
                <a:solidFill>
                  <a:schemeClr val="lt1"/>
                </a:solidFill>
              </a:defRPr>
            </a:lvl8pPr>
            <a:lvl9pPr lvl="8" algn="ctr">
              <a:spcBef>
                <a:spcPts val="0"/>
              </a:spcBef>
              <a:spcAft>
                <a:spcPts val="0"/>
              </a:spcAft>
              <a:buClr>
                <a:schemeClr val="lt1"/>
              </a:buClr>
              <a:buSzPts val="7200"/>
              <a:buNone/>
              <a:defRPr sz="7200">
                <a:solidFill>
                  <a:schemeClr val="lt1"/>
                </a:solidFill>
              </a:defRPr>
            </a:lvl9pPr>
          </a:lstStyle>
          <a:p>
            <a:r>
              <a:t>xx%</a:t>
            </a:r>
          </a:p>
        </p:txBody>
      </p:sp>
      <p:sp>
        <p:nvSpPr>
          <p:cNvPr id="39" name="Google Shape;39;p11"/>
          <p:cNvSpPr txBox="1">
            <a:spLocks noGrp="1"/>
          </p:cNvSpPr>
          <p:nvPr>
            <p:ph type="body" idx="1"/>
          </p:nvPr>
        </p:nvSpPr>
        <p:spPr>
          <a:xfrm>
            <a:off x="2786550" y="3094475"/>
            <a:ext cx="3570900" cy="5670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defRPr>
            </a:lvl1pPr>
            <a:lvl2pPr marL="914400" lvl="1" indent="-342900" algn="ctr">
              <a:spcBef>
                <a:spcPts val="1600"/>
              </a:spcBef>
              <a:spcAft>
                <a:spcPts val="0"/>
              </a:spcAft>
              <a:buClr>
                <a:schemeClr val="accent1"/>
              </a:buClr>
              <a:buSzPts val="1800"/>
              <a:buChar char="○"/>
              <a:defRPr sz="1800">
                <a:solidFill>
                  <a:schemeClr val="accent1"/>
                </a:solidFill>
              </a:defRPr>
            </a:lvl2pPr>
            <a:lvl3pPr marL="1371600" lvl="2" indent="-342900" algn="ctr">
              <a:spcBef>
                <a:spcPts val="1600"/>
              </a:spcBef>
              <a:spcAft>
                <a:spcPts val="0"/>
              </a:spcAft>
              <a:buClr>
                <a:schemeClr val="accent1"/>
              </a:buClr>
              <a:buSzPts val="1800"/>
              <a:buChar char="■"/>
              <a:defRPr sz="1800">
                <a:solidFill>
                  <a:schemeClr val="accent1"/>
                </a:solidFill>
              </a:defRPr>
            </a:lvl3pPr>
            <a:lvl4pPr marL="1828800" lvl="3" indent="-342900" algn="ctr">
              <a:spcBef>
                <a:spcPts val="1600"/>
              </a:spcBef>
              <a:spcAft>
                <a:spcPts val="0"/>
              </a:spcAft>
              <a:buClr>
                <a:schemeClr val="accent1"/>
              </a:buClr>
              <a:buSzPts val="1800"/>
              <a:buChar char="●"/>
              <a:defRPr sz="1800">
                <a:solidFill>
                  <a:schemeClr val="accent1"/>
                </a:solidFill>
              </a:defRPr>
            </a:lvl4pPr>
            <a:lvl5pPr marL="2286000" lvl="4" indent="-342900" algn="ctr">
              <a:spcBef>
                <a:spcPts val="1600"/>
              </a:spcBef>
              <a:spcAft>
                <a:spcPts val="0"/>
              </a:spcAft>
              <a:buClr>
                <a:schemeClr val="accent1"/>
              </a:buClr>
              <a:buSzPts val="1800"/>
              <a:buChar char="○"/>
              <a:defRPr sz="1800">
                <a:solidFill>
                  <a:schemeClr val="accent1"/>
                </a:solidFill>
              </a:defRPr>
            </a:lvl5pPr>
            <a:lvl6pPr marL="2743200" lvl="5" indent="-342900" algn="ctr">
              <a:spcBef>
                <a:spcPts val="1600"/>
              </a:spcBef>
              <a:spcAft>
                <a:spcPts val="0"/>
              </a:spcAft>
              <a:buClr>
                <a:schemeClr val="accent1"/>
              </a:buClr>
              <a:buSzPts val="1800"/>
              <a:buChar char="■"/>
              <a:defRPr sz="1800">
                <a:solidFill>
                  <a:schemeClr val="accent1"/>
                </a:solidFill>
              </a:defRPr>
            </a:lvl6pPr>
            <a:lvl7pPr marL="3200400" lvl="6" indent="-342900" algn="ctr">
              <a:spcBef>
                <a:spcPts val="1600"/>
              </a:spcBef>
              <a:spcAft>
                <a:spcPts val="0"/>
              </a:spcAft>
              <a:buClr>
                <a:schemeClr val="accent1"/>
              </a:buClr>
              <a:buSzPts val="1800"/>
              <a:buChar char="●"/>
              <a:defRPr sz="1800">
                <a:solidFill>
                  <a:schemeClr val="accent1"/>
                </a:solidFill>
              </a:defRPr>
            </a:lvl7pPr>
            <a:lvl8pPr marL="3657600" lvl="7" indent="-342900" algn="ctr">
              <a:spcBef>
                <a:spcPts val="1600"/>
              </a:spcBef>
              <a:spcAft>
                <a:spcPts val="0"/>
              </a:spcAft>
              <a:buClr>
                <a:schemeClr val="accent1"/>
              </a:buClr>
              <a:buSzPts val="1800"/>
              <a:buChar char="○"/>
              <a:defRPr sz="1800">
                <a:solidFill>
                  <a:schemeClr val="accent1"/>
                </a:solidFill>
              </a:defRPr>
            </a:lvl8pPr>
            <a:lvl9pPr marL="4114800" lvl="8" indent="-342900" algn="ctr">
              <a:spcBef>
                <a:spcPts val="1600"/>
              </a:spcBef>
              <a:spcAft>
                <a:spcPts val="1600"/>
              </a:spcAft>
              <a:buClr>
                <a:schemeClr val="accent1"/>
              </a:buClr>
              <a:buSzPts val="1800"/>
              <a:buChar char="■"/>
              <a:defRPr sz="1800">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937338"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2" name="Google Shape;62;p17"/>
          <p:cNvSpPr txBox="1">
            <a:spLocks noGrp="1"/>
          </p:cNvSpPr>
          <p:nvPr>
            <p:ph type="subTitle" idx="1"/>
          </p:nvPr>
        </p:nvSpPr>
        <p:spPr>
          <a:xfrm>
            <a:off x="1937338"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7"/>
          <p:cNvSpPr txBox="1">
            <a:spLocks noGrp="1"/>
          </p:cNvSpPr>
          <p:nvPr>
            <p:ph type="title" idx="2"/>
          </p:nvPr>
        </p:nvSpPr>
        <p:spPr>
          <a:xfrm>
            <a:off x="4816563"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4" name="Google Shape;64;p17"/>
          <p:cNvSpPr txBox="1">
            <a:spLocks noGrp="1"/>
          </p:cNvSpPr>
          <p:nvPr>
            <p:ph type="subTitle" idx="3"/>
          </p:nvPr>
        </p:nvSpPr>
        <p:spPr>
          <a:xfrm>
            <a:off x="4816563"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5" name="Google Shape;65;p1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
  <p:cSld name="SECTION_TITLE_AND_DESCRIPTION_1_1">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353849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8" name="Google Shape;68;p18"/>
          <p:cNvSpPr txBox="1">
            <a:spLocks noGrp="1"/>
          </p:cNvSpPr>
          <p:nvPr>
            <p:ph type="subTitle" idx="1"/>
          </p:nvPr>
        </p:nvSpPr>
        <p:spPr>
          <a:xfrm>
            <a:off x="353849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9" name="Google Shape;69;p18"/>
          <p:cNvSpPr txBox="1">
            <a:spLocks noGrp="1"/>
          </p:cNvSpPr>
          <p:nvPr>
            <p:ph type="title" idx="2"/>
          </p:nvPr>
        </p:nvSpPr>
        <p:spPr>
          <a:xfrm>
            <a:off x="6028553"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0" name="Google Shape;70;p18"/>
          <p:cNvSpPr txBox="1">
            <a:spLocks noGrp="1"/>
          </p:cNvSpPr>
          <p:nvPr>
            <p:ph type="subTitle" idx="3"/>
          </p:nvPr>
        </p:nvSpPr>
        <p:spPr>
          <a:xfrm>
            <a:off x="6028553"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1" name="Google Shape;71;p18"/>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2" name="Google Shape;72;p18"/>
          <p:cNvSpPr txBox="1">
            <a:spLocks noGrp="1"/>
          </p:cNvSpPr>
          <p:nvPr>
            <p:ph type="title" idx="5"/>
          </p:nvPr>
        </p:nvSpPr>
        <p:spPr>
          <a:xfrm>
            <a:off x="104844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3" name="Google Shape;73;p18"/>
          <p:cNvSpPr txBox="1">
            <a:spLocks noGrp="1"/>
          </p:cNvSpPr>
          <p:nvPr>
            <p:ph type="subTitle" idx="6"/>
          </p:nvPr>
        </p:nvSpPr>
        <p:spPr>
          <a:xfrm>
            <a:off x="104844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7" r:id="rId4"/>
    <p:sldLayoutId id="2147483658" r:id="rId5"/>
    <p:sldLayoutId id="2147483659" r:id="rId6"/>
    <p:sldLayoutId id="2147483662" r:id="rId7"/>
    <p:sldLayoutId id="2147483663" r:id="rId8"/>
    <p:sldLayoutId id="2147483664" r:id="rId9"/>
    <p:sldLayoutId id="214748366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pSp>
        <p:nvGrpSpPr>
          <p:cNvPr id="7" name="Google Shape;9890;p77"/>
          <p:cNvGrpSpPr/>
          <p:nvPr/>
        </p:nvGrpSpPr>
        <p:grpSpPr>
          <a:xfrm>
            <a:off x="104832" y="4102037"/>
            <a:ext cx="940737" cy="721067"/>
            <a:chOff x="6599718" y="2068734"/>
            <a:chExt cx="940737" cy="721067"/>
          </a:xfrm>
        </p:grpSpPr>
        <p:sp>
          <p:nvSpPr>
            <p:cNvPr id="8" name="Google Shape;9891;p77"/>
            <p:cNvSpPr/>
            <p:nvPr/>
          </p:nvSpPr>
          <p:spPr>
            <a:xfrm>
              <a:off x="7138953" y="2569473"/>
              <a:ext cx="366935" cy="115933"/>
            </a:xfrm>
            <a:custGeom>
              <a:avLst/>
              <a:gdLst/>
              <a:ahLst/>
              <a:cxnLst/>
              <a:rect l="l" t="t" r="r" b="b"/>
              <a:pathLst>
                <a:path w="105517" h="33338" fill="none" extrusionOk="0">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9892;p77"/>
            <p:cNvSpPr/>
            <p:nvPr/>
          </p:nvSpPr>
          <p:spPr>
            <a:xfrm>
              <a:off x="6650497" y="2579172"/>
              <a:ext cx="346397" cy="118079"/>
            </a:xfrm>
            <a:custGeom>
              <a:avLst/>
              <a:gdLst/>
              <a:ahLst/>
              <a:cxnLst/>
              <a:rect l="l" t="t" r="r" b="b"/>
              <a:pathLst>
                <a:path w="99611" h="33955" fill="none" extrusionOk="0">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893;p77"/>
            <p:cNvSpPr/>
            <p:nvPr/>
          </p:nvSpPr>
          <p:spPr>
            <a:xfrm>
              <a:off x="7236268" y="2370428"/>
              <a:ext cx="304187" cy="115978"/>
            </a:xfrm>
            <a:custGeom>
              <a:avLst/>
              <a:gdLst/>
              <a:ahLst/>
              <a:cxnLst/>
              <a:rect l="l" t="t" r="r" b="b"/>
              <a:pathLst>
                <a:path w="87473" h="33351" fill="none" extrusionOk="0">
                  <a:moveTo>
                    <a:pt x="15181" y="0"/>
                  </a:moveTo>
                  <a:cubicBezTo>
                    <a:pt x="12114" y="11913"/>
                    <a:pt x="6975" y="23210"/>
                    <a:pt x="1" y="33350"/>
                  </a:cubicBezTo>
                  <a:lnTo>
                    <a:pt x="87472" y="33350"/>
                  </a:lnTo>
                  <a:lnTo>
                    <a:pt x="87472"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9894;p77"/>
            <p:cNvSpPr/>
            <p:nvPr/>
          </p:nvSpPr>
          <p:spPr>
            <a:xfrm>
              <a:off x="7252744" y="2161243"/>
              <a:ext cx="271454" cy="115982"/>
            </a:xfrm>
            <a:custGeom>
              <a:avLst/>
              <a:gdLst/>
              <a:ahLst/>
              <a:cxnLst/>
              <a:rect l="l" t="t" r="r" b="b"/>
              <a:pathLst>
                <a:path w="78060" h="33352" fill="none" extrusionOk="0">
                  <a:moveTo>
                    <a:pt x="0" y="1"/>
                  </a:moveTo>
                  <a:cubicBezTo>
                    <a:pt x="7288" y="9714"/>
                    <a:pt x="11762" y="21250"/>
                    <a:pt x="12918" y="33351"/>
                  </a:cubicBezTo>
                  <a:lnTo>
                    <a:pt x="78060" y="33351"/>
                  </a:lnTo>
                  <a:lnTo>
                    <a:pt x="78060" y="1"/>
                  </a:ln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9895;p77"/>
            <p:cNvSpPr/>
            <p:nvPr/>
          </p:nvSpPr>
          <p:spPr>
            <a:xfrm>
              <a:off x="6599718" y="2199610"/>
              <a:ext cx="260051" cy="115978"/>
            </a:xfrm>
            <a:custGeom>
              <a:avLst/>
              <a:gdLst/>
              <a:ahLst/>
              <a:cxnLst/>
              <a:rect l="l" t="t" r="r" b="b"/>
              <a:pathLst>
                <a:path w="74781" h="33351" fill="none" extrusionOk="0">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9896;p77"/>
            <p:cNvSpPr/>
            <p:nvPr/>
          </p:nvSpPr>
          <p:spPr>
            <a:xfrm>
              <a:off x="6605967" y="2389697"/>
              <a:ext cx="307727" cy="116023"/>
            </a:xfrm>
            <a:custGeom>
              <a:avLst/>
              <a:gdLst/>
              <a:ahLst/>
              <a:cxnLst/>
              <a:rect l="l" t="t" r="r" b="b"/>
              <a:pathLst>
                <a:path w="88491" h="33364" fill="none" extrusionOk="0">
                  <a:moveTo>
                    <a:pt x="70835" y="1"/>
                  </a:moveTo>
                  <a:lnTo>
                    <a:pt x="1" y="1"/>
                  </a:lnTo>
                  <a:lnTo>
                    <a:pt x="1" y="33363"/>
                  </a:lnTo>
                  <a:lnTo>
                    <a:pt x="88490" y="33363"/>
                  </a:lnTo>
                  <a:cubicBezTo>
                    <a:pt x="80662" y="23386"/>
                    <a:pt x="74680" y="12089"/>
                    <a:pt x="70835" y="1"/>
                  </a:cubicBez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 name="Google Shape;9897;p77"/>
            <p:cNvGrpSpPr/>
            <p:nvPr/>
          </p:nvGrpSpPr>
          <p:grpSpPr>
            <a:xfrm>
              <a:off x="6836957" y="2068734"/>
              <a:ext cx="461892" cy="721067"/>
              <a:chOff x="6836957" y="2068734"/>
              <a:chExt cx="461892" cy="721067"/>
            </a:xfrm>
          </p:grpSpPr>
          <p:sp>
            <p:nvSpPr>
              <p:cNvPr id="16" name="Google Shape;9898;p77"/>
              <p:cNvSpPr/>
              <p:nvPr/>
            </p:nvSpPr>
            <p:spPr>
              <a:xfrm>
                <a:off x="7080441" y="2287271"/>
                <a:ext cx="187336" cy="123319"/>
              </a:xfrm>
              <a:custGeom>
                <a:avLst/>
                <a:gdLst/>
                <a:ahLst/>
                <a:cxnLst/>
                <a:rect l="l" t="t" r="r" b="b"/>
                <a:pathLst>
                  <a:path w="53871" h="35462" fill="none" extrusionOk="0">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9899;p77"/>
              <p:cNvSpPr/>
              <p:nvPr/>
            </p:nvSpPr>
            <p:spPr>
              <a:xfrm>
                <a:off x="7080441" y="2105091"/>
                <a:ext cx="182750" cy="157141"/>
              </a:xfrm>
              <a:custGeom>
                <a:avLst/>
                <a:gdLst/>
                <a:ahLst/>
                <a:cxnLst/>
                <a:rect l="l" t="t" r="r" b="b"/>
                <a:pathLst>
                  <a:path w="52552" h="45188" fill="none" extrusionOk="0">
                    <a:moveTo>
                      <a:pt x="1" y="45188"/>
                    </a:moveTo>
                    <a:lnTo>
                      <a:pt x="52551" y="45188"/>
                    </a:lnTo>
                    <a:cubicBezTo>
                      <a:pt x="47211" y="20458"/>
                      <a:pt x="25899" y="1609"/>
                      <a:pt x="1" y="1"/>
                    </a:cubicBez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9900;p77"/>
              <p:cNvSpPr/>
              <p:nvPr/>
            </p:nvSpPr>
            <p:spPr>
              <a:xfrm>
                <a:off x="6872702" y="2287006"/>
                <a:ext cx="187378" cy="123364"/>
              </a:xfrm>
              <a:custGeom>
                <a:avLst/>
                <a:gdLst/>
                <a:ahLst/>
                <a:cxnLst/>
                <a:rect l="l" t="t" r="r" b="b"/>
                <a:pathLst>
                  <a:path w="53883" h="35475" fill="none" extrusionOk="0">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9901;p77"/>
              <p:cNvSpPr/>
              <p:nvPr/>
            </p:nvSpPr>
            <p:spPr>
              <a:xfrm>
                <a:off x="6902504" y="2430686"/>
                <a:ext cx="152902" cy="185984"/>
              </a:xfrm>
              <a:custGeom>
                <a:avLst/>
                <a:gdLst/>
                <a:ahLst/>
                <a:cxnLst/>
                <a:rect l="l" t="t" r="r" b="b"/>
                <a:pathLst>
                  <a:path w="43969" h="53482" fill="none" extrusionOk="0">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902;p77"/>
              <p:cNvSpPr/>
              <p:nvPr/>
            </p:nvSpPr>
            <p:spPr>
              <a:xfrm>
                <a:off x="6877289" y="2104831"/>
                <a:ext cx="182791" cy="157141"/>
              </a:xfrm>
              <a:custGeom>
                <a:avLst/>
                <a:gdLst/>
                <a:ahLst/>
                <a:cxnLst/>
                <a:rect l="l" t="t" r="r" b="b"/>
                <a:pathLst>
                  <a:path w="52564" h="45188" fill="none" extrusionOk="0">
                    <a:moveTo>
                      <a:pt x="52564" y="45187"/>
                    </a:moveTo>
                    <a:lnTo>
                      <a:pt x="52564" y="0"/>
                    </a:lnTo>
                    <a:cubicBezTo>
                      <a:pt x="26653" y="1621"/>
                      <a:pt x="5354" y="20470"/>
                      <a:pt x="1" y="45187"/>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9903;p77"/>
              <p:cNvSpPr/>
              <p:nvPr/>
            </p:nvSpPr>
            <p:spPr>
              <a:xfrm>
                <a:off x="7080441" y="2430686"/>
                <a:ext cx="152860" cy="185938"/>
              </a:xfrm>
              <a:custGeom>
                <a:avLst/>
                <a:gdLst/>
                <a:ahLst/>
                <a:cxnLst/>
                <a:rect l="l" t="t" r="r" b="b"/>
                <a:pathLst>
                  <a:path w="43957" h="53469" fill="none" extrusionOk="0">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 name="Google Shape;9904;p77"/>
              <p:cNvGrpSpPr/>
              <p:nvPr/>
            </p:nvGrpSpPr>
            <p:grpSpPr>
              <a:xfrm>
                <a:off x="6836957" y="2068734"/>
                <a:ext cx="461892" cy="721067"/>
                <a:chOff x="6836957" y="2068734"/>
                <a:chExt cx="461892" cy="721067"/>
              </a:xfrm>
            </p:grpSpPr>
            <p:sp>
              <p:nvSpPr>
                <p:cNvPr id="23" name="Google Shape;9905;p77"/>
                <p:cNvSpPr/>
                <p:nvPr/>
              </p:nvSpPr>
              <p:spPr>
                <a:xfrm>
                  <a:off x="6996059" y="2711098"/>
                  <a:ext cx="143729" cy="78703"/>
                </a:xfrm>
                <a:custGeom>
                  <a:avLst/>
                  <a:gdLst/>
                  <a:ahLst/>
                  <a:cxnLst/>
                  <a:rect l="l" t="t" r="r" b="b"/>
                  <a:pathLst>
                    <a:path w="41331" h="22632" fill="none" extrusionOk="0">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9906;p77"/>
                <p:cNvSpPr/>
                <p:nvPr/>
              </p:nvSpPr>
              <p:spPr>
                <a:xfrm>
                  <a:off x="6996059" y="2647693"/>
                  <a:ext cx="143683" cy="88753"/>
                </a:xfrm>
                <a:custGeom>
                  <a:avLst/>
                  <a:gdLst/>
                  <a:ahLst/>
                  <a:cxnLst/>
                  <a:rect l="l" t="t" r="r" b="b"/>
                  <a:pathLst>
                    <a:path w="41318" h="25522" fill="none" extrusionOk="0">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9907;p77"/>
                <p:cNvSpPr/>
                <p:nvPr/>
              </p:nvSpPr>
              <p:spPr>
                <a:xfrm>
                  <a:off x="6990467" y="2723683"/>
                  <a:ext cx="154870" cy="12721"/>
                </a:xfrm>
                <a:custGeom>
                  <a:avLst/>
                  <a:gdLst/>
                  <a:ahLst/>
                  <a:cxnLst/>
                  <a:rect l="l" t="t" r="r" b="b"/>
                  <a:pathLst>
                    <a:path w="44535" h="3658" fill="none" extrusionOk="0">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9908;p77"/>
                <p:cNvSpPr/>
                <p:nvPr/>
              </p:nvSpPr>
              <p:spPr>
                <a:xfrm>
                  <a:off x="6990467" y="2698339"/>
                  <a:ext cx="154870" cy="12762"/>
                </a:xfrm>
                <a:custGeom>
                  <a:avLst/>
                  <a:gdLst/>
                  <a:ahLst/>
                  <a:cxnLst/>
                  <a:rect l="l" t="t" r="r" b="b"/>
                  <a:pathLst>
                    <a:path w="44535" h="3670" fill="none" extrusionOk="0">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909;p77"/>
                <p:cNvSpPr/>
                <p:nvPr/>
              </p:nvSpPr>
              <p:spPr>
                <a:xfrm>
                  <a:off x="6990467" y="2647648"/>
                  <a:ext cx="154870" cy="12762"/>
                </a:xfrm>
                <a:custGeom>
                  <a:avLst/>
                  <a:gdLst/>
                  <a:ahLst/>
                  <a:cxnLst/>
                  <a:rect l="l" t="t" r="r" b="b"/>
                  <a:pathLst>
                    <a:path w="44535" h="3670" fill="none" extrusionOk="0">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9910;p77"/>
                <p:cNvSpPr/>
                <p:nvPr/>
              </p:nvSpPr>
              <p:spPr>
                <a:xfrm>
                  <a:off x="6990467" y="2672992"/>
                  <a:ext cx="154870" cy="12766"/>
                </a:xfrm>
                <a:custGeom>
                  <a:avLst/>
                  <a:gdLst/>
                  <a:ahLst/>
                  <a:cxnLst/>
                  <a:rect l="l" t="t" r="r" b="b"/>
                  <a:pathLst>
                    <a:path w="44535" h="3671" fill="none" extrusionOk="0">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911;p77"/>
                <p:cNvSpPr/>
                <p:nvPr/>
              </p:nvSpPr>
              <p:spPr>
                <a:xfrm>
                  <a:off x="6836957" y="2068734"/>
                  <a:ext cx="461892" cy="589756"/>
                </a:xfrm>
                <a:custGeom>
                  <a:avLst/>
                  <a:gdLst/>
                  <a:ahLst/>
                  <a:cxnLst/>
                  <a:rect l="l" t="t" r="r" b="b"/>
                  <a:pathLst>
                    <a:path w="132823" h="169592" fill="none" extrusionOk="0">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noFill/>
                <a:ln w="9525" cap="flat" cmpd="sng">
                  <a:solidFill>
                    <a:srgbClr val="FEFEF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
        <p:nvSpPr>
          <p:cNvPr id="6" name="TextBox 5"/>
          <p:cNvSpPr txBox="1"/>
          <p:nvPr/>
        </p:nvSpPr>
        <p:spPr>
          <a:xfrm>
            <a:off x="3560574" y="181440"/>
            <a:ext cx="2022852" cy="340519"/>
          </a:xfrm>
          <a:prstGeom prst="roundRect">
            <a:avLst/>
          </a:prstGeom>
          <a:solidFill>
            <a:schemeClr val="accent1"/>
          </a:solidFill>
        </p:spPr>
        <p:txBody>
          <a:bodyPr wrap="square" rtlCol="0" anchor="ctr">
            <a:spAutoFit/>
          </a:bodyPr>
          <a:lstStyle/>
          <a:p>
            <a:pPr algn="ctr"/>
            <a:r>
              <a:rPr lang="en-US" b="1" dirty="0" smtClean="0">
                <a:solidFill>
                  <a:schemeClr val="accent2"/>
                </a:solidFill>
              </a:rPr>
              <a:t>BIODIESEL LIMITED</a:t>
            </a:r>
            <a:endParaRPr lang="en-US" b="1" dirty="0">
              <a:solidFill>
                <a:schemeClr val="accent2"/>
              </a:solidFill>
            </a:endParaRPr>
          </a:p>
        </p:txBody>
      </p:sp>
      <p:sp>
        <p:nvSpPr>
          <p:cNvPr id="10" name="Title 3"/>
          <p:cNvSpPr>
            <a:spLocks noGrp="1"/>
          </p:cNvSpPr>
          <p:nvPr>
            <p:ph type="ctrTitle"/>
          </p:nvPr>
        </p:nvSpPr>
        <p:spPr>
          <a:xfrm>
            <a:off x="1070191" y="1642910"/>
            <a:ext cx="7003618" cy="1857680"/>
          </a:xfrm>
        </p:spPr>
        <p:txBody>
          <a:bodyPr>
            <a:normAutofit fontScale="90000"/>
          </a:bodyPr>
          <a:lstStyle/>
          <a:p>
            <a:pPr algn="just"/>
            <a:r>
              <a:rPr lang="en-US" sz="3600" dirty="0">
                <a:solidFill>
                  <a:schemeClr val="accent3"/>
                </a:solidFill>
                <a:effectLst/>
              </a:rPr>
              <a:t>Unlocking the Potential of Biodiesel Limited: Investment and Growth Opportunities</a:t>
            </a:r>
            <a:endParaRPr lang="en-US" sz="3600" dirty="0">
              <a:solidFill>
                <a:schemeClr val="accent3"/>
              </a:solidFill>
            </a:endParaRPr>
          </a:p>
        </p:txBody>
      </p:sp>
      <p:sp>
        <p:nvSpPr>
          <p:cNvPr id="5" name="TextBox 4"/>
          <p:cNvSpPr txBox="1"/>
          <p:nvPr/>
        </p:nvSpPr>
        <p:spPr>
          <a:xfrm>
            <a:off x="6272023" y="4462571"/>
            <a:ext cx="2843317" cy="646331"/>
          </a:xfrm>
          <a:prstGeom prst="rect">
            <a:avLst/>
          </a:prstGeom>
          <a:noFill/>
        </p:spPr>
        <p:txBody>
          <a:bodyPr wrap="square" rtlCol="0">
            <a:spAutoFit/>
          </a:bodyPr>
          <a:lstStyle/>
          <a:p>
            <a:r>
              <a:rPr lang="en-US" sz="1200" dirty="0" smtClean="0">
                <a:solidFill>
                  <a:schemeClr val="bg1"/>
                </a:solidFill>
              </a:rPr>
              <a:t>Prepared by:</a:t>
            </a:r>
          </a:p>
          <a:p>
            <a:r>
              <a:rPr lang="en-US" sz="1200" dirty="0" smtClean="0">
                <a:solidFill>
                  <a:schemeClr val="bg1"/>
                </a:solidFill>
              </a:rPr>
              <a:t>Ridge Ragira</a:t>
            </a:r>
          </a:p>
          <a:p>
            <a:r>
              <a:rPr lang="en-US" sz="1200" dirty="0" smtClean="0">
                <a:solidFill>
                  <a:schemeClr val="bg1"/>
                </a:solidFill>
              </a:rPr>
              <a:t>Business Analyst, SME Support Centre </a:t>
            </a:r>
            <a:endParaRPr lang="en-US" sz="1200" dirty="0">
              <a:solidFill>
                <a:schemeClr val="bg1"/>
              </a:solidFill>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11" y="116367"/>
            <a:ext cx="1738787" cy="99897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35" name="Rectangle 34"/>
          <p:cNvSpPr/>
          <p:nvPr/>
        </p:nvSpPr>
        <p:spPr>
          <a:xfrm>
            <a:off x="84699" y="135892"/>
            <a:ext cx="8974603" cy="461665"/>
          </a:xfrm>
          <a:prstGeom prst="rect">
            <a:avLst/>
          </a:prstGeom>
        </p:spPr>
        <p:txBody>
          <a:bodyPr wrap="square" anchor="ctr">
            <a:spAutoFit/>
          </a:bodyPr>
          <a:lstStyle/>
          <a:p>
            <a:pPr algn="ctr"/>
            <a:r>
              <a:rPr lang="en-US" sz="2400" b="1" dirty="0">
                <a:solidFill>
                  <a:schemeClr val="accent3"/>
                </a:solidFill>
                <a:latin typeface="Montserrat ExtraBold" panose="020B0604020202020204" charset="0"/>
              </a:rPr>
              <a:t>Prioritizing Potential </a:t>
            </a:r>
            <a:r>
              <a:rPr lang="en-US" sz="2400" b="1" dirty="0" smtClean="0">
                <a:solidFill>
                  <a:schemeClr val="accent3"/>
                </a:solidFill>
                <a:latin typeface="Montserrat ExtraBold" panose="020B0604020202020204" charset="0"/>
              </a:rPr>
              <a:t>Projects &amp; </a:t>
            </a:r>
            <a:r>
              <a:rPr lang="en-US" sz="2400" b="1" dirty="0">
                <a:solidFill>
                  <a:schemeClr val="accent3"/>
                </a:solidFill>
                <a:latin typeface="Montserrat ExtraBold" panose="020B0604020202020204" charset="0"/>
              </a:rPr>
              <a:t>Advising </a:t>
            </a:r>
            <a:r>
              <a:rPr lang="en-US" sz="2400" b="1" dirty="0" smtClean="0">
                <a:solidFill>
                  <a:schemeClr val="accent3"/>
                </a:solidFill>
                <a:latin typeface="Montserrat ExtraBold" panose="020B0604020202020204" charset="0"/>
              </a:rPr>
              <a:t>Management</a:t>
            </a:r>
            <a:endParaRPr lang="en-US" sz="2400" b="1" dirty="0">
              <a:solidFill>
                <a:schemeClr val="accent3"/>
              </a:solidFill>
              <a:latin typeface="Montserrat ExtraBold" panose="020B0604020202020204" charset="0"/>
            </a:endParaRPr>
          </a:p>
        </p:txBody>
      </p:sp>
      <p:sp>
        <p:nvSpPr>
          <p:cNvPr id="36" name="TextBox 35"/>
          <p:cNvSpPr txBox="1"/>
          <p:nvPr/>
        </p:nvSpPr>
        <p:spPr>
          <a:xfrm>
            <a:off x="1915567" y="702444"/>
            <a:ext cx="5312865" cy="307777"/>
          </a:xfrm>
          <a:prstGeom prst="rect">
            <a:avLst/>
          </a:prstGeom>
          <a:solidFill>
            <a:schemeClr val="accent1"/>
          </a:solidFill>
        </p:spPr>
        <p:txBody>
          <a:bodyPr wrap="square" rtlCol="0" anchor="ctr">
            <a:spAutoFit/>
          </a:bodyPr>
          <a:lstStyle/>
          <a:p>
            <a:pPr algn="ctr"/>
            <a:r>
              <a:rPr lang="en-US" b="1" dirty="0" smtClean="0">
                <a:solidFill>
                  <a:schemeClr val="bg1"/>
                </a:solidFill>
              </a:rPr>
              <a:t>MY PRACTICAL ADVICE AND WORK PLAN</a:t>
            </a:r>
            <a:endParaRPr lang="en-US" b="1" dirty="0">
              <a:solidFill>
                <a:schemeClr val="bg1"/>
              </a:solidFill>
            </a:endParaRPr>
          </a:p>
        </p:txBody>
      </p:sp>
      <p:sp>
        <p:nvSpPr>
          <p:cNvPr id="17" name="Google Shape;1996;p57"/>
          <p:cNvSpPr txBox="1">
            <a:spLocks noGrp="1"/>
          </p:cNvSpPr>
          <p:nvPr>
            <p:ph type="title" idx="3"/>
          </p:nvPr>
        </p:nvSpPr>
        <p:spPr>
          <a:xfrm>
            <a:off x="84698" y="1115109"/>
            <a:ext cx="3753111" cy="419425"/>
          </a:xfrm>
          <a:prstGeom prst="round2SameRect">
            <a:avLst/>
          </a:prstGeom>
          <a:solidFill>
            <a:schemeClr val="accent6"/>
          </a:solidFill>
        </p:spPr>
        <p:txBody>
          <a:bodyPr spcFirstLastPara="1" wrap="square" lIns="91425" tIns="91425" rIns="91425" bIns="91425" anchor="ctr" anchorCtr="0">
            <a:spAutoFit/>
          </a:bodyPr>
          <a:lstStyle/>
          <a:p>
            <a:pPr marL="0" lvl="0" indent="0" rtl="0">
              <a:spcBef>
                <a:spcPts val="0"/>
              </a:spcBef>
              <a:spcAft>
                <a:spcPts val="0"/>
              </a:spcAft>
              <a:buNone/>
            </a:pPr>
            <a:r>
              <a:rPr lang="en-US" b="1" dirty="0" smtClean="0">
                <a:latin typeface="Arial" panose="020B0604020202020204" pitchFamily="34" charset="0"/>
                <a:cs typeface="Arial" panose="020B0604020202020204" pitchFamily="34" charset="0"/>
              </a:rPr>
              <a:t>PRACTICAL ADVICE</a:t>
            </a:r>
            <a:endParaRPr b="1" dirty="0">
              <a:latin typeface="Arial" panose="020B0604020202020204" pitchFamily="34" charset="0"/>
              <a:cs typeface="Arial" panose="020B0604020202020204" pitchFamily="34" charset="0"/>
            </a:endParaRPr>
          </a:p>
        </p:txBody>
      </p:sp>
      <p:sp>
        <p:nvSpPr>
          <p:cNvPr id="20" name="Google Shape;1996;p57"/>
          <p:cNvSpPr txBox="1">
            <a:spLocks noGrp="1"/>
          </p:cNvSpPr>
          <p:nvPr>
            <p:ph type="title" idx="3"/>
          </p:nvPr>
        </p:nvSpPr>
        <p:spPr>
          <a:xfrm>
            <a:off x="4572000" y="1115109"/>
            <a:ext cx="4487302" cy="419425"/>
          </a:xfrm>
          <a:prstGeom prst="round2SameRect">
            <a:avLst/>
          </a:prstGeom>
          <a:solidFill>
            <a:schemeClr val="accent6"/>
          </a:solidFill>
        </p:spPr>
        <p:txBody>
          <a:bodyPr spcFirstLastPara="1" wrap="square" lIns="91425" tIns="91425" rIns="91425" bIns="91425" anchor="ctr" anchorCtr="0">
            <a:spAutoFit/>
          </a:bodyPr>
          <a:lstStyle/>
          <a:p>
            <a:pPr marL="0" lvl="0" indent="0" rtl="0">
              <a:spcBef>
                <a:spcPts val="0"/>
              </a:spcBef>
              <a:spcAft>
                <a:spcPts val="0"/>
              </a:spcAft>
              <a:buNone/>
            </a:pPr>
            <a:r>
              <a:rPr lang="en-US" b="1" dirty="0" smtClean="0">
                <a:latin typeface="Arial" panose="020B0604020202020204" pitchFamily="34" charset="0"/>
                <a:cs typeface="Arial" panose="020B0604020202020204" pitchFamily="34" charset="0"/>
              </a:rPr>
              <a:t>WORK PLAN</a:t>
            </a:r>
            <a:endParaRPr b="1" dirty="0">
              <a:latin typeface="Arial" panose="020B0604020202020204" pitchFamily="34" charset="0"/>
              <a:cs typeface="Arial" panose="020B0604020202020204" pitchFamily="34" charset="0"/>
            </a:endParaRPr>
          </a:p>
        </p:txBody>
      </p:sp>
      <p:sp>
        <p:nvSpPr>
          <p:cNvPr id="3" name="TextBox 2"/>
          <p:cNvSpPr txBox="1"/>
          <p:nvPr/>
        </p:nvSpPr>
        <p:spPr>
          <a:xfrm>
            <a:off x="607372" y="1672397"/>
            <a:ext cx="3230435" cy="552665"/>
          </a:xfrm>
          <a:prstGeom prst="roundRect">
            <a:avLst/>
          </a:prstGeom>
          <a:solidFill>
            <a:schemeClr val="accent5"/>
          </a:solidFill>
        </p:spPr>
        <p:txBody>
          <a:bodyPr wrap="square" rtlCol="0" anchor="ctr">
            <a:noAutofit/>
          </a:bodyPr>
          <a:lstStyle/>
          <a:p>
            <a:pPr algn="ctr"/>
            <a:r>
              <a:rPr lang="en-US" dirty="0">
                <a:solidFill>
                  <a:schemeClr val="bg1"/>
                </a:solidFill>
              </a:rPr>
              <a:t>Focus on customer </a:t>
            </a:r>
            <a:r>
              <a:rPr lang="en-US" dirty="0" smtClean="0">
                <a:solidFill>
                  <a:schemeClr val="bg1"/>
                </a:solidFill>
              </a:rPr>
              <a:t>acquisition</a:t>
            </a:r>
            <a:endParaRPr lang="en-US" dirty="0">
              <a:solidFill>
                <a:schemeClr val="bg1"/>
              </a:solidFill>
            </a:endParaRPr>
          </a:p>
        </p:txBody>
      </p:sp>
      <p:sp>
        <p:nvSpPr>
          <p:cNvPr id="23" name="TextBox 22"/>
          <p:cNvSpPr txBox="1"/>
          <p:nvPr/>
        </p:nvSpPr>
        <p:spPr>
          <a:xfrm>
            <a:off x="607371" y="2358063"/>
            <a:ext cx="3230435" cy="552665"/>
          </a:xfrm>
          <a:prstGeom prst="roundRect">
            <a:avLst/>
          </a:prstGeom>
          <a:solidFill>
            <a:schemeClr val="accent5"/>
          </a:solidFill>
        </p:spPr>
        <p:txBody>
          <a:bodyPr wrap="square" rtlCol="0" anchor="ctr">
            <a:noAutofit/>
          </a:bodyPr>
          <a:lstStyle/>
          <a:p>
            <a:pPr algn="ctr"/>
            <a:r>
              <a:rPr lang="en-US" dirty="0">
                <a:solidFill>
                  <a:schemeClr val="bg1"/>
                </a:solidFill>
              </a:rPr>
              <a:t>Develop strategic </a:t>
            </a:r>
            <a:r>
              <a:rPr lang="en-US" dirty="0" smtClean="0">
                <a:solidFill>
                  <a:schemeClr val="bg1"/>
                </a:solidFill>
              </a:rPr>
              <a:t>partnerships</a:t>
            </a:r>
            <a:endParaRPr lang="en-US" dirty="0">
              <a:solidFill>
                <a:schemeClr val="bg1"/>
              </a:solidFill>
            </a:endParaRPr>
          </a:p>
        </p:txBody>
      </p:sp>
      <p:sp>
        <p:nvSpPr>
          <p:cNvPr id="24" name="TextBox 23"/>
          <p:cNvSpPr txBox="1"/>
          <p:nvPr/>
        </p:nvSpPr>
        <p:spPr>
          <a:xfrm>
            <a:off x="607371" y="3043729"/>
            <a:ext cx="3230435" cy="552665"/>
          </a:xfrm>
          <a:prstGeom prst="roundRect">
            <a:avLst/>
          </a:prstGeom>
          <a:solidFill>
            <a:schemeClr val="accent5"/>
          </a:solidFill>
        </p:spPr>
        <p:txBody>
          <a:bodyPr wrap="square" rtlCol="0" anchor="ctr">
            <a:noAutofit/>
          </a:bodyPr>
          <a:lstStyle/>
          <a:p>
            <a:pPr algn="ctr"/>
            <a:r>
              <a:rPr lang="en-US" dirty="0">
                <a:solidFill>
                  <a:schemeClr val="bg1"/>
                </a:solidFill>
              </a:rPr>
              <a:t>Invest in technology and infrastructure</a:t>
            </a:r>
          </a:p>
        </p:txBody>
      </p:sp>
      <p:sp>
        <p:nvSpPr>
          <p:cNvPr id="25" name="TextBox 24"/>
          <p:cNvSpPr txBox="1"/>
          <p:nvPr/>
        </p:nvSpPr>
        <p:spPr>
          <a:xfrm>
            <a:off x="607371" y="3725613"/>
            <a:ext cx="3230435" cy="552665"/>
          </a:xfrm>
          <a:prstGeom prst="roundRect">
            <a:avLst/>
          </a:prstGeom>
          <a:solidFill>
            <a:schemeClr val="accent5"/>
          </a:solidFill>
        </p:spPr>
        <p:txBody>
          <a:bodyPr wrap="square" rtlCol="0" anchor="ctr">
            <a:noAutofit/>
          </a:bodyPr>
          <a:lstStyle/>
          <a:p>
            <a:pPr algn="ctr"/>
            <a:r>
              <a:rPr lang="en-US" dirty="0">
                <a:solidFill>
                  <a:schemeClr val="bg1"/>
                </a:solidFill>
              </a:rPr>
              <a:t>Measure and track performance</a:t>
            </a:r>
          </a:p>
        </p:txBody>
      </p:sp>
      <p:sp>
        <p:nvSpPr>
          <p:cNvPr id="26" name="TextBox 25"/>
          <p:cNvSpPr txBox="1"/>
          <p:nvPr/>
        </p:nvSpPr>
        <p:spPr>
          <a:xfrm>
            <a:off x="607370" y="4407497"/>
            <a:ext cx="3230435" cy="552665"/>
          </a:xfrm>
          <a:prstGeom prst="roundRect">
            <a:avLst/>
          </a:prstGeom>
          <a:solidFill>
            <a:schemeClr val="accent5"/>
          </a:solidFill>
        </p:spPr>
        <p:txBody>
          <a:bodyPr wrap="square" rtlCol="0" anchor="ctr">
            <a:noAutofit/>
          </a:bodyPr>
          <a:lstStyle/>
          <a:p>
            <a:pPr algn="ctr"/>
            <a:r>
              <a:rPr lang="en-US" dirty="0">
                <a:solidFill>
                  <a:schemeClr val="bg1"/>
                </a:solidFill>
              </a:rPr>
              <a:t>Optimize marketing and branding</a:t>
            </a:r>
          </a:p>
        </p:txBody>
      </p:sp>
      <p:sp>
        <p:nvSpPr>
          <p:cNvPr id="27" name="TextBox 26"/>
          <p:cNvSpPr txBox="1"/>
          <p:nvPr/>
        </p:nvSpPr>
        <p:spPr>
          <a:xfrm>
            <a:off x="4857888" y="1672397"/>
            <a:ext cx="4201414" cy="552665"/>
          </a:xfrm>
          <a:prstGeom prst="roundRect">
            <a:avLst/>
          </a:prstGeom>
          <a:solidFill>
            <a:schemeClr val="accent5"/>
          </a:solidFill>
        </p:spPr>
        <p:txBody>
          <a:bodyPr wrap="square" rtlCol="0" anchor="ctr">
            <a:noAutofit/>
          </a:bodyPr>
          <a:lstStyle/>
          <a:p>
            <a:pPr algn="just">
              <a:spcBef>
                <a:spcPts val="150"/>
              </a:spcBef>
              <a:spcAft>
                <a:spcPts val="150"/>
              </a:spcAft>
            </a:pPr>
            <a:r>
              <a:rPr lang="en-US" dirty="0">
                <a:solidFill>
                  <a:schemeClr val="bg1"/>
                </a:solidFill>
              </a:rPr>
              <a:t>Conducting market analysis to identify growth opportunities and challenges.</a:t>
            </a:r>
          </a:p>
        </p:txBody>
      </p:sp>
      <p:sp>
        <p:nvSpPr>
          <p:cNvPr id="28" name="TextBox 27"/>
          <p:cNvSpPr txBox="1"/>
          <p:nvPr/>
        </p:nvSpPr>
        <p:spPr>
          <a:xfrm>
            <a:off x="4857888" y="2358064"/>
            <a:ext cx="4201414" cy="552665"/>
          </a:xfrm>
          <a:prstGeom prst="roundRect">
            <a:avLst/>
          </a:prstGeom>
          <a:solidFill>
            <a:schemeClr val="accent5"/>
          </a:solidFill>
        </p:spPr>
        <p:txBody>
          <a:bodyPr wrap="square" rtlCol="0" anchor="ctr">
            <a:noAutofit/>
          </a:bodyPr>
          <a:lstStyle/>
          <a:p>
            <a:pPr algn="just"/>
            <a:r>
              <a:rPr lang="en-US" dirty="0">
                <a:solidFill>
                  <a:schemeClr val="bg1"/>
                </a:solidFill>
              </a:rPr>
              <a:t>Align growth strategy with the company's vision, goals, and resources to create an action plan.</a:t>
            </a:r>
          </a:p>
        </p:txBody>
      </p:sp>
      <p:sp>
        <p:nvSpPr>
          <p:cNvPr id="29" name="TextBox 28"/>
          <p:cNvSpPr txBox="1"/>
          <p:nvPr/>
        </p:nvSpPr>
        <p:spPr>
          <a:xfrm>
            <a:off x="4857888" y="3729398"/>
            <a:ext cx="4201414" cy="552665"/>
          </a:xfrm>
          <a:prstGeom prst="roundRect">
            <a:avLst/>
          </a:prstGeom>
          <a:solidFill>
            <a:schemeClr val="accent5"/>
          </a:solidFill>
        </p:spPr>
        <p:txBody>
          <a:bodyPr wrap="square" rtlCol="0" anchor="ctr">
            <a:noAutofit/>
          </a:bodyPr>
          <a:lstStyle/>
          <a:p>
            <a:pPr algn="just">
              <a:spcBef>
                <a:spcPts val="150"/>
              </a:spcBef>
              <a:spcAft>
                <a:spcPts val="150"/>
              </a:spcAft>
            </a:pPr>
            <a:r>
              <a:rPr lang="en-US" dirty="0">
                <a:solidFill>
                  <a:schemeClr val="bg1"/>
                </a:solidFill>
              </a:rPr>
              <a:t>Constantly monitoring and adjusting performance to meet growth objectives.</a:t>
            </a:r>
          </a:p>
        </p:txBody>
      </p:sp>
      <p:sp>
        <p:nvSpPr>
          <p:cNvPr id="30" name="TextBox 29"/>
          <p:cNvSpPr txBox="1"/>
          <p:nvPr/>
        </p:nvSpPr>
        <p:spPr>
          <a:xfrm>
            <a:off x="4857888" y="4415065"/>
            <a:ext cx="4201414" cy="648848"/>
          </a:xfrm>
          <a:prstGeom prst="roundRect">
            <a:avLst/>
          </a:prstGeom>
          <a:solidFill>
            <a:schemeClr val="accent5"/>
          </a:solidFill>
        </p:spPr>
        <p:txBody>
          <a:bodyPr wrap="square" rtlCol="0" anchor="ctr">
            <a:noAutofit/>
          </a:bodyPr>
          <a:lstStyle/>
          <a:p>
            <a:pPr algn="just">
              <a:spcBef>
                <a:spcPts val="150"/>
              </a:spcBef>
              <a:spcAft>
                <a:spcPts val="150"/>
              </a:spcAft>
            </a:pPr>
            <a:r>
              <a:rPr lang="en-US" dirty="0">
                <a:solidFill>
                  <a:schemeClr val="bg1"/>
                </a:solidFill>
              </a:rPr>
              <a:t>Executing the growth strategy through customer acquisition, </a:t>
            </a:r>
            <a:r>
              <a:rPr lang="en-US" dirty="0" smtClean="0">
                <a:solidFill>
                  <a:schemeClr val="bg1"/>
                </a:solidFill>
              </a:rPr>
              <a:t>marketing, branding</a:t>
            </a:r>
            <a:r>
              <a:rPr lang="en-US" dirty="0">
                <a:solidFill>
                  <a:schemeClr val="bg1"/>
                </a:solidFill>
              </a:rPr>
              <a:t>, partnerships, and technology investments.</a:t>
            </a:r>
          </a:p>
        </p:txBody>
      </p:sp>
      <p:sp>
        <p:nvSpPr>
          <p:cNvPr id="31" name="TextBox 30"/>
          <p:cNvSpPr txBox="1"/>
          <p:nvPr/>
        </p:nvSpPr>
        <p:spPr>
          <a:xfrm>
            <a:off x="4857888" y="3043731"/>
            <a:ext cx="4201414" cy="552665"/>
          </a:xfrm>
          <a:prstGeom prst="roundRect">
            <a:avLst/>
          </a:prstGeom>
          <a:solidFill>
            <a:schemeClr val="accent5"/>
          </a:solidFill>
        </p:spPr>
        <p:txBody>
          <a:bodyPr wrap="square" rtlCol="0" anchor="ctr">
            <a:noAutofit/>
          </a:bodyPr>
          <a:lstStyle/>
          <a:p>
            <a:pPr algn="just">
              <a:spcBef>
                <a:spcPts val="150"/>
              </a:spcBef>
              <a:spcAft>
                <a:spcPts val="150"/>
              </a:spcAft>
            </a:pPr>
            <a:r>
              <a:rPr lang="en-US" dirty="0">
                <a:solidFill>
                  <a:schemeClr val="bg1"/>
                </a:solidFill>
              </a:rPr>
              <a:t>Continuously adjusting growth strategy based on market, </a:t>
            </a:r>
            <a:r>
              <a:rPr lang="en-US" dirty="0" smtClean="0">
                <a:solidFill>
                  <a:schemeClr val="bg1"/>
                </a:solidFill>
              </a:rPr>
              <a:t>feedback</a:t>
            </a:r>
            <a:r>
              <a:rPr lang="en-US" dirty="0">
                <a:solidFill>
                  <a:schemeClr val="bg1"/>
                </a:solidFill>
              </a:rPr>
              <a:t>, and performance </a:t>
            </a:r>
            <a:r>
              <a:rPr lang="en-US" dirty="0" smtClean="0">
                <a:solidFill>
                  <a:schemeClr val="bg1"/>
                </a:solidFill>
              </a:rPr>
              <a:t>metrics.</a:t>
            </a:r>
            <a:endParaRPr lang="en-US" dirty="0">
              <a:solidFill>
                <a:schemeClr val="bg1"/>
              </a:solidFill>
            </a:endParaRPr>
          </a:p>
        </p:txBody>
      </p:sp>
    </p:spTree>
    <p:extLst>
      <p:ext uri="{BB962C8B-B14F-4D97-AF65-F5344CB8AC3E}">
        <p14:creationId xmlns:p14="http://schemas.microsoft.com/office/powerpoint/2010/main" val="1435443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cxnSp>
        <p:nvCxnSpPr>
          <p:cNvPr id="5" name="Google Shape;275;p49"/>
          <p:cNvCxnSpPr/>
          <p:nvPr/>
        </p:nvCxnSpPr>
        <p:spPr>
          <a:xfrm flipV="1">
            <a:off x="1149927" y="214745"/>
            <a:ext cx="7211291"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Rectangle 5"/>
          <p:cNvSpPr/>
          <p:nvPr/>
        </p:nvSpPr>
        <p:spPr>
          <a:xfrm>
            <a:off x="1742033" y="303427"/>
            <a:ext cx="5659935" cy="461665"/>
          </a:xfrm>
          <a:prstGeom prst="rect">
            <a:avLst/>
          </a:prstGeom>
        </p:spPr>
        <p:txBody>
          <a:bodyPr wrap="square" anchor="ctr">
            <a:spAutoFit/>
          </a:bodyPr>
          <a:lstStyle/>
          <a:p>
            <a:pPr algn="ctr"/>
            <a:r>
              <a:rPr lang="en-US" sz="2400" b="1" dirty="0">
                <a:solidFill>
                  <a:schemeClr val="accent3"/>
                </a:solidFill>
              </a:rPr>
              <a:t>Other </a:t>
            </a:r>
            <a:r>
              <a:rPr lang="en-US" sz="2400" b="1" dirty="0">
                <a:solidFill>
                  <a:schemeClr val="accent3"/>
                </a:solidFill>
                <a:latin typeface="Montserrat ExtraBold" panose="020B0604020202020204" charset="0"/>
              </a:rPr>
              <a:t>Critical</a:t>
            </a:r>
            <a:r>
              <a:rPr lang="en-US" sz="2400" b="1" dirty="0">
                <a:solidFill>
                  <a:schemeClr val="accent3"/>
                </a:solidFill>
              </a:rPr>
              <a:t> Analysis or Feedback</a:t>
            </a:r>
          </a:p>
        </p:txBody>
      </p:sp>
      <p:sp>
        <p:nvSpPr>
          <p:cNvPr id="4" name="TextBox 3"/>
          <p:cNvSpPr txBox="1"/>
          <p:nvPr/>
        </p:nvSpPr>
        <p:spPr>
          <a:xfrm>
            <a:off x="1541799" y="886493"/>
            <a:ext cx="6047054" cy="1293971"/>
          </a:xfrm>
          <a:prstGeom prst="round2DiagRect">
            <a:avLst/>
          </a:prstGeom>
          <a:solidFill>
            <a:schemeClr val="accent5"/>
          </a:solidFill>
        </p:spPr>
        <p:txBody>
          <a:bodyPr wrap="square" rtlCol="0" anchor="ctr">
            <a:spAutoFit/>
          </a:bodyPr>
          <a:lstStyle/>
          <a:p>
            <a:pPr algn="just">
              <a:spcBef>
                <a:spcPts val="150"/>
              </a:spcBef>
              <a:spcAft>
                <a:spcPts val="150"/>
              </a:spcAft>
            </a:pPr>
            <a:r>
              <a:rPr lang="en-US" dirty="0">
                <a:solidFill>
                  <a:schemeClr val="bg1"/>
                </a:solidFill>
              </a:rPr>
              <a:t>The company's production capacity is limited due to a shortage of feedstock and inefficient collection of used cooking oil. They plan to address this by purchasing new trucks and using crude palm oil as an additional feedstock. However, it's important for the company to ensure that the crude palm oil is sustainably and responsibly sourced</a:t>
            </a:r>
            <a:r>
              <a:rPr lang="en-US" dirty="0" smtClean="0">
                <a:solidFill>
                  <a:schemeClr val="bg1"/>
                </a:solidFill>
              </a:rPr>
              <a:t>.</a:t>
            </a:r>
            <a:endParaRPr lang="en-US" dirty="0">
              <a:solidFill>
                <a:schemeClr val="bg1"/>
              </a:solidFill>
            </a:endParaRPr>
          </a:p>
        </p:txBody>
      </p:sp>
      <p:sp>
        <p:nvSpPr>
          <p:cNvPr id="10" name="TextBox 9"/>
          <p:cNvSpPr txBox="1"/>
          <p:nvPr/>
        </p:nvSpPr>
        <p:spPr>
          <a:xfrm>
            <a:off x="1541799" y="2574957"/>
            <a:ext cx="6047054" cy="1055608"/>
          </a:xfrm>
          <a:prstGeom prst="round2DiagRect">
            <a:avLst/>
          </a:prstGeom>
          <a:solidFill>
            <a:schemeClr val="accent5"/>
          </a:solidFill>
        </p:spPr>
        <p:txBody>
          <a:bodyPr wrap="square" rtlCol="0" anchor="ctr">
            <a:spAutoFit/>
          </a:bodyPr>
          <a:lstStyle/>
          <a:p>
            <a:pPr algn="just">
              <a:spcBef>
                <a:spcPts val="150"/>
              </a:spcBef>
              <a:spcAft>
                <a:spcPts val="150"/>
              </a:spcAft>
            </a:pPr>
            <a:r>
              <a:rPr lang="en-US" dirty="0">
                <a:solidFill>
                  <a:schemeClr val="bg1"/>
                </a:solidFill>
              </a:rPr>
              <a:t>Biodiesel Limited has achieved profitability but is looking for US$175,000 in additional financing. Potential investors should consider the risks associated with investing in a start-up in a developing country, including political instability, regulatory challenges, and currency fluctuations.</a:t>
            </a:r>
          </a:p>
        </p:txBody>
      </p:sp>
      <p:sp>
        <p:nvSpPr>
          <p:cNvPr id="11" name="TextBox 10"/>
          <p:cNvSpPr txBox="1"/>
          <p:nvPr/>
        </p:nvSpPr>
        <p:spPr>
          <a:xfrm>
            <a:off x="1541799" y="4025059"/>
            <a:ext cx="6047054" cy="578882"/>
          </a:xfrm>
          <a:prstGeom prst="round2DiagRect">
            <a:avLst/>
          </a:prstGeom>
          <a:solidFill>
            <a:schemeClr val="accent5"/>
          </a:solidFill>
        </p:spPr>
        <p:txBody>
          <a:bodyPr wrap="square" rtlCol="0" anchor="ctr">
            <a:spAutoFit/>
          </a:bodyPr>
          <a:lstStyle/>
          <a:p>
            <a:pPr algn="just">
              <a:spcBef>
                <a:spcPts val="150"/>
              </a:spcBef>
              <a:spcAft>
                <a:spcPts val="150"/>
              </a:spcAft>
            </a:pPr>
            <a:r>
              <a:rPr lang="en-US" dirty="0">
                <a:solidFill>
                  <a:schemeClr val="bg1"/>
                </a:solidFill>
              </a:rPr>
              <a:t>Biodiesel Limited must keep innovating and improving to stay competitive as new players may enter the renewable fuels market in East Africa.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cxnSp>
        <p:nvCxnSpPr>
          <p:cNvPr id="5" name="Google Shape;275;p49"/>
          <p:cNvCxnSpPr/>
          <p:nvPr/>
        </p:nvCxnSpPr>
        <p:spPr>
          <a:xfrm flipV="1">
            <a:off x="1149927" y="214745"/>
            <a:ext cx="7211291"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9068" y="1415269"/>
            <a:ext cx="4025864" cy="2312963"/>
          </a:xfrm>
          <a:prstGeom prst="rect">
            <a:avLst/>
          </a:prstGeom>
        </p:spPr>
      </p:pic>
      <p:sp>
        <p:nvSpPr>
          <p:cNvPr id="3" name="TextBox 2"/>
          <p:cNvSpPr txBox="1"/>
          <p:nvPr/>
        </p:nvSpPr>
        <p:spPr>
          <a:xfrm>
            <a:off x="3113632" y="387118"/>
            <a:ext cx="2916736" cy="804373"/>
          </a:xfrm>
          <a:prstGeom prst="rect">
            <a:avLst/>
          </a:prstGeom>
          <a:noFill/>
        </p:spPr>
        <p:txBody>
          <a:bodyPr wrap="square" rtlCol="0" anchor="ctr">
            <a:noAutofit/>
          </a:bodyPr>
          <a:lstStyle/>
          <a:p>
            <a:pPr algn="ctr"/>
            <a:r>
              <a:rPr lang="en-US" sz="3200" b="1" dirty="0" smtClean="0">
                <a:solidFill>
                  <a:schemeClr val="accent2"/>
                </a:solidFill>
                <a:latin typeface="Arial" panose="020B0604020202020204" pitchFamily="34" charset="0"/>
                <a:cs typeface="Arial" panose="020B0604020202020204" pitchFamily="34" charset="0"/>
              </a:rPr>
              <a:t>THANK YOU</a:t>
            </a:r>
            <a:endParaRPr lang="en-US" sz="32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11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2931896" y="846791"/>
            <a:ext cx="3280209" cy="553968"/>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b="1" dirty="0" smtClean="0">
                <a:solidFill>
                  <a:schemeClr val="accent3"/>
                </a:solidFill>
              </a:rPr>
              <a:t>Table of Contents</a:t>
            </a:r>
            <a:endParaRPr b="1" dirty="0">
              <a:solidFill>
                <a:schemeClr val="accent3"/>
              </a:solidFill>
            </a:endParaRPr>
          </a:p>
        </p:txBody>
      </p:sp>
      <p:cxnSp>
        <p:nvCxnSpPr>
          <p:cNvPr id="172" name="Google Shape;172;p39"/>
          <p:cNvCxnSpPr/>
          <p:nvPr/>
        </p:nvCxnSpPr>
        <p:spPr>
          <a:xfrm>
            <a:off x="1026200" y="414022"/>
            <a:ext cx="7598255" cy="31003"/>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 name="TextBox 4"/>
          <p:cNvSpPr txBox="1"/>
          <p:nvPr/>
        </p:nvSpPr>
        <p:spPr>
          <a:xfrm>
            <a:off x="1200150" y="1663809"/>
            <a:ext cx="6743700" cy="2893100"/>
          </a:xfrm>
          <a:prstGeom prst="rect">
            <a:avLst/>
          </a:prstGeom>
          <a:noFill/>
        </p:spPr>
        <p:txBody>
          <a:bodyPr wrap="square" rtlCol="0">
            <a:spAutoFit/>
          </a:bodyPr>
          <a:lstStyle/>
          <a:p>
            <a:pPr algn="ctr"/>
            <a:r>
              <a:rPr lang="en-US" dirty="0">
                <a:solidFill>
                  <a:schemeClr val="bg1"/>
                </a:solidFill>
              </a:rPr>
              <a:t>Company </a:t>
            </a:r>
            <a:r>
              <a:rPr lang="en-US" dirty="0" smtClean="0">
                <a:solidFill>
                  <a:schemeClr val="bg1"/>
                </a:solidFill>
              </a:rPr>
              <a:t>History</a:t>
            </a:r>
          </a:p>
          <a:p>
            <a:pPr algn="ctr"/>
            <a:endParaRPr lang="en-US" dirty="0">
              <a:solidFill>
                <a:schemeClr val="bg1"/>
              </a:solidFill>
            </a:endParaRPr>
          </a:p>
          <a:p>
            <a:pPr algn="ctr"/>
            <a:r>
              <a:rPr lang="en-US" dirty="0">
                <a:solidFill>
                  <a:schemeClr val="bg1"/>
                </a:solidFill>
              </a:rPr>
              <a:t>SWOT </a:t>
            </a:r>
            <a:r>
              <a:rPr lang="en-US" dirty="0" smtClean="0">
                <a:solidFill>
                  <a:schemeClr val="bg1"/>
                </a:solidFill>
              </a:rPr>
              <a:t>Analysis</a:t>
            </a:r>
          </a:p>
          <a:p>
            <a:pPr algn="ctr"/>
            <a:endParaRPr lang="en-US" dirty="0">
              <a:solidFill>
                <a:schemeClr val="bg1"/>
              </a:solidFill>
            </a:endParaRPr>
          </a:p>
          <a:p>
            <a:pPr algn="ctr"/>
            <a:r>
              <a:rPr lang="en-US" dirty="0">
                <a:solidFill>
                  <a:schemeClr val="bg1"/>
                </a:solidFill>
              </a:rPr>
              <a:t>Key Issues for Potential Equity </a:t>
            </a:r>
            <a:r>
              <a:rPr lang="en-US" dirty="0" smtClean="0">
                <a:solidFill>
                  <a:schemeClr val="bg1"/>
                </a:solidFill>
              </a:rPr>
              <a:t>Investors</a:t>
            </a:r>
          </a:p>
          <a:p>
            <a:pPr algn="ctr"/>
            <a:endParaRPr lang="en-US" dirty="0">
              <a:solidFill>
                <a:schemeClr val="bg1"/>
              </a:solidFill>
            </a:endParaRPr>
          </a:p>
          <a:p>
            <a:pPr algn="ctr"/>
            <a:r>
              <a:rPr lang="en-US" dirty="0">
                <a:solidFill>
                  <a:schemeClr val="bg1"/>
                </a:solidFill>
              </a:rPr>
              <a:t>Accessing Debt </a:t>
            </a:r>
            <a:r>
              <a:rPr lang="en-US" dirty="0" smtClean="0">
                <a:solidFill>
                  <a:schemeClr val="bg1"/>
                </a:solidFill>
              </a:rPr>
              <a:t>Financing</a:t>
            </a:r>
          </a:p>
          <a:p>
            <a:pPr algn="ctr"/>
            <a:endParaRPr lang="en-US" dirty="0">
              <a:solidFill>
                <a:schemeClr val="bg1"/>
              </a:solidFill>
            </a:endParaRPr>
          </a:p>
          <a:p>
            <a:pPr algn="ctr"/>
            <a:r>
              <a:rPr lang="en-US" dirty="0">
                <a:solidFill>
                  <a:schemeClr val="bg1"/>
                </a:solidFill>
              </a:rPr>
              <a:t>Prioritizing Potential </a:t>
            </a:r>
            <a:r>
              <a:rPr lang="en-US" dirty="0" smtClean="0">
                <a:solidFill>
                  <a:schemeClr val="bg1"/>
                </a:solidFill>
              </a:rPr>
              <a:t>Projects </a:t>
            </a:r>
            <a:r>
              <a:rPr lang="en-US" dirty="0">
                <a:solidFill>
                  <a:schemeClr val="bg1"/>
                </a:solidFill>
              </a:rPr>
              <a:t>and Advising </a:t>
            </a:r>
            <a:r>
              <a:rPr lang="en-US" dirty="0" smtClean="0">
                <a:solidFill>
                  <a:schemeClr val="bg1"/>
                </a:solidFill>
              </a:rPr>
              <a:t>Management</a:t>
            </a:r>
          </a:p>
          <a:p>
            <a:pPr algn="ctr"/>
            <a:endParaRPr lang="en-US" dirty="0">
              <a:solidFill>
                <a:schemeClr val="bg1"/>
              </a:solidFill>
            </a:endParaRPr>
          </a:p>
          <a:p>
            <a:pPr algn="ctr"/>
            <a:r>
              <a:rPr lang="en-US" dirty="0">
                <a:solidFill>
                  <a:schemeClr val="bg1"/>
                </a:solidFill>
              </a:rPr>
              <a:t>Other Critical Analysis or Feedback</a:t>
            </a:r>
          </a:p>
          <a:p>
            <a:r>
              <a:rPr lang="en-US" dirty="0">
                <a:solidFill>
                  <a:schemeClr val="accent5"/>
                </a:solidFill>
              </a:rPr>
              <a:t/>
            </a:r>
            <a:br>
              <a:rPr lang="en-US" dirty="0">
                <a:solidFill>
                  <a:schemeClr val="accent5"/>
                </a:solidFill>
              </a:rPr>
            </a:br>
            <a:endParaRPr lang="en-US" dirty="0">
              <a:solidFill>
                <a:schemeClr val="accent5"/>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6" name="TextBox 5"/>
          <p:cNvSpPr txBox="1"/>
          <p:nvPr/>
        </p:nvSpPr>
        <p:spPr>
          <a:xfrm>
            <a:off x="2154382" y="471466"/>
            <a:ext cx="4835236" cy="461665"/>
          </a:xfrm>
          <a:prstGeom prst="rect">
            <a:avLst/>
          </a:prstGeom>
          <a:noFill/>
        </p:spPr>
        <p:txBody>
          <a:bodyPr wrap="square" rtlCol="0" anchor="ctr">
            <a:spAutoFit/>
          </a:bodyPr>
          <a:lstStyle/>
          <a:p>
            <a:pPr algn="ctr"/>
            <a:r>
              <a:rPr lang="en-US" sz="2400" b="1" dirty="0">
                <a:solidFill>
                  <a:schemeClr val="accent3"/>
                </a:solidFill>
                <a:latin typeface="Montserrat ExtraBold" panose="020B0604020202020204" charset="0"/>
              </a:rPr>
              <a:t>Company</a:t>
            </a:r>
            <a:r>
              <a:rPr lang="en-US" sz="2400" b="1" dirty="0">
                <a:solidFill>
                  <a:schemeClr val="accent3"/>
                </a:solidFill>
              </a:rPr>
              <a:t> History</a:t>
            </a:r>
            <a:endParaRPr lang="en-US" sz="2400" dirty="0">
              <a:solidFill>
                <a:schemeClr val="accent3"/>
              </a:solidFill>
            </a:endParaRPr>
          </a:p>
        </p:txBody>
      </p:sp>
      <p:sp>
        <p:nvSpPr>
          <p:cNvPr id="9" name="TextBox 8"/>
          <p:cNvSpPr txBox="1"/>
          <p:nvPr/>
        </p:nvSpPr>
        <p:spPr>
          <a:xfrm>
            <a:off x="1149927" y="1017479"/>
            <a:ext cx="6844146" cy="3108543"/>
          </a:xfrm>
          <a:prstGeom prst="rect">
            <a:avLst/>
          </a:prstGeom>
          <a:noFill/>
        </p:spPr>
        <p:txBody>
          <a:bodyPr wrap="square" rtlCol="0">
            <a:spAutoFit/>
          </a:bodyPr>
          <a:lstStyle/>
          <a:p>
            <a:r>
              <a:rPr lang="en-US" dirty="0">
                <a:solidFill>
                  <a:schemeClr val="bg1"/>
                </a:solidFill>
              </a:rPr>
              <a:t>Biodiesel was founded by Mr. Anthony and Mr. Michael in New York City and duly formed and received its tax authorization and industrial </a:t>
            </a:r>
            <a:r>
              <a:rPr lang="en-US" dirty="0" smtClean="0">
                <a:solidFill>
                  <a:schemeClr val="bg1"/>
                </a:solidFill>
              </a:rPr>
              <a:t>license </a:t>
            </a:r>
            <a:r>
              <a:rPr lang="en-US" dirty="0">
                <a:solidFill>
                  <a:schemeClr val="bg1"/>
                </a:solidFill>
              </a:rPr>
              <a:t>in Tanzania in </a:t>
            </a:r>
            <a:r>
              <a:rPr lang="en-US" dirty="0" smtClean="0">
                <a:solidFill>
                  <a:schemeClr val="bg1"/>
                </a:solidFill>
              </a:rPr>
              <a:t>June </a:t>
            </a:r>
            <a:r>
              <a:rPr lang="en-US" dirty="0">
                <a:solidFill>
                  <a:schemeClr val="bg1"/>
                </a:solidFill>
              </a:rPr>
              <a:t>2008</a:t>
            </a:r>
            <a:r>
              <a:rPr lang="en-US" dirty="0" smtClean="0">
                <a:solidFill>
                  <a:schemeClr val="bg1"/>
                </a:solidFill>
              </a:rPr>
              <a:t>.</a:t>
            </a:r>
          </a:p>
          <a:p>
            <a:endParaRPr lang="en-US" dirty="0">
              <a:solidFill>
                <a:schemeClr val="bg1"/>
              </a:solidFill>
            </a:endParaRPr>
          </a:p>
          <a:p>
            <a:r>
              <a:rPr lang="en-US" dirty="0">
                <a:solidFill>
                  <a:schemeClr val="bg1"/>
                </a:solidFill>
              </a:rPr>
              <a:t>In January 2009, after submitting </a:t>
            </a:r>
            <a:r>
              <a:rPr lang="en-US" dirty="0" smtClean="0">
                <a:solidFill>
                  <a:schemeClr val="bg1"/>
                </a:solidFill>
              </a:rPr>
              <a:t>its </a:t>
            </a:r>
            <a:r>
              <a:rPr lang="en-US" dirty="0">
                <a:solidFill>
                  <a:schemeClr val="bg1"/>
                </a:solidFill>
              </a:rPr>
              <a:t>biodiesel for laboratory testing, the Company obtained authorization from the Ministry of Health and Social Welfare to produce and sell biodiesel. </a:t>
            </a:r>
            <a:endParaRPr lang="en-US" dirty="0" smtClean="0">
              <a:solidFill>
                <a:schemeClr val="bg1"/>
              </a:solidFill>
            </a:endParaRPr>
          </a:p>
          <a:p>
            <a:endParaRPr lang="en-US" dirty="0">
              <a:solidFill>
                <a:schemeClr val="bg1"/>
              </a:solidFill>
            </a:endParaRPr>
          </a:p>
          <a:p>
            <a:r>
              <a:rPr lang="en-US" dirty="0">
                <a:solidFill>
                  <a:schemeClr val="bg1"/>
                </a:solidFill>
              </a:rPr>
              <a:t>During the spring and summer of 2009, BL began producing and selling its biodiesel on a small scale. </a:t>
            </a:r>
            <a:endParaRPr lang="en-US" dirty="0" smtClean="0">
              <a:solidFill>
                <a:schemeClr val="bg1"/>
              </a:solidFill>
            </a:endParaRPr>
          </a:p>
          <a:p>
            <a:endParaRPr lang="en-US" dirty="0">
              <a:solidFill>
                <a:schemeClr val="bg1"/>
              </a:solidFill>
            </a:endParaRPr>
          </a:p>
          <a:p>
            <a:r>
              <a:rPr lang="en-US" dirty="0">
                <a:solidFill>
                  <a:schemeClr val="bg1"/>
                </a:solidFill>
              </a:rPr>
              <a:t>Biodiesel Limited reached profitability in September 2009. </a:t>
            </a:r>
          </a:p>
          <a:p>
            <a:r>
              <a:rPr lang="en-US" dirty="0">
                <a:solidFill>
                  <a:schemeClr val="bg1"/>
                </a:solidFill>
              </a:rPr>
              <a:t/>
            </a:r>
            <a:br>
              <a:rPr lang="en-US" dirty="0">
                <a:solidFill>
                  <a:schemeClr val="bg1"/>
                </a:solidFill>
              </a:rPr>
            </a:br>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2316035" y="176873"/>
            <a:ext cx="6781244" cy="1091273"/>
          </a:xfrm>
          <a:prstGeom prst="roundRect">
            <a:avLst/>
          </a:prstGeom>
          <a:solidFill>
            <a:schemeClr val="accent6"/>
          </a:solidFill>
        </p:spPr>
        <p:txBody>
          <a:bodyPr wrap="square" rtlCol="0">
            <a:noAutofit/>
          </a:bodyPr>
          <a:lstStyle/>
          <a:p>
            <a:pPr marL="285750" indent="-285750" algn="just">
              <a:spcBef>
                <a:spcPts val="150"/>
              </a:spcBef>
              <a:spcAft>
                <a:spcPts val="150"/>
              </a:spcAft>
              <a:buClr>
                <a:schemeClr val="bg1"/>
              </a:buClr>
              <a:buSzPct val="100000"/>
              <a:buFont typeface="+mj-lt"/>
              <a:buAutoNum type="romanLcPeriod"/>
            </a:pPr>
            <a:r>
              <a:rPr lang="en-US" sz="1000" b="1" dirty="0" smtClean="0">
                <a:solidFill>
                  <a:schemeClr val="bg1"/>
                </a:solidFill>
              </a:rPr>
              <a:t>Profitability-</a:t>
            </a:r>
            <a:r>
              <a:rPr lang="en-US" sz="1000" dirty="0" smtClean="0">
                <a:solidFill>
                  <a:schemeClr val="bg1"/>
                </a:solidFill>
              </a:rPr>
              <a:t> The company has been profitable since September 2009, indicating success and sustainability.</a:t>
            </a:r>
          </a:p>
          <a:p>
            <a:pPr marL="285750" indent="-285750" algn="just">
              <a:spcBef>
                <a:spcPts val="150"/>
              </a:spcBef>
              <a:spcAft>
                <a:spcPts val="150"/>
              </a:spcAft>
              <a:buClr>
                <a:schemeClr val="bg1"/>
              </a:buClr>
              <a:buSzPct val="100000"/>
              <a:buFont typeface="+mj-lt"/>
              <a:buAutoNum type="romanLcPeriod"/>
            </a:pPr>
            <a:r>
              <a:rPr lang="en-US" sz="1000" b="1" dirty="0" smtClean="0">
                <a:solidFill>
                  <a:schemeClr val="bg1"/>
                </a:solidFill>
              </a:rPr>
              <a:t>High Production Capacity- </a:t>
            </a:r>
            <a:r>
              <a:rPr lang="en-US" sz="1000" dirty="0" smtClean="0">
                <a:solidFill>
                  <a:schemeClr val="bg1"/>
                </a:solidFill>
              </a:rPr>
              <a:t>BL has a production capacity of 10,000 liters per week of biodiesel</a:t>
            </a:r>
          </a:p>
          <a:p>
            <a:pPr marL="285750" indent="-285750" algn="just">
              <a:spcBef>
                <a:spcPts val="150"/>
              </a:spcBef>
              <a:spcAft>
                <a:spcPts val="150"/>
              </a:spcAft>
              <a:buClr>
                <a:schemeClr val="bg1"/>
              </a:buClr>
              <a:buSzPct val="100000"/>
              <a:buFont typeface="+mj-lt"/>
              <a:buAutoNum type="romanLcPeriod"/>
            </a:pPr>
            <a:r>
              <a:rPr lang="en-US" sz="1000" b="1" dirty="0" smtClean="0">
                <a:solidFill>
                  <a:schemeClr val="bg1"/>
                </a:solidFill>
              </a:rPr>
              <a:t>Experienced Management and Ownership Team with Strong Industry</a:t>
            </a:r>
            <a:endParaRPr lang="en-US" sz="1000" dirty="0">
              <a:solidFill>
                <a:schemeClr val="bg1"/>
              </a:solidFill>
            </a:endParaRPr>
          </a:p>
          <a:p>
            <a:pPr marL="285750" indent="-285750" algn="just">
              <a:spcBef>
                <a:spcPts val="150"/>
              </a:spcBef>
              <a:spcAft>
                <a:spcPts val="150"/>
              </a:spcAft>
              <a:buClr>
                <a:schemeClr val="bg1"/>
              </a:buClr>
              <a:buSzPct val="100000"/>
              <a:buFont typeface="+mj-lt"/>
              <a:buAutoNum type="romanLcPeriod"/>
            </a:pPr>
            <a:r>
              <a:rPr lang="en-US" sz="1000" b="1" dirty="0" smtClean="0">
                <a:solidFill>
                  <a:schemeClr val="bg1"/>
                </a:solidFill>
              </a:rPr>
              <a:t>Diversification- </a:t>
            </a:r>
            <a:r>
              <a:rPr lang="en-US" sz="1000" dirty="0" smtClean="0">
                <a:solidFill>
                  <a:schemeClr val="bg1"/>
                </a:solidFill>
              </a:rPr>
              <a:t>BL is able to sell crude liquid soap made from glycerin, a byproduct of biodiesel production, signifying diversification of product offerings and a strong market position.</a:t>
            </a:r>
            <a:endParaRPr lang="en-US" sz="1000" b="1" u="sng" dirty="0" smtClean="0">
              <a:solidFill>
                <a:schemeClr val="bg1"/>
              </a:solidFill>
            </a:endParaRPr>
          </a:p>
          <a:p>
            <a:pPr algn="just"/>
            <a:endParaRPr lang="en-US" sz="1050" dirty="0">
              <a:solidFill>
                <a:schemeClr val="bg1"/>
              </a:solidFill>
            </a:endParaRPr>
          </a:p>
          <a:p>
            <a:pPr algn="just"/>
            <a:r>
              <a:rPr lang="en-US" sz="1050" dirty="0">
                <a:solidFill>
                  <a:schemeClr val="bg1"/>
                </a:solidFill>
              </a:rPr>
              <a:t/>
            </a:r>
            <a:br>
              <a:rPr lang="en-US" sz="1050" dirty="0">
                <a:solidFill>
                  <a:schemeClr val="bg1"/>
                </a:solidFill>
              </a:rPr>
            </a:br>
            <a:endParaRPr lang="en-US" sz="1050" dirty="0">
              <a:solidFill>
                <a:schemeClr val="bg1"/>
              </a:solidFill>
            </a:endParaRPr>
          </a:p>
        </p:txBody>
      </p:sp>
      <p:sp>
        <p:nvSpPr>
          <p:cNvPr id="4" name="TextBox 3"/>
          <p:cNvSpPr txBox="1"/>
          <p:nvPr/>
        </p:nvSpPr>
        <p:spPr>
          <a:xfrm>
            <a:off x="560654" y="293676"/>
            <a:ext cx="1628562" cy="827632"/>
          </a:xfrm>
          <a:prstGeom prst="roundRect">
            <a:avLst/>
          </a:prstGeom>
          <a:solidFill>
            <a:srgbClr val="29555B"/>
          </a:solidFill>
        </p:spPr>
        <p:txBody>
          <a:bodyPr wrap="square" rtlCol="0" anchor="ctr">
            <a:noAutofit/>
          </a:bodyPr>
          <a:lstStyle/>
          <a:p>
            <a:pPr algn="ctr"/>
            <a:r>
              <a:rPr lang="en-US" sz="1600" b="1" dirty="0" smtClean="0">
                <a:solidFill>
                  <a:schemeClr val="accent4"/>
                </a:solidFill>
                <a:latin typeface="Montserrat ExtraBold" panose="020B0604020202020204" charset="0"/>
              </a:rPr>
              <a:t>STRENGTHS</a:t>
            </a:r>
            <a:endParaRPr lang="en-US" sz="1600" b="1" dirty="0">
              <a:solidFill>
                <a:schemeClr val="accent4"/>
              </a:solidFill>
              <a:latin typeface="Montserrat ExtraBold" panose="020B0604020202020204" charset="0"/>
            </a:endParaRPr>
          </a:p>
        </p:txBody>
      </p:sp>
      <p:sp>
        <p:nvSpPr>
          <p:cNvPr id="6" name="TextBox 5"/>
          <p:cNvSpPr txBox="1"/>
          <p:nvPr/>
        </p:nvSpPr>
        <p:spPr>
          <a:xfrm>
            <a:off x="560652" y="1595664"/>
            <a:ext cx="1628561" cy="785762"/>
          </a:xfrm>
          <a:prstGeom prst="roundRect">
            <a:avLst/>
          </a:prstGeom>
          <a:solidFill>
            <a:srgbClr val="D1832F"/>
          </a:solidFill>
        </p:spPr>
        <p:txBody>
          <a:bodyPr wrap="square" rtlCol="0" anchor="ctr">
            <a:noAutofit/>
          </a:bodyPr>
          <a:lstStyle/>
          <a:p>
            <a:pPr algn="ctr"/>
            <a:r>
              <a:rPr lang="en-US" sz="1600" b="1" dirty="0" smtClean="0">
                <a:solidFill>
                  <a:schemeClr val="bg1"/>
                </a:solidFill>
                <a:latin typeface="Montserrat ExtraBold" panose="020B0604020202020204" charset="0"/>
              </a:rPr>
              <a:t>WEAKNESSES</a:t>
            </a:r>
            <a:endParaRPr lang="en-US" sz="1600" b="1" dirty="0">
              <a:solidFill>
                <a:schemeClr val="bg1"/>
              </a:solidFill>
              <a:latin typeface="Montserrat ExtraBold" panose="020B0604020202020204" charset="0"/>
            </a:endParaRPr>
          </a:p>
        </p:txBody>
      </p:sp>
      <p:sp>
        <p:nvSpPr>
          <p:cNvPr id="9" name="TextBox 8"/>
          <p:cNvSpPr txBox="1"/>
          <p:nvPr/>
        </p:nvSpPr>
        <p:spPr>
          <a:xfrm>
            <a:off x="2316035" y="1405341"/>
            <a:ext cx="6781244" cy="1166409"/>
          </a:xfrm>
          <a:prstGeom prst="roundRect">
            <a:avLst/>
          </a:prstGeom>
          <a:solidFill>
            <a:schemeClr val="accent1"/>
          </a:solidFill>
        </p:spPr>
        <p:txBody>
          <a:bodyPr wrap="square" rtlCol="0">
            <a:noAutofit/>
          </a:bodyPr>
          <a:lstStyle/>
          <a:p>
            <a:pPr marL="285750" indent="-285750" algn="just">
              <a:spcBef>
                <a:spcPts val="150"/>
              </a:spcBef>
              <a:spcAft>
                <a:spcPts val="150"/>
              </a:spcAft>
              <a:buClr>
                <a:schemeClr val="bg1"/>
              </a:buClr>
              <a:buFont typeface="+mj-lt"/>
              <a:buAutoNum type="romanLcPeriod"/>
            </a:pPr>
            <a:r>
              <a:rPr lang="en-US" sz="1000" b="1" dirty="0" smtClean="0">
                <a:solidFill>
                  <a:schemeClr val="bg1"/>
                </a:solidFill>
              </a:rPr>
              <a:t>An inefficient </a:t>
            </a:r>
            <a:r>
              <a:rPr lang="en-US" sz="1000" b="1" dirty="0">
                <a:solidFill>
                  <a:schemeClr val="bg1"/>
                </a:solidFill>
              </a:rPr>
              <a:t>system for collecting used cooking oil </a:t>
            </a:r>
            <a:r>
              <a:rPr lang="en-US" sz="1000" b="1" dirty="0" smtClean="0">
                <a:solidFill>
                  <a:schemeClr val="bg1"/>
                </a:solidFill>
              </a:rPr>
              <a:t>leading </a:t>
            </a:r>
            <a:r>
              <a:rPr lang="en-US" sz="1000" b="1" dirty="0">
                <a:solidFill>
                  <a:schemeClr val="bg1"/>
                </a:solidFill>
              </a:rPr>
              <a:t>to limited feedstock and low production </a:t>
            </a:r>
            <a:r>
              <a:rPr lang="en-US" sz="1000" b="1" dirty="0" smtClean="0">
                <a:solidFill>
                  <a:schemeClr val="bg1"/>
                </a:solidFill>
              </a:rPr>
              <a:t>capacity. </a:t>
            </a:r>
          </a:p>
          <a:p>
            <a:pPr marL="285750" indent="-285750" algn="just">
              <a:spcBef>
                <a:spcPts val="150"/>
              </a:spcBef>
              <a:spcAft>
                <a:spcPts val="150"/>
              </a:spcAft>
              <a:buClr>
                <a:schemeClr val="bg1"/>
              </a:buClr>
              <a:buFont typeface="+mj-lt"/>
              <a:buAutoNum type="romanLcPeriod"/>
            </a:pPr>
            <a:r>
              <a:rPr lang="en-US" sz="1000" b="1" dirty="0" smtClean="0">
                <a:solidFill>
                  <a:schemeClr val="bg1"/>
                </a:solidFill>
              </a:rPr>
              <a:t>Limited </a:t>
            </a:r>
            <a:r>
              <a:rPr lang="en-US" sz="1000" b="1" dirty="0">
                <a:solidFill>
                  <a:schemeClr val="bg1"/>
                </a:solidFill>
              </a:rPr>
              <a:t>supporting equipment to reach the full production </a:t>
            </a:r>
            <a:r>
              <a:rPr lang="en-US" sz="1000" b="1" dirty="0" smtClean="0">
                <a:solidFill>
                  <a:schemeClr val="bg1"/>
                </a:solidFill>
              </a:rPr>
              <a:t>capacity- </a:t>
            </a:r>
            <a:r>
              <a:rPr lang="en-US" sz="1000" dirty="0">
                <a:solidFill>
                  <a:schemeClr val="bg1"/>
                </a:solidFill>
              </a:rPr>
              <a:t>T</a:t>
            </a:r>
            <a:r>
              <a:rPr lang="en-US" sz="1000" dirty="0" smtClean="0">
                <a:solidFill>
                  <a:schemeClr val="bg1"/>
                </a:solidFill>
              </a:rPr>
              <a:t>he </a:t>
            </a:r>
            <a:r>
              <a:rPr lang="en-US" sz="1000" dirty="0">
                <a:solidFill>
                  <a:schemeClr val="bg1"/>
                </a:solidFill>
              </a:rPr>
              <a:t>surrounding equipment (storage tanks, transfer pipes, and pumps), is suited for the production of only 3,000-4,000 liters per </a:t>
            </a:r>
            <a:r>
              <a:rPr lang="en-US" sz="1000" dirty="0" smtClean="0">
                <a:solidFill>
                  <a:schemeClr val="bg1"/>
                </a:solidFill>
              </a:rPr>
              <a:t>week.</a:t>
            </a:r>
          </a:p>
          <a:p>
            <a:pPr marL="285750" lvl="0" indent="-285750" algn="just">
              <a:spcBef>
                <a:spcPts val="150"/>
              </a:spcBef>
              <a:spcAft>
                <a:spcPts val="150"/>
              </a:spcAft>
              <a:buClr>
                <a:schemeClr val="bg1"/>
              </a:buClr>
              <a:buFont typeface="+mj-lt"/>
              <a:buAutoNum type="romanLcPeriod"/>
            </a:pPr>
            <a:r>
              <a:rPr lang="en-US" sz="1000" b="1" dirty="0" smtClean="0">
                <a:solidFill>
                  <a:schemeClr val="bg1"/>
                </a:solidFill>
              </a:rPr>
              <a:t>Dependence </a:t>
            </a:r>
            <a:r>
              <a:rPr lang="en-US" sz="1000" b="1" dirty="0">
                <a:solidFill>
                  <a:schemeClr val="bg1"/>
                </a:solidFill>
              </a:rPr>
              <a:t>on a small number of key </a:t>
            </a:r>
            <a:r>
              <a:rPr lang="en-US" sz="1000" b="1" dirty="0" smtClean="0">
                <a:solidFill>
                  <a:schemeClr val="bg1"/>
                </a:solidFill>
              </a:rPr>
              <a:t>suppliers- </a:t>
            </a:r>
            <a:r>
              <a:rPr lang="en-US" sz="1000" dirty="0">
                <a:solidFill>
                  <a:schemeClr val="bg1"/>
                </a:solidFill>
              </a:rPr>
              <a:t>The current supply of collectible used cooked oil is limited to a maximum capacity of 3,000 liters per week </a:t>
            </a:r>
            <a:endParaRPr lang="en-US" sz="1000" b="1" dirty="0" smtClean="0">
              <a:solidFill>
                <a:schemeClr val="bg1"/>
              </a:solidFill>
            </a:endParaRPr>
          </a:p>
          <a:p>
            <a:pPr marL="285750" indent="-285750" algn="just">
              <a:spcBef>
                <a:spcPts val="140"/>
              </a:spcBef>
              <a:buFont typeface="+mj-lt"/>
              <a:buAutoNum type="romanLcPeriod"/>
            </a:pPr>
            <a:endParaRPr lang="en-US" sz="1000" b="1" u="sng" dirty="0" smtClean="0">
              <a:solidFill>
                <a:schemeClr val="bg1"/>
              </a:solidFill>
            </a:endParaRPr>
          </a:p>
          <a:p>
            <a:pPr algn="just"/>
            <a:endParaRPr lang="en-US" sz="1000" b="1" u="sng" dirty="0">
              <a:solidFill>
                <a:schemeClr val="bg1"/>
              </a:solidFill>
            </a:endParaRPr>
          </a:p>
        </p:txBody>
      </p:sp>
      <p:sp>
        <p:nvSpPr>
          <p:cNvPr id="12" name="TextBox 11"/>
          <p:cNvSpPr txBox="1"/>
          <p:nvPr/>
        </p:nvSpPr>
        <p:spPr>
          <a:xfrm>
            <a:off x="560650" y="2851945"/>
            <a:ext cx="1628561" cy="785762"/>
          </a:xfrm>
          <a:prstGeom prst="roundRect">
            <a:avLst/>
          </a:prstGeom>
          <a:solidFill>
            <a:srgbClr val="433256"/>
          </a:solidFill>
        </p:spPr>
        <p:txBody>
          <a:bodyPr wrap="square" rtlCol="0" anchor="ctr">
            <a:noAutofit/>
          </a:bodyPr>
          <a:lstStyle/>
          <a:p>
            <a:pPr algn="ctr"/>
            <a:r>
              <a:rPr lang="en-US" sz="1600" b="1" dirty="0" smtClean="0">
                <a:solidFill>
                  <a:schemeClr val="bg1"/>
                </a:solidFill>
                <a:latin typeface="Montserrat ExtraBold" panose="020B0604020202020204" charset="0"/>
              </a:rPr>
              <a:t>OPPORTUNITIES</a:t>
            </a:r>
            <a:endParaRPr lang="en-US" sz="1100" b="1" dirty="0">
              <a:solidFill>
                <a:schemeClr val="bg1"/>
              </a:solidFill>
              <a:latin typeface="Montserrat ExtraBold" panose="020B0604020202020204" charset="0"/>
            </a:endParaRPr>
          </a:p>
        </p:txBody>
      </p:sp>
      <p:sp>
        <p:nvSpPr>
          <p:cNvPr id="13" name="TextBox 12"/>
          <p:cNvSpPr txBox="1"/>
          <p:nvPr/>
        </p:nvSpPr>
        <p:spPr>
          <a:xfrm>
            <a:off x="560648" y="4095688"/>
            <a:ext cx="1628563" cy="785762"/>
          </a:xfrm>
          <a:prstGeom prst="roundRect">
            <a:avLst/>
          </a:prstGeom>
          <a:solidFill>
            <a:srgbClr val="672738"/>
          </a:solidFill>
        </p:spPr>
        <p:txBody>
          <a:bodyPr wrap="square" rtlCol="0" anchor="ctr">
            <a:noAutofit/>
          </a:bodyPr>
          <a:lstStyle/>
          <a:p>
            <a:pPr algn="ctr"/>
            <a:r>
              <a:rPr lang="en-US" sz="1600" b="1" dirty="0" smtClean="0">
                <a:solidFill>
                  <a:schemeClr val="bg1"/>
                </a:solidFill>
                <a:latin typeface="Montserrat ExtraBold" panose="020B0604020202020204" charset="0"/>
              </a:rPr>
              <a:t>THREATS</a:t>
            </a:r>
            <a:endParaRPr lang="en-US" sz="1100" b="1" dirty="0">
              <a:solidFill>
                <a:schemeClr val="bg1"/>
              </a:solidFill>
              <a:latin typeface="Montserrat ExtraBold" panose="020B0604020202020204" charset="0"/>
            </a:endParaRPr>
          </a:p>
        </p:txBody>
      </p:sp>
      <p:sp>
        <p:nvSpPr>
          <p:cNvPr id="10" name="TextBox 9"/>
          <p:cNvSpPr txBox="1"/>
          <p:nvPr/>
        </p:nvSpPr>
        <p:spPr>
          <a:xfrm>
            <a:off x="2316035" y="2739457"/>
            <a:ext cx="6781244" cy="1010739"/>
          </a:xfrm>
          <a:prstGeom prst="roundRect">
            <a:avLst/>
          </a:prstGeom>
          <a:solidFill>
            <a:schemeClr val="accent5"/>
          </a:solidFill>
        </p:spPr>
        <p:txBody>
          <a:bodyPr wrap="square" rtlCol="0">
            <a:noAutofit/>
          </a:bodyPr>
          <a:lstStyle/>
          <a:p>
            <a:pPr marL="285750" indent="-285750" algn="just">
              <a:spcBef>
                <a:spcPts val="150"/>
              </a:spcBef>
              <a:spcAft>
                <a:spcPts val="150"/>
              </a:spcAft>
              <a:buClr>
                <a:schemeClr val="bg1"/>
              </a:buClr>
              <a:buFont typeface="+mj-lt"/>
              <a:buAutoNum type="romanLcPeriod"/>
            </a:pPr>
            <a:r>
              <a:rPr lang="en-US" sz="1000" b="1" dirty="0">
                <a:solidFill>
                  <a:schemeClr val="bg1"/>
                </a:solidFill>
              </a:rPr>
              <a:t>Opportunity to establish a foothold in the renewable energy market domestically and </a:t>
            </a:r>
            <a:r>
              <a:rPr lang="en-US" sz="1000" b="1" dirty="0" smtClean="0">
                <a:solidFill>
                  <a:schemeClr val="bg1"/>
                </a:solidFill>
              </a:rPr>
              <a:t>regionally</a:t>
            </a:r>
          </a:p>
          <a:p>
            <a:pPr marL="285750" indent="-285750" algn="just">
              <a:spcBef>
                <a:spcPts val="150"/>
              </a:spcBef>
              <a:spcAft>
                <a:spcPts val="150"/>
              </a:spcAft>
              <a:buClr>
                <a:schemeClr val="bg1"/>
              </a:buClr>
              <a:buFont typeface="+mj-lt"/>
              <a:buAutoNum type="romanLcPeriod"/>
            </a:pPr>
            <a:r>
              <a:rPr lang="en-US" sz="1000" b="1" dirty="0" smtClean="0">
                <a:solidFill>
                  <a:schemeClr val="bg1"/>
                </a:solidFill>
              </a:rPr>
              <a:t>Growing </a:t>
            </a:r>
            <a:r>
              <a:rPr lang="en-US" sz="1000" b="1" dirty="0">
                <a:solidFill>
                  <a:schemeClr val="bg1"/>
                </a:solidFill>
              </a:rPr>
              <a:t>demand for renewable and sustainable fuel </a:t>
            </a:r>
            <a:r>
              <a:rPr lang="en-US" sz="1000" b="1" dirty="0" smtClean="0">
                <a:solidFill>
                  <a:schemeClr val="bg1"/>
                </a:solidFill>
              </a:rPr>
              <a:t>sources.</a:t>
            </a:r>
          </a:p>
          <a:p>
            <a:pPr marL="285750" indent="-285750" algn="just">
              <a:spcBef>
                <a:spcPts val="150"/>
              </a:spcBef>
              <a:spcAft>
                <a:spcPts val="150"/>
              </a:spcAft>
              <a:buClr>
                <a:schemeClr val="bg1"/>
              </a:buClr>
              <a:buFont typeface="+mj-lt"/>
              <a:buAutoNum type="romanLcPeriod"/>
            </a:pPr>
            <a:r>
              <a:rPr lang="en-US" sz="1000" b="1" dirty="0" smtClean="0">
                <a:solidFill>
                  <a:schemeClr val="bg1"/>
                </a:solidFill>
              </a:rPr>
              <a:t>Opportunity </a:t>
            </a:r>
            <a:r>
              <a:rPr lang="en-US" sz="1000" b="1" dirty="0">
                <a:solidFill>
                  <a:schemeClr val="bg1"/>
                </a:solidFill>
              </a:rPr>
              <a:t>to provide an alternative fuel source at a cheaper </a:t>
            </a:r>
            <a:r>
              <a:rPr lang="en-US" sz="1000" b="1" dirty="0" smtClean="0">
                <a:solidFill>
                  <a:schemeClr val="bg1"/>
                </a:solidFill>
              </a:rPr>
              <a:t>rate.</a:t>
            </a:r>
          </a:p>
          <a:p>
            <a:pPr marL="285750" indent="-285750" algn="just">
              <a:spcBef>
                <a:spcPts val="150"/>
              </a:spcBef>
              <a:spcAft>
                <a:spcPts val="150"/>
              </a:spcAft>
              <a:buClr>
                <a:schemeClr val="bg1"/>
              </a:buClr>
              <a:buFont typeface="+mj-lt"/>
              <a:buAutoNum type="romanLcPeriod"/>
            </a:pPr>
            <a:r>
              <a:rPr lang="en-US" sz="1000" b="1" dirty="0" smtClean="0">
                <a:solidFill>
                  <a:schemeClr val="bg1"/>
                </a:solidFill>
              </a:rPr>
              <a:t>Opportunity </a:t>
            </a:r>
            <a:r>
              <a:rPr lang="en-US" sz="1000" b="1" dirty="0">
                <a:solidFill>
                  <a:schemeClr val="bg1"/>
                </a:solidFill>
              </a:rPr>
              <a:t>to create a strong biodiesel </a:t>
            </a:r>
            <a:r>
              <a:rPr lang="en-US" sz="1000" b="1" dirty="0" smtClean="0">
                <a:solidFill>
                  <a:schemeClr val="bg1"/>
                </a:solidFill>
              </a:rPr>
              <a:t>ecosystem from its suppliers to the company’s target market.</a:t>
            </a:r>
          </a:p>
          <a:p>
            <a:pPr algn="just"/>
            <a:endParaRPr lang="en-US" sz="1000" b="1" dirty="0" smtClean="0">
              <a:solidFill>
                <a:schemeClr val="bg1"/>
              </a:solidFill>
            </a:endParaRPr>
          </a:p>
          <a:p>
            <a:endParaRPr lang="en-US" sz="1000" b="1" dirty="0">
              <a:solidFill>
                <a:schemeClr val="bg1"/>
              </a:solidFill>
            </a:endParaRPr>
          </a:p>
        </p:txBody>
      </p:sp>
      <p:sp>
        <p:nvSpPr>
          <p:cNvPr id="14" name="TextBox 13"/>
          <p:cNvSpPr txBox="1"/>
          <p:nvPr/>
        </p:nvSpPr>
        <p:spPr>
          <a:xfrm>
            <a:off x="2316035" y="3917904"/>
            <a:ext cx="6781244" cy="1141331"/>
          </a:xfrm>
          <a:prstGeom prst="roundRect">
            <a:avLst/>
          </a:prstGeom>
          <a:solidFill>
            <a:schemeClr val="accent3"/>
          </a:solidFill>
        </p:spPr>
        <p:txBody>
          <a:bodyPr wrap="square" rtlCol="0">
            <a:noAutofit/>
          </a:bodyPr>
          <a:lstStyle/>
          <a:p>
            <a:pPr marL="285750" lvl="0" indent="-285750" algn="just">
              <a:spcBef>
                <a:spcPts val="150"/>
              </a:spcBef>
              <a:spcAft>
                <a:spcPts val="150"/>
              </a:spcAft>
              <a:buClr>
                <a:schemeClr val="bg1"/>
              </a:buClr>
              <a:buFont typeface="+mj-lt"/>
              <a:buAutoNum type="romanLcPeriod"/>
            </a:pPr>
            <a:r>
              <a:rPr lang="en-US" sz="1000" b="1" dirty="0" smtClean="0">
                <a:solidFill>
                  <a:schemeClr val="bg1"/>
                </a:solidFill>
              </a:rPr>
              <a:t>Different government </a:t>
            </a:r>
            <a:r>
              <a:rPr lang="en-US" sz="1000" b="1" dirty="0">
                <a:solidFill>
                  <a:schemeClr val="bg1"/>
                </a:solidFill>
              </a:rPr>
              <a:t>regulations and </a:t>
            </a:r>
            <a:r>
              <a:rPr lang="en-US" sz="1000" b="1" dirty="0" smtClean="0">
                <a:solidFill>
                  <a:schemeClr val="bg1"/>
                </a:solidFill>
              </a:rPr>
              <a:t>policies in </a:t>
            </a:r>
            <a:r>
              <a:rPr lang="en-US" sz="1000" b="1" dirty="0">
                <a:solidFill>
                  <a:schemeClr val="bg1"/>
                </a:solidFill>
              </a:rPr>
              <a:t>the renewable energy </a:t>
            </a:r>
            <a:r>
              <a:rPr lang="en-US" sz="1000" b="1" dirty="0" smtClean="0">
                <a:solidFill>
                  <a:schemeClr val="bg1"/>
                </a:solidFill>
              </a:rPr>
              <a:t>industry might threaten </a:t>
            </a:r>
            <a:r>
              <a:rPr lang="en-US" sz="1000" b="1" dirty="0">
                <a:solidFill>
                  <a:schemeClr val="bg1"/>
                </a:solidFill>
              </a:rPr>
              <a:t>BL’s regional market </a:t>
            </a:r>
            <a:r>
              <a:rPr lang="en-US" sz="1000" b="1" dirty="0" smtClean="0">
                <a:solidFill>
                  <a:schemeClr val="bg1"/>
                </a:solidFill>
              </a:rPr>
              <a:t>penetration.</a:t>
            </a:r>
          </a:p>
          <a:p>
            <a:pPr marL="285750" lvl="0" indent="-285750" algn="just">
              <a:spcBef>
                <a:spcPts val="150"/>
              </a:spcBef>
              <a:spcAft>
                <a:spcPts val="150"/>
              </a:spcAft>
              <a:buClr>
                <a:schemeClr val="bg1"/>
              </a:buClr>
              <a:buFont typeface="+mj-lt"/>
              <a:buAutoNum type="romanLcPeriod"/>
            </a:pPr>
            <a:r>
              <a:rPr lang="en-US" sz="1000" b="1" dirty="0" smtClean="0">
                <a:solidFill>
                  <a:schemeClr val="bg1"/>
                </a:solidFill>
              </a:rPr>
              <a:t>Threats </a:t>
            </a:r>
            <a:r>
              <a:rPr lang="en-US" sz="1000" b="1" dirty="0">
                <a:solidFill>
                  <a:schemeClr val="bg1"/>
                </a:solidFill>
              </a:rPr>
              <a:t>of unforeseen technical or operational </a:t>
            </a:r>
            <a:r>
              <a:rPr lang="en-US" sz="1000" b="1" dirty="0" smtClean="0">
                <a:solidFill>
                  <a:schemeClr val="bg1"/>
                </a:solidFill>
              </a:rPr>
              <a:t>issues: BL might face </a:t>
            </a:r>
            <a:r>
              <a:rPr lang="en-US" sz="1000" b="1" dirty="0">
                <a:solidFill>
                  <a:schemeClr val="bg1"/>
                </a:solidFill>
              </a:rPr>
              <a:t>technical and operational issues that might </a:t>
            </a:r>
            <a:r>
              <a:rPr lang="en-US" sz="1000" b="1" dirty="0" smtClean="0">
                <a:solidFill>
                  <a:schemeClr val="bg1"/>
                </a:solidFill>
              </a:rPr>
              <a:t>threaten the </a:t>
            </a:r>
            <a:r>
              <a:rPr lang="en-US" sz="1000" b="1" dirty="0">
                <a:solidFill>
                  <a:schemeClr val="bg1"/>
                </a:solidFill>
              </a:rPr>
              <a:t>company’s growth</a:t>
            </a:r>
            <a:r>
              <a:rPr lang="en-US" sz="1000" b="1" dirty="0" smtClean="0">
                <a:solidFill>
                  <a:schemeClr val="bg1"/>
                </a:solidFill>
              </a:rPr>
              <a:t>.</a:t>
            </a:r>
          </a:p>
          <a:p>
            <a:pPr marL="285750" lvl="0" indent="-285750" algn="just">
              <a:spcBef>
                <a:spcPts val="150"/>
              </a:spcBef>
              <a:spcAft>
                <a:spcPts val="150"/>
              </a:spcAft>
              <a:buClr>
                <a:schemeClr val="bg1"/>
              </a:buClr>
              <a:buFont typeface="+mj-lt"/>
              <a:buAutoNum type="romanLcPeriod"/>
            </a:pPr>
            <a:r>
              <a:rPr lang="en-US" sz="1000" b="1" dirty="0">
                <a:solidFill>
                  <a:schemeClr val="bg1"/>
                </a:solidFill>
              </a:rPr>
              <a:t>Risk of </a:t>
            </a:r>
            <a:r>
              <a:rPr lang="en-US" sz="1000" b="1" dirty="0" smtClean="0">
                <a:solidFill>
                  <a:schemeClr val="bg1"/>
                </a:solidFill>
              </a:rPr>
              <a:t>competition- </a:t>
            </a:r>
            <a:r>
              <a:rPr lang="en-US" sz="1000" dirty="0" smtClean="0">
                <a:solidFill>
                  <a:schemeClr val="bg1"/>
                </a:solidFill>
              </a:rPr>
              <a:t>As a pioneer in the renewable fuel industry, BL will face competition as the industry grows and becomes more lucrative.</a:t>
            </a:r>
            <a:endParaRPr lang="en-US" sz="1000" b="1" dirty="0" smtClean="0">
              <a:solidFill>
                <a:schemeClr val="bg1"/>
              </a:solidFill>
            </a:endParaRPr>
          </a:p>
          <a:p>
            <a:pPr marL="285750" lvl="0" indent="-285750" algn="just">
              <a:spcBef>
                <a:spcPts val="140"/>
              </a:spcBef>
              <a:spcAft>
                <a:spcPts val="140"/>
              </a:spcAft>
              <a:buClr>
                <a:schemeClr val="bg1"/>
              </a:buClr>
              <a:buFont typeface="+mj-lt"/>
              <a:buAutoNum type="romanLcPeriod"/>
            </a:pPr>
            <a:endParaRPr lang="en-US" sz="1000" b="1" dirty="0" smtClean="0">
              <a:solidFill>
                <a:schemeClr val="bg1"/>
              </a:solidFill>
            </a:endParaRPr>
          </a:p>
          <a:p>
            <a:pPr algn="just"/>
            <a:endParaRPr lang="en-US" sz="1000" b="1" dirty="0">
              <a:solidFill>
                <a:schemeClr val="bg1"/>
              </a:solidFill>
            </a:endParaRPr>
          </a:p>
          <a:p>
            <a:pPr lvl="0" algn="just"/>
            <a:endParaRPr lang="en-US" sz="1000" b="1" dirty="0" smtClean="0">
              <a:solidFill>
                <a:schemeClr val="bg1"/>
              </a:solidFill>
            </a:endParaRPr>
          </a:p>
          <a:p>
            <a:pPr lvl="0" algn="just"/>
            <a:endParaRPr lang="en-US" sz="1000" b="1" dirty="0" smtClean="0">
              <a:solidFill>
                <a:schemeClr val="bg1"/>
              </a:solidFill>
            </a:endParaRPr>
          </a:p>
          <a:p>
            <a:pPr lvl="0" algn="just"/>
            <a:endParaRPr lang="en-US" sz="1000" b="1" dirty="0">
              <a:solidFill>
                <a:schemeClr val="bg1"/>
              </a:solidFill>
            </a:endParaRPr>
          </a:p>
          <a:p>
            <a:pPr lvl="0" algn="just"/>
            <a:endParaRPr lang="en-US" sz="1000" b="1" dirty="0">
              <a:solidFill>
                <a:schemeClr val="bg1"/>
              </a:solidFill>
            </a:endParaRPr>
          </a:p>
        </p:txBody>
      </p:sp>
      <p:sp>
        <p:nvSpPr>
          <p:cNvPr id="15" name="TextBox 14"/>
          <p:cNvSpPr txBox="1"/>
          <p:nvPr/>
        </p:nvSpPr>
        <p:spPr>
          <a:xfrm>
            <a:off x="86766" y="293676"/>
            <a:ext cx="407141" cy="827632"/>
          </a:xfrm>
          <a:prstGeom prst="rect">
            <a:avLst/>
          </a:prstGeom>
          <a:noFill/>
        </p:spPr>
        <p:txBody>
          <a:bodyPr wrap="square" rtlCol="0" anchor="ctr">
            <a:noAutofit/>
          </a:bodyPr>
          <a:lstStyle/>
          <a:p>
            <a:pPr algn="ctr"/>
            <a:r>
              <a:rPr lang="en-US" sz="2000" b="1" dirty="0" smtClean="0">
                <a:solidFill>
                  <a:schemeClr val="bg1"/>
                </a:solidFill>
              </a:rPr>
              <a:t>S</a:t>
            </a:r>
            <a:endParaRPr lang="en-US" sz="2000" b="1" dirty="0">
              <a:solidFill>
                <a:schemeClr val="bg1"/>
              </a:solidFill>
            </a:endParaRPr>
          </a:p>
        </p:txBody>
      </p:sp>
      <p:sp>
        <p:nvSpPr>
          <p:cNvPr id="18" name="TextBox 17"/>
          <p:cNvSpPr txBox="1"/>
          <p:nvPr/>
        </p:nvSpPr>
        <p:spPr>
          <a:xfrm>
            <a:off x="86765" y="1474306"/>
            <a:ext cx="407141" cy="907120"/>
          </a:xfrm>
          <a:prstGeom prst="rect">
            <a:avLst/>
          </a:prstGeom>
          <a:noFill/>
        </p:spPr>
        <p:txBody>
          <a:bodyPr wrap="square" rtlCol="0" anchor="ctr">
            <a:noAutofit/>
          </a:bodyPr>
          <a:lstStyle/>
          <a:p>
            <a:pPr algn="ctr"/>
            <a:r>
              <a:rPr lang="en-US" sz="2000" b="1" dirty="0">
                <a:solidFill>
                  <a:schemeClr val="bg1"/>
                </a:solidFill>
              </a:rPr>
              <a:t>W</a:t>
            </a:r>
          </a:p>
        </p:txBody>
      </p:sp>
      <p:sp>
        <p:nvSpPr>
          <p:cNvPr id="19" name="TextBox 18"/>
          <p:cNvSpPr txBox="1"/>
          <p:nvPr/>
        </p:nvSpPr>
        <p:spPr>
          <a:xfrm>
            <a:off x="86765" y="4093261"/>
            <a:ext cx="407141" cy="785763"/>
          </a:xfrm>
          <a:prstGeom prst="rect">
            <a:avLst/>
          </a:prstGeom>
          <a:noFill/>
        </p:spPr>
        <p:txBody>
          <a:bodyPr wrap="square" rtlCol="0" anchor="ctr">
            <a:noAutofit/>
          </a:bodyPr>
          <a:lstStyle/>
          <a:p>
            <a:pPr algn="ctr"/>
            <a:r>
              <a:rPr lang="en-US" sz="2000" b="1" dirty="0" smtClean="0">
                <a:solidFill>
                  <a:schemeClr val="bg1"/>
                </a:solidFill>
              </a:rPr>
              <a:t>T</a:t>
            </a:r>
            <a:endParaRPr lang="en-US" sz="2000" b="1" dirty="0">
              <a:solidFill>
                <a:schemeClr val="bg1"/>
              </a:solidFill>
            </a:endParaRPr>
          </a:p>
        </p:txBody>
      </p:sp>
      <p:sp>
        <p:nvSpPr>
          <p:cNvPr id="20" name="TextBox 19"/>
          <p:cNvSpPr txBox="1"/>
          <p:nvPr/>
        </p:nvSpPr>
        <p:spPr>
          <a:xfrm>
            <a:off x="86765" y="2734424"/>
            <a:ext cx="407141" cy="785762"/>
          </a:xfrm>
          <a:prstGeom prst="rect">
            <a:avLst/>
          </a:prstGeom>
          <a:noFill/>
        </p:spPr>
        <p:txBody>
          <a:bodyPr wrap="square" rtlCol="0" anchor="ctr">
            <a:noAutofit/>
          </a:bodyPr>
          <a:lstStyle/>
          <a:p>
            <a:pPr algn="ctr"/>
            <a:r>
              <a:rPr lang="en-US" sz="2000" b="1" dirty="0" smtClean="0">
                <a:solidFill>
                  <a:schemeClr val="bg1"/>
                </a:solidFill>
              </a:rPr>
              <a:t>O</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3" name="Google Shape;223;p45"/>
          <p:cNvSpPr txBox="1">
            <a:spLocks noGrp="1"/>
          </p:cNvSpPr>
          <p:nvPr>
            <p:ph type="title"/>
          </p:nvPr>
        </p:nvSpPr>
        <p:spPr>
          <a:xfrm>
            <a:off x="546575" y="1001487"/>
            <a:ext cx="3631632" cy="680475"/>
          </a:xfrm>
          <a:prstGeom prst="round2Same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t>FINANCIAL PERFORMANCE AND PROJECTIONS</a:t>
            </a:r>
            <a:endParaRPr b="1" dirty="0"/>
          </a:p>
        </p:txBody>
      </p:sp>
      <p:sp>
        <p:nvSpPr>
          <p:cNvPr id="2" name="Title 1"/>
          <p:cNvSpPr>
            <a:spLocks noGrp="1"/>
          </p:cNvSpPr>
          <p:nvPr>
            <p:ph type="title" idx="4"/>
          </p:nvPr>
        </p:nvSpPr>
        <p:spPr>
          <a:xfrm>
            <a:off x="1227787" y="290068"/>
            <a:ext cx="6688427" cy="521160"/>
          </a:xfrm>
        </p:spPr>
        <p:txBody>
          <a:bodyPr anchor="ctr"/>
          <a:lstStyle/>
          <a:p>
            <a:pPr algn="ctr"/>
            <a:r>
              <a:rPr lang="en-US" b="1" dirty="0">
                <a:solidFill>
                  <a:schemeClr val="accent3"/>
                </a:solidFill>
              </a:rPr>
              <a:t>Key Issues for Potential Equity </a:t>
            </a:r>
            <a:r>
              <a:rPr lang="en-US" b="1" dirty="0" smtClean="0">
                <a:solidFill>
                  <a:schemeClr val="accent3"/>
                </a:solidFill>
              </a:rPr>
              <a:t>Investors</a:t>
            </a:r>
            <a:endParaRPr lang="en-US" dirty="0"/>
          </a:p>
        </p:txBody>
      </p:sp>
      <p:sp>
        <p:nvSpPr>
          <p:cNvPr id="4" name="TextBox 3"/>
          <p:cNvSpPr txBox="1"/>
          <p:nvPr/>
        </p:nvSpPr>
        <p:spPr>
          <a:xfrm>
            <a:off x="61007" y="1157058"/>
            <a:ext cx="533400" cy="369332"/>
          </a:xfrm>
          <a:prstGeom prst="rect">
            <a:avLst/>
          </a:prstGeom>
          <a:noFill/>
        </p:spPr>
        <p:txBody>
          <a:bodyPr wrap="square" rtlCol="0" anchor="ctr">
            <a:spAutoFit/>
          </a:bodyPr>
          <a:lstStyle/>
          <a:p>
            <a:pPr algn="ctr"/>
            <a:r>
              <a:rPr lang="en-US" sz="1800" b="1" dirty="0" smtClean="0">
                <a:solidFill>
                  <a:schemeClr val="accent2"/>
                </a:solidFill>
              </a:rPr>
              <a:t>1.</a:t>
            </a:r>
            <a:endParaRPr lang="en-US" sz="1800" b="1" dirty="0">
              <a:solidFill>
                <a:schemeClr val="accent2"/>
              </a:solidFill>
            </a:endParaRPr>
          </a:p>
        </p:txBody>
      </p:sp>
      <p:sp>
        <p:nvSpPr>
          <p:cNvPr id="17" name="TextBox 16"/>
          <p:cNvSpPr txBox="1"/>
          <p:nvPr/>
        </p:nvSpPr>
        <p:spPr>
          <a:xfrm>
            <a:off x="47633" y="2725119"/>
            <a:ext cx="533400" cy="369332"/>
          </a:xfrm>
          <a:prstGeom prst="rect">
            <a:avLst/>
          </a:prstGeom>
          <a:noFill/>
        </p:spPr>
        <p:txBody>
          <a:bodyPr wrap="square" rtlCol="0" anchor="ctr">
            <a:spAutoFit/>
          </a:bodyPr>
          <a:lstStyle/>
          <a:p>
            <a:pPr algn="ctr"/>
            <a:r>
              <a:rPr lang="en-US" sz="1800" b="1" dirty="0">
                <a:solidFill>
                  <a:schemeClr val="accent2"/>
                </a:solidFill>
              </a:rPr>
              <a:t>2</a:t>
            </a:r>
            <a:r>
              <a:rPr lang="en-US" sz="1800" b="1" dirty="0" smtClean="0">
                <a:solidFill>
                  <a:schemeClr val="accent2"/>
                </a:solidFill>
              </a:rPr>
              <a:t>.</a:t>
            </a:r>
            <a:endParaRPr lang="en-US" sz="1800" b="1" dirty="0">
              <a:solidFill>
                <a:schemeClr val="accent2"/>
              </a:solidFill>
            </a:endParaRPr>
          </a:p>
        </p:txBody>
      </p:sp>
      <p:sp>
        <p:nvSpPr>
          <p:cNvPr id="18" name="TextBox 17"/>
          <p:cNvSpPr txBox="1"/>
          <p:nvPr/>
        </p:nvSpPr>
        <p:spPr>
          <a:xfrm>
            <a:off x="61007" y="4307272"/>
            <a:ext cx="533400" cy="369332"/>
          </a:xfrm>
          <a:prstGeom prst="rect">
            <a:avLst/>
          </a:prstGeom>
          <a:noFill/>
        </p:spPr>
        <p:txBody>
          <a:bodyPr wrap="square" rtlCol="0" anchor="ctr">
            <a:spAutoFit/>
          </a:bodyPr>
          <a:lstStyle/>
          <a:p>
            <a:pPr algn="ctr"/>
            <a:r>
              <a:rPr lang="en-US" sz="1800" b="1" dirty="0">
                <a:solidFill>
                  <a:schemeClr val="accent2"/>
                </a:solidFill>
              </a:rPr>
              <a:t>3</a:t>
            </a:r>
            <a:r>
              <a:rPr lang="en-US" sz="1800" b="1" dirty="0" smtClean="0">
                <a:solidFill>
                  <a:schemeClr val="accent2"/>
                </a:solidFill>
              </a:rPr>
              <a:t>.</a:t>
            </a:r>
            <a:endParaRPr lang="en-US" sz="1800" b="1" dirty="0">
              <a:solidFill>
                <a:schemeClr val="accent2"/>
              </a:solidFill>
            </a:endParaRPr>
          </a:p>
        </p:txBody>
      </p:sp>
      <p:sp>
        <p:nvSpPr>
          <p:cNvPr id="19" name="Google Shape;223;p45"/>
          <p:cNvSpPr txBox="1">
            <a:spLocks noGrp="1"/>
          </p:cNvSpPr>
          <p:nvPr>
            <p:ph type="title"/>
          </p:nvPr>
        </p:nvSpPr>
        <p:spPr>
          <a:xfrm>
            <a:off x="546263" y="2569548"/>
            <a:ext cx="3631632" cy="680475"/>
          </a:xfrm>
          <a:prstGeom prst="round2Same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t>MANAGEMENT TEAM</a:t>
            </a:r>
            <a:endParaRPr b="1" dirty="0"/>
          </a:p>
        </p:txBody>
      </p:sp>
      <p:sp>
        <p:nvSpPr>
          <p:cNvPr id="20" name="Google Shape;223;p45"/>
          <p:cNvSpPr txBox="1">
            <a:spLocks noGrp="1"/>
          </p:cNvSpPr>
          <p:nvPr>
            <p:ph type="title"/>
          </p:nvPr>
        </p:nvSpPr>
        <p:spPr>
          <a:xfrm>
            <a:off x="546263" y="4151701"/>
            <a:ext cx="3631632" cy="680475"/>
          </a:xfrm>
          <a:prstGeom prst="round2Same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t>BUSINESS MODEL AND POTENTIAL FOR GROWTH</a:t>
            </a:r>
            <a:endParaRPr b="1" dirty="0"/>
          </a:p>
        </p:txBody>
      </p:sp>
      <p:sp>
        <p:nvSpPr>
          <p:cNvPr id="3" name="TextBox 2"/>
          <p:cNvSpPr txBox="1"/>
          <p:nvPr/>
        </p:nvSpPr>
        <p:spPr>
          <a:xfrm>
            <a:off x="4572000" y="1001487"/>
            <a:ext cx="4485232" cy="1346858"/>
          </a:xfrm>
          <a:prstGeom prst="round2DiagRect">
            <a:avLst/>
          </a:prstGeom>
          <a:solidFill>
            <a:schemeClr val="accent5"/>
          </a:solidFill>
        </p:spPr>
        <p:txBody>
          <a:bodyPr wrap="square" rtlCol="0" anchor="ctr">
            <a:noAutofit/>
          </a:bodyPr>
          <a:lstStyle/>
          <a:p>
            <a:pPr lvl="0" algn="just"/>
            <a:r>
              <a:rPr lang="en-US" dirty="0">
                <a:solidFill>
                  <a:schemeClr val="bg1"/>
                </a:solidFill>
              </a:rPr>
              <a:t>Potential investors would want to analyze both to evaluate the company's potential for generating returns on their investment. This includes assessing the company's historical financial statements and ratios, as well as its strategic plans, market position, and industry trends.</a:t>
            </a:r>
          </a:p>
        </p:txBody>
      </p:sp>
      <p:sp>
        <p:nvSpPr>
          <p:cNvPr id="11" name="TextBox 10"/>
          <p:cNvSpPr txBox="1"/>
          <p:nvPr/>
        </p:nvSpPr>
        <p:spPr>
          <a:xfrm>
            <a:off x="4572000" y="2569548"/>
            <a:ext cx="4485232" cy="1276616"/>
          </a:xfrm>
          <a:prstGeom prst="round2DiagRect">
            <a:avLst/>
          </a:prstGeom>
          <a:solidFill>
            <a:schemeClr val="accent5"/>
          </a:solidFill>
        </p:spPr>
        <p:txBody>
          <a:bodyPr wrap="square" rtlCol="0" anchor="ctr">
            <a:noAutofit/>
          </a:bodyPr>
          <a:lstStyle/>
          <a:p>
            <a:pPr algn="just"/>
            <a:r>
              <a:rPr lang="en-US" dirty="0">
                <a:solidFill>
                  <a:schemeClr val="bg1"/>
                </a:solidFill>
              </a:rPr>
              <a:t>P</a:t>
            </a:r>
            <a:r>
              <a:rPr lang="en-US" dirty="0" smtClean="0">
                <a:solidFill>
                  <a:schemeClr val="bg1"/>
                </a:solidFill>
              </a:rPr>
              <a:t>otential investors </a:t>
            </a:r>
            <a:r>
              <a:rPr lang="en-US" dirty="0">
                <a:solidFill>
                  <a:schemeClr val="bg1"/>
                </a:solidFill>
              </a:rPr>
              <a:t>would focus on assessing the management team’s relevant industry experience, track record, leadership, decision-making, and strategic planning abilities since the management team is a critical factor in the success of a company</a:t>
            </a:r>
          </a:p>
        </p:txBody>
      </p:sp>
      <p:sp>
        <p:nvSpPr>
          <p:cNvPr id="12" name="TextBox 11"/>
          <p:cNvSpPr txBox="1"/>
          <p:nvPr/>
        </p:nvSpPr>
        <p:spPr>
          <a:xfrm>
            <a:off x="4572000" y="4067367"/>
            <a:ext cx="4485232" cy="925990"/>
          </a:xfrm>
          <a:prstGeom prst="round2DiagRect">
            <a:avLst/>
          </a:prstGeom>
          <a:solidFill>
            <a:schemeClr val="accent5"/>
          </a:solidFill>
        </p:spPr>
        <p:txBody>
          <a:bodyPr wrap="square" rtlCol="0" anchor="ctr">
            <a:noAutofit/>
          </a:bodyPr>
          <a:lstStyle/>
          <a:p>
            <a:pPr algn="just"/>
            <a:r>
              <a:rPr lang="en-US" dirty="0" smtClean="0">
                <a:solidFill>
                  <a:schemeClr val="bg1"/>
                </a:solidFill>
              </a:rPr>
              <a:t>Investors </a:t>
            </a:r>
            <a:r>
              <a:rPr lang="en-US" dirty="0">
                <a:solidFill>
                  <a:schemeClr val="bg1"/>
                </a:solidFill>
              </a:rPr>
              <a:t>would evaluate factors such as competition, brand strength, distribution network, and operational efficiency to determine the company's potential for growth and value creation.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3" name="Google Shape;223;p45"/>
          <p:cNvSpPr txBox="1">
            <a:spLocks noGrp="1"/>
          </p:cNvSpPr>
          <p:nvPr>
            <p:ph type="title"/>
          </p:nvPr>
        </p:nvSpPr>
        <p:spPr>
          <a:xfrm>
            <a:off x="546263" y="906375"/>
            <a:ext cx="3631632" cy="917813"/>
          </a:xfrm>
          <a:prstGeom prst="round2SameRect">
            <a:avLst/>
          </a:prstGeom>
          <a:solidFill>
            <a:schemeClr val="accent1"/>
          </a:solidFill>
        </p:spPr>
        <p:txBody>
          <a:bodyPr spcFirstLastPara="1" wrap="square" lIns="91425" tIns="91425" rIns="91425" bIns="91425" anchor="ctr" anchorCtr="0">
            <a:noAutofit/>
          </a:bodyPr>
          <a:lstStyle/>
          <a:p>
            <a:pPr lvl="0"/>
            <a:r>
              <a:rPr lang="en" b="1" dirty="0" smtClean="0"/>
              <a:t>REGULATORY COMPLIANCE </a:t>
            </a:r>
            <a:r>
              <a:rPr lang="en-US" b="1" dirty="0" smtClean="0"/>
              <a:t>AND POTENTIAL LEGAL RISKS</a:t>
            </a:r>
            <a:endParaRPr b="1" dirty="0"/>
          </a:p>
        </p:txBody>
      </p:sp>
      <p:sp>
        <p:nvSpPr>
          <p:cNvPr id="2" name="Title 1"/>
          <p:cNvSpPr>
            <a:spLocks noGrp="1"/>
          </p:cNvSpPr>
          <p:nvPr>
            <p:ph type="title" idx="4"/>
          </p:nvPr>
        </p:nvSpPr>
        <p:spPr>
          <a:xfrm>
            <a:off x="1227787" y="198873"/>
            <a:ext cx="6688427" cy="521160"/>
          </a:xfrm>
        </p:spPr>
        <p:txBody>
          <a:bodyPr anchor="ctr"/>
          <a:lstStyle/>
          <a:p>
            <a:pPr algn="ctr"/>
            <a:r>
              <a:rPr lang="en-US" b="1" dirty="0">
                <a:solidFill>
                  <a:schemeClr val="accent3"/>
                </a:solidFill>
              </a:rPr>
              <a:t>Key Issues for Potential Equity </a:t>
            </a:r>
            <a:r>
              <a:rPr lang="en-US" b="1" dirty="0" smtClean="0">
                <a:solidFill>
                  <a:schemeClr val="accent3"/>
                </a:solidFill>
              </a:rPr>
              <a:t>Investors</a:t>
            </a:r>
            <a:endParaRPr lang="en-US" dirty="0"/>
          </a:p>
        </p:txBody>
      </p:sp>
      <p:sp>
        <p:nvSpPr>
          <p:cNvPr id="4" name="TextBox 3"/>
          <p:cNvSpPr txBox="1"/>
          <p:nvPr/>
        </p:nvSpPr>
        <p:spPr>
          <a:xfrm>
            <a:off x="12863" y="1180615"/>
            <a:ext cx="533400" cy="369332"/>
          </a:xfrm>
          <a:prstGeom prst="rect">
            <a:avLst/>
          </a:prstGeom>
          <a:noFill/>
        </p:spPr>
        <p:txBody>
          <a:bodyPr wrap="square" rtlCol="0" anchor="ctr">
            <a:spAutoFit/>
          </a:bodyPr>
          <a:lstStyle/>
          <a:p>
            <a:pPr algn="ctr"/>
            <a:r>
              <a:rPr lang="en-US" sz="1800" b="1" dirty="0" smtClean="0">
                <a:solidFill>
                  <a:schemeClr val="accent2"/>
                </a:solidFill>
              </a:rPr>
              <a:t>4.</a:t>
            </a:r>
            <a:endParaRPr lang="en-US" sz="1800" b="1" dirty="0">
              <a:solidFill>
                <a:schemeClr val="accent2"/>
              </a:solidFill>
            </a:endParaRPr>
          </a:p>
        </p:txBody>
      </p:sp>
      <p:sp>
        <p:nvSpPr>
          <p:cNvPr id="17" name="TextBox 16"/>
          <p:cNvSpPr txBox="1"/>
          <p:nvPr/>
        </p:nvSpPr>
        <p:spPr>
          <a:xfrm>
            <a:off x="19203" y="2687261"/>
            <a:ext cx="533400" cy="369332"/>
          </a:xfrm>
          <a:prstGeom prst="rect">
            <a:avLst/>
          </a:prstGeom>
          <a:noFill/>
        </p:spPr>
        <p:txBody>
          <a:bodyPr wrap="square" rtlCol="0" anchor="ctr">
            <a:spAutoFit/>
          </a:bodyPr>
          <a:lstStyle/>
          <a:p>
            <a:pPr algn="ctr"/>
            <a:r>
              <a:rPr lang="en-US" sz="1800" b="1" dirty="0" smtClean="0">
                <a:solidFill>
                  <a:schemeClr val="accent2"/>
                </a:solidFill>
              </a:rPr>
              <a:t>5.</a:t>
            </a:r>
            <a:endParaRPr lang="en-US" sz="1800" b="1" dirty="0">
              <a:solidFill>
                <a:schemeClr val="accent2"/>
              </a:solidFill>
            </a:endParaRPr>
          </a:p>
        </p:txBody>
      </p:sp>
      <p:sp>
        <p:nvSpPr>
          <p:cNvPr id="18" name="TextBox 17"/>
          <p:cNvSpPr txBox="1"/>
          <p:nvPr/>
        </p:nvSpPr>
        <p:spPr>
          <a:xfrm>
            <a:off x="12863" y="4278177"/>
            <a:ext cx="533400" cy="369332"/>
          </a:xfrm>
          <a:prstGeom prst="rect">
            <a:avLst/>
          </a:prstGeom>
          <a:noFill/>
        </p:spPr>
        <p:txBody>
          <a:bodyPr wrap="square" rtlCol="0" anchor="ctr">
            <a:spAutoFit/>
          </a:bodyPr>
          <a:lstStyle/>
          <a:p>
            <a:pPr algn="ctr"/>
            <a:r>
              <a:rPr lang="en-US" sz="1800" b="1" dirty="0" smtClean="0">
                <a:solidFill>
                  <a:schemeClr val="accent2"/>
                </a:solidFill>
              </a:rPr>
              <a:t>6.</a:t>
            </a:r>
            <a:endParaRPr lang="en-US" sz="1800" b="1" dirty="0">
              <a:solidFill>
                <a:schemeClr val="accent2"/>
              </a:solidFill>
            </a:endParaRPr>
          </a:p>
        </p:txBody>
      </p:sp>
      <p:sp>
        <p:nvSpPr>
          <p:cNvPr id="19" name="Google Shape;223;p45"/>
          <p:cNvSpPr txBox="1">
            <a:spLocks noGrp="1"/>
          </p:cNvSpPr>
          <p:nvPr>
            <p:ph type="title"/>
          </p:nvPr>
        </p:nvSpPr>
        <p:spPr>
          <a:xfrm>
            <a:off x="546263" y="2531690"/>
            <a:ext cx="3631632" cy="680475"/>
          </a:xfrm>
          <a:prstGeom prst="round2SameRect">
            <a:avLst/>
          </a:prstGeom>
          <a:solidFill>
            <a:schemeClr val="accent1"/>
          </a:solidFill>
        </p:spPr>
        <p:txBody>
          <a:bodyPr spcFirstLastPara="1" wrap="square" lIns="91425" tIns="91425" rIns="91425" bIns="91425" anchor="ctr" anchorCtr="0">
            <a:noAutofit/>
          </a:bodyPr>
          <a:lstStyle/>
          <a:p>
            <a:pPr lvl="0"/>
            <a:r>
              <a:rPr lang="en-US" b="1" dirty="0" smtClean="0"/>
              <a:t>COMPETITIVE LANDSCAPE AND MARKET POSITIONING</a:t>
            </a:r>
            <a:endParaRPr b="1" dirty="0"/>
          </a:p>
        </p:txBody>
      </p:sp>
      <p:sp>
        <p:nvSpPr>
          <p:cNvPr id="20" name="Google Shape;223;p45"/>
          <p:cNvSpPr txBox="1">
            <a:spLocks noGrp="1"/>
          </p:cNvSpPr>
          <p:nvPr>
            <p:ph type="title"/>
          </p:nvPr>
        </p:nvSpPr>
        <p:spPr>
          <a:xfrm>
            <a:off x="546263" y="4122606"/>
            <a:ext cx="3631632" cy="680475"/>
          </a:xfrm>
          <a:prstGeom prst="round2Same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t>RISK MANAGEMENT</a:t>
            </a:r>
            <a:endParaRPr b="1" dirty="0"/>
          </a:p>
        </p:txBody>
      </p:sp>
      <p:sp>
        <p:nvSpPr>
          <p:cNvPr id="11" name="TextBox 10"/>
          <p:cNvSpPr txBox="1"/>
          <p:nvPr/>
        </p:nvSpPr>
        <p:spPr>
          <a:xfrm>
            <a:off x="4571999" y="4025547"/>
            <a:ext cx="4478558" cy="1055608"/>
          </a:xfrm>
          <a:prstGeom prst="round2DiagRect">
            <a:avLst/>
          </a:prstGeom>
          <a:solidFill>
            <a:schemeClr val="accent5"/>
          </a:solidFill>
        </p:spPr>
        <p:txBody>
          <a:bodyPr wrap="square" rtlCol="0" anchor="ctr">
            <a:noAutofit/>
          </a:bodyPr>
          <a:lstStyle/>
          <a:p>
            <a:pPr algn="just"/>
            <a:r>
              <a:rPr lang="en-US" dirty="0">
                <a:solidFill>
                  <a:schemeClr val="bg1"/>
                </a:solidFill>
              </a:rPr>
              <a:t>Potential investors would evaluate the company's risk management framework, strategies to identify, assess, and mitigate risks, and the impact of these strategies on the company's financial performance.</a:t>
            </a:r>
          </a:p>
        </p:txBody>
      </p:sp>
      <p:sp>
        <p:nvSpPr>
          <p:cNvPr id="12" name="TextBox 11"/>
          <p:cNvSpPr txBox="1"/>
          <p:nvPr/>
        </p:nvSpPr>
        <p:spPr>
          <a:xfrm>
            <a:off x="4571999" y="906375"/>
            <a:ext cx="4478559" cy="1373795"/>
          </a:xfrm>
          <a:prstGeom prst="round2DiagRect">
            <a:avLst/>
          </a:prstGeom>
          <a:solidFill>
            <a:schemeClr val="accent5"/>
          </a:solidFill>
        </p:spPr>
        <p:txBody>
          <a:bodyPr wrap="square" rtlCol="0" anchor="ctr">
            <a:noAutofit/>
          </a:bodyPr>
          <a:lstStyle/>
          <a:p>
            <a:pPr algn="just"/>
            <a:r>
              <a:rPr lang="en-US" dirty="0" smtClean="0">
                <a:solidFill>
                  <a:schemeClr val="bg1"/>
                </a:solidFill>
              </a:rPr>
              <a:t>Potential investors </a:t>
            </a:r>
            <a:r>
              <a:rPr lang="en-US" dirty="0">
                <a:solidFill>
                  <a:schemeClr val="bg1"/>
                </a:solidFill>
              </a:rPr>
              <a:t>need to evaluate Biodiesel </a:t>
            </a:r>
            <a:r>
              <a:rPr lang="en-US" dirty="0" smtClean="0">
                <a:solidFill>
                  <a:schemeClr val="bg1"/>
                </a:solidFill>
              </a:rPr>
              <a:t>Ltd.'s </a:t>
            </a:r>
            <a:r>
              <a:rPr lang="en-US" dirty="0">
                <a:solidFill>
                  <a:schemeClr val="bg1"/>
                </a:solidFill>
              </a:rPr>
              <a:t>track record of regulatory compliance, legal risks, and the potential impact of regulatory changes on its operations. These factors can significantly impact the company's financial performance and long-term prospects.</a:t>
            </a:r>
          </a:p>
        </p:txBody>
      </p:sp>
      <p:sp>
        <p:nvSpPr>
          <p:cNvPr id="13" name="TextBox 12"/>
          <p:cNvSpPr txBox="1"/>
          <p:nvPr/>
        </p:nvSpPr>
        <p:spPr>
          <a:xfrm>
            <a:off x="4571998" y="2486957"/>
            <a:ext cx="4478559" cy="1331802"/>
          </a:xfrm>
          <a:prstGeom prst="round2DiagRect">
            <a:avLst/>
          </a:prstGeom>
          <a:solidFill>
            <a:schemeClr val="accent5"/>
          </a:solidFill>
        </p:spPr>
        <p:txBody>
          <a:bodyPr wrap="square" rtlCol="0" anchor="ctr">
            <a:noAutofit/>
          </a:bodyPr>
          <a:lstStyle/>
          <a:p>
            <a:pPr algn="just"/>
            <a:r>
              <a:rPr lang="en-US" dirty="0">
                <a:solidFill>
                  <a:schemeClr val="bg1"/>
                </a:solidFill>
              </a:rPr>
              <a:t>The investors would evaluate the company's competitive position, market trends, regulatory environment, and ability to adapt to changes. They will aim to ensure the company has a sustainable competitive advantage and is well-positioned to succeed in the long run.</a:t>
            </a:r>
          </a:p>
        </p:txBody>
      </p:sp>
    </p:spTree>
    <p:extLst>
      <p:ext uri="{BB962C8B-B14F-4D97-AF65-F5344CB8AC3E}">
        <p14:creationId xmlns:p14="http://schemas.microsoft.com/office/powerpoint/2010/main" val="2562408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2"/>
        <p:cNvGrpSpPr/>
        <p:nvPr/>
      </p:nvGrpSpPr>
      <p:grpSpPr>
        <a:xfrm>
          <a:off x="0" y="0"/>
          <a:ext cx="0" cy="0"/>
          <a:chOff x="0" y="0"/>
          <a:chExt cx="0" cy="0"/>
        </a:xfrm>
      </p:grpSpPr>
      <p:cxnSp>
        <p:nvCxnSpPr>
          <p:cNvPr id="275" name="Google Shape;275;p49"/>
          <p:cNvCxnSpPr/>
          <p:nvPr/>
        </p:nvCxnSpPr>
        <p:spPr>
          <a:xfrm flipV="1">
            <a:off x="1149927" y="134651"/>
            <a:ext cx="7211291"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Rectangle 3"/>
          <p:cNvSpPr/>
          <p:nvPr/>
        </p:nvSpPr>
        <p:spPr>
          <a:xfrm>
            <a:off x="2371718" y="221141"/>
            <a:ext cx="4400564" cy="461665"/>
          </a:xfrm>
          <a:prstGeom prst="rect">
            <a:avLst/>
          </a:prstGeom>
        </p:spPr>
        <p:txBody>
          <a:bodyPr wrap="none" anchor="ctr">
            <a:spAutoFit/>
          </a:bodyPr>
          <a:lstStyle/>
          <a:p>
            <a:pPr algn="ctr"/>
            <a:r>
              <a:rPr lang="en-US" sz="2400" b="1" dirty="0">
                <a:solidFill>
                  <a:schemeClr val="accent3"/>
                </a:solidFill>
                <a:latin typeface="Montserrat ExtraBold" panose="020B0604020202020204" charset="0"/>
              </a:rPr>
              <a:t>Accessing</a:t>
            </a:r>
            <a:r>
              <a:rPr lang="en-US" sz="2400" b="1" dirty="0">
                <a:solidFill>
                  <a:schemeClr val="accent2"/>
                </a:solidFill>
                <a:latin typeface="Montserrat ExtraBold" panose="020B0604020202020204" charset="0"/>
              </a:rPr>
              <a:t> </a:t>
            </a:r>
            <a:r>
              <a:rPr lang="en-US" sz="2400" b="1" dirty="0">
                <a:solidFill>
                  <a:schemeClr val="accent3"/>
                </a:solidFill>
                <a:latin typeface="Montserrat ExtraBold" panose="020B0604020202020204" charset="0"/>
              </a:rPr>
              <a:t>Debt Financing</a:t>
            </a:r>
          </a:p>
        </p:txBody>
      </p:sp>
      <p:sp>
        <p:nvSpPr>
          <p:cNvPr id="11" name="TextBox 10"/>
          <p:cNvSpPr txBox="1"/>
          <p:nvPr/>
        </p:nvSpPr>
        <p:spPr>
          <a:xfrm>
            <a:off x="1915568" y="769296"/>
            <a:ext cx="5312865" cy="313699"/>
          </a:xfrm>
          <a:prstGeom prst="rect">
            <a:avLst/>
          </a:prstGeom>
          <a:solidFill>
            <a:schemeClr val="accent1"/>
          </a:solidFill>
        </p:spPr>
        <p:txBody>
          <a:bodyPr wrap="square" rtlCol="0" anchor="ctr">
            <a:spAutoFit/>
          </a:bodyPr>
          <a:lstStyle/>
          <a:p>
            <a:pPr algn="ctr"/>
            <a:r>
              <a:rPr lang="en-US" b="1" dirty="0" smtClean="0">
                <a:solidFill>
                  <a:schemeClr val="accent4"/>
                </a:solidFill>
              </a:rPr>
              <a:t>FACTORS AFFECTING ACCESS TO DEBT FINANCING</a:t>
            </a:r>
            <a:endParaRPr lang="en-US" b="1" dirty="0">
              <a:solidFill>
                <a:schemeClr val="accent4"/>
              </a:solidFill>
            </a:endParaRPr>
          </a:p>
        </p:txBody>
      </p:sp>
      <p:sp>
        <p:nvSpPr>
          <p:cNvPr id="15" name="TextBox 14"/>
          <p:cNvSpPr txBox="1"/>
          <p:nvPr/>
        </p:nvSpPr>
        <p:spPr>
          <a:xfrm>
            <a:off x="35649" y="1211945"/>
            <a:ext cx="533400" cy="696945"/>
          </a:xfrm>
          <a:prstGeom prst="rect">
            <a:avLst/>
          </a:prstGeom>
          <a:noFill/>
        </p:spPr>
        <p:txBody>
          <a:bodyPr wrap="square" rtlCol="0" anchor="ctr">
            <a:noAutofit/>
          </a:bodyPr>
          <a:lstStyle/>
          <a:p>
            <a:pPr algn="ctr"/>
            <a:r>
              <a:rPr lang="en-US" sz="1800" b="1" dirty="0" smtClean="0">
                <a:solidFill>
                  <a:schemeClr val="accent2"/>
                </a:solidFill>
              </a:rPr>
              <a:t>1.</a:t>
            </a:r>
            <a:endParaRPr lang="en-US" sz="1800" b="1" dirty="0">
              <a:solidFill>
                <a:schemeClr val="accent2"/>
              </a:solidFill>
            </a:endParaRPr>
          </a:p>
        </p:txBody>
      </p:sp>
      <p:sp>
        <p:nvSpPr>
          <p:cNvPr id="12" name="TextBox 11"/>
          <p:cNvSpPr txBox="1"/>
          <p:nvPr/>
        </p:nvSpPr>
        <p:spPr>
          <a:xfrm>
            <a:off x="569049" y="1211946"/>
            <a:ext cx="4451860" cy="696947"/>
          </a:xfrm>
          <a:prstGeom prst="round2SameRect">
            <a:avLst/>
          </a:prstGeom>
          <a:solidFill>
            <a:schemeClr val="accent3"/>
          </a:solidFill>
        </p:spPr>
        <p:txBody>
          <a:bodyPr wrap="square" rtlCol="0" anchor="ctr">
            <a:noAutofit/>
          </a:bodyPr>
          <a:lstStyle/>
          <a:p>
            <a:pPr algn="ctr"/>
            <a:r>
              <a:rPr lang="en-US" b="1" dirty="0" smtClean="0">
                <a:solidFill>
                  <a:schemeClr val="bg1"/>
                </a:solidFill>
              </a:rPr>
              <a:t>FINANCIAL POSITION AND CREDIT </a:t>
            </a:r>
          </a:p>
          <a:p>
            <a:pPr algn="ctr"/>
            <a:r>
              <a:rPr lang="en-US" b="1" dirty="0" smtClean="0">
                <a:solidFill>
                  <a:schemeClr val="bg1"/>
                </a:solidFill>
              </a:rPr>
              <a:t>HISTORY</a:t>
            </a:r>
            <a:endParaRPr lang="en-US" b="1" dirty="0">
              <a:solidFill>
                <a:schemeClr val="bg1"/>
              </a:solidFill>
            </a:endParaRPr>
          </a:p>
        </p:txBody>
      </p:sp>
      <p:sp>
        <p:nvSpPr>
          <p:cNvPr id="7" name="TextBox 6"/>
          <p:cNvSpPr txBox="1"/>
          <p:nvPr/>
        </p:nvSpPr>
        <p:spPr>
          <a:xfrm>
            <a:off x="569049" y="2587690"/>
            <a:ext cx="4451860" cy="696947"/>
          </a:xfrm>
          <a:prstGeom prst="round2SameRect">
            <a:avLst/>
          </a:prstGeom>
          <a:solidFill>
            <a:schemeClr val="accent3"/>
          </a:solidFill>
        </p:spPr>
        <p:txBody>
          <a:bodyPr wrap="square" rtlCol="0" anchor="ctr">
            <a:noAutofit/>
          </a:bodyPr>
          <a:lstStyle/>
          <a:p>
            <a:pPr algn="ctr"/>
            <a:r>
              <a:rPr lang="en-US" b="1" dirty="0" smtClean="0">
                <a:solidFill>
                  <a:schemeClr val="bg1"/>
                </a:solidFill>
              </a:rPr>
              <a:t>ABILITY TO REPAY LOANS BASED ON CASH FLOW AND PROFITABILITY PROJECTIONS.</a:t>
            </a:r>
          </a:p>
        </p:txBody>
      </p:sp>
      <p:sp>
        <p:nvSpPr>
          <p:cNvPr id="8" name="TextBox 7"/>
          <p:cNvSpPr txBox="1"/>
          <p:nvPr/>
        </p:nvSpPr>
        <p:spPr>
          <a:xfrm>
            <a:off x="569049" y="3963434"/>
            <a:ext cx="4451860" cy="862195"/>
          </a:xfrm>
          <a:prstGeom prst="round2SameRect">
            <a:avLst/>
          </a:prstGeom>
          <a:solidFill>
            <a:schemeClr val="accent3"/>
          </a:solidFill>
        </p:spPr>
        <p:txBody>
          <a:bodyPr wrap="square" rtlCol="0" anchor="ctr">
            <a:noAutofit/>
          </a:bodyPr>
          <a:lstStyle/>
          <a:p>
            <a:pPr algn="ctr"/>
            <a:r>
              <a:rPr lang="en-US" b="1" dirty="0" smtClean="0">
                <a:solidFill>
                  <a:schemeClr val="bg1"/>
                </a:solidFill>
              </a:rPr>
              <a:t>PURPOSE OF THE LOAN AND THE COLLATERAL OR SECURITY THAT THE COMPANY CAN OFFER.</a:t>
            </a:r>
          </a:p>
        </p:txBody>
      </p:sp>
      <p:sp>
        <p:nvSpPr>
          <p:cNvPr id="9" name="TextBox 8"/>
          <p:cNvSpPr txBox="1"/>
          <p:nvPr/>
        </p:nvSpPr>
        <p:spPr>
          <a:xfrm>
            <a:off x="35649" y="3992415"/>
            <a:ext cx="533400" cy="667965"/>
          </a:xfrm>
          <a:prstGeom prst="rect">
            <a:avLst/>
          </a:prstGeom>
          <a:noFill/>
        </p:spPr>
        <p:txBody>
          <a:bodyPr wrap="square" rtlCol="0" anchor="ctr">
            <a:noAutofit/>
          </a:bodyPr>
          <a:lstStyle/>
          <a:p>
            <a:pPr algn="ctr"/>
            <a:r>
              <a:rPr lang="en-US" sz="1800" b="1" dirty="0" smtClean="0">
                <a:solidFill>
                  <a:schemeClr val="accent2"/>
                </a:solidFill>
              </a:rPr>
              <a:t>3.</a:t>
            </a:r>
            <a:endParaRPr lang="en-US" sz="1800" b="1" dirty="0">
              <a:solidFill>
                <a:schemeClr val="accent2"/>
              </a:solidFill>
            </a:endParaRPr>
          </a:p>
        </p:txBody>
      </p:sp>
      <p:sp>
        <p:nvSpPr>
          <p:cNvPr id="10" name="TextBox 9"/>
          <p:cNvSpPr txBox="1"/>
          <p:nvPr/>
        </p:nvSpPr>
        <p:spPr>
          <a:xfrm>
            <a:off x="35649" y="2587689"/>
            <a:ext cx="533400" cy="696947"/>
          </a:xfrm>
          <a:prstGeom prst="rect">
            <a:avLst/>
          </a:prstGeom>
          <a:noFill/>
        </p:spPr>
        <p:txBody>
          <a:bodyPr wrap="square" rtlCol="0" anchor="ctr">
            <a:noAutofit/>
          </a:bodyPr>
          <a:lstStyle/>
          <a:p>
            <a:pPr algn="ctr"/>
            <a:r>
              <a:rPr lang="en-US" sz="1800" b="1" dirty="0" smtClean="0">
                <a:solidFill>
                  <a:schemeClr val="accent2"/>
                </a:solidFill>
              </a:rPr>
              <a:t>2.</a:t>
            </a:r>
            <a:endParaRPr lang="en-US" sz="1800" b="1" dirty="0">
              <a:solidFill>
                <a:schemeClr val="accent2"/>
              </a:solidFill>
            </a:endParaRPr>
          </a:p>
        </p:txBody>
      </p:sp>
      <p:sp>
        <p:nvSpPr>
          <p:cNvPr id="2" name="TextBox 1"/>
          <p:cNvSpPr txBox="1"/>
          <p:nvPr/>
        </p:nvSpPr>
        <p:spPr>
          <a:xfrm>
            <a:off x="5361708" y="1211945"/>
            <a:ext cx="3629891" cy="1148670"/>
          </a:xfrm>
          <a:prstGeom prst="round2DiagRect">
            <a:avLst/>
          </a:prstGeom>
          <a:solidFill>
            <a:schemeClr val="accent5"/>
          </a:solidFill>
        </p:spPr>
        <p:txBody>
          <a:bodyPr wrap="square" rtlCol="0" anchor="ctr">
            <a:noAutofit/>
          </a:bodyPr>
          <a:lstStyle/>
          <a:p>
            <a:pPr algn="just">
              <a:spcBef>
                <a:spcPts val="150"/>
              </a:spcBef>
              <a:spcAft>
                <a:spcPts val="150"/>
              </a:spcAft>
            </a:pPr>
            <a:r>
              <a:rPr lang="en-US" dirty="0">
                <a:solidFill>
                  <a:schemeClr val="bg1"/>
                </a:solidFill>
              </a:rPr>
              <a:t>If the company has a strong financial position and a good credit history, it would be more likely to secure financing from a bank or other lenders.</a:t>
            </a:r>
          </a:p>
        </p:txBody>
      </p:sp>
      <p:sp>
        <p:nvSpPr>
          <p:cNvPr id="16" name="TextBox 15"/>
          <p:cNvSpPr txBox="1"/>
          <p:nvPr/>
        </p:nvSpPr>
        <p:spPr>
          <a:xfrm>
            <a:off x="5361708" y="2587689"/>
            <a:ext cx="3629891" cy="1148670"/>
          </a:xfrm>
          <a:prstGeom prst="round2DiagRect">
            <a:avLst/>
          </a:prstGeom>
          <a:solidFill>
            <a:schemeClr val="accent5"/>
          </a:solidFill>
        </p:spPr>
        <p:txBody>
          <a:bodyPr wrap="square" rtlCol="0" anchor="ctr">
            <a:noAutofit/>
          </a:bodyPr>
          <a:lstStyle/>
          <a:p>
            <a:pPr algn="just">
              <a:spcBef>
                <a:spcPts val="150"/>
              </a:spcBef>
              <a:spcAft>
                <a:spcPts val="150"/>
              </a:spcAft>
            </a:pPr>
            <a:r>
              <a:rPr lang="en-US" dirty="0">
                <a:solidFill>
                  <a:schemeClr val="bg1"/>
                </a:solidFill>
              </a:rPr>
              <a:t>Lenders would be more likely to provide financing if confident in the company's ability to generate sufficient cash flow.</a:t>
            </a:r>
          </a:p>
          <a:p>
            <a:pPr algn="just">
              <a:spcBef>
                <a:spcPts val="150"/>
              </a:spcBef>
              <a:spcAft>
                <a:spcPts val="150"/>
              </a:spcAft>
            </a:pPr>
            <a:endParaRPr lang="en-US" dirty="0">
              <a:solidFill>
                <a:schemeClr val="bg1"/>
              </a:solidFill>
            </a:endParaRPr>
          </a:p>
        </p:txBody>
      </p:sp>
      <p:sp>
        <p:nvSpPr>
          <p:cNvPr id="17" name="TextBox 16"/>
          <p:cNvSpPr txBox="1"/>
          <p:nvPr/>
        </p:nvSpPr>
        <p:spPr>
          <a:xfrm>
            <a:off x="5361708" y="3963433"/>
            <a:ext cx="3629891" cy="1148670"/>
          </a:xfrm>
          <a:prstGeom prst="round2DiagRect">
            <a:avLst/>
          </a:prstGeom>
          <a:solidFill>
            <a:schemeClr val="accent5"/>
          </a:solidFill>
        </p:spPr>
        <p:txBody>
          <a:bodyPr wrap="square" rtlCol="0" anchor="ctr">
            <a:noAutofit/>
          </a:bodyPr>
          <a:lstStyle/>
          <a:p>
            <a:pPr algn="just">
              <a:spcBef>
                <a:spcPts val="150"/>
              </a:spcBef>
              <a:spcAft>
                <a:spcPts val="150"/>
              </a:spcAft>
            </a:pPr>
            <a:r>
              <a:rPr lang="en-US" dirty="0">
                <a:solidFill>
                  <a:schemeClr val="bg1"/>
                </a:solidFill>
              </a:rPr>
              <a:t>The lender will assess the potential return on investment from the loan and may require collateral such as property or equipment to secure 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2"/>
        <p:cNvGrpSpPr/>
        <p:nvPr/>
      </p:nvGrpSpPr>
      <p:grpSpPr>
        <a:xfrm>
          <a:off x="0" y="0"/>
          <a:ext cx="0" cy="0"/>
          <a:chOff x="0" y="0"/>
          <a:chExt cx="0" cy="0"/>
        </a:xfrm>
      </p:grpSpPr>
      <p:cxnSp>
        <p:nvCxnSpPr>
          <p:cNvPr id="275" name="Google Shape;275;p49"/>
          <p:cNvCxnSpPr/>
          <p:nvPr/>
        </p:nvCxnSpPr>
        <p:spPr>
          <a:xfrm flipV="1">
            <a:off x="966354" y="94605"/>
            <a:ext cx="7211291"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Rectangle 3"/>
          <p:cNvSpPr/>
          <p:nvPr/>
        </p:nvSpPr>
        <p:spPr>
          <a:xfrm>
            <a:off x="2371717" y="185162"/>
            <a:ext cx="4400564" cy="461665"/>
          </a:xfrm>
          <a:prstGeom prst="rect">
            <a:avLst/>
          </a:prstGeom>
        </p:spPr>
        <p:txBody>
          <a:bodyPr wrap="none" anchor="ctr">
            <a:spAutoFit/>
          </a:bodyPr>
          <a:lstStyle/>
          <a:p>
            <a:pPr algn="ctr"/>
            <a:r>
              <a:rPr lang="en-US" sz="2400" b="1" dirty="0">
                <a:solidFill>
                  <a:schemeClr val="accent3"/>
                </a:solidFill>
                <a:latin typeface="Montserrat ExtraBold" panose="020B0604020202020204" charset="0"/>
              </a:rPr>
              <a:t>Accessing</a:t>
            </a:r>
            <a:r>
              <a:rPr lang="en-US" sz="2400" b="1" dirty="0">
                <a:solidFill>
                  <a:schemeClr val="accent2"/>
                </a:solidFill>
                <a:latin typeface="Montserrat ExtraBold" panose="020B0604020202020204" charset="0"/>
              </a:rPr>
              <a:t> </a:t>
            </a:r>
            <a:r>
              <a:rPr lang="en-US" sz="2400" b="1" dirty="0">
                <a:solidFill>
                  <a:schemeClr val="accent3"/>
                </a:solidFill>
                <a:latin typeface="Montserrat ExtraBold" panose="020B0604020202020204" charset="0"/>
              </a:rPr>
              <a:t>Debt Financing</a:t>
            </a:r>
          </a:p>
        </p:txBody>
      </p:sp>
      <p:sp>
        <p:nvSpPr>
          <p:cNvPr id="11" name="TextBox 10"/>
          <p:cNvSpPr txBox="1"/>
          <p:nvPr/>
        </p:nvSpPr>
        <p:spPr>
          <a:xfrm>
            <a:off x="1915568" y="737384"/>
            <a:ext cx="5312865" cy="307777"/>
          </a:xfrm>
          <a:prstGeom prst="rect">
            <a:avLst/>
          </a:prstGeom>
          <a:solidFill>
            <a:schemeClr val="accent1"/>
          </a:solidFill>
        </p:spPr>
        <p:txBody>
          <a:bodyPr wrap="square" rtlCol="0" anchor="ctr">
            <a:spAutoFit/>
          </a:bodyPr>
          <a:lstStyle/>
          <a:p>
            <a:pPr algn="ctr"/>
            <a:r>
              <a:rPr lang="en-US" b="1" dirty="0" smtClean="0">
                <a:solidFill>
                  <a:schemeClr val="accent4"/>
                </a:solidFill>
              </a:rPr>
              <a:t>ACTIONS TO INCREASE BIODIESEL LTD.’S DEBT ACCESS</a:t>
            </a:r>
            <a:endParaRPr lang="en-US" b="1" dirty="0">
              <a:solidFill>
                <a:schemeClr val="accent4"/>
              </a:solidFill>
            </a:endParaRPr>
          </a:p>
        </p:txBody>
      </p:sp>
      <p:sp>
        <p:nvSpPr>
          <p:cNvPr id="15" name="TextBox 14"/>
          <p:cNvSpPr txBox="1"/>
          <p:nvPr/>
        </p:nvSpPr>
        <p:spPr>
          <a:xfrm>
            <a:off x="35649" y="1232373"/>
            <a:ext cx="533400" cy="696945"/>
          </a:xfrm>
          <a:prstGeom prst="rect">
            <a:avLst/>
          </a:prstGeom>
          <a:noFill/>
        </p:spPr>
        <p:txBody>
          <a:bodyPr wrap="square" rtlCol="0" anchor="ctr">
            <a:noAutofit/>
          </a:bodyPr>
          <a:lstStyle/>
          <a:p>
            <a:pPr algn="ctr"/>
            <a:r>
              <a:rPr lang="en-US" sz="1800" b="1" dirty="0" smtClean="0">
                <a:solidFill>
                  <a:schemeClr val="accent2"/>
                </a:solidFill>
              </a:rPr>
              <a:t>1.</a:t>
            </a:r>
            <a:endParaRPr lang="en-US" sz="1800" b="1" dirty="0">
              <a:solidFill>
                <a:schemeClr val="accent2"/>
              </a:solidFill>
            </a:endParaRPr>
          </a:p>
        </p:txBody>
      </p:sp>
      <p:sp>
        <p:nvSpPr>
          <p:cNvPr id="9" name="TextBox 8"/>
          <p:cNvSpPr txBox="1"/>
          <p:nvPr/>
        </p:nvSpPr>
        <p:spPr>
          <a:xfrm>
            <a:off x="35649" y="3238160"/>
            <a:ext cx="533400" cy="667965"/>
          </a:xfrm>
          <a:prstGeom prst="rect">
            <a:avLst/>
          </a:prstGeom>
          <a:noFill/>
        </p:spPr>
        <p:txBody>
          <a:bodyPr wrap="square" rtlCol="0" anchor="ctr">
            <a:noAutofit/>
          </a:bodyPr>
          <a:lstStyle/>
          <a:p>
            <a:pPr algn="ctr"/>
            <a:r>
              <a:rPr lang="en-US" sz="1800" b="1" dirty="0" smtClean="0">
                <a:solidFill>
                  <a:schemeClr val="accent2"/>
                </a:solidFill>
              </a:rPr>
              <a:t>3.</a:t>
            </a:r>
            <a:endParaRPr lang="en-US" sz="1800" b="1" dirty="0">
              <a:solidFill>
                <a:schemeClr val="accent2"/>
              </a:solidFill>
            </a:endParaRPr>
          </a:p>
        </p:txBody>
      </p:sp>
      <p:sp>
        <p:nvSpPr>
          <p:cNvPr id="10" name="TextBox 9"/>
          <p:cNvSpPr txBox="1"/>
          <p:nvPr/>
        </p:nvSpPr>
        <p:spPr>
          <a:xfrm>
            <a:off x="35649" y="2208199"/>
            <a:ext cx="533400" cy="696947"/>
          </a:xfrm>
          <a:prstGeom prst="rect">
            <a:avLst/>
          </a:prstGeom>
          <a:noFill/>
        </p:spPr>
        <p:txBody>
          <a:bodyPr wrap="square" rtlCol="0" anchor="ctr">
            <a:noAutofit/>
          </a:bodyPr>
          <a:lstStyle/>
          <a:p>
            <a:pPr algn="ctr"/>
            <a:r>
              <a:rPr lang="en-US" sz="1800" b="1" dirty="0" smtClean="0">
                <a:solidFill>
                  <a:schemeClr val="accent2"/>
                </a:solidFill>
              </a:rPr>
              <a:t>2.</a:t>
            </a:r>
            <a:endParaRPr lang="en-US" sz="1800" b="1" dirty="0">
              <a:solidFill>
                <a:schemeClr val="accent2"/>
              </a:solidFill>
            </a:endParaRPr>
          </a:p>
        </p:txBody>
      </p:sp>
      <p:sp>
        <p:nvSpPr>
          <p:cNvPr id="2" name="TextBox 1"/>
          <p:cNvSpPr txBox="1"/>
          <p:nvPr/>
        </p:nvSpPr>
        <p:spPr>
          <a:xfrm>
            <a:off x="665017" y="1214330"/>
            <a:ext cx="8326581" cy="733033"/>
          </a:xfrm>
          <a:prstGeom prst="round2DiagRect">
            <a:avLst/>
          </a:prstGeom>
          <a:solidFill>
            <a:schemeClr val="accent5"/>
          </a:solidFill>
        </p:spPr>
        <p:txBody>
          <a:bodyPr wrap="square" rtlCol="0" anchor="ctr">
            <a:noAutofit/>
          </a:bodyPr>
          <a:lstStyle/>
          <a:p>
            <a:pPr algn="just"/>
            <a:r>
              <a:rPr lang="en-US" b="1" dirty="0" smtClean="0">
                <a:solidFill>
                  <a:schemeClr val="bg1"/>
                </a:solidFill>
              </a:rPr>
              <a:t>Creating a comprehensive business plan with detailed financial projections to showcase the potential growth and profitability of the company.</a:t>
            </a:r>
            <a:endParaRPr lang="en-US" b="1" dirty="0">
              <a:solidFill>
                <a:schemeClr val="bg1"/>
              </a:solidFill>
            </a:endParaRPr>
          </a:p>
        </p:txBody>
      </p:sp>
      <p:sp>
        <p:nvSpPr>
          <p:cNvPr id="14" name="TextBox 13"/>
          <p:cNvSpPr txBox="1"/>
          <p:nvPr/>
        </p:nvSpPr>
        <p:spPr>
          <a:xfrm>
            <a:off x="665016" y="3205625"/>
            <a:ext cx="8326581" cy="733033"/>
          </a:xfrm>
          <a:prstGeom prst="round2DiagRect">
            <a:avLst/>
          </a:prstGeom>
          <a:solidFill>
            <a:schemeClr val="accent5"/>
          </a:solidFill>
        </p:spPr>
        <p:txBody>
          <a:bodyPr wrap="square" rtlCol="0" anchor="ctr">
            <a:noAutofit/>
          </a:bodyPr>
          <a:lstStyle/>
          <a:p>
            <a:pPr lvl="0" algn="just"/>
            <a:r>
              <a:rPr lang="en-US" b="1" dirty="0">
                <a:solidFill>
                  <a:schemeClr val="bg1"/>
                </a:solidFill>
              </a:rPr>
              <a:t>Building relationships with potential lenders and </a:t>
            </a:r>
            <a:r>
              <a:rPr lang="en-US" b="1" dirty="0" smtClean="0">
                <a:solidFill>
                  <a:schemeClr val="bg1"/>
                </a:solidFill>
              </a:rPr>
              <a:t>investors.</a:t>
            </a:r>
            <a:endParaRPr lang="en-US" b="1" dirty="0">
              <a:solidFill>
                <a:schemeClr val="bg1"/>
              </a:solidFill>
            </a:endParaRPr>
          </a:p>
        </p:txBody>
      </p:sp>
      <p:sp>
        <p:nvSpPr>
          <p:cNvPr id="18" name="TextBox 17"/>
          <p:cNvSpPr txBox="1"/>
          <p:nvPr/>
        </p:nvSpPr>
        <p:spPr>
          <a:xfrm>
            <a:off x="665015" y="4185006"/>
            <a:ext cx="8326581" cy="733033"/>
          </a:xfrm>
          <a:prstGeom prst="round2DiagRect">
            <a:avLst/>
          </a:prstGeom>
          <a:solidFill>
            <a:schemeClr val="accent5"/>
          </a:solidFill>
        </p:spPr>
        <p:txBody>
          <a:bodyPr wrap="square" rtlCol="0" anchor="ctr">
            <a:noAutofit/>
          </a:bodyPr>
          <a:lstStyle/>
          <a:p>
            <a:pPr lvl="0" algn="just"/>
            <a:r>
              <a:rPr lang="en-US" b="1" dirty="0">
                <a:solidFill>
                  <a:schemeClr val="bg1"/>
                </a:solidFill>
              </a:rPr>
              <a:t>Exploring </a:t>
            </a:r>
            <a:r>
              <a:rPr lang="en-US" b="1" dirty="0" smtClean="0">
                <a:solidFill>
                  <a:schemeClr val="bg1"/>
                </a:solidFill>
              </a:rPr>
              <a:t>other financing options like government </a:t>
            </a:r>
            <a:r>
              <a:rPr lang="en-US" b="1" dirty="0">
                <a:solidFill>
                  <a:schemeClr val="bg1"/>
                </a:solidFill>
              </a:rPr>
              <a:t>grants and subsidies for renewable energy companies.</a:t>
            </a:r>
          </a:p>
        </p:txBody>
      </p:sp>
      <p:sp>
        <p:nvSpPr>
          <p:cNvPr id="19" name="TextBox 18"/>
          <p:cNvSpPr txBox="1"/>
          <p:nvPr/>
        </p:nvSpPr>
        <p:spPr>
          <a:xfrm>
            <a:off x="665016" y="2190155"/>
            <a:ext cx="8326581" cy="733033"/>
          </a:xfrm>
          <a:prstGeom prst="round2DiagRect">
            <a:avLst/>
          </a:prstGeom>
          <a:solidFill>
            <a:schemeClr val="accent5"/>
          </a:solidFill>
        </p:spPr>
        <p:txBody>
          <a:bodyPr wrap="square" rtlCol="0" anchor="ctr">
            <a:noAutofit/>
          </a:bodyPr>
          <a:lstStyle/>
          <a:p>
            <a:pPr lvl="0" algn="just">
              <a:spcBef>
                <a:spcPts val="150"/>
              </a:spcBef>
              <a:spcAft>
                <a:spcPts val="150"/>
              </a:spcAft>
            </a:pPr>
            <a:r>
              <a:rPr lang="en-US" b="1" dirty="0">
                <a:solidFill>
                  <a:schemeClr val="bg1"/>
                </a:solidFill>
              </a:rPr>
              <a:t>Improve financial performance by expanding the customer base to increase revenue, improving operational efficiency, and implementing cost-saving measures.</a:t>
            </a:r>
          </a:p>
        </p:txBody>
      </p:sp>
      <p:sp>
        <p:nvSpPr>
          <p:cNvPr id="20" name="TextBox 19"/>
          <p:cNvSpPr txBox="1"/>
          <p:nvPr/>
        </p:nvSpPr>
        <p:spPr>
          <a:xfrm>
            <a:off x="35649" y="4185006"/>
            <a:ext cx="533400" cy="667965"/>
          </a:xfrm>
          <a:prstGeom prst="rect">
            <a:avLst/>
          </a:prstGeom>
          <a:noFill/>
        </p:spPr>
        <p:txBody>
          <a:bodyPr wrap="square" rtlCol="0" anchor="ctr">
            <a:noAutofit/>
          </a:bodyPr>
          <a:lstStyle/>
          <a:p>
            <a:pPr algn="ctr"/>
            <a:r>
              <a:rPr lang="en-US" sz="1800" b="1" dirty="0" smtClean="0">
                <a:solidFill>
                  <a:schemeClr val="accent2"/>
                </a:solidFill>
              </a:rPr>
              <a:t>4.</a:t>
            </a:r>
            <a:endParaRPr lang="en-US" sz="1800" b="1" dirty="0">
              <a:solidFill>
                <a:schemeClr val="accent2"/>
              </a:solidFill>
            </a:endParaRPr>
          </a:p>
        </p:txBody>
      </p:sp>
    </p:spTree>
    <p:extLst>
      <p:ext uri="{BB962C8B-B14F-4D97-AF65-F5344CB8AC3E}">
        <p14:creationId xmlns:p14="http://schemas.microsoft.com/office/powerpoint/2010/main" val="1435183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35" name="Rectangle 34"/>
          <p:cNvSpPr/>
          <p:nvPr/>
        </p:nvSpPr>
        <p:spPr>
          <a:xfrm>
            <a:off x="84697" y="158066"/>
            <a:ext cx="8974603" cy="461665"/>
          </a:xfrm>
          <a:prstGeom prst="rect">
            <a:avLst/>
          </a:prstGeom>
        </p:spPr>
        <p:txBody>
          <a:bodyPr wrap="square" anchor="ctr">
            <a:spAutoFit/>
          </a:bodyPr>
          <a:lstStyle/>
          <a:p>
            <a:pPr algn="ctr"/>
            <a:r>
              <a:rPr lang="en-US" sz="2400" b="1" dirty="0">
                <a:solidFill>
                  <a:schemeClr val="accent3"/>
                </a:solidFill>
                <a:latin typeface="Montserrat ExtraBold" panose="020B0604020202020204" charset="0"/>
              </a:rPr>
              <a:t>Prioritizing Potential </a:t>
            </a:r>
            <a:r>
              <a:rPr lang="en-US" sz="2400" b="1" dirty="0" smtClean="0">
                <a:solidFill>
                  <a:schemeClr val="accent3"/>
                </a:solidFill>
                <a:latin typeface="Montserrat ExtraBold" panose="020B0604020202020204" charset="0"/>
              </a:rPr>
              <a:t>Projects &amp; </a:t>
            </a:r>
            <a:r>
              <a:rPr lang="en-US" sz="2400" b="1" dirty="0">
                <a:solidFill>
                  <a:schemeClr val="accent3"/>
                </a:solidFill>
                <a:latin typeface="Montserrat ExtraBold" panose="020B0604020202020204" charset="0"/>
              </a:rPr>
              <a:t>Advising </a:t>
            </a:r>
            <a:r>
              <a:rPr lang="en-US" sz="2400" b="1" dirty="0" smtClean="0">
                <a:solidFill>
                  <a:schemeClr val="accent3"/>
                </a:solidFill>
                <a:latin typeface="Montserrat ExtraBold" panose="020B0604020202020204" charset="0"/>
              </a:rPr>
              <a:t>Management</a:t>
            </a:r>
          </a:p>
        </p:txBody>
      </p:sp>
      <p:sp>
        <p:nvSpPr>
          <p:cNvPr id="36" name="TextBox 35"/>
          <p:cNvSpPr txBox="1"/>
          <p:nvPr/>
        </p:nvSpPr>
        <p:spPr>
          <a:xfrm>
            <a:off x="1915565" y="733387"/>
            <a:ext cx="5312865" cy="523220"/>
          </a:xfrm>
          <a:prstGeom prst="rect">
            <a:avLst/>
          </a:prstGeom>
          <a:solidFill>
            <a:schemeClr val="accent1"/>
          </a:solidFill>
        </p:spPr>
        <p:txBody>
          <a:bodyPr wrap="square" rtlCol="0" anchor="ctr">
            <a:spAutoFit/>
          </a:bodyPr>
          <a:lstStyle/>
          <a:p>
            <a:pPr algn="ctr"/>
            <a:r>
              <a:rPr lang="en-US" b="1" dirty="0">
                <a:solidFill>
                  <a:schemeClr val="bg1"/>
                </a:solidFill>
              </a:rPr>
              <a:t>CONSIDERATIONS FOR PRIORITIZING BIODIESEL </a:t>
            </a:r>
            <a:r>
              <a:rPr lang="en-US" b="1" dirty="0" smtClean="0">
                <a:solidFill>
                  <a:schemeClr val="bg1"/>
                </a:solidFill>
              </a:rPr>
              <a:t>LTD.'S </a:t>
            </a:r>
            <a:r>
              <a:rPr lang="en-US" b="1" dirty="0">
                <a:solidFill>
                  <a:schemeClr val="bg1"/>
                </a:solidFill>
              </a:rPr>
              <a:t>POTENTIAL PROJECT</a:t>
            </a:r>
          </a:p>
        </p:txBody>
      </p:sp>
      <p:sp>
        <p:nvSpPr>
          <p:cNvPr id="38" name="TextBox 37"/>
          <p:cNvSpPr txBox="1"/>
          <p:nvPr/>
        </p:nvSpPr>
        <p:spPr>
          <a:xfrm>
            <a:off x="569049" y="1372122"/>
            <a:ext cx="4451860" cy="696947"/>
          </a:xfrm>
          <a:prstGeom prst="roundRect">
            <a:avLst/>
          </a:prstGeom>
          <a:solidFill>
            <a:schemeClr val="accent3"/>
          </a:solidFill>
        </p:spPr>
        <p:txBody>
          <a:bodyPr wrap="square" rtlCol="0" anchor="ctr">
            <a:noAutofit/>
          </a:bodyPr>
          <a:lstStyle/>
          <a:p>
            <a:pPr algn="ctr"/>
            <a:r>
              <a:rPr lang="en-US" b="1" dirty="0" smtClean="0">
                <a:solidFill>
                  <a:schemeClr val="bg1"/>
                </a:solidFill>
              </a:rPr>
              <a:t>MARKET POTENTIAL AND GROWTH </a:t>
            </a:r>
          </a:p>
          <a:p>
            <a:pPr algn="ctr"/>
            <a:r>
              <a:rPr lang="en-US" b="1" dirty="0" smtClean="0">
                <a:solidFill>
                  <a:schemeClr val="bg1"/>
                </a:solidFill>
              </a:rPr>
              <a:t>OPPORTUNITIES</a:t>
            </a:r>
          </a:p>
        </p:txBody>
      </p:sp>
      <p:sp>
        <p:nvSpPr>
          <p:cNvPr id="39" name="TextBox 38"/>
          <p:cNvSpPr txBox="1"/>
          <p:nvPr/>
        </p:nvSpPr>
        <p:spPr>
          <a:xfrm>
            <a:off x="5361708" y="1372121"/>
            <a:ext cx="3629891" cy="1148670"/>
          </a:xfrm>
          <a:prstGeom prst="round2DiagRect">
            <a:avLst/>
          </a:prstGeom>
          <a:solidFill>
            <a:schemeClr val="accent5"/>
          </a:solidFill>
        </p:spPr>
        <p:txBody>
          <a:bodyPr wrap="square" rtlCol="0" anchor="ctr">
            <a:noAutofit/>
          </a:bodyPr>
          <a:lstStyle/>
          <a:p>
            <a:pPr algn="just">
              <a:spcBef>
                <a:spcPts val="150"/>
              </a:spcBef>
              <a:spcAft>
                <a:spcPts val="150"/>
              </a:spcAft>
            </a:pPr>
            <a:r>
              <a:rPr lang="en-US" dirty="0">
                <a:solidFill>
                  <a:schemeClr val="bg1"/>
                </a:solidFill>
              </a:rPr>
              <a:t>I would look at the size of the market, the competition, the target audience, and the growth potential for the industry.</a:t>
            </a:r>
          </a:p>
        </p:txBody>
      </p:sp>
      <p:sp>
        <p:nvSpPr>
          <p:cNvPr id="41" name="TextBox 40"/>
          <p:cNvSpPr txBox="1"/>
          <p:nvPr/>
        </p:nvSpPr>
        <p:spPr>
          <a:xfrm>
            <a:off x="564095" y="2855510"/>
            <a:ext cx="4451860" cy="696947"/>
          </a:xfrm>
          <a:prstGeom prst="roundRect">
            <a:avLst/>
          </a:prstGeom>
          <a:solidFill>
            <a:schemeClr val="accent3"/>
          </a:solidFill>
        </p:spPr>
        <p:txBody>
          <a:bodyPr wrap="square" rtlCol="0" anchor="ctr">
            <a:noAutofit/>
          </a:bodyPr>
          <a:lstStyle/>
          <a:p>
            <a:pPr algn="ctr"/>
            <a:r>
              <a:rPr lang="en-US" b="1" dirty="0" smtClean="0">
                <a:solidFill>
                  <a:schemeClr val="bg1"/>
                </a:solidFill>
              </a:rPr>
              <a:t>OPERATIONAL CAPACITY</a:t>
            </a:r>
          </a:p>
        </p:txBody>
      </p:sp>
      <p:sp>
        <p:nvSpPr>
          <p:cNvPr id="42" name="TextBox 41"/>
          <p:cNvSpPr txBox="1"/>
          <p:nvPr/>
        </p:nvSpPr>
        <p:spPr>
          <a:xfrm>
            <a:off x="5361705" y="2668724"/>
            <a:ext cx="3629891" cy="1148670"/>
          </a:xfrm>
          <a:prstGeom prst="round2DiagRect">
            <a:avLst/>
          </a:prstGeom>
          <a:solidFill>
            <a:schemeClr val="accent5"/>
          </a:solidFill>
        </p:spPr>
        <p:txBody>
          <a:bodyPr wrap="square" rtlCol="0" anchor="ctr">
            <a:noAutofit/>
          </a:bodyPr>
          <a:lstStyle/>
          <a:p>
            <a:pPr algn="just">
              <a:spcBef>
                <a:spcPts val="150"/>
              </a:spcBef>
              <a:spcAft>
                <a:spcPts val="150"/>
              </a:spcAft>
            </a:pPr>
            <a:r>
              <a:rPr lang="en-US" dirty="0">
                <a:solidFill>
                  <a:schemeClr val="bg1"/>
                </a:solidFill>
              </a:rPr>
              <a:t>This would include assessing the scalability of its operations, the effectiveness of its processes and systems, and its ability to manage resources </a:t>
            </a:r>
            <a:r>
              <a:rPr lang="en-US" dirty="0" smtClean="0">
                <a:solidFill>
                  <a:schemeClr val="bg1"/>
                </a:solidFill>
              </a:rPr>
              <a:t>efficiently.</a:t>
            </a:r>
            <a:endParaRPr lang="en-US" dirty="0"/>
          </a:p>
        </p:txBody>
      </p:sp>
      <p:sp>
        <p:nvSpPr>
          <p:cNvPr id="44" name="TextBox 43"/>
          <p:cNvSpPr txBox="1"/>
          <p:nvPr/>
        </p:nvSpPr>
        <p:spPr>
          <a:xfrm>
            <a:off x="564095" y="4191189"/>
            <a:ext cx="4451860" cy="696947"/>
          </a:xfrm>
          <a:prstGeom prst="roundRect">
            <a:avLst/>
          </a:prstGeom>
          <a:solidFill>
            <a:schemeClr val="accent3"/>
          </a:solidFill>
        </p:spPr>
        <p:txBody>
          <a:bodyPr wrap="square" rtlCol="0" anchor="ctr">
            <a:noAutofit/>
          </a:bodyPr>
          <a:lstStyle/>
          <a:p>
            <a:pPr algn="ctr"/>
            <a:r>
              <a:rPr lang="en-US" b="1" dirty="0" smtClean="0">
                <a:solidFill>
                  <a:schemeClr val="bg1"/>
                </a:solidFill>
              </a:rPr>
              <a:t>FINANCIAL VIABILITY AND POTENTIAL RETURN ON INVESTMENT</a:t>
            </a:r>
          </a:p>
        </p:txBody>
      </p:sp>
      <p:sp>
        <p:nvSpPr>
          <p:cNvPr id="45" name="TextBox 44"/>
          <p:cNvSpPr txBox="1"/>
          <p:nvPr/>
        </p:nvSpPr>
        <p:spPr>
          <a:xfrm>
            <a:off x="5361706" y="3965328"/>
            <a:ext cx="3629891" cy="1148670"/>
          </a:xfrm>
          <a:prstGeom prst="round2DiagRect">
            <a:avLst/>
          </a:prstGeom>
          <a:solidFill>
            <a:schemeClr val="accent5"/>
          </a:solidFill>
        </p:spPr>
        <p:txBody>
          <a:bodyPr wrap="square" rtlCol="0" anchor="ctr">
            <a:noAutofit/>
          </a:bodyPr>
          <a:lstStyle/>
          <a:p>
            <a:pPr algn="just">
              <a:spcBef>
                <a:spcPts val="150"/>
              </a:spcBef>
              <a:spcAft>
                <a:spcPts val="150"/>
              </a:spcAft>
            </a:pPr>
            <a:r>
              <a:rPr lang="en-US" dirty="0" smtClean="0">
                <a:solidFill>
                  <a:schemeClr val="bg1"/>
                </a:solidFill>
              </a:rPr>
              <a:t>I </a:t>
            </a:r>
            <a:r>
              <a:rPr lang="en-US" dirty="0">
                <a:solidFill>
                  <a:schemeClr val="bg1"/>
                </a:solidFill>
              </a:rPr>
              <a:t>would examine the company's revenue streams, margins, cash flow, and funding needs to understand the financial health of the company and its ability to sustain growth.</a:t>
            </a:r>
          </a:p>
        </p:txBody>
      </p:sp>
      <p:sp>
        <p:nvSpPr>
          <p:cNvPr id="46" name="TextBox 45"/>
          <p:cNvSpPr txBox="1"/>
          <p:nvPr/>
        </p:nvSpPr>
        <p:spPr>
          <a:xfrm>
            <a:off x="30695" y="1372124"/>
            <a:ext cx="533400" cy="696945"/>
          </a:xfrm>
          <a:prstGeom prst="rect">
            <a:avLst/>
          </a:prstGeom>
          <a:noFill/>
        </p:spPr>
        <p:txBody>
          <a:bodyPr wrap="square" rtlCol="0" anchor="ctr">
            <a:noAutofit/>
          </a:bodyPr>
          <a:lstStyle/>
          <a:p>
            <a:pPr algn="ctr"/>
            <a:r>
              <a:rPr lang="en-US" sz="1800" b="1" dirty="0" smtClean="0">
                <a:solidFill>
                  <a:schemeClr val="accent2"/>
                </a:solidFill>
              </a:rPr>
              <a:t>1.</a:t>
            </a:r>
            <a:endParaRPr lang="en-US" sz="1800" b="1" dirty="0">
              <a:solidFill>
                <a:schemeClr val="accent2"/>
              </a:solidFill>
            </a:endParaRPr>
          </a:p>
        </p:txBody>
      </p:sp>
      <p:sp>
        <p:nvSpPr>
          <p:cNvPr id="47" name="TextBox 46"/>
          <p:cNvSpPr txBox="1"/>
          <p:nvPr/>
        </p:nvSpPr>
        <p:spPr>
          <a:xfrm>
            <a:off x="30695" y="2707803"/>
            <a:ext cx="533400" cy="696945"/>
          </a:xfrm>
          <a:prstGeom prst="rect">
            <a:avLst/>
          </a:prstGeom>
          <a:noFill/>
        </p:spPr>
        <p:txBody>
          <a:bodyPr wrap="square" rtlCol="0" anchor="ctr">
            <a:noAutofit/>
          </a:bodyPr>
          <a:lstStyle/>
          <a:p>
            <a:pPr algn="ctr"/>
            <a:r>
              <a:rPr lang="en-US" sz="1800" b="1" dirty="0">
                <a:solidFill>
                  <a:schemeClr val="accent2"/>
                </a:solidFill>
              </a:rPr>
              <a:t>2</a:t>
            </a:r>
            <a:r>
              <a:rPr lang="en-US" sz="1800" b="1" dirty="0" smtClean="0">
                <a:solidFill>
                  <a:schemeClr val="accent2"/>
                </a:solidFill>
              </a:rPr>
              <a:t>.</a:t>
            </a:r>
            <a:endParaRPr lang="en-US" sz="1800" b="1" dirty="0">
              <a:solidFill>
                <a:schemeClr val="accent2"/>
              </a:solidFill>
            </a:endParaRPr>
          </a:p>
        </p:txBody>
      </p:sp>
      <p:sp>
        <p:nvSpPr>
          <p:cNvPr id="48" name="TextBox 47"/>
          <p:cNvSpPr txBox="1"/>
          <p:nvPr/>
        </p:nvSpPr>
        <p:spPr>
          <a:xfrm>
            <a:off x="30695" y="4011774"/>
            <a:ext cx="533400" cy="696945"/>
          </a:xfrm>
          <a:prstGeom prst="rect">
            <a:avLst/>
          </a:prstGeom>
          <a:noFill/>
        </p:spPr>
        <p:txBody>
          <a:bodyPr wrap="square" rtlCol="0" anchor="ctr">
            <a:noAutofit/>
          </a:bodyPr>
          <a:lstStyle/>
          <a:p>
            <a:pPr algn="ctr"/>
            <a:r>
              <a:rPr lang="en-US" sz="1800" b="1" dirty="0">
                <a:solidFill>
                  <a:schemeClr val="accent2"/>
                </a:solidFill>
              </a:rPr>
              <a:t>3</a:t>
            </a:r>
            <a:r>
              <a:rPr lang="en-US" sz="1800" b="1" dirty="0" smtClean="0">
                <a:solidFill>
                  <a:schemeClr val="accent2"/>
                </a:solidFill>
              </a:rPr>
              <a:t>.</a:t>
            </a:r>
            <a:endParaRPr lang="en-US" sz="1800" b="1" dirty="0">
              <a:solidFill>
                <a:schemeClr val="accent2"/>
              </a:solidFill>
            </a:endParaRPr>
          </a:p>
        </p:txBody>
      </p:sp>
    </p:spTree>
  </p:cSld>
  <p:clrMapOvr>
    <a:masterClrMapping/>
  </p:clrMapOvr>
</p:sld>
</file>

<file path=ppt/theme/theme1.xml><?xml version="1.0" encoding="utf-8"?>
<a:theme xmlns:a="http://schemas.openxmlformats.org/drawingml/2006/main" name="Futuristic Background by Slidesgo">
  <a:themeElements>
    <a:clrScheme name="CFI">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760</TotalTime>
  <Words>1151</Words>
  <Application>Microsoft Office PowerPoint</Application>
  <PresentationFormat>On-screen Show (16:9)</PresentationFormat>
  <Paragraphs>128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Montserrat ExtraBold</vt:lpstr>
      <vt:lpstr>Arial</vt:lpstr>
      <vt:lpstr>Montserrat</vt:lpstr>
      <vt:lpstr>Futuristic Background by Slidesgo</vt:lpstr>
      <vt:lpstr>Unlocking the Potential of Biodiesel Limited: Investment and Growth Opportunities</vt:lpstr>
      <vt:lpstr>Table of Contents</vt:lpstr>
      <vt:lpstr>PowerPoint Presentation</vt:lpstr>
      <vt:lpstr>PowerPoint Presentation</vt:lpstr>
      <vt:lpstr>FINANCIAL PERFORMANCE AND PROJECTIONS</vt:lpstr>
      <vt:lpstr>REGULATORY COMPLIANCE AND POTENTIAL LEGAL RISKS</vt:lpstr>
      <vt:lpstr>PowerPoint Presentation</vt:lpstr>
      <vt:lpstr>PowerPoint Presentation</vt:lpstr>
      <vt:lpstr>PowerPoint Presentation</vt:lpstr>
      <vt:lpstr>PRACTICAL ADVICE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Potential of Biodiesel Limited: Investment and Growth Opportunities</dc:title>
  <dc:creator>DELL</dc:creator>
  <cp:lastModifiedBy>DELL</cp:lastModifiedBy>
  <cp:revision>55</cp:revision>
  <dcterms:modified xsi:type="dcterms:W3CDTF">2023-05-04T10:07:39Z</dcterms:modified>
</cp:coreProperties>
</file>