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9" r:id="rId3"/>
    <p:sldId id="258" r:id="rId4"/>
    <p:sldId id="260" r:id="rId5"/>
    <p:sldId id="261" r:id="rId6"/>
    <p:sldId id="277" r:id="rId7"/>
    <p:sldId id="278" r:id="rId8"/>
    <p:sldId id="264" r:id="rId9"/>
    <p:sldId id="265" r:id="rId10"/>
    <p:sldId id="287" r:id="rId11"/>
    <p:sldId id="273" r:id="rId12"/>
    <p:sldId id="282" r:id="rId13"/>
    <p:sldId id="283" r:id="rId14"/>
    <p:sldId id="284" r:id="rId15"/>
    <p:sldId id="288" r:id="rId16"/>
    <p:sldId id="275" r:id="rId17"/>
    <p:sldId id="27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99A50-266A-4941-AF2A-594DBB7BFE92}" v="14" dt="2025-05-12T17:00:00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-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44E8-843A-47E7-90C4-3736185811A9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62AB-55FA-4179-8C2F-DC1A56BD9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22-May-25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22-May-25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22-May-25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9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3AEF-D85F-3FDD-45A6-41CB5ED9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4536-6BDE-6FBD-3A7D-AF946BAD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11E3-5514-B519-31CC-B63252DD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22-May-25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7082-AF2B-DD62-FA53-3FC2AEDD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6E59-5A58-57D3-C741-F5259EC8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6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9F73-ACF2-61EF-0930-75EB34EE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D69B-0CF2-D2AA-0F5A-9E4E8F61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7BE7-5AFF-E67E-87D2-AAFBE55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22-May-25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A0E2-17D2-7611-3750-7B1ABDF8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1653-BE36-FD22-0B04-316981D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4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DBEA-8B42-1A49-C548-9DB817EA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F7ACC-8EC4-3B4C-F7B6-4EE18E76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F858-7773-9663-FCE5-089445D4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22-May-25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8407-A8DB-F1E1-8C1A-E1321664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2971-A244-EB6B-464F-8296A59C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39BF-9702-DD77-3E43-6DC20903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34E6-7E33-44FA-EB20-E22852CB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6E780-5ACF-91BD-9E20-92CD96BE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0B08-CC50-D204-852B-0010E640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22-May-25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3A07-D5EA-8E14-8FCE-60C9943A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4B72-AD65-8931-E273-A0AE320D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2571-6D35-3D7F-D00B-CD25F44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F562-D5C9-5C05-1FBA-93F14D23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68D5-A2F5-4319-C90E-9F3A8EF7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CF898-3DEE-2427-99BB-94E49B462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D87D5-D0DE-6286-4268-94E42608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34281-F7FA-45B9-E92A-12FA3501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22-May-25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8A911-E15B-A052-56EE-0C9B2399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1354D-57E8-0EA9-CF51-A57F500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2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ABCA-2D1B-D7D5-5022-B0DA5AC9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68DF2-2D67-1469-50A2-225232C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22-May-25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C67BC-5D98-7EDE-0005-4953116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1E0E7-9101-3C35-5B09-1BB8AE14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4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41DFE-B520-6D1A-5DCD-D9C59E7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22-May-25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F7EE0-6509-F79A-1311-D80E13F7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BBF-67A2-E781-7CC4-B44D9F12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05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AD9C-EF74-F708-60C5-B3106EA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1C4F-3A08-1F06-91E2-4FA8E0CE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66606-BB03-310E-8E5D-95D1537B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4811-8709-FEE8-E3AA-152BE03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4307-004F-4D63-97B7-8D6DE685304F}" type="datetime5">
              <a:rPr lang="en-US" smtClean="0"/>
              <a:t>22-May-25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97E9C-24E9-CF41-76C1-2A6989A0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2F7A-D730-DB34-424D-A74232B6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22-May-25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76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5D60-95A9-13A0-D41A-5241CB6E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E8DA4-7588-60CD-B91E-6679D198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A1564-ADFF-4914-CE70-DE84D1F4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9ED8-AE95-E121-E80A-20B9F5B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22-May-25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DDE8-E219-4BC7-4652-EA72FE2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C606-DF8B-8BC3-03E0-F3CE8F9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6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AC30-BDB6-3F63-8E15-29EEB2FF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21E8E-D91A-74E8-9765-0B185F8E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F120-2072-20C6-108E-01B75963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22-May-25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D690-D8AA-C99C-7931-B73F92AA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1D60-956B-1AA4-5AAD-6C2FC44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3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072EF-C003-0A4E-6970-3E4A5E97D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62A10-6561-8F53-F24D-FAAB2FB1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871D-220A-BD07-8B6E-A6360FDF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22-May-25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2B2C-B566-0F9F-57BF-6E8DB85C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B347-512E-E758-E0BF-CB0564AC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22-May-25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22-May-25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22-May-25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22-May-25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22-May-25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24307-004F-4D63-97B7-8D6DE685304F}" type="datetime5">
              <a:rPr lang="en-US" smtClean="0"/>
              <a:t>22-May-25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22-May-25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E53D0-558D-438E-A207-A5C9205FC948}" type="datetime5">
              <a:rPr lang="en-US" smtClean="0"/>
              <a:t>22-May-25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3A50-34F2-0CBE-B75A-BB409EF6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B428-F1FE-CAEB-93CF-0F4F1FF2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0068-BB26-E8FB-0FF4-9C160A38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3D0-558D-438E-A207-A5C9205FC948}" type="datetime5">
              <a:rPr lang="en-US" smtClean="0"/>
              <a:t>22-May-25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B8F6-22D6-0555-3381-13DEA2CD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408C-8C10-3AAB-DE7E-596016F5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ultralytics/ultralyti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F6463-FF0D-6642-8766-8BD4CFAB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71532-38FB-FFC4-8CCA-6E0B4B52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23C4A-1994-0014-302E-2DFA9D46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310700"/>
            <a:ext cx="4226560" cy="1479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139F8-605B-6CAF-FFE9-78DFAC07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0" y="310700"/>
            <a:ext cx="1218593" cy="1187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B4567-98DF-146E-AC41-6B7B19AB6C99}"/>
              </a:ext>
            </a:extLst>
          </p:cNvPr>
          <p:cNvSpPr txBox="1"/>
          <p:nvPr/>
        </p:nvSpPr>
        <p:spPr>
          <a:xfrm>
            <a:off x="1512471" y="2152932"/>
            <a:ext cx="9593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OBJECTION DETECTION USING YOLOV8</a:t>
            </a:r>
            <a:endParaRPr lang="en-US" sz="3600" b="1" dirty="0">
              <a:latin typeface="Arial Narrow" panose="020B0606020202030204" pitchFamily="34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A5534-8979-3C9E-4066-589324986CC7}"/>
              </a:ext>
            </a:extLst>
          </p:cNvPr>
          <p:cNvSpPr txBox="1"/>
          <p:nvPr/>
        </p:nvSpPr>
        <p:spPr>
          <a:xfrm>
            <a:off x="579030" y="4033291"/>
            <a:ext cx="5323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Guided By,</a:t>
            </a:r>
          </a:p>
          <a:p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Mrs. A. S.GAYATHRI.M.E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.,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B4E4B-8473-8E07-1764-7FC4439011A1}"/>
              </a:ext>
            </a:extLst>
          </p:cNvPr>
          <p:cNvSpPr txBox="1"/>
          <p:nvPr/>
        </p:nvSpPr>
        <p:spPr>
          <a:xfrm>
            <a:off x="7052176" y="3550845"/>
            <a:ext cx="48228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Presented By,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Loga Priya S       (811722104081)</a:t>
            </a:r>
          </a:p>
          <a:p>
            <a:r>
              <a:rPr lang="en-IN" sz="2600" dirty="0" err="1">
                <a:latin typeface="Arial Narrow" panose="020B0606020202030204" pitchFamily="34" charset="0"/>
                <a:cs typeface="Arial" panose="020B0604020202020204" pitchFamily="34" charset="0"/>
              </a:rPr>
              <a:t>Priyadharshini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 A  (811722104115)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Riffa </a:t>
            </a:r>
            <a:r>
              <a:rPr lang="en-IN" sz="2600" dirty="0" err="1">
                <a:latin typeface="Arial Narrow" panose="020B0606020202030204" pitchFamily="34" charset="0"/>
                <a:cs typeface="Arial" panose="020B0604020202020204" pitchFamily="34" charset="0"/>
              </a:rPr>
              <a:t>Infee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 R </a:t>
            </a:r>
            <a:r>
              <a:rPr lang="en-IN" sz="2600" dirty="0" err="1">
                <a:latin typeface="Arial Narrow" panose="020B0606020202030204" pitchFamily="34" charset="0"/>
                <a:cs typeface="Arial" panose="020B0604020202020204" pitchFamily="34" charset="0"/>
              </a:rPr>
              <a:t>R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    (811722104123)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01504-8978-952D-A050-D256FE3147B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F53868-5069-8964-5862-0DB5BEBDF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17" y="414583"/>
            <a:ext cx="1197867" cy="15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5CF0-35AA-8683-D201-FF33EB3F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49D2-6B61-2BA6-D2CF-CA30B149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1 :Data Collection &amp; Annotation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A29FE9B-38C6-80F2-5188-0EBA8A3E3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Clr>
                <a:schemeClr val="tx1"/>
              </a:buClr>
              <a:buNone/>
            </a:pPr>
            <a:endParaRPr lang="en-US" sz="2400" dirty="0">
              <a:latin typeface="Arial Narrow" panose="020B060602020203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61FE8-DB19-060C-CC1D-F5D9F3F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2DA0C-64D8-CB47-2B7F-372EC52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10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A44D6-A38A-4A50-B469-3D93F01D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6" y="5644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B6C87-74C4-4DFC-63CF-98FC93D2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9" y="564459"/>
            <a:ext cx="835001" cy="1078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382144-3AF9-4968-3010-7525E44A553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5FD6A83-7262-919F-B765-CADD4A8F2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890" y="2286837"/>
            <a:ext cx="959317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Collected images from real-world environments relevant to the use 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Defined custom object classes (e.g., person, laptop, pen,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annotation tools (e.g.,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Roboflow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CVAT) to label objects 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Exported dataset in YOLO format for training.</a:t>
            </a:r>
          </a:p>
        </p:txBody>
      </p:sp>
    </p:spTree>
    <p:extLst>
      <p:ext uri="{BB962C8B-B14F-4D97-AF65-F5344CB8AC3E}">
        <p14:creationId xmlns:p14="http://schemas.microsoft.com/office/powerpoint/2010/main" val="303563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E477-91D6-9A8B-A987-DC34B46B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8751-8E1A-CF5A-2BB9-F2977EB2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2 :Model Training with YOLOv8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92E94-073A-38F2-4F6B-8A879E77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1448E-2838-D329-C4BC-CD264FD8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12569"/>
            <a:ext cx="835001" cy="1078748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4B52F62-A520-12DA-4682-7223121C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7B5B57C-268A-B907-5DBA-913526D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11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CFE8E-3765-A52A-E3AE-FCEE4A741BD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654F10-8889-542F-0274-6BB37DC748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3952" y="2430445"/>
            <a:ext cx="1014409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YOLOv8 for its speed, accuracy, and ease of customization.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training, validation, and testing sets.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the model using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YOLOv8 Python library.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Tuned hyperparameters (epochs, batch size, learning rate) for optimal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413483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7A873-F85D-C140-6918-D920E7294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2BBA-F468-51B9-94FA-288D36FC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3 :Model Evaluation &amp; Testing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C7E4E-A1C4-0852-3F1E-5EE2FD54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C7856-005F-22E8-4ECD-6A64D75F8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74979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6E3B88B-DECF-FEFA-3F15-68DA5453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606EA24-A892-DCF4-04AF-00F99E3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12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14360-66CB-5666-5801-CEC3FDB7D56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060E1B8-C3E3-E472-CAE8-89536177A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423" y="2426570"/>
            <a:ext cx="10982114" cy="269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the model using metrics like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precision, and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object detection on images and live webcam feeds.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detection accuracy across different lighting and angles.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for improvement in detection performance.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83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DA767-0430-81D3-0F38-550A00BD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26B9-647D-15D8-32CB-0F73D3CE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4 :Deployment &amp;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0F938-D2E9-B244-71F5-69440FDC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625043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EF9D9-72DB-F67E-1072-3BFA24355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00223"/>
            <a:ext cx="835001" cy="1078748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0D34693-93A2-A38C-8CD6-D91ED613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C201E83-2462-453F-6249-544EB34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13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875D3-DF79-5837-C821-595F59DA7EE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5E95-0DC3-433E-0243-948FE8914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the trained model for real-time inference using OpenCV.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basic UI to display detection results (bounding boxes, labels).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with live video input (e.g., webcam or IP camera).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use cases: surveillance, object counting, smart inventory.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238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A3C45-02DF-867E-3901-A6189855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E55E-C512-26BB-2D1C-C2DA5A6C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F2295-F9D8-620B-CE3F-96DB7B17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E1329-1E1B-8DB2-CE7E-52D28FF2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70144-D4FB-30EA-CE53-8A0B6D7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D6EF43B-03AC-1502-3BCB-DF181CF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14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D94A2-5A86-21EA-592C-492CA64F0726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699F45-7771-7ED0-DFEC-739F843AE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43200" y="2015731"/>
            <a:ext cx="701039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1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37407-19B9-E23D-F6AD-2C0D66BF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9C4-BF24-EC19-0E90-2511924A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CONCLUSION &amp; FUTURE ENHANCEMENT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F25FD-962D-41F4-CA46-C707CAB1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7100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2F14A-CE42-2F9C-0342-79438DFE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99" y="601497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04430-744E-6B41-D7A5-C467A238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9E2D9-34B9-AB60-89C3-59F43064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15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1610E-B05A-5427-A860-095AA66DC53D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D0E5988-2093-30D9-1DF8-54B5F60951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87699"/>
            <a:ext cx="1024448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YOLOv8 for accurate, real-time object detection on a custom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applications in surveillance, smart environments, and item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 includes optimizing the model for edge devices and real-time camera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Plans to enhance usability with a web/mobile interface, alert system, and cloud-based analytics.</a:t>
            </a:r>
          </a:p>
        </p:txBody>
      </p:sp>
    </p:spTree>
    <p:extLst>
      <p:ext uri="{BB962C8B-B14F-4D97-AF65-F5344CB8AC3E}">
        <p14:creationId xmlns:p14="http://schemas.microsoft.com/office/powerpoint/2010/main" val="2847385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4C597-E4B3-5B50-A65E-BC76E7A5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CFC8-6DE9-6191-DF29-FA165FE8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1211-5A2C-EC6F-67B6-1811704C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845733"/>
            <a:ext cx="11356716" cy="4405599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Glenn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Jocher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Ayush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Chaurasia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Laughing Qian,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Jirka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Borovec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(2023).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YOLOv8 Documentation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https://docs.ultralytics.com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Glenn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Jocher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(2023).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YOLOv8 GitHub Repository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https://github.com/ultralytics/ultralytics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Alexey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Bochkovskiy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Chien-Yao Wang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Hong-Yuan Mark Liao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(2020).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YOLOv4: Optimal Speed and Accuracy of Object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arXiv:2004.10934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Joseph Redmon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 Farhadi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(2018).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YOLOv3: An Incremental Improvement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arXiv:1804.02767</a:t>
            </a:r>
          </a:p>
          <a:p>
            <a:pPr marL="0" indent="0" algn="just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EC439-2940-F9CA-EE74-1D44C2435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39" y="606668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3E513-4EB5-7228-0BE5-7E7D49B54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624417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67F3F9D-1212-E1A2-DE76-E6120E0A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BD76637-3273-AC57-F5D9-8821747D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16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F6B93-DC60-08EB-48B4-4AF2D078049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48771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5AC1C-DC84-C189-0557-80B7D0E4E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513D11-1779-6000-F606-2C324D45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5" y="540502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A895E-7B88-F1FF-EDD0-D416AA4D5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799" y="540502"/>
            <a:ext cx="835001" cy="107874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405B56-2598-F400-4C24-58D92771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9" y="1619250"/>
            <a:ext cx="9525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7BF4D-AB30-E92E-3A92-0DD362EE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C68C8-ED57-E6BE-3192-0E18B539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17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E54C9-82E7-8C2B-4B42-CD1BE982EF90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88769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2F42-A25D-BF9C-A0AF-EBAD63B5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ABSTRACT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FDB95-4463-528E-B019-E5027CB3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57152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E42175-7A36-BEB5-FD67-A311E33D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83" y="414584"/>
            <a:ext cx="835001" cy="1078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1F9EB-D264-0699-E26D-059B872C6946}"/>
              </a:ext>
            </a:extLst>
          </p:cNvPr>
          <p:cNvSpPr txBox="1"/>
          <p:nvPr/>
        </p:nvSpPr>
        <p:spPr>
          <a:xfrm>
            <a:off x="640080" y="2266394"/>
            <a:ext cx="109727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YOLOv8 for high-speed, high-accuracy object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on a custom dataset featuring multiple object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real-time detection in images and video streams.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Offers practical use cases in security, automation, and smart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integration of AI with computer vision for real-world problem-solving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spcAft>
                <a:spcPts val="1000"/>
              </a:spcAft>
            </a:pPr>
            <a:endParaRPr lang="en-IN" sz="2400" dirty="0">
              <a:latin typeface="Arial Narrow" panose="020B0606020202030204" pitchFamily="34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32F15E37-3C9C-F131-DFE9-269569AA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43986DB-D204-7BB1-E06F-D9C5F657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2</a:t>
            </a:fld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C99EE-ADD0-B258-BBE9-90C85AA576B8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50861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E15F8-FBD0-4E18-6BDF-C3A66DE41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7603-9965-1EF9-F2A6-C2DF5E3F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OBJECTIVE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08897-66BF-740C-EA8E-864672C0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buClr>
                <a:srgbClr val="FF0000"/>
              </a:buClr>
              <a:buSzPts val="2800"/>
            </a:pPr>
            <a:r>
              <a:rPr lang="en-US" sz="2800" dirty="0"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To develop a real-time object detection desktop application using YOLOv8.</a:t>
            </a:r>
          </a:p>
          <a:p>
            <a:pPr indent="-457200">
              <a:buClr>
                <a:srgbClr val="FF0000"/>
              </a:buClr>
              <a:buSzPts val="2800"/>
            </a:pPr>
            <a:r>
              <a:rPr lang="en-US" sz="2800" dirty="0"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Detect objects from live webcam feed and highlight them with bounding boxes.</a:t>
            </a:r>
          </a:p>
          <a:p>
            <a:pPr indent="-457200">
              <a:buClr>
                <a:srgbClr val="FF0000"/>
              </a:buClr>
              <a:buSzPts val="2800"/>
            </a:pPr>
            <a:r>
              <a:rPr lang="en-US" sz="2800" dirty="0"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Provide a user-friendly interface with buttons to start and stop detection.</a:t>
            </a:r>
          </a:p>
          <a:p>
            <a:pPr indent="-457200">
              <a:buClr>
                <a:srgbClr val="FF0000"/>
              </a:buClr>
              <a:buSzPts val="2800"/>
            </a:pPr>
            <a:r>
              <a:rPr lang="en-US" sz="2800" dirty="0">
                <a:latin typeface="Times New Roman" panose="02020603050405020304" pitchFamily="18" charset="0"/>
                <a:ea typeface="Arial Narrow"/>
                <a:cs typeface="Times New Roman" panose="02020603050405020304" pitchFamily="18" charset="0"/>
                <a:sym typeface="Arial Narrow"/>
              </a:rPr>
              <a:t>Implement fast, accurate, and lightweight object detection for real-world applications.</a:t>
            </a:r>
          </a:p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0F6BA-9046-A10A-3354-1F6DC059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87D7D-3285-31F5-A56F-BEC420AC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3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3F4F8-BDFF-5FBD-7EF9-38488809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1256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7400C-9629-42E1-C79A-FBE23EEE7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804" y="523181"/>
            <a:ext cx="835001" cy="1078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A05329-7F26-805C-2797-D24B916EDE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0755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6B8C1-999B-4CCF-4F51-04470707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96CF-62E8-3667-18F7-B203E12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60B60-F045-A041-B90A-3B8459A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60493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0F0D6-2C6D-2D51-620E-6208FBB6A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42521"/>
            <a:ext cx="835001" cy="107874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36F0F1-DEE8-E07C-5FF1-9208B1EA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862467"/>
              </p:ext>
            </p:extLst>
          </p:nvPr>
        </p:nvGraphicFramePr>
        <p:xfrm>
          <a:off x="885865" y="2020173"/>
          <a:ext cx="10668826" cy="3689668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92317">
                  <a:extLst>
                    <a:ext uri="{9D8B030D-6E8A-4147-A177-3AD203B41FA5}">
                      <a16:colId xmlns:a16="http://schemas.microsoft.com/office/drawing/2014/main" val="2874843043"/>
                    </a:ext>
                  </a:extLst>
                </a:gridCol>
                <a:gridCol w="3834245">
                  <a:extLst>
                    <a:ext uri="{9D8B030D-6E8A-4147-A177-3AD203B41FA5}">
                      <a16:colId xmlns:a16="http://schemas.microsoft.com/office/drawing/2014/main" val="2512751112"/>
                    </a:ext>
                  </a:extLst>
                </a:gridCol>
                <a:gridCol w="1537855">
                  <a:extLst>
                    <a:ext uri="{9D8B030D-6E8A-4147-A177-3AD203B41FA5}">
                      <a16:colId xmlns:a16="http://schemas.microsoft.com/office/drawing/2014/main" val="3054159816"/>
                    </a:ext>
                  </a:extLst>
                </a:gridCol>
                <a:gridCol w="4104409">
                  <a:extLst>
                    <a:ext uri="{9D8B030D-6E8A-4147-A177-3AD203B41FA5}">
                      <a16:colId xmlns:a16="http://schemas.microsoft.com/office/drawing/2014/main" val="2258209217"/>
                    </a:ext>
                  </a:extLst>
                </a:gridCol>
              </a:tblGrid>
              <a:tr h="35381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581155362"/>
                  </a:ext>
                </a:extLst>
              </a:tr>
              <a:tr h="954402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 Only Look Once: Unified, Real-Time Object Detection –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Joseph Redmon et al.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Introduced YOLO, enabling real-time object detection with a single CNN.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529073945"/>
                  </a:ext>
                </a:extLst>
              </a:tr>
              <a:tr h="11242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YOLOv4: Optimal Speed and Accuracy of Object Detection – Alexey </a:t>
                      </a:r>
                      <a:r>
                        <a:rPr lang="en-US" sz="20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Bochkovskiy</a:t>
                      </a:r>
                      <a:r>
                        <a:rPr lang="en-US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YOLO performance using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CSPDarknet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better training strategies.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217045999"/>
                  </a:ext>
                </a:extLst>
              </a:tr>
              <a:tr h="125723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YOLOv5 by </a:t>
                      </a:r>
                      <a:r>
                        <a:rPr lang="en-IN" sz="20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Ultralytics</a:t>
                      </a:r>
                      <a:endParaRPr lang="en-US" sz="20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Offered easy implementation and custom training with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PyTorch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backend.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217576552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9EE0338-01C7-27BD-3C9E-7C514FA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E43F62F-0C41-E63D-700E-28EDBA6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4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89B96-F0BE-9A02-4673-9EB768C39D3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22213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910B5B-16F6-5D6F-51BA-03BF3A79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91334"/>
              </p:ext>
            </p:extLst>
          </p:nvPr>
        </p:nvGraphicFramePr>
        <p:xfrm>
          <a:off x="1096962" y="1846262"/>
          <a:ext cx="10488900" cy="444094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35747">
                  <a:extLst>
                    <a:ext uri="{9D8B030D-6E8A-4147-A177-3AD203B41FA5}">
                      <a16:colId xmlns:a16="http://schemas.microsoft.com/office/drawing/2014/main" val="700721332"/>
                    </a:ext>
                  </a:extLst>
                </a:gridCol>
                <a:gridCol w="4408703">
                  <a:extLst>
                    <a:ext uri="{9D8B030D-6E8A-4147-A177-3AD203B41FA5}">
                      <a16:colId xmlns:a16="http://schemas.microsoft.com/office/drawing/2014/main" val="3361487560"/>
                    </a:ext>
                  </a:extLst>
                </a:gridCol>
                <a:gridCol w="1063244">
                  <a:extLst>
                    <a:ext uri="{9D8B030D-6E8A-4147-A177-3AD203B41FA5}">
                      <a16:colId xmlns:a16="http://schemas.microsoft.com/office/drawing/2014/main" val="2531566505"/>
                    </a:ext>
                  </a:extLst>
                </a:gridCol>
                <a:gridCol w="4181206">
                  <a:extLst>
                    <a:ext uri="{9D8B030D-6E8A-4147-A177-3AD203B41FA5}">
                      <a16:colId xmlns:a16="http://schemas.microsoft.com/office/drawing/2014/main" val="951006298"/>
                    </a:ext>
                  </a:extLst>
                </a:gridCol>
              </a:tblGrid>
              <a:tr h="46977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852083097"/>
                  </a:ext>
                </a:extLst>
              </a:tr>
              <a:tr h="12045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YOLOv8 –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Ultralytics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Documentation and Benchmark Results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Latest YOLO version with improved accuracy, lightweight architecture, and support for segmentation, detection, and classification.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284280"/>
                  </a:ext>
                </a:extLst>
              </a:tr>
              <a:tr h="142607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Faster R-CNN: Towards Real-Time Object Detection with Region Proposal Networks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Shaoqing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Ren et al.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 two-stage object detector with improved accuracy but slower speed.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81305326"/>
                  </a:ext>
                </a:extLst>
              </a:tr>
              <a:tr h="12344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SSD: Single Shot </a:t>
                      </a:r>
                      <a:r>
                        <a:rPr lang="en-IN" sz="20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MultiBox</a:t>
                      </a:r>
                      <a:r>
                        <a:rPr lang="en-IN" sz="2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Detector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Wei Liu et al.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Offered a single-shot detection model faster than Faster R-CNN with good accuracy.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246852835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71D6883-B9B7-0FA4-A2EC-4BA96013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49FFEE-96FC-7473-77A0-8918B5C7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60652"/>
            <a:ext cx="978762" cy="953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F64786-4E46-5DCA-B152-15292FE31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5914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426874D-81B9-3CEF-090D-1B4C6A97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409511B-54C9-09DD-2197-32D0B163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1B86A-A2D2-2708-1861-A11A55165D07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4069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58FE7F-6B79-7079-69D9-C3F324B13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60227"/>
              </p:ext>
            </p:extLst>
          </p:nvPr>
        </p:nvGraphicFramePr>
        <p:xfrm>
          <a:off x="860048" y="1923364"/>
          <a:ext cx="10249912" cy="39307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27188">
                  <a:extLst>
                    <a:ext uri="{9D8B030D-6E8A-4147-A177-3AD203B41FA5}">
                      <a16:colId xmlns:a16="http://schemas.microsoft.com/office/drawing/2014/main" val="3935179958"/>
                    </a:ext>
                  </a:extLst>
                </a:gridCol>
                <a:gridCol w="3699164">
                  <a:extLst>
                    <a:ext uri="{9D8B030D-6E8A-4147-A177-3AD203B41FA5}">
                      <a16:colId xmlns:a16="http://schemas.microsoft.com/office/drawing/2014/main" val="2141184044"/>
                    </a:ext>
                  </a:extLst>
                </a:gridCol>
                <a:gridCol w="1319645">
                  <a:extLst>
                    <a:ext uri="{9D8B030D-6E8A-4147-A177-3AD203B41FA5}">
                      <a16:colId xmlns:a16="http://schemas.microsoft.com/office/drawing/2014/main" val="818863892"/>
                    </a:ext>
                  </a:extLst>
                </a:gridCol>
                <a:gridCol w="4303915">
                  <a:extLst>
                    <a:ext uri="{9D8B030D-6E8A-4147-A177-3AD203B41FA5}">
                      <a16:colId xmlns:a16="http://schemas.microsoft.com/office/drawing/2014/main" val="3634380579"/>
                    </a:ext>
                  </a:extLst>
                </a:gridCol>
              </a:tblGrid>
              <a:tr h="915748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110321516"/>
                  </a:ext>
                </a:extLst>
              </a:tr>
              <a:tr h="9157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YOLO9000: Better, Faster, Stronger – Joseph Redmon &amp; Ali Farhadi</a:t>
                      </a:r>
                      <a:endParaRPr lang="en-IN" sz="2000" i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YOLO with multi-label detection and classification over 9000 classes.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506190329"/>
                  </a:ext>
                </a:extLst>
              </a:tr>
              <a:tr h="112707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0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EfficientDet</a:t>
                      </a:r>
                      <a:r>
                        <a:rPr lang="en-IN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Scalable and Efficient Object Detection – </a:t>
                      </a:r>
                      <a:r>
                        <a:rPr lang="en-IN" sz="20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Mingxing</a:t>
                      </a:r>
                      <a:r>
                        <a:rPr lang="en-IN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Tan et al.</a:t>
                      </a:r>
                      <a:endParaRPr lang="en-US" sz="2000" i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Introduced a model that balances accuracy and computational cost effectively.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867443997"/>
                  </a:ext>
                </a:extLst>
              </a:tr>
              <a:tr h="91574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IN" sz="20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YOLOv3: An Incremental Improvement – Joseph Redmon &amp; Ali Farhadi</a:t>
                      </a:r>
                      <a:endParaRPr lang="en-US" sz="2000" i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accuracy over YOLOv2 with better backbone (Darknet-53) and multi-scale detection.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54989779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D953ED-CD88-663F-526C-C16700D1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6" y="514697"/>
            <a:ext cx="978762" cy="95392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B1E3939-BAA9-5F31-0450-8B2D9CD9D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189451-077F-9D6F-5EA0-223AD683A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7260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E411798-A77D-A7DF-0644-4931B620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5B8635D-846A-E221-FF4A-6952E36D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6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EE028-027F-54A9-EC31-5DDCFA3912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04034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EA5E8-8902-E721-595C-698346B9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D365-22F1-2CED-4673-4D0599875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247266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EXISTING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7EBEA-BB3F-C98C-7129-B5AF843E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9568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BA251-FD80-BCAA-A4D1-26223AA8B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33271"/>
            <a:ext cx="835001" cy="107874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6C13DA8E-32AD-79CA-E3E1-94BA5BE8EE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6940" y="1866858"/>
            <a:ext cx="11471050" cy="4495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(You Only Look Once) Series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object detection models (YOLOv1 to YOLOv7) focused on speed and accuracy using one-stage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R-CNN &amp; SSD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Two-stage and one-stage detectors respectively; provide high accuracy but often slower than YOLO for real-time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YOLOv5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due to ease of training, deployment, and support for custom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+ Pretrained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basic object detection tasks with limited flexibility for custom classes or real-time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4CDA1-D632-A133-533A-2F9C2C83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5E3D3-93A3-9ED8-F9D2-25782DC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FC970-66FD-EFD3-536B-1BC799238495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64617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B132E-50EF-3EA4-66A3-46990F33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FC13-5D60-DE1F-837A-B57A3BE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PROPOSED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2A2ED-2AEE-2461-0B53-56E56748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3862F-06DD-65E3-B644-F95B6EAC5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BAE8C1B-89D6-17AE-53B3-14221EE8B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405" y="1760068"/>
            <a:ext cx="11053483" cy="412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Dataset Preparation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Collect and annotate images using tools like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LabelImg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Roboflow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YOLO format for specific object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with YOLOv8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 the YOLOv8 model 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optimized hyperparameters for high accuracy and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Assess the model 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Precision, Recall, and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 to ensure detection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live object detection using OpenCV and the trained model on image/video inputs or webcam feed.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CB8CB-78E4-9AB8-22B2-5E87D95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6EFA4-065A-835C-04FC-CD76290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ED6BC-8610-700F-77E6-4FF6049B3CF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150471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AE31F-D84D-E536-346A-36DC68969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33EF-5880-60B3-3E95-20EB624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05EE3-CF3B-B449-D0C5-C790AAAC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9E0B3-B3EE-DD43-B53F-8527A0F01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E3600-8C0C-B074-484C-1CD09B91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CF8F9-A3A9-73CB-A963-16E2652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30E16-6B41-5B79-68C9-B007F032260E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AD74-9B3A-4291-74E1-C61D76323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789" y="1900081"/>
            <a:ext cx="6529382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92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1165</Words>
  <Application>Microsoft Office PowerPoint</Application>
  <PresentationFormat>Widescreen</PresentationFormat>
  <Paragraphs>166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Arial Narrow</vt:lpstr>
      <vt:lpstr>Calibri</vt:lpstr>
      <vt:lpstr>Calibri Light</vt:lpstr>
      <vt:lpstr>Times New Roman</vt:lpstr>
      <vt:lpstr>Wingdings</vt:lpstr>
      <vt:lpstr>Retrospect</vt:lpstr>
      <vt:lpstr>Office Theme</vt:lpstr>
      <vt:lpstr>PowerPoint Presentation</vt:lpstr>
      <vt:lpstr>ABSTRACT</vt:lpstr>
      <vt:lpstr>OBJECTIVE</vt:lpstr>
      <vt:lpstr>LITERATURE SURVEY</vt:lpstr>
      <vt:lpstr>LITERATURE SURVEY</vt:lpstr>
      <vt:lpstr>LITERATURE SURVEY</vt:lpstr>
      <vt:lpstr>EXISTING SYSTEM</vt:lpstr>
      <vt:lpstr>PROPOSED SYSTEM </vt:lpstr>
      <vt:lpstr>SYSTEM ARCHITECTURE</vt:lpstr>
      <vt:lpstr>MODULE 1 :Data Collection &amp; Annotation</vt:lpstr>
      <vt:lpstr>MODULE 2 :Model Training with YOLOv8</vt:lpstr>
      <vt:lpstr>MODULE 3 :Model Evaluation &amp; Testing </vt:lpstr>
      <vt:lpstr>MODULE 4 :Deployment &amp; Application</vt:lpstr>
      <vt:lpstr>OUTPUT</vt:lpstr>
      <vt:lpstr>CONCLUSION &amp; FUTURE ENHANCEMENT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Matheswaran P</dc:creator>
  <cp:lastModifiedBy>riffainfee@gmail.com</cp:lastModifiedBy>
  <cp:revision>9</cp:revision>
  <dcterms:created xsi:type="dcterms:W3CDTF">2025-05-09T08:00:13Z</dcterms:created>
  <dcterms:modified xsi:type="dcterms:W3CDTF">2025-05-22T04:09:33Z</dcterms:modified>
</cp:coreProperties>
</file>